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74" r:id="rId6"/>
    <p:sldId id="272" r:id="rId7"/>
    <p:sldId id="261" r:id="rId8"/>
    <p:sldId id="269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94660"/>
  </p:normalViewPr>
  <p:slideViewPr>
    <p:cSldViewPr>
      <p:cViewPr varScale="1">
        <p:scale>
          <a:sx n="108" d="100"/>
          <a:sy n="108" d="100"/>
        </p:scale>
        <p:origin x="16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Hlavní cíl</a:t>
          </a:r>
        </a:p>
        <a:p>
          <a:r>
            <a:rPr lang="cs-CZ" b="1" dirty="0">
              <a:solidFill>
                <a:srgbClr val="FF0000"/>
              </a:solidFill>
            </a:rPr>
            <a:t>Schválený projekt</a:t>
          </a: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II</a:t>
          </a:r>
        </a:p>
        <a:p>
          <a:r>
            <a:rPr lang="cs-CZ" b="1" dirty="0">
              <a:solidFill>
                <a:srgbClr val="00B0F0"/>
              </a:solidFill>
            </a:rPr>
            <a:t>Zpracovaný projekt</a:t>
          </a: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Dílčí cíl I</a:t>
          </a:r>
        </a:p>
        <a:p>
          <a:r>
            <a:rPr lang="cs-CZ" b="1" dirty="0">
              <a:solidFill>
                <a:srgbClr val="FFC000"/>
              </a:solidFill>
            </a:rPr>
            <a:t>Téma Bc. práce</a:t>
          </a: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Hlavní cíl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0000"/>
              </a:solidFill>
            </a:rPr>
            <a:t>Schválený projekt</a:t>
          </a: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00B0F0"/>
              </a:solidFill>
            </a:rPr>
            <a:t>Zpracovaný projekt</a:t>
          </a: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chemeClr val="tx1"/>
              </a:solidFill>
            </a:rPr>
            <a:t>Dílčí cíl I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b="1" kern="1200" dirty="0">
              <a:solidFill>
                <a:srgbClr val="FFC000"/>
              </a:solidFill>
            </a:rPr>
            <a:t>Téma Bc. práce</a:t>
          </a: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pPr/>
              <a:t>22.09.2023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cap="all" dirty="0"/>
              <a:t>Seminář </a:t>
            </a:r>
            <a:br>
              <a:rPr lang="cs-CZ" cap="all" dirty="0"/>
            </a:br>
            <a:r>
              <a:rPr lang="cs-CZ" cap="all" dirty="0"/>
              <a:t>k bakalářské diplomové práci</a:t>
            </a:r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426AEAC-838C-4710-95C4-AB55FDF447D1}"/>
              </a:ext>
            </a:extLst>
          </p:cNvPr>
          <p:cNvSpPr txBox="1"/>
          <p:nvPr/>
        </p:nvSpPr>
        <p:spPr>
          <a:xfrm>
            <a:off x="2267744" y="479715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/>
              <a:t>Semestr podzim 2023</a:t>
            </a:r>
          </a:p>
        </p:txBody>
      </p:sp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/>
              <a:t>Cíle předmětu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8013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nahoru 5"/>
          <p:cNvSpPr/>
          <p:nvPr/>
        </p:nvSpPr>
        <p:spPr>
          <a:xfrm>
            <a:off x="1475656" y="3068960"/>
            <a:ext cx="216024" cy="2592288"/>
          </a:xfrm>
          <a:prstGeom prst="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00B0F0"/>
          </a:solidFill>
        </p:spPr>
        <p:txBody>
          <a:bodyPr/>
          <a:lstStyle/>
          <a:p>
            <a:r>
              <a:rPr lang="cs-CZ" cap="all" dirty="0"/>
              <a:t>Cesta k cíli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i="1" dirty="0"/>
              <a:t>… „I cesta může být cíl</a:t>
            </a:r>
            <a:r>
              <a:rPr lang="cs-CZ" dirty="0"/>
              <a:t>…“ - ANO, ale …</a:t>
            </a:r>
          </a:p>
          <a:p>
            <a:endParaRPr lang="cs-CZ" dirty="0"/>
          </a:p>
          <a:p>
            <a:pPr marL="0" indent="0" fontAlgn="base">
              <a:buNone/>
            </a:pPr>
            <a:r>
              <a:rPr lang="cs-CZ" b="1" u="sng" dirty="0"/>
              <a:t>Září až říjen 2023</a:t>
            </a:r>
            <a:endParaRPr lang="en-US" b="1" u="sng" dirty="0"/>
          </a:p>
          <a:p>
            <a:pPr fontAlgn="base"/>
            <a:r>
              <a:rPr lang="cs-CZ" b="1" dirty="0"/>
              <a:t>Rozpisy témat </a:t>
            </a:r>
            <a:r>
              <a:rPr lang="cs-CZ" dirty="0"/>
              <a:t>bakalářských prací v IS</a:t>
            </a:r>
            <a:r>
              <a:rPr lang="en-US" dirty="0"/>
              <a:t>u</a:t>
            </a:r>
          </a:p>
          <a:p>
            <a:pPr fontAlgn="base"/>
            <a:r>
              <a:rPr lang="en-US" dirty="0" err="1"/>
              <a:t>Studenti</a:t>
            </a:r>
            <a:r>
              <a:rPr lang="en-US" dirty="0"/>
              <a:t> se mohou </a:t>
            </a:r>
            <a:r>
              <a:rPr lang="en-US" b="1" dirty="0"/>
              <a:t>přihlašovat k </a:t>
            </a:r>
            <a:r>
              <a:rPr lang="en-US" b="1" dirty="0" err="1"/>
              <a:t>tématům</a:t>
            </a:r>
            <a:r>
              <a:rPr lang="en-US" b="1" dirty="0"/>
              <a:t> </a:t>
            </a:r>
            <a:r>
              <a:rPr lang="cs-CZ" b="1" dirty="0"/>
              <a:t>do 31. 10. 2023</a:t>
            </a:r>
            <a:endParaRPr lang="en-US" b="1" dirty="0"/>
          </a:p>
          <a:p>
            <a:pPr fontAlgn="base"/>
            <a:r>
              <a:rPr lang="cs-CZ" b="1" dirty="0"/>
              <a:t>31. 10. – dokončena volba tématu </a:t>
            </a:r>
            <a:r>
              <a:rPr lang="cs-CZ" dirty="0"/>
              <a:t>bakalářské práce (vlastní nebo výběr z nabídky v IS MU) </a:t>
            </a:r>
            <a:r>
              <a:rPr lang="en-US" b="1" dirty="0"/>
              <a:t>v I</a:t>
            </a:r>
            <a:r>
              <a:rPr lang="cs-CZ" b="1" dirty="0"/>
              <a:t>S</a:t>
            </a:r>
            <a:r>
              <a:rPr lang="en-US" b="1" dirty="0"/>
              <a:t>u, téma schváleno vedoucím</a:t>
            </a:r>
            <a:endParaRPr lang="cs-CZ" b="1" dirty="0"/>
          </a:p>
          <a:p>
            <a:pPr fontAlgn="base"/>
            <a:endParaRPr lang="cs-CZ" dirty="0"/>
          </a:p>
          <a:p>
            <a:pPr marL="0" indent="0" fontAlgn="base">
              <a:buNone/>
            </a:pPr>
            <a:r>
              <a:rPr lang="cs-CZ" b="1" dirty="0"/>
              <a:t>Na společné výuce předmětu: </a:t>
            </a:r>
          </a:p>
          <a:p>
            <a:pPr fontAlgn="base"/>
            <a:r>
              <a:rPr lang="cs-CZ" dirty="0"/>
              <a:t>Pochopit, co je to projekt bakalářské práce</a:t>
            </a:r>
          </a:p>
          <a:p>
            <a:pPr fontAlgn="base"/>
            <a:r>
              <a:rPr lang="cs-CZ" dirty="0"/>
              <a:t>Porozumět struktuře projektu </a:t>
            </a:r>
          </a:p>
          <a:p>
            <a:pPr fontAlgn="base"/>
            <a:r>
              <a:rPr lang="cs-CZ" dirty="0"/>
              <a:t>Vědět, co potřebuji pro  koncipování  projektu   </a:t>
            </a:r>
          </a:p>
          <a:p>
            <a:pPr fontAlgn="base"/>
            <a:r>
              <a:rPr lang="cs-CZ" dirty="0"/>
              <a:t>Vědět, jak přes projekt vede cesta k samotné bakalářské práci</a:t>
            </a:r>
          </a:p>
          <a:p>
            <a:pPr marL="457200" lvl="1" indent="0" fontAlgn="base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b="1" u="sng" dirty="0"/>
              <a:t>Říjen</a:t>
            </a:r>
          </a:p>
          <a:p>
            <a:pPr fontAlgn="base"/>
            <a:r>
              <a:rPr lang="cs-CZ" b="1" dirty="0"/>
              <a:t>práce se zdroji </a:t>
            </a:r>
            <a:r>
              <a:rPr lang="cs-CZ" dirty="0"/>
              <a:t>k tématu BP a k projektu BP</a:t>
            </a:r>
          </a:p>
          <a:p>
            <a:pPr fontAlgn="base"/>
            <a:r>
              <a:rPr lang="cs-CZ" dirty="0"/>
              <a:t>konzultace s vedoucím BP</a:t>
            </a:r>
          </a:p>
          <a:p>
            <a:pPr fontAlgn="base"/>
            <a:r>
              <a:rPr lang="cs-CZ" b="1" dirty="0"/>
              <a:t>práce na finalizaci projektu BP</a:t>
            </a:r>
            <a:r>
              <a:rPr lang="cs-CZ" dirty="0"/>
              <a:t>, konzultace jednotlivých  částí osnovy projektu  s vedoucím práce</a:t>
            </a:r>
          </a:p>
          <a:p>
            <a:pPr fontAlgn="base"/>
            <a:r>
              <a:rPr lang="cs-CZ" dirty="0"/>
              <a:t>nejlépe průběžná </a:t>
            </a:r>
            <a:r>
              <a:rPr lang="cs-CZ" b="1" dirty="0"/>
              <a:t>zpětná vazba od vedoucího práce, nakonec SCHVÁLENÍ </a:t>
            </a:r>
            <a:r>
              <a:rPr lang="cs-CZ" dirty="0"/>
              <a:t>verze projektu vedoucím</a:t>
            </a:r>
          </a:p>
          <a:p>
            <a:pPr fontAlgn="base"/>
            <a:r>
              <a:rPr lang="cs-CZ" b="1" dirty="0"/>
              <a:t>odevzdání projektu: POUZE v </a:t>
            </a:r>
            <a:r>
              <a:rPr lang="cs-CZ" b="1" cap="all" dirty="0"/>
              <a:t>elektronické verzi </a:t>
            </a:r>
            <a:r>
              <a:rPr lang="cs-CZ" b="1" dirty="0"/>
              <a:t>do odevzdávárny v IS MU</a:t>
            </a:r>
          </a:p>
          <a:p>
            <a:pPr fontAlgn="base"/>
            <a:r>
              <a:rPr lang="cs-CZ" b="1" dirty="0"/>
              <a:t>vedoucí schvaluje znění projektu v ISu v poznámkovém bloku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dirty="0"/>
              <a:t>Termíny odevzdání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394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Termín odevzdání projektu </a:t>
            </a:r>
            <a:r>
              <a:rPr lang="cs-CZ" b="1" dirty="0" err="1">
                <a:solidFill>
                  <a:srgbClr val="FF0000"/>
                </a:solidFill>
              </a:rPr>
              <a:t>BcP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cs-CZ" b="1" dirty="0">
                <a:solidFill>
                  <a:srgbClr val="FF0000"/>
                </a:solidFill>
              </a:rPr>
              <a:t>do 15. 10. (první řádný termín)</a:t>
            </a:r>
          </a:p>
          <a:p>
            <a:pPr>
              <a:buFontTx/>
              <a:buChar char="-"/>
            </a:pPr>
            <a:r>
              <a:rPr lang="cs-CZ" b="1">
                <a:solidFill>
                  <a:srgbClr val="FF0000"/>
                </a:solidFill>
              </a:rPr>
              <a:t>do </a:t>
            </a:r>
            <a:r>
              <a:rPr lang="cs-CZ" b="1" dirty="0">
                <a:solidFill>
                  <a:srgbClr val="FF0000"/>
                </a:solidFill>
              </a:rPr>
              <a:t>12. 11. (druhý řádný termín)</a:t>
            </a:r>
          </a:p>
          <a:p>
            <a:pPr>
              <a:buFontTx/>
              <a:buChar char="-"/>
            </a:pPr>
            <a:endParaRPr lang="cs-CZ" b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Co následuje po odevzdání projektu BP:</a:t>
            </a:r>
          </a:p>
          <a:p>
            <a:r>
              <a:rPr lang="cs-CZ" dirty="0"/>
              <a:t>Projekt kriticky čte vedoucí + jeden oponent</a:t>
            </a:r>
          </a:p>
          <a:p>
            <a:r>
              <a:rPr lang="cs-CZ" b="1" dirty="0"/>
              <a:t>Výsledek hodnocení projektu:</a:t>
            </a:r>
          </a:p>
          <a:p>
            <a:pPr lvl="1"/>
            <a:r>
              <a:rPr lang="cs-CZ" b="1" dirty="0"/>
              <a:t>ANO</a:t>
            </a:r>
            <a:r>
              <a:rPr lang="cs-CZ" dirty="0"/>
              <a:t> (zelené pole v ISu a zápočet)</a:t>
            </a:r>
          </a:p>
          <a:p>
            <a:pPr lvl="1"/>
            <a:r>
              <a:rPr lang="cs-CZ" b="1" dirty="0"/>
              <a:t>ANO, ale</a:t>
            </a:r>
            <a:r>
              <a:rPr lang="cs-CZ" dirty="0"/>
              <a:t> (vedoucí/oponent posudku dává zpětnou vazbu studentovi, náprava, zápočet dostávám na pokyn vedoucího sekretářce, že je projekt v pořádku) - opravený projekt vkládám opět podepsaný do </a:t>
            </a:r>
            <a:r>
              <a:rPr lang="cs-CZ" b="1" dirty="0"/>
              <a:t>odevzdávárny  Dílčí úpravy</a:t>
            </a:r>
            <a:r>
              <a:rPr lang="cs-CZ" dirty="0"/>
              <a:t> v ISu)</a:t>
            </a:r>
          </a:p>
          <a:p>
            <a:pPr lvl="1"/>
            <a:r>
              <a:rPr lang="cs-CZ" b="1" dirty="0"/>
              <a:t>NE </a:t>
            </a:r>
            <a:r>
              <a:rPr lang="cs-CZ" dirty="0"/>
              <a:t>(neúspěch v daném termínu, vedoucí/ oponent posudku kontaktuje studenta, projekt vrácen se zdůvodněním, přepracování projektu a odevzdání v dalším termínu) – přepracovaný projekt vkládám opět podepsaný  vedoucím do odevzdávárny  v IS MU </a:t>
            </a:r>
            <a:r>
              <a:rPr lang="cs-CZ" b="1" dirty="0"/>
              <a:t>Opravný termín </a:t>
            </a:r>
            <a:r>
              <a:rPr lang="cs-CZ" dirty="0"/>
              <a:t>a označím dokument </a:t>
            </a:r>
            <a:r>
              <a:rPr lang="cs-CZ" b="1" dirty="0"/>
              <a:t>Opravený projekt BP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>
                <a:solidFill>
                  <a:srgbClr val="FF0000"/>
                </a:solidFill>
              </a:rPr>
              <a:t>TERMÍNY FF MU </a:t>
            </a:r>
            <a:r>
              <a:rPr lang="cs-CZ" sz="3600" b="1" cap="all" dirty="0"/>
              <a:t>- PSANÍ bakalářské PRÁCE</a:t>
            </a:r>
            <a:r>
              <a:rPr lang="cs-CZ" b="1" cap="all" dirty="0"/>
              <a:t> </a:t>
            </a:r>
            <a:r>
              <a:rPr lang="cs-CZ" sz="3600" dirty="0"/>
              <a:t>semestr podzim 2023 a jaro 2024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9BF53AA-F9CE-42EB-A26F-C70BF9218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Do 31. 10. 2023 </a:t>
            </a:r>
            <a:r>
              <a:rPr lang="cs-CZ" dirty="0"/>
              <a:t>– výběr a schválení tématu v rozpisech</a:t>
            </a:r>
          </a:p>
          <a:p>
            <a:r>
              <a:rPr lang="cs-CZ" b="1" dirty="0"/>
              <a:t>Do 20. 3. </a:t>
            </a:r>
            <a:r>
              <a:rPr lang="en-US" b="1" dirty="0"/>
              <a:t>202</a:t>
            </a:r>
            <a:r>
              <a:rPr lang="cs-CZ" b="1" dirty="0"/>
              <a:t>4</a:t>
            </a:r>
            <a:r>
              <a:rPr lang="en-US" b="1" dirty="0"/>
              <a:t> </a:t>
            </a:r>
            <a:r>
              <a:rPr lang="cs-CZ" dirty="0"/>
              <a:t>– povinné </a:t>
            </a:r>
            <a:r>
              <a:rPr lang="cs-CZ" b="1" dirty="0"/>
              <a:t>miniobhajoby</a:t>
            </a:r>
            <a:r>
              <a:rPr lang="cs-CZ" dirty="0"/>
              <a:t> bakalářské práce </a:t>
            </a:r>
          </a:p>
          <a:p>
            <a:r>
              <a:rPr lang="cs-CZ" b="1" dirty="0"/>
              <a:t>Do 31. 3. 2024 </a:t>
            </a:r>
            <a:r>
              <a:rPr lang="cs-CZ" dirty="0"/>
              <a:t>– finální ná</a:t>
            </a:r>
            <a:r>
              <a:rPr lang="en-US" dirty="0"/>
              <a:t>z</a:t>
            </a:r>
            <a:r>
              <a:rPr lang="cs-CZ" dirty="0"/>
              <a:t>ev práce v českém i anglickém jazyce, finální jméno vedoucího v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b="1" dirty="0"/>
              <a:t>Do 30. 4. 2024 </a:t>
            </a:r>
            <a:r>
              <a:rPr lang="cs-CZ" dirty="0"/>
              <a:t>– odevzdání hotové bakalářské práce do IS MUNI = pro červnový termín státnic</a:t>
            </a:r>
          </a:p>
          <a:p>
            <a:r>
              <a:rPr lang="cs-CZ" b="1" dirty="0"/>
              <a:t>Do 30. 6. 2024 </a:t>
            </a:r>
            <a:r>
              <a:rPr lang="cs-CZ" dirty="0"/>
              <a:t>– odevzdání hotové bakalářské práce do IS MUNI = pro zářijový termín státnic</a:t>
            </a:r>
          </a:p>
          <a:p>
            <a:r>
              <a:rPr lang="cs-CZ" b="1" dirty="0"/>
              <a:t>Do 31. 10. 2024 </a:t>
            </a:r>
            <a:r>
              <a:rPr lang="cs-CZ" dirty="0"/>
              <a:t>– povinné </a:t>
            </a:r>
            <a:r>
              <a:rPr lang="cs-CZ" dirty="0" err="1"/>
              <a:t>miniobhajoby</a:t>
            </a:r>
            <a:r>
              <a:rPr lang="cs-CZ" dirty="0"/>
              <a:t> bakalářské práce</a:t>
            </a:r>
          </a:p>
          <a:p>
            <a:r>
              <a:rPr lang="cs-CZ" b="1" dirty="0"/>
              <a:t>Do 30. 11. 2024 </a:t>
            </a:r>
            <a:r>
              <a:rPr lang="cs-CZ" dirty="0"/>
              <a:t>– odevzdání hotové bakalářské práce do IS MUNI = pro termín státnic v lednu 2025   </a:t>
            </a:r>
          </a:p>
        </p:txBody>
      </p:sp>
    </p:spTree>
    <p:extLst>
      <p:ext uri="{BB962C8B-B14F-4D97-AF65-F5344CB8AC3E}">
        <p14:creationId xmlns:p14="http://schemas.microsoft.com/office/powerpoint/2010/main" val="488219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cs-CZ" sz="3600" b="1" cap="all" dirty="0"/>
              <a:t>PROCES PSANÍ bakalářské PRÁCE </a:t>
            </a:r>
            <a:br>
              <a:rPr lang="cs-CZ" sz="3600" cap="all" dirty="0"/>
            </a:br>
            <a:r>
              <a:rPr lang="cs-CZ" sz="3600" dirty="0"/>
              <a:t>v podzimním semestru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Nejpozději od listopadu 2023 </a:t>
            </a:r>
            <a:r>
              <a:rPr lang="cs-CZ" dirty="0"/>
              <a:t>– vrhám se do psaní </a:t>
            </a:r>
          </a:p>
          <a:p>
            <a:r>
              <a:rPr lang="cs-CZ" dirty="0"/>
              <a:t>Konzultuji s vedoucím, s odborníkem z praxe, s výzkumníkem, s vyučujícími KISKu</a:t>
            </a:r>
          </a:p>
          <a:p>
            <a:r>
              <a:rPr lang="cs-CZ" dirty="0"/>
              <a:t>Píšu</a:t>
            </a:r>
          </a:p>
          <a:p>
            <a:r>
              <a:rPr lang="cs-CZ" b="1" dirty="0"/>
              <a:t>Přelom února/března 2023 </a:t>
            </a:r>
            <a:r>
              <a:rPr lang="cs-CZ" dirty="0"/>
              <a:t>– účastním se povinných </a:t>
            </a:r>
            <a:r>
              <a:rPr lang="cs-CZ" dirty="0" err="1"/>
              <a:t>miniobhajob</a:t>
            </a:r>
            <a:r>
              <a:rPr lang="cs-CZ" dirty="0"/>
              <a:t> </a:t>
            </a:r>
            <a:r>
              <a:rPr lang="cs-CZ" dirty="0" err="1"/>
              <a:t>BcP</a:t>
            </a:r>
            <a:endParaRPr lang="cs-CZ" dirty="0"/>
          </a:p>
          <a:p>
            <a:r>
              <a:rPr lang="cs-CZ" dirty="0"/>
              <a:t>Píšu a konzultuji</a:t>
            </a:r>
          </a:p>
          <a:p>
            <a:r>
              <a:rPr lang="cs-CZ" b="1" dirty="0"/>
              <a:t>30. 4. 2024 </a:t>
            </a:r>
            <a:r>
              <a:rPr lang="cs-CZ" dirty="0"/>
              <a:t>– </a:t>
            </a:r>
            <a:r>
              <a:rPr lang="cs-CZ" b="1" dirty="0"/>
              <a:t>nejpozději v tento den </a:t>
            </a:r>
            <a:r>
              <a:rPr lang="cs-CZ" dirty="0"/>
              <a:t>odevzdávám do IS MU finální elektronickou verzi bakalářské práce + jako </a:t>
            </a:r>
            <a:r>
              <a:rPr lang="cs-CZ" b="1" dirty="0"/>
              <a:t>samostatnou přílohu mimo text Bc práce </a:t>
            </a:r>
            <a:r>
              <a:rPr lang="cs-CZ" dirty="0"/>
              <a:t>vkládám do I</a:t>
            </a:r>
            <a:r>
              <a:rPr lang="en-US" dirty="0"/>
              <a:t>S</a:t>
            </a:r>
            <a:r>
              <a:rPr lang="cs-CZ" dirty="0"/>
              <a:t>u schválený projekt</a:t>
            </a:r>
          </a:p>
          <a:p>
            <a:r>
              <a:rPr lang="cs-CZ" b="1" dirty="0"/>
              <a:t>V  červnu 2024 </a:t>
            </a:r>
            <a:r>
              <a:rPr lang="cs-CZ" dirty="0"/>
              <a:t>– obhajuji bakalářskou práci v rámci státní závěrečné zkoušky</a:t>
            </a:r>
          </a:p>
        </p:txBody>
      </p:sp>
    </p:spTree>
    <p:extLst>
      <p:ext uri="{BB962C8B-B14F-4D97-AF65-F5344CB8AC3E}">
        <p14:creationId xmlns:p14="http://schemas.microsoft.com/office/powerpoint/2010/main" val="379734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930"/>
            <a:ext cx="8229600" cy="778098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/>
              <a:t>Aktivity v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Do 31. 10 – cílená rešeršní činnost studenta s cílem rozhodnout se pro téma BP, získání vhledu do tématu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VÝUKA v jednotlivých hodinách semestru:</a:t>
            </a:r>
          </a:p>
          <a:p>
            <a:pPr marL="0" indent="0">
              <a:buNone/>
            </a:pPr>
            <a:r>
              <a:rPr lang="cs-CZ" b="1" dirty="0"/>
              <a:t>– Pojetí bakalářské práce; jak na téma; jak psát projekt bakalářské práce; ukázky projektů a práce s nimi, reflexe, nápady, tipy; diskuse nad projektem</a:t>
            </a:r>
          </a:p>
          <a:p>
            <a:r>
              <a:rPr lang="cs-CZ" dirty="0"/>
              <a:t>ukotvení výzkumné části práce, zdůvodnění výzkumu, konzultace s vedoucím</a:t>
            </a:r>
          </a:p>
          <a:p>
            <a:pPr marL="0" indent="0">
              <a:buNone/>
            </a:pPr>
            <a:r>
              <a:rPr lang="cs-CZ" b="1" dirty="0"/>
              <a:t>– Konzultace k otázkám studentů</a:t>
            </a:r>
          </a:p>
          <a:p>
            <a:pPr marL="0" indent="0">
              <a:buNone/>
            </a:pPr>
            <a:r>
              <a:rPr lang="cs-CZ" b="1" dirty="0"/>
              <a:t>– Konzultace</a:t>
            </a:r>
            <a:r>
              <a:rPr lang="cs-CZ" dirty="0"/>
              <a:t> k opravám projektů, nastavení podmínek „obhajob nanečisto“ a práce do jarního semestru 2024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965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877513-D269-48ED-852C-73AB0BD0E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Klíčový výstup – schválený projekt bakalářské práce</a:t>
            </a:r>
          </a:p>
          <a:p>
            <a:r>
              <a:rPr lang="cs-CZ" dirty="0"/>
              <a:t>Pro úspěšný průchod předmětem jsou podmínkou konzultace studenta s vedoucím</a:t>
            </a:r>
            <a:br>
              <a:rPr lang="cs-CZ"/>
            </a:b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5DBA960-3C3E-4D97-8783-06609CFB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b="1" cap="all" dirty="0"/>
              <a:t>Výstupy a hodnocení  </a:t>
            </a:r>
          </a:p>
        </p:txBody>
      </p:sp>
    </p:spTree>
    <p:extLst>
      <p:ext uri="{BB962C8B-B14F-4D97-AF65-F5344CB8AC3E}">
        <p14:creationId xmlns:p14="http://schemas.microsoft.com/office/powerpoint/2010/main" val="4266741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679</Words>
  <Application>Microsoft Office PowerPoint</Application>
  <PresentationFormat>Předvádění na obrazovce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Seminář  k bakalářské diplomové práci</vt:lpstr>
      <vt:lpstr>Cíle předmětu </vt:lpstr>
      <vt:lpstr>Cesta k cíli</vt:lpstr>
      <vt:lpstr>Cesta k cíli</vt:lpstr>
      <vt:lpstr>Termíny odevzdání projektů</vt:lpstr>
      <vt:lpstr>TERMÍNY FF MU - PSANÍ bakalářské PRÁCE semestr podzim 2023 a jaro 2024</vt:lpstr>
      <vt:lpstr>PROCES PSANÍ bakalářské PRÁCE  v podzimním semestru 2023</vt:lpstr>
      <vt:lpstr>Aktivity v předmětu</vt:lpstr>
      <vt:lpstr>Výstupy a hodnocení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58</cp:revision>
  <dcterms:created xsi:type="dcterms:W3CDTF">2015-10-08T20:36:57Z</dcterms:created>
  <dcterms:modified xsi:type="dcterms:W3CDTF">2023-09-22T07:56:02Z</dcterms:modified>
</cp:coreProperties>
</file>