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8" r:id="rId3"/>
    <p:sldId id="257" r:id="rId4"/>
    <p:sldId id="274" r:id="rId5"/>
    <p:sldId id="276" r:id="rId6"/>
    <p:sldId id="259" r:id="rId7"/>
    <p:sldId id="261" r:id="rId8"/>
    <p:sldId id="270" r:id="rId9"/>
    <p:sldId id="260" r:id="rId10"/>
    <p:sldId id="263" r:id="rId11"/>
    <p:sldId id="268" r:id="rId12"/>
    <p:sldId id="266" r:id="rId13"/>
    <p:sldId id="262" r:id="rId14"/>
    <p:sldId id="275" r:id="rId15"/>
    <p:sldId id="271" r:id="rId16"/>
    <p:sldId id="264" r:id="rId17"/>
    <p:sldId id="265" r:id="rId18"/>
    <p:sldId id="269" r:id="rId19"/>
    <p:sldId id="272"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23.09.2019</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15158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23.09.2019</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86700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23.09.2019</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116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23.09.2019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76213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23.09.2019</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3710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23.09.2019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599140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23.09.2019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392453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23.09.2019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1007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599"/>
            <a:ext cx="8915400" cy="4367233"/>
          </a:xfrm>
        </p:spPr>
        <p:txBody>
          <a:bodyPr>
            <a:normAutofit/>
          </a:bodyPr>
          <a:lstStyle>
            <a:lvl1pPr>
              <a:defRPr sz="2800"/>
            </a:lvl1pPr>
            <a:lvl2pPr>
              <a:defRPr sz="2400"/>
            </a:lvl2pPr>
            <a:lvl3pPr>
              <a:defRPr sz="2000"/>
            </a:lvl3pPr>
            <a:lvl4pPr>
              <a:defRPr sz="1800"/>
            </a:lvl4pPr>
            <a:lvl5pPr>
              <a:defRPr sz="1800"/>
            </a:lvl5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23.09.2019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595293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23.09.2019</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9123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76B2305-1CD7-48E7-B574-73A4343F8835}" type="datetimeFigureOut">
              <a:rPr lang="cs-CZ" smtClean="0"/>
              <a:t>23.09.2019</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296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76B2305-1CD7-48E7-B574-73A4343F8835}" type="datetimeFigureOut">
              <a:rPr lang="cs-CZ" smtClean="0"/>
              <a:t>23.09.2019</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46912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A76B2305-1CD7-48E7-B574-73A4343F8835}" type="datetimeFigureOut">
              <a:rPr lang="cs-CZ" smtClean="0"/>
              <a:t>23.09.2019</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80338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B2305-1CD7-48E7-B574-73A4343F8835}" type="datetimeFigureOut">
              <a:rPr lang="cs-CZ" smtClean="0"/>
              <a:t>23.09.2019</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8925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23.09.2019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00967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23.09.2019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76801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6B2305-1CD7-48E7-B574-73A4343F8835}" type="datetimeFigureOut">
              <a:rPr lang="cs-CZ" smtClean="0"/>
              <a:t>23.09.2019</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A06BC6-CC16-4BD2-9A32-867DFECC2AFE}" type="slidenum">
              <a:rPr lang="cs-CZ" smtClean="0"/>
              <a:t>‹#›</a:t>
            </a:fld>
            <a:endParaRPr lang="cs-CZ"/>
          </a:p>
        </p:txBody>
      </p:sp>
    </p:spTree>
    <p:extLst>
      <p:ext uri="{BB962C8B-B14F-4D97-AF65-F5344CB8AC3E}">
        <p14:creationId xmlns:p14="http://schemas.microsoft.com/office/powerpoint/2010/main" val="346800173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echakucha.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spreadsheets/d/1cRILzcwDqjOFdadS_6o-sU68bYEuHX34OsaI5jc0y2k/edit?usp=sharing" TargetMode="External"/><Relationship Id="rId2" Type="http://schemas.openxmlformats.org/officeDocument/2006/relationships/hyperlink" Target="https://docs.google.com/document/d/e/2PACX-1vQqwaAdUodm363NXHMPP05WDoPjCTrPcHwnCr1mMvXoFVHwR39BBnVviqIBfAFLZsxsb53m-HbPMcTc/pu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Účast na konferencích</a:t>
            </a:r>
          </a:p>
        </p:txBody>
      </p:sp>
      <p:sp>
        <p:nvSpPr>
          <p:cNvPr id="3" name="Podnadpis 2"/>
          <p:cNvSpPr>
            <a:spLocks noGrp="1"/>
          </p:cNvSpPr>
          <p:nvPr>
            <p:ph type="subTitle" idx="1"/>
          </p:nvPr>
        </p:nvSpPr>
        <p:spPr/>
        <p:txBody>
          <a:bodyPr/>
          <a:lstStyle/>
          <a:p>
            <a:r>
              <a:rPr lang="cs-CZ" dirty="0"/>
              <a:t>Pavla Kovářová</a:t>
            </a:r>
          </a:p>
        </p:txBody>
      </p:sp>
    </p:spTree>
    <p:extLst>
      <p:ext uri="{BB962C8B-B14F-4D97-AF65-F5344CB8AC3E}">
        <p14:creationId xmlns:p14="http://schemas.microsoft.com/office/powerpoint/2010/main" val="1181125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Výběr konference k prezentaci</a:t>
            </a:r>
          </a:p>
        </p:txBody>
      </p:sp>
      <p:sp>
        <p:nvSpPr>
          <p:cNvPr id="3" name="Zástupný symbol pro obsah 2"/>
          <p:cNvSpPr>
            <a:spLocks noGrp="1"/>
          </p:cNvSpPr>
          <p:nvPr>
            <p:ph idx="1"/>
          </p:nvPr>
        </p:nvSpPr>
        <p:spPr/>
        <p:txBody>
          <a:bodyPr/>
          <a:lstStyle/>
          <a:p>
            <a:r>
              <a:rPr lang="cs-CZ" dirty="0"/>
              <a:t>Různě dlouhé CFP, některé jen oslovení přednášející, vždy nutné počítat min. pár týdnů (program zveřejněn také týdny před akcí)</a:t>
            </a:r>
          </a:p>
          <a:p>
            <a:r>
              <a:rPr lang="cs-CZ" dirty="0"/>
              <a:t>Klíčové téma: aktualita, novost, výsledky (přínos)</a:t>
            </a:r>
          </a:p>
          <a:p>
            <a:r>
              <a:rPr lang="cs-CZ" dirty="0"/>
              <a:t>Stěžejní pro výběr dobře napsaný abstrakt</a:t>
            </a:r>
          </a:p>
          <a:p>
            <a:pPr lvl="1"/>
            <a:r>
              <a:rPr lang="cs-CZ" dirty="0"/>
              <a:t>Struktura obecně: hlavně vysvětlit, co obsahem, ne kontext (cíl příspěvku, konkrétní, potřebnost, přínos…)</a:t>
            </a:r>
          </a:p>
          <a:p>
            <a:pPr lvl="1"/>
            <a:r>
              <a:rPr lang="cs-CZ" dirty="0"/>
              <a:t>Struktura u vědeckého: úvod, hypotéza, metody, výsledky, závěry</a:t>
            </a:r>
          </a:p>
        </p:txBody>
      </p:sp>
    </p:spTree>
    <p:extLst>
      <p:ext uri="{BB962C8B-B14F-4D97-AF65-F5344CB8AC3E}">
        <p14:creationId xmlns:p14="http://schemas.microsoft.com/office/powerpoint/2010/main" val="4171710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Anotace/abstrakt - příklady</a:t>
            </a:r>
          </a:p>
        </p:txBody>
      </p:sp>
      <p:sp>
        <p:nvSpPr>
          <p:cNvPr id="5" name="Zástupný symbol pro obsah 4"/>
          <p:cNvSpPr>
            <a:spLocks noGrp="1"/>
          </p:cNvSpPr>
          <p:nvPr>
            <p:ph sz="half" idx="1"/>
          </p:nvPr>
        </p:nvSpPr>
        <p:spPr>
          <a:xfrm>
            <a:off x="226646" y="1264555"/>
            <a:ext cx="4017107" cy="5527014"/>
          </a:xfrm>
          <a:solidFill>
            <a:schemeClr val="bg1"/>
          </a:solidFill>
        </p:spPr>
        <p:txBody>
          <a:bodyPr>
            <a:normAutofit fontScale="85000" lnSpcReduction="20000"/>
          </a:bodyPr>
          <a:lstStyle/>
          <a:p>
            <a:pPr marL="0" indent="0">
              <a:buNone/>
            </a:pPr>
            <a:r>
              <a:rPr lang="cs-CZ" b="1" dirty="0"/>
              <a:t>Sběr a využití statistických dat v českých knihovnách</a:t>
            </a:r>
          </a:p>
          <a:p>
            <a:pPr marL="0" indent="0">
              <a:buNone/>
            </a:pPr>
            <a:r>
              <a:rPr lang="cs-CZ" i="1" dirty="0"/>
              <a:t>Martin Krčál (</a:t>
            </a:r>
            <a:r>
              <a:rPr lang="cs-CZ" i="1" dirty="0" err="1"/>
              <a:t>ProInflow</a:t>
            </a:r>
            <a:r>
              <a:rPr lang="cs-CZ" i="1" dirty="0"/>
              <a:t>, </a:t>
            </a:r>
            <a:r>
              <a:rPr lang="cs-CZ" dirty="0"/>
              <a:t>Vol 7, No 2, 2015)</a:t>
            </a:r>
          </a:p>
          <a:p>
            <a:pPr marL="0" indent="0">
              <a:buNone/>
            </a:pPr>
            <a:r>
              <a:rPr lang="cs-CZ" dirty="0"/>
              <a:t>Statistické výkazy jsou důležitým zdrojem informací z různých oblastí lidské činnosti. Své využití nacházejí i v prostředí knihoven. Článek se věnuje možnosti využití statistických výkazů při rozvoji a řízení knihoven. V úvodu je podrobně popsán proces sběru statistických dat v České republice v základních a speciálních knihovnách. Zmíněny jsou také mezinárodní aktivity v oblasti knihovních statistik. Autor se dále zamýšlí nad problémy sběru a interpretace dat. Nechybí ani využití údajů z knihovních výkazů pro různé cílové skupiny jako jsou zaměstnanci, uživatelé, zřizovatel nebo média. V závěru jsou uvedeny příklady uplatnění statistik v praxi.</a:t>
            </a:r>
          </a:p>
        </p:txBody>
      </p:sp>
      <p:sp>
        <p:nvSpPr>
          <p:cNvPr id="7" name="Zástupný symbol pro obsah 6"/>
          <p:cNvSpPr>
            <a:spLocks noGrp="1"/>
          </p:cNvSpPr>
          <p:nvPr>
            <p:ph sz="half" idx="2"/>
          </p:nvPr>
        </p:nvSpPr>
        <p:spPr>
          <a:xfrm>
            <a:off x="4493846" y="1264554"/>
            <a:ext cx="7456242" cy="5527015"/>
          </a:xfrm>
          <a:solidFill>
            <a:schemeClr val="bg1"/>
          </a:solidFill>
        </p:spPr>
        <p:txBody>
          <a:bodyPr>
            <a:normAutofit fontScale="85000" lnSpcReduction="20000"/>
          </a:bodyPr>
          <a:lstStyle/>
          <a:p>
            <a:pPr marL="0" indent="0">
              <a:buNone/>
            </a:pPr>
            <a:r>
              <a:rPr lang="en-US" b="1" dirty="0"/>
              <a:t>Evaluation of medical information quality</a:t>
            </a:r>
          </a:p>
          <a:p>
            <a:pPr marL="0" indent="0">
              <a:buNone/>
            </a:pPr>
            <a:r>
              <a:rPr lang="en-US" i="1" dirty="0"/>
              <a:t>Jan </a:t>
            </a:r>
            <a:r>
              <a:rPr lang="en-US" i="1" dirty="0" err="1"/>
              <a:t>Hrabal</a:t>
            </a:r>
            <a:r>
              <a:rPr lang="en-US" i="1" dirty="0"/>
              <a:t>, </a:t>
            </a:r>
            <a:r>
              <a:rPr lang="en-US" i="1" dirty="0" err="1"/>
              <a:t>Tomáš</a:t>
            </a:r>
            <a:r>
              <a:rPr lang="en-US" i="1" dirty="0"/>
              <a:t> </a:t>
            </a:r>
            <a:r>
              <a:rPr lang="en-US" i="1" dirty="0" err="1"/>
              <a:t>Pruša</a:t>
            </a:r>
            <a:r>
              <a:rPr lang="cs-CZ" i="1" dirty="0"/>
              <a:t> (</a:t>
            </a:r>
            <a:r>
              <a:rPr lang="cs-CZ" i="1" dirty="0" err="1"/>
              <a:t>ProInflow</a:t>
            </a:r>
            <a:r>
              <a:rPr lang="cs-CZ" i="1" dirty="0"/>
              <a:t>, </a:t>
            </a:r>
            <a:r>
              <a:rPr lang="cs-CZ" dirty="0"/>
              <a:t>Vol 7, No 1, 2015)</a:t>
            </a:r>
          </a:p>
          <a:p>
            <a:pPr marL="0" indent="0">
              <a:buNone/>
            </a:pPr>
            <a:r>
              <a:rPr lang="en-US" dirty="0"/>
              <a:t>The internet has become a significant source of health-related information in the last ten years. Quality of health-related information is often diverse and uncertain and on the internet environment it should be evaluated by a specific method. This could be viewed as an important part of health literacy skills of the 21st century. For this purpose the indicators of medical information quality are defined based on the dimension of reliability of information quality. The dimensions are derived from three-dimensional scheme by Anton </a:t>
            </a:r>
            <a:r>
              <a:rPr lang="en-US" dirty="0" err="1"/>
              <a:t>Vedder</a:t>
            </a:r>
            <a:r>
              <a:rPr lang="en-US" dirty="0"/>
              <a:t> and it can be applicable in the Czech internet environment. The indicators are: origin, sponsorship, purpose and intent, currency and date, citation and links, accuracy and completeness, clarity and truthfulness. These indicators were selected from established tools for evaluation of medical information quality that are used abroad, like </a:t>
            </a:r>
            <a:r>
              <a:rPr lang="en-US" dirty="0" err="1"/>
              <a:t>HONCode</a:t>
            </a:r>
            <a:r>
              <a:rPr lang="en-US" dirty="0"/>
              <a:t>, MedlinePlus or DISCERN. The indicators are set into the draft of </a:t>
            </a:r>
            <a:r>
              <a:rPr lang="en-US" dirty="0" err="1"/>
              <a:t>methodics</a:t>
            </a:r>
            <a:r>
              <a:rPr lang="en-US" dirty="0"/>
              <a:t> with the instructions for the evaluation of medical information quality on Czech websites. The </a:t>
            </a:r>
            <a:r>
              <a:rPr lang="en-US" dirty="0" err="1"/>
              <a:t>methodics</a:t>
            </a:r>
            <a:r>
              <a:rPr lang="en-US" dirty="0"/>
              <a:t> could be applicable not only in the Czech Republic, but also in other countries, if a socio-political context is similar to Czech. The </a:t>
            </a:r>
            <a:r>
              <a:rPr lang="en-US" dirty="0" err="1"/>
              <a:t>methodics</a:t>
            </a:r>
            <a:r>
              <a:rPr lang="en-US" dirty="0"/>
              <a:t> is divided into two parts: one for non-expert sources in common online environment designed for laymen and one extended version designed for experts. The version designed for expert is a little bit modified and except these indicators also includes criteria for critical evaluation of research papers and reviews. These criteria relate to questions of correct interpretation and collection of information in summaries, and questions on researched subjects, observation and intervention (whether it was done correctly or not), results (e.g. statistical test, effect size) and data interpretation in experimental papers. Both </a:t>
            </a:r>
            <a:r>
              <a:rPr lang="en-US" dirty="0" err="1"/>
              <a:t>methodics</a:t>
            </a:r>
            <a:r>
              <a:rPr lang="en-US" dirty="0"/>
              <a:t> for laymen and experts improves critical thinking and supports better decision making in issues related to health.</a:t>
            </a:r>
          </a:p>
        </p:txBody>
      </p:sp>
    </p:spTree>
    <p:extLst>
      <p:ext uri="{BB962C8B-B14F-4D97-AF65-F5344CB8AC3E}">
        <p14:creationId xmlns:p14="http://schemas.microsoft.com/office/powerpoint/2010/main" val="946106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Anotace/abstrakt</a:t>
            </a:r>
          </a:p>
        </p:txBody>
      </p:sp>
      <p:sp>
        <p:nvSpPr>
          <p:cNvPr id="4" name="Zástupný symbol pro text 3"/>
          <p:cNvSpPr>
            <a:spLocks noGrp="1"/>
          </p:cNvSpPr>
          <p:nvPr>
            <p:ph type="body" idx="1"/>
          </p:nvPr>
        </p:nvSpPr>
        <p:spPr/>
        <p:txBody>
          <a:bodyPr/>
          <a:lstStyle/>
          <a:p>
            <a:r>
              <a:rPr lang="cs-CZ" dirty="0"/>
              <a:t>Anotace</a:t>
            </a:r>
          </a:p>
        </p:txBody>
      </p:sp>
      <p:sp>
        <p:nvSpPr>
          <p:cNvPr id="5" name="Zástupný symbol pro obsah 4"/>
          <p:cNvSpPr>
            <a:spLocks noGrp="1"/>
          </p:cNvSpPr>
          <p:nvPr>
            <p:ph sz="half" idx="2"/>
          </p:nvPr>
        </p:nvSpPr>
        <p:spPr/>
        <p:txBody>
          <a:bodyPr/>
          <a:lstStyle/>
          <a:p>
            <a:r>
              <a:rPr lang="cs-CZ" dirty="0"/>
              <a:t>Informace o tématu</a:t>
            </a:r>
          </a:p>
          <a:p>
            <a:r>
              <a:rPr lang="cs-CZ" dirty="0"/>
              <a:t>Volnější </a:t>
            </a:r>
          </a:p>
          <a:p>
            <a:r>
              <a:rPr lang="cs-CZ" dirty="0"/>
              <a:t>Obecné představení obsahu, jaké závěry lze v práci najít (ne výsledky)</a:t>
            </a:r>
          </a:p>
          <a:p>
            <a:r>
              <a:rPr lang="cs-CZ" dirty="0"/>
              <a:t>Názor, informace o autorovi…</a:t>
            </a:r>
          </a:p>
          <a:p>
            <a:r>
              <a:rPr lang="cs-CZ" dirty="0"/>
              <a:t>Max. 250 slov</a:t>
            </a:r>
          </a:p>
        </p:txBody>
      </p:sp>
      <p:sp>
        <p:nvSpPr>
          <p:cNvPr id="6" name="Zástupný symbol pro text 5"/>
          <p:cNvSpPr>
            <a:spLocks noGrp="1"/>
          </p:cNvSpPr>
          <p:nvPr>
            <p:ph type="body" sz="quarter" idx="3"/>
          </p:nvPr>
        </p:nvSpPr>
        <p:spPr/>
        <p:txBody>
          <a:bodyPr/>
          <a:lstStyle/>
          <a:p>
            <a:r>
              <a:rPr lang="cs-CZ" dirty="0"/>
              <a:t>Abstrakt</a:t>
            </a:r>
          </a:p>
        </p:txBody>
      </p:sp>
      <p:sp>
        <p:nvSpPr>
          <p:cNvPr id="7" name="Zástupný symbol pro obsah 6"/>
          <p:cNvSpPr>
            <a:spLocks noGrp="1"/>
          </p:cNvSpPr>
          <p:nvPr>
            <p:ph sz="quarter" idx="4"/>
          </p:nvPr>
        </p:nvSpPr>
        <p:spPr/>
        <p:txBody>
          <a:bodyPr/>
          <a:lstStyle/>
          <a:p>
            <a:r>
              <a:rPr lang="cs-CZ" dirty="0"/>
              <a:t>Informace o výsledcích</a:t>
            </a:r>
          </a:p>
          <a:p>
            <a:r>
              <a:rPr lang="cs-CZ" dirty="0"/>
              <a:t>Více odborná</a:t>
            </a:r>
          </a:p>
          <a:p>
            <a:r>
              <a:rPr lang="cs-CZ" dirty="0"/>
              <a:t>Objektivní, konkrétní vymezení obsahu: cíle, metodologie (jak), klíčové výsledky a závěry</a:t>
            </a:r>
          </a:p>
          <a:p>
            <a:r>
              <a:rPr lang="cs-CZ" dirty="0"/>
              <a:t>Pouze informace obsažené v dokumentu</a:t>
            </a:r>
          </a:p>
          <a:p>
            <a:r>
              <a:rPr lang="cs-CZ" dirty="0"/>
              <a:t>Max. 250 slov</a:t>
            </a:r>
          </a:p>
        </p:txBody>
      </p:sp>
    </p:spTree>
    <p:extLst>
      <p:ext uri="{BB962C8B-B14F-4D97-AF65-F5344CB8AC3E}">
        <p14:creationId xmlns:p14="http://schemas.microsoft.com/office/powerpoint/2010/main" val="1718094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konferenčních příspěvků (prezentace)</a:t>
            </a:r>
          </a:p>
        </p:txBody>
      </p:sp>
      <p:sp>
        <p:nvSpPr>
          <p:cNvPr id="3" name="Zástupný symbol pro obsah 2"/>
          <p:cNvSpPr>
            <a:spLocks noGrp="1"/>
          </p:cNvSpPr>
          <p:nvPr>
            <p:ph idx="1"/>
          </p:nvPr>
        </p:nvSpPr>
        <p:spPr/>
        <p:txBody>
          <a:bodyPr>
            <a:normAutofit fontScale="92500" lnSpcReduction="10000"/>
          </a:bodyPr>
          <a:lstStyle/>
          <a:p>
            <a:r>
              <a:rPr lang="cs-CZ" dirty="0"/>
              <a:t>Přednáška: delší, odborná, formální, strukturovaná (20+ min.)</a:t>
            </a:r>
          </a:p>
          <a:p>
            <a:r>
              <a:rPr lang="cs-CZ" dirty="0"/>
              <a:t>Krátká přednáška: 5-10 min., menší téma, dobré časování</a:t>
            </a:r>
          </a:p>
          <a:p>
            <a:r>
              <a:rPr lang="cs-CZ" dirty="0"/>
              <a:t>Best </a:t>
            </a:r>
            <a:r>
              <a:rPr lang="cs-CZ" dirty="0" err="1"/>
              <a:t>practices</a:t>
            </a:r>
            <a:r>
              <a:rPr lang="cs-CZ" dirty="0"/>
              <a:t>: kratší prezentace zaměřené na sdílení dobré praxe (ne teorie) a plánů</a:t>
            </a:r>
          </a:p>
          <a:p>
            <a:r>
              <a:rPr lang="cs-CZ" dirty="0" err="1"/>
              <a:t>Webinář</a:t>
            </a:r>
            <a:r>
              <a:rPr lang="cs-CZ" dirty="0"/>
              <a:t>: přednáška online (max. 30 min.)</a:t>
            </a:r>
          </a:p>
          <a:p>
            <a:r>
              <a:rPr lang="cs-CZ" dirty="0"/>
              <a:t>Panelová prezentace: 3-4 mluvčí výstup (každý15-20 min.) k stejnému tématu, pak následuje panelová diskuze (kratší)</a:t>
            </a:r>
          </a:p>
        </p:txBody>
      </p:sp>
    </p:spTree>
    <p:extLst>
      <p:ext uri="{BB962C8B-B14F-4D97-AF65-F5344CB8AC3E}">
        <p14:creationId xmlns:p14="http://schemas.microsoft.com/office/powerpoint/2010/main" val="1245152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konferenčních příspěvků (diskuze)</a:t>
            </a:r>
          </a:p>
        </p:txBody>
      </p:sp>
      <p:sp>
        <p:nvSpPr>
          <p:cNvPr id="3" name="Zástupný symbol pro obsah 2"/>
          <p:cNvSpPr>
            <a:spLocks noGrp="1"/>
          </p:cNvSpPr>
          <p:nvPr>
            <p:ph idx="1"/>
          </p:nvPr>
        </p:nvSpPr>
        <p:spPr/>
        <p:txBody>
          <a:bodyPr>
            <a:normAutofit fontScale="77500" lnSpcReduction="20000"/>
          </a:bodyPr>
          <a:lstStyle/>
          <a:p>
            <a:r>
              <a:rPr lang="cs-CZ" dirty="0"/>
              <a:t>Panelová diskuze: na dané téma, moderátor (příp. publikum) pokládá dotazy, kdokoli reaguje (i navzájem</a:t>
            </a:r>
            <a:r>
              <a:rPr lang="cs-CZ"/>
              <a:t>), do </a:t>
            </a:r>
            <a:r>
              <a:rPr lang="cs-CZ" dirty="0"/>
              <a:t>90 min.</a:t>
            </a:r>
          </a:p>
          <a:p>
            <a:r>
              <a:rPr lang="cs-CZ" dirty="0"/>
              <a:t>Kulatý stůl: 5+ mluvčích (každý 5-10 min.)</a:t>
            </a:r>
          </a:p>
          <a:p>
            <a:r>
              <a:rPr lang="cs-CZ" dirty="0" err="1"/>
              <a:t>Forum</a:t>
            </a:r>
            <a:r>
              <a:rPr lang="cs-CZ" dirty="0"/>
              <a:t>: krátká prezentace (5-10 min.), obvykle </a:t>
            </a:r>
            <a:r>
              <a:rPr lang="cs-CZ" dirty="0" err="1"/>
              <a:t>work</a:t>
            </a:r>
            <a:r>
              <a:rPr lang="cs-CZ" dirty="0"/>
              <a:t>-in-</a:t>
            </a:r>
            <a:r>
              <a:rPr lang="cs-CZ" dirty="0" err="1"/>
              <a:t>progress</a:t>
            </a:r>
            <a:r>
              <a:rPr lang="cs-CZ" dirty="0"/>
              <a:t> (např. dizertace), delší diskuze, domluveni </a:t>
            </a:r>
            <a:r>
              <a:rPr lang="cs-CZ" dirty="0" err="1"/>
              <a:t>panelisté</a:t>
            </a:r>
            <a:r>
              <a:rPr lang="cs-CZ" dirty="0"/>
              <a:t> v publiku (3-5), kteří dávají zpětnou vazbu na postup a plány</a:t>
            </a:r>
          </a:p>
          <a:p>
            <a:r>
              <a:rPr lang="cs-CZ" dirty="0"/>
              <a:t>Interaktivní diskuze u kulatého stolu (</a:t>
            </a:r>
            <a:r>
              <a:rPr lang="cs-CZ" dirty="0" err="1"/>
              <a:t>Think</a:t>
            </a:r>
            <a:r>
              <a:rPr lang="cs-CZ" dirty="0"/>
              <a:t> Tank): malé skupiny diskutujících, prezentace pro úvod a nastavení otázek (pak facilitace), až 50 stolů, každých 20 min. změna stolu</a:t>
            </a:r>
          </a:p>
          <a:p>
            <a:r>
              <a:rPr lang="cs-CZ" dirty="0"/>
              <a:t>Workshop: obvykle 90 min., praktická aktivita</a:t>
            </a:r>
          </a:p>
          <a:p>
            <a:r>
              <a:rPr lang="cs-CZ" dirty="0" err="1"/>
              <a:t>Networking</a:t>
            </a:r>
            <a:r>
              <a:rPr lang="cs-CZ" dirty="0"/>
              <a:t> meeting: cca 60 min. setkání na vymezeném místě pro neformální diskuzi na stanovené téma</a:t>
            </a:r>
          </a:p>
        </p:txBody>
      </p:sp>
    </p:spTree>
    <p:extLst>
      <p:ext uri="{BB962C8B-B14F-4D97-AF65-F5344CB8AC3E}">
        <p14:creationId xmlns:p14="http://schemas.microsoft.com/office/powerpoint/2010/main" val="31651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PechaKucha</a:t>
            </a:r>
            <a:endParaRPr lang="cs-CZ" dirty="0"/>
          </a:p>
        </p:txBody>
      </p:sp>
      <p:sp>
        <p:nvSpPr>
          <p:cNvPr id="3" name="Zástupný symbol pro obsah 2"/>
          <p:cNvSpPr>
            <a:spLocks noGrp="1"/>
          </p:cNvSpPr>
          <p:nvPr>
            <p:ph idx="1"/>
          </p:nvPr>
        </p:nvSpPr>
        <p:spPr/>
        <p:txBody>
          <a:bodyPr/>
          <a:lstStyle/>
          <a:p>
            <a:r>
              <a:rPr lang="cs-CZ" dirty="0"/>
              <a:t>Cca 6,5 min. (20x20) =&gt; časování </a:t>
            </a:r>
            <a:r>
              <a:rPr lang="cs-CZ" dirty="0" err="1"/>
              <a:t>slidů</a:t>
            </a:r>
            <a:endParaRPr lang="cs-CZ" dirty="0"/>
          </a:p>
          <a:p>
            <a:r>
              <a:rPr lang="cs-CZ" dirty="0"/>
              <a:t>Dobrá příprava</a:t>
            </a:r>
          </a:p>
          <a:p>
            <a:r>
              <a:rPr lang="cs-CZ" dirty="0"/>
              <a:t>Původ v architektuře – obrázky, neformální, inspirativní</a:t>
            </a:r>
          </a:p>
          <a:p>
            <a:r>
              <a:rPr lang="cs-CZ" dirty="0"/>
              <a:t>Diskuze často delší než prezentace (někdy na celou sekci)</a:t>
            </a:r>
          </a:p>
          <a:p>
            <a:r>
              <a:rPr lang="cs-CZ" dirty="0">
                <a:hlinkClick r:id="rId2"/>
              </a:rPr>
              <a:t>http://www.pechakucha.org/</a:t>
            </a:r>
            <a:r>
              <a:rPr lang="cs-CZ" dirty="0"/>
              <a:t> </a:t>
            </a:r>
          </a:p>
          <a:p>
            <a:endParaRPr lang="cs-CZ" dirty="0"/>
          </a:p>
        </p:txBody>
      </p:sp>
    </p:spTree>
    <p:extLst>
      <p:ext uri="{BB962C8B-B14F-4D97-AF65-F5344CB8AC3E}">
        <p14:creationId xmlns:p14="http://schemas.microsoft.com/office/powerpoint/2010/main" val="276887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 prezentací</a:t>
            </a:r>
          </a:p>
        </p:txBody>
      </p:sp>
      <p:sp>
        <p:nvSpPr>
          <p:cNvPr id="3" name="Zástupný symbol pro obsah 2"/>
          <p:cNvSpPr>
            <a:spLocks noGrp="1"/>
          </p:cNvSpPr>
          <p:nvPr>
            <p:ph idx="1"/>
          </p:nvPr>
        </p:nvSpPr>
        <p:spPr/>
        <p:txBody>
          <a:bodyPr/>
          <a:lstStyle/>
          <a:p>
            <a:r>
              <a:rPr lang="cs-CZ" dirty="0"/>
              <a:t>Přijďte včas (někdy požadováno před akcí, nebo blokem)</a:t>
            </a:r>
          </a:p>
          <a:p>
            <a:r>
              <a:rPr lang="cs-CZ" dirty="0"/>
              <a:t>Seznamte se s prostorem</a:t>
            </a:r>
          </a:p>
          <a:p>
            <a:r>
              <a:rPr lang="cs-CZ" dirty="0"/>
              <a:t>Buďte připraveni na nefunkční techniku</a:t>
            </a:r>
          </a:p>
          <a:p>
            <a:r>
              <a:rPr lang="cs-CZ" dirty="0"/>
              <a:t>Ověřte si potřebné pomůcky (tabule/flip, </a:t>
            </a:r>
            <a:r>
              <a:rPr lang="cs-CZ" dirty="0" err="1"/>
              <a:t>flash</a:t>
            </a:r>
            <a:r>
              <a:rPr lang="cs-CZ" dirty="0"/>
              <a:t> disk, internet…)</a:t>
            </a:r>
          </a:p>
          <a:p>
            <a:r>
              <a:rPr lang="cs-CZ" dirty="0"/>
              <a:t>Mějte hodinky, brýle…</a:t>
            </a:r>
          </a:p>
          <a:p>
            <a:r>
              <a:rPr lang="cs-CZ" dirty="0"/>
              <a:t>Oblečte se pohodlně a vhodně pro cílovku</a:t>
            </a:r>
          </a:p>
        </p:txBody>
      </p:sp>
    </p:spTree>
    <p:extLst>
      <p:ext uri="{BB962C8B-B14F-4D97-AF65-F5344CB8AC3E}">
        <p14:creationId xmlns:p14="http://schemas.microsoft.com/office/powerpoint/2010/main" val="2031838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Prezentace</a:t>
            </a:r>
          </a:p>
        </p:txBody>
      </p:sp>
      <p:sp>
        <p:nvSpPr>
          <p:cNvPr id="3" name="Zástupný symbol pro obsah 2"/>
          <p:cNvSpPr>
            <a:spLocks noGrp="1"/>
          </p:cNvSpPr>
          <p:nvPr>
            <p:ph idx="1"/>
          </p:nvPr>
        </p:nvSpPr>
        <p:spPr/>
        <p:txBody>
          <a:bodyPr>
            <a:normAutofit fontScale="77500" lnSpcReduction="20000"/>
          </a:bodyPr>
          <a:lstStyle/>
          <a:p>
            <a:r>
              <a:rPr lang="cs-CZ" dirty="0"/>
              <a:t>Oční kontakt (WM)</a:t>
            </a:r>
          </a:p>
          <a:p>
            <a:r>
              <a:rPr lang="cs-CZ" dirty="0"/>
              <a:t>Stůjte vzpřímeně (nohy mírně od sebe, žádná křeč), gestikulujte (ne moc), zaujetí v gestech</a:t>
            </a:r>
          </a:p>
          <a:p>
            <a:r>
              <a:rPr lang="cs-CZ" dirty="0"/>
              <a:t>Mějte tištěné podklady (stručné, pozor na držení – estetika)</a:t>
            </a:r>
          </a:p>
          <a:p>
            <a:r>
              <a:rPr lang="cs-CZ" dirty="0"/>
              <a:t>Hlavní vlastní zájem, ne snaha zaujmout ostatní za každou cenu</a:t>
            </a:r>
          </a:p>
          <a:p>
            <a:r>
              <a:rPr lang="cs-CZ" dirty="0"/>
              <a:t>Nestyďte se za studenta, ani za výsledky, publikum většinou tolerantní</a:t>
            </a:r>
          </a:p>
          <a:p>
            <a:r>
              <a:rPr lang="cs-CZ" dirty="0"/>
              <a:t>Proti trémě: počítání do 10, dýchání, protřepání těla, být připravený s vyzkoušenou prezentací, Co horšího se může stát?</a:t>
            </a:r>
          </a:p>
          <a:p>
            <a:r>
              <a:rPr lang="cs-CZ" dirty="0"/>
              <a:t>Hluboký nádech a spusťte… s dobrou (ne přehnanou) artikulací (na rozmluvení jazykolamy)</a:t>
            </a:r>
          </a:p>
        </p:txBody>
      </p:sp>
    </p:spTree>
    <p:extLst>
      <p:ext uri="{BB962C8B-B14F-4D97-AF65-F5344CB8AC3E}">
        <p14:creationId xmlns:p14="http://schemas.microsoft.com/office/powerpoint/2010/main" val="2684455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 z publika</a:t>
            </a:r>
          </a:p>
        </p:txBody>
      </p:sp>
      <p:sp>
        <p:nvSpPr>
          <p:cNvPr id="3" name="Zástupný symbol pro obsah 2"/>
          <p:cNvSpPr>
            <a:spLocks noGrp="1"/>
          </p:cNvSpPr>
          <p:nvPr>
            <p:ph idx="1"/>
          </p:nvPr>
        </p:nvSpPr>
        <p:spPr/>
        <p:txBody>
          <a:bodyPr>
            <a:normAutofit fontScale="92500" lnSpcReduction="10000"/>
          </a:bodyPr>
          <a:lstStyle/>
          <a:p>
            <a:r>
              <a:rPr lang="cs-CZ" dirty="0"/>
              <a:t>Před prezentací zkuste vymyslet možné dotazy + odpovědi</a:t>
            </a:r>
          </a:p>
          <a:p>
            <a:r>
              <a:rPr lang="cs-CZ" dirty="0"/>
              <a:t>Sledujte tazatele</a:t>
            </a:r>
          </a:p>
          <a:p>
            <a:r>
              <a:rPr lang="cs-CZ" dirty="0"/>
              <a:t>Neodpovídejte, co nevíte (dosud jsem nepřemýšlel/a)</a:t>
            </a:r>
          </a:p>
          <a:p>
            <a:r>
              <a:rPr lang="cs-CZ" dirty="0"/>
              <a:t>Nebojte se požádat o upřesnění, zopakování jinými slovy</a:t>
            </a:r>
          </a:p>
          <a:p>
            <a:r>
              <a:rPr lang="cs-CZ" dirty="0"/>
              <a:t>Před odpovědí vhodné dotaz parafrázovat</a:t>
            </a:r>
          </a:p>
          <a:p>
            <a:r>
              <a:rPr lang="cs-CZ" dirty="0"/>
              <a:t>Lze odpověď přesunout do kuloárů (dlouhá, diskuzní…)</a:t>
            </a:r>
          </a:p>
        </p:txBody>
      </p:sp>
    </p:spTree>
    <p:extLst>
      <p:ext uri="{BB962C8B-B14F-4D97-AF65-F5344CB8AC3E}">
        <p14:creationId xmlns:p14="http://schemas.microsoft.com/office/powerpoint/2010/main" val="954402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Poster</a:t>
            </a:r>
          </a:p>
        </p:txBody>
      </p:sp>
      <p:sp>
        <p:nvSpPr>
          <p:cNvPr id="3" name="Zástupný symbol pro obsah 2"/>
          <p:cNvSpPr>
            <a:spLocks noGrp="1"/>
          </p:cNvSpPr>
          <p:nvPr>
            <p:ph idx="1"/>
          </p:nvPr>
        </p:nvSpPr>
        <p:spPr/>
        <p:txBody>
          <a:bodyPr>
            <a:normAutofit fontScale="85000" lnSpcReduction="20000"/>
          </a:bodyPr>
          <a:lstStyle/>
          <a:p>
            <a:r>
              <a:rPr lang="cs-CZ" dirty="0"/>
              <a:t>Plakát, reklama, ilustrovaný abstrakt</a:t>
            </a:r>
          </a:p>
          <a:p>
            <a:pPr lvl="1"/>
            <a:r>
              <a:rPr lang="cs-CZ" dirty="0"/>
              <a:t>Stručně obsah (cíle, metodologie, výsledky a závěry)</a:t>
            </a:r>
          </a:p>
          <a:p>
            <a:pPr lvl="1"/>
            <a:r>
              <a:rPr lang="cs-CZ" dirty="0"/>
              <a:t>Konkrétní údaje, objektivnost</a:t>
            </a:r>
          </a:p>
          <a:p>
            <a:pPr lvl="1"/>
            <a:r>
              <a:rPr lang="cs-CZ" dirty="0"/>
              <a:t>Možné i částečné výsledky</a:t>
            </a:r>
          </a:p>
          <a:p>
            <a:pPr lvl="1"/>
            <a:r>
              <a:rPr lang="cs-CZ" dirty="0"/>
              <a:t>Odborný příspěvek (zdroje)</a:t>
            </a:r>
          </a:p>
          <a:p>
            <a:r>
              <a:rPr lang="cs-CZ" dirty="0"/>
              <a:t>Musí zaujmout na první pohled (billboard)</a:t>
            </a:r>
          </a:p>
          <a:p>
            <a:pPr marL="742950" lvl="2" indent="-342900"/>
            <a:r>
              <a:rPr lang="cs-CZ" dirty="0"/>
              <a:t>Ne moc omezující forma, naopak kreativita vítaná</a:t>
            </a:r>
          </a:p>
          <a:p>
            <a:pPr marL="742950" lvl="2" indent="-342900"/>
            <a:r>
              <a:rPr lang="cs-CZ" dirty="0"/>
              <a:t>Grafické prvky: graf přehlednější (ideálně bez legendy), tabulka přesnější</a:t>
            </a:r>
          </a:p>
          <a:p>
            <a:pPr marL="742950" lvl="2" indent="-342900"/>
            <a:r>
              <a:rPr lang="cs-CZ" dirty="0"/>
              <a:t>Dost prázdného místa, pozor na barvy</a:t>
            </a:r>
          </a:p>
          <a:p>
            <a:pPr marL="742950" lvl="2" indent="-342900"/>
            <a:r>
              <a:rPr lang="cs-CZ" dirty="0"/>
              <a:t>Výstižnost, přehlednost =&gt; příběh</a:t>
            </a:r>
          </a:p>
          <a:p>
            <a:pPr marL="742950" lvl="2" indent="-342900"/>
            <a:r>
              <a:rPr lang="cs-CZ" dirty="0"/>
              <a:t>Čitelné na dálku (titulek 5 m), nadpis bezpatkové + text patkové písmo</a:t>
            </a:r>
          </a:p>
          <a:p>
            <a:pPr marL="342900" lvl="1" indent="-342900"/>
            <a:r>
              <a:rPr lang="cs-CZ" dirty="0"/>
              <a:t>Základ pro neformální diskuzi (vizitky, miniatury posteru k odnesení)</a:t>
            </a:r>
          </a:p>
          <a:p>
            <a:endParaRPr lang="cs-CZ" dirty="0"/>
          </a:p>
        </p:txBody>
      </p:sp>
    </p:spTree>
    <p:extLst>
      <p:ext uri="{BB962C8B-B14F-4D97-AF65-F5344CB8AC3E}">
        <p14:creationId xmlns:p14="http://schemas.microsoft.com/office/powerpoint/2010/main" val="1613154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předmětu</a:t>
            </a:r>
          </a:p>
        </p:txBody>
      </p:sp>
      <p:sp>
        <p:nvSpPr>
          <p:cNvPr id="3" name="Zástupný symbol pro obsah 2"/>
          <p:cNvSpPr>
            <a:spLocks noGrp="1"/>
          </p:cNvSpPr>
          <p:nvPr>
            <p:ph idx="1"/>
          </p:nvPr>
        </p:nvSpPr>
        <p:spPr>
          <a:xfrm>
            <a:off x="2589212" y="2133599"/>
            <a:ext cx="8915400" cy="4486031"/>
          </a:xfrm>
        </p:spPr>
        <p:txBody>
          <a:bodyPr>
            <a:normAutofit/>
          </a:bodyPr>
          <a:lstStyle/>
          <a:p>
            <a:r>
              <a:rPr lang="cs-CZ" dirty="0"/>
              <a:t>Vaše téma specializace, každý má jiné</a:t>
            </a:r>
          </a:p>
          <a:p>
            <a:r>
              <a:rPr lang="cs-CZ" dirty="0"/>
              <a:t>Aktuální informace, často ještě nestihnuté publikovat ve vědeckých časopisech a monografiích</a:t>
            </a:r>
          </a:p>
          <a:p>
            <a:r>
              <a:rPr lang="cs-CZ" dirty="0"/>
              <a:t>Kontakt s experty v dané oblasti</a:t>
            </a:r>
          </a:p>
          <a:p>
            <a:endParaRPr lang="cs-CZ" dirty="0"/>
          </a:p>
          <a:p>
            <a:r>
              <a:rPr lang="cs-CZ" dirty="0" err="1"/>
              <a:t>Mgr</a:t>
            </a:r>
            <a:r>
              <a:rPr lang="cs-CZ" dirty="0"/>
              <a:t>: budování vlastní pozice mezi experty</a:t>
            </a:r>
          </a:p>
        </p:txBody>
      </p:sp>
    </p:spTree>
    <p:extLst>
      <p:ext uri="{BB962C8B-B14F-4D97-AF65-F5344CB8AC3E}">
        <p14:creationId xmlns:p14="http://schemas.microsoft.com/office/powerpoint/2010/main" val="263070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Podmínky ukončení</a:t>
            </a:r>
          </a:p>
        </p:txBody>
      </p:sp>
      <p:sp>
        <p:nvSpPr>
          <p:cNvPr id="3" name="Zástupný symbol pro obsah 2"/>
          <p:cNvSpPr>
            <a:spLocks noGrp="1"/>
          </p:cNvSpPr>
          <p:nvPr>
            <p:ph idx="1"/>
          </p:nvPr>
        </p:nvSpPr>
        <p:spPr/>
        <p:txBody>
          <a:bodyPr>
            <a:normAutofit fontScale="92500" lnSpcReduction="10000"/>
          </a:bodyPr>
          <a:lstStyle/>
          <a:p>
            <a:r>
              <a:rPr lang="cs-CZ" dirty="0"/>
              <a:t>Rozepsáno ve </a:t>
            </a:r>
            <a:r>
              <a:rPr lang="cs-CZ" dirty="0">
                <a:hlinkClick r:id="rId2"/>
              </a:rPr>
              <a:t>sdíleném dokumentu</a:t>
            </a:r>
            <a:endParaRPr lang="cs-CZ" dirty="0"/>
          </a:p>
          <a:p>
            <a:endParaRPr lang="cs-CZ" dirty="0"/>
          </a:p>
          <a:p>
            <a:pPr marL="514350" indent="-514350">
              <a:buFont typeface="+mj-lt"/>
              <a:buAutoNum type="arabicPeriod"/>
            </a:pPr>
            <a:r>
              <a:rPr lang="cs-CZ" dirty="0"/>
              <a:t>Účast na setkání/individuální konzultace</a:t>
            </a:r>
          </a:p>
          <a:p>
            <a:pPr marL="514350" indent="-514350">
              <a:buFont typeface="+mj-lt"/>
              <a:buAutoNum type="arabicPeriod"/>
            </a:pPr>
            <a:r>
              <a:rPr lang="cs-CZ" dirty="0"/>
              <a:t>Pasivní účast na konferenci (2 </a:t>
            </a:r>
            <a:r>
              <a:rPr lang="cs-CZ" dirty="0" err="1"/>
              <a:t>kr.</a:t>
            </a:r>
            <a:r>
              <a:rPr lang="cs-CZ" dirty="0"/>
              <a:t> pro Bc):</a:t>
            </a:r>
          </a:p>
          <a:p>
            <a:pPr marL="914400" lvl="1" indent="-514350"/>
            <a:r>
              <a:rPr lang="cs-CZ" dirty="0"/>
              <a:t>Ne nutné, ale raději konzultujte</a:t>
            </a:r>
          </a:p>
          <a:p>
            <a:pPr marL="914400" lvl="1" indent="-514350"/>
            <a:r>
              <a:rPr lang="cs-CZ" dirty="0"/>
              <a:t>Vybrané a potvrzené do </a:t>
            </a:r>
            <a:r>
              <a:rPr lang="cs-CZ" dirty="0">
                <a:hlinkClick r:id="rId3"/>
              </a:rPr>
              <a:t>sdíleného dokumentu</a:t>
            </a:r>
            <a:r>
              <a:rPr lang="cs-CZ" dirty="0"/>
              <a:t> – NELZE víc lidí na stejné konferenci (mimo paralelní sekce)</a:t>
            </a:r>
          </a:p>
          <a:p>
            <a:pPr marL="914400" lvl="1" indent="-514350"/>
            <a:r>
              <a:rPr lang="cs-CZ" dirty="0"/>
              <a:t>Schválené navštivte celé: 1 vícedenní nebo 2 jednodenní (min. 4 hod. program)</a:t>
            </a:r>
          </a:p>
          <a:p>
            <a:pPr marL="914400" lvl="1" indent="-514350"/>
            <a:r>
              <a:rPr lang="cs-CZ" dirty="0"/>
              <a:t>Dělejte si poznámky + fotky</a:t>
            </a:r>
          </a:p>
        </p:txBody>
      </p:sp>
    </p:spTree>
    <p:extLst>
      <p:ext uri="{BB962C8B-B14F-4D97-AF65-F5344CB8AC3E}">
        <p14:creationId xmlns:p14="http://schemas.microsoft.com/office/powerpoint/2010/main" val="1448313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akcí</a:t>
            </a:r>
          </a:p>
        </p:txBody>
      </p:sp>
      <p:sp>
        <p:nvSpPr>
          <p:cNvPr id="3" name="Zástupný symbol pro obsah 2"/>
          <p:cNvSpPr>
            <a:spLocks noGrp="1"/>
          </p:cNvSpPr>
          <p:nvPr>
            <p:ph idx="1"/>
          </p:nvPr>
        </p:nvSpPr>
        <p:spPr/>
        <p:txBody>
          <a:bodyPr>
            <a:normAutofit lnSpcReduction="10000"/>
          </a:bodyPr>
          <a:lstStyle/>
          <a:p>
            <a:r>
              <a:rPr lang="cs-CZ" dirty="0"/>
              <a:t>Konference: více vědecká, ne pracovní, ale přednášková, větší, obvykle CFP</a:t>
            </a:r>
          </a:p>
          <a:p>
            <a:r>
              <a:rPr lang="cs-CZ" dirty="0"/>
              <a:t>Sympozium: více diskuzní než konference, méně formální</a:t>
            </a:r>
          </a:p>
          <a:p>
            <a:r>
              <a:rPr lang="cs-CZ" dirty="0"/>
              <a:t>Seminář: interaktivnější, menší, více ovlivněn přítomnými, často bez CFP (jen vyžádané přednášky)</a:t>
            </a:r>
          </a:p>
          <a:p>
            <a:r>
              <a:rPr lang="cs-CZ" dirty="0"/>
              <a:t>Workshop: čistě praktický, plnění zadaných úkolů + vyhodnocení výstupu (obvykle 1-2 vyžádaní lektoři)</a:t>
            </a:r>
          </a:p>
          <a:p>
            <a:endParaRPr lang="cs-CZ" dirty="0"/>
          </a:p>
        </p:txBody>
      </p:sp>
    </p:spTree>
    <p:extLst>
      <p:ext uri="{BB962C8B-B14F-4D97-AF65-F5344CB8AC3E}">
        <p14:creationId xmlns:p14="http://schemas.microsoft.com/office/powerpoint/2010/main" val="3774999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Nad čím přemýšlíte?</a:t>
            </a:r>
          </a:p>
        </p:txBody>
      </p:sp>
      <p:sp>
        <p:nvSpPr>
          <p:cNvPr id="3" name="Zástupný symbol pro obsah 2"/>
          <p:cNvSpPr>
            <a:spLocks noGrp="1"/>
          </p:cNvSpPr>
          <p:nvPr>
            <p:ph idx="1"/>
          </p:nvPr>
        </p:nvSpPr>
        <p:spPr/>
        <p:txBody>
          <a:bodyPr/>
          <a:lstStyle/>
          <a:p>
            <a:r>
              <a:rPr lang="cs-CZ" dirty="0"/>
              <a:t>Co hledáte</a:t>
            </a:r>
          </a:p>
          <a:p>
            <a:r>
              <a:rPr lang="cs-CZ" dirty="0"/>
              <a:t>Kde hledáte</a:t>
            </a:r>
          </a:p>
          <a:p>
            <a:r>
              <a:rPr lang="cs-CZ" dirty="0"/>
              <a:t>Jak hledáte</a:t>
            </a:r>
          </a:p>
          <a:p>
            <a:endParaRPr lang="cs-CZ" dirty="0"/>
          </a:p>
          <a:p>
            <a:r>
              <a:rPr lang="cs-CZ" dirty="0"/>
              <a:t>Tipy co a kde sledovat?</a:t>
            </a:r>
          </a:p>
        </p:txBody>
      </p:sp>
    </p:spTree>
    <p:extLst>
      <p:ext uri="{BB962C8B-B14F-4D97-AF65-F5344CB8AC3E}">
        <p14:creationId xmlns:p14="http://schemas.microsoft.com/office/powerpoint/2010/main" val="167876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Podmínky ukončení</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2"/>
            </a:pPr>
            <a:r>
              <a:rPr lang="cs-CZ" dirty="0"/>
              <a:t>Zpráva z konference</a:t>
            </a:r>
          </a:p>
          <a:p>
            <a:pPr lvl="1"/>
            <a:r>
              <a:rPr lang="cs-CZ" dirty="0"/>
              <a:t>Rozsah 15 000 znaků (nebo 7500 + 7500), DOC(X)/RTF</a:t>
            </a:r>
          </a:p>
          <a:p>
            <a:pPr lvl="1"/>
            <a:r>
              <a:rPr lang="cs-CZ" dirty="0"/>
              <a:t>Popis celého obsahu, ale něco podrobněji (zajímavé)</a:t>
            </a:r>
          </a:p>
          <a:p>
            <a:pPr lvl="1"/>
            <a:r>
              <a:rPr lang="cs-CZ" dirty="0"/>
              <a:t>Fotodokumentace (grafické doplnění)</a:t>
            </a:r>
          </a:p>
          <a:p>
            <a:pPr lvl="1"/>
            <a:r>
              <a:rPr lang="cs-CZ" dirty="0"/>
              <a:t>Vyučující v mailu do 7 dnů od konference</a:t>
            </a:r>
          </a:p>
          <a:p>
            <a:pPr lvl="1"/>
            <a:r>
              <a:rPr lang="cs-CZ" dirty="0"/>
              <a:t>Finální verzi (po připomínkách) NUTNÉ nabídnout k publikování</a:t>
            </a:r>
          </a:p>
          <a:p>
            <a:pPr lvl="1"/>
            <a:endParaRPr lang="cs-CZ" dirty="0"/>
          </a:p>
          <a:p>
            <a:pPr lvl="1"/>
            <a:endParaRPr lang="cs-CZ" dirty="0"/>
          </a:p>
          <a:p>
            <a:endParaRPr lang="cs-CZ" dirty="0"/>
          </a:p>
        </p:txBody>
      </p:sp>
    </p:spTree>
    <p:extLst>
      <p:ext uri="{BB962C8B-B14F-4D97-AF65-F5344CB8AC3E}">
        <p14:creationId xmlns:p14="http://schemas.microsoft.com/office/powerpoint/2010/main" val="3983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Psaní zprávy z konference</a:t>
            </a:r>
          </a:p>
        </p:txBody>
      </p:sp>
      <p:sp>
        <p:nvSpPr>
          <p:cNvPr id="3" name="Zástupný symbol pro obsah 2"/>
          <p:cNvSpPr>
            <a:spLocks noGrp="1"/>
          </p:cNvSpPr>
          <p:nvPr>
            <p:ph idx="1"/>
          </p:nvPr>
        </p:nvSpPr>
        <p:spPr/>
        <p:txBody>
          <a:bodyPr>
            <a:normAutofit fontScale="77500" lnSpcReduction="20000"/>
          </a:bodyPr>
          <a:lstStyle/>
          <a:p>
            <a:r>
              <a:rPr lang="cs-CZ" dirty="0"/>
              <a:t>Neodkládejte, pište zážitky, dokud máte v hlavě</a:t>
            </a:r>
          </a:p>
          <a:p>
            <a:r>
              <a:rPr lang="cs-CZ" dirty="0"/>
              <a:t>Vytvořte zajímavý název (nejen „zpráva z …“)</a:t>
            </a:r>
          </a:p>
          <a:p>
            <a:r>
              <a:rPr lang="cs-CZ" dirty="0"/>
              <a:t>Publicistický styl =&gt; čtivost, vlastní názor, vč. reakcí publika</a:t>
            </a:r>
          </a:p>
          <a:p>
            <a:r>
              <a:rPr lang="cs-CZ" dirty="0"/>
              <a:t>Věta musí obsahovat sloveso</a:t>
            </a:r>
          </a:p>
          <a:p>
            <a:r>
              <a:rPr lang="cs-CZ" dirty="0"/>
              <a:t>Nepoužívejte akademické tituly, trpný rod, neznámé zkratky bez prvního uvedení</a:t>
            </a:r>
          </a:p>
          <a:p>
            <a:r>
              <a:rPr lang="cs-CZ" dirty="0"/>
              <a:t>E-článek: možné odkazy, zvýraznění, grafické prvky (fotky)</a:t>
            </a:r>
          </a:p>
          <a:p>
            <a:r>
              <a:rPr lang="cs-CZ" dirty="0"/>
              <a:t>Stále úkol pro předmět na VŠ – citované označit, snaha prezentovat novinky, zajímavosti v odborném tématu</a:t>
            </a:r>
          </a:p>
          <a:p>
            <a:r>
              <a:rPr lang="cs-CZ" dirty="0"/>
              <a:t>Nezapomeňte na korekturu a formátování, neudělá za vás redakce</a:t>
            </a:r>
          </a:p>
        </p:txBody>
      </p:sp>
    </p:spTree>
    <p:extLst>
      <p:ext uri="{BB962C8B-B14F-4D97-AF65-F5344CB8AC3E}">
        <p14:creationId xmlns:p14="http://schemas.microsoft.com/office/powerpoint/2010/main" val="244106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Networking</a:t>
            </a:r>
            <a:endParaRPr lang="cs-CZ" dirty="0"/>
          </a:p>
        </p:txBody>
      </p:sp>
      <p:sp>
        <p:nvSpPr>
          <p:cNvPr id="3" name="Zástupný symbol pro obsah 2"/>
          <p:cNvSpPr>
            <a:spLocks noGrp="1"/>
          </p:cNvSpPr>
          <p:nvPr>
            <p:ph idx="1"/>
          </p:nvPr>
        </p:nvSpPr>
        <p:spPr/>
        <p:txBody>
          <a:bodyPr/>
          <a:lstStyle/>
          <a:p>
            <a:r>
              <a:rPr lang="cs-CZ" dirty="0"/>
              <a:t>Klíčový důvod, proč být na konferenci</a:t>
            </a:r>
          </a:p>
          <a:p>
            <a:r>
              <a:rPr lang="cs-CZ" dirty="0"/>
              <a:t>Na mezinárodní se nebavte národním jazykem</a:t>
            </a:r>
          </a:p>
          <a:p>
            <a:r>
              <a:rPr lang="cs-CZ" dirty="0"/>
              <a:t>Oslovujte zajímavé lidi a dejte možnost být osloven po příspěvku</a:t>
            </a:r>
          </a:p>
          <a:p>
            <a:pPr lvl="1"/>
            <a:r>
              <a:rPr lang="cs-CZ" dirty="0"/>
              <a:t>Tipy na oslovení: dotaz na přednášku v přestávce, žádost o publikovaný výstup pro kolegy… (buďte kreativní)</a:t>
            </a:r>
          </a:p>
          <a:p>
            <a:r>
              <a:rPr lang="cs-CZ" dirty="0"/>
              <a:t>Po skončení udržte kontakt (sociální sítě, e-mail)</a:t>
            </a:r>
          </a:p>
        </p:txBody>
      </p:sp>
    </p:spTree>
    <p:extLst>
      <p:ext uri="{BB962C8B-B14F-4D97-AF65-F5344CB8AC3E}">
        <p14:creationId xmlns:p14="http://schemas.microsoft.com/office/powerpoint/2010/main" val="65261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Podmínky ukončení – navíc pro </a:t>
            </a:r>
            <a:r>
              <a:rPr lang="cs-CZ" dirty="0" err="1"/>
              <a:t>Mgr</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3"/>
            </a:pPr>
            <a:r>
              <a:rPr lang="cs-CZ" dirty="0"/>
              <a:t>Aktivní vystoupení na konferenci (Mgr. Nebo Bc. volitelně, 3 </a:t>
            </a:r>
            <a:r>
              <a:rPr lang="cs-CZ" dirty="0" err="1"/>
              <a:t>kr.</a:t>
            </a:r>
            <a:r>
              <a:rPr lang="cs-CZ" dirty="0"/>
              <a:t> v </a:t>
            </a:r>
            <a:r>
              <a:rPr lang="cs-CZ" dirty="0" err="1"/>
              <a:t>čj</a:t>
            </a:r>
            <a:r>
              <a:rPr lang="cs-CZ" dirty="0"/>
              <a:t>, 4 </a:t>
            </a:r>
            <a:r>
              <a:rPr lang="cs-CZ" dirty="0" err="1"/>
              <a:t>kr.</a:t>
            </a:r>
            <a:r>
              <a:rPr lang="cs-CZ" dirty="0"/>
              <a:t> v aj)</a:t>
            </a:r>
          </a:p>
          <a:p>
            <a:pPr lvl="1"/>
            <a:r>
              <a:rPr lang="cs-CZ" dirty="0"/>
              <a:t>Může, ale nemusí být ta, ze které píšete zprávu</a:t>
            </a:r>
          </a:p>
          <a:p>
            <a:pPr lvl="1"/>
            <a:r>
              <a:rPr lang="cs-CZ" dirty="0"/>
              <a:t>Vystupovat může libovolný počet studentů na stejné akci, ale každý svůj příspěvek</a:t>
            </a:r>
          </a:p>
          <a:p>
            <a:pPr lvl="1"/>
            <a:r>
              <a:rPr lang="cs-CZ" dirty="0"/>
              <a:t>Nutné oborové odborné téma</a:t>
            </a:r>
          </a:p>
        </p:txBody>
      </p:sp>
    </p:spTree>
    <p:extLst>
      <p:ext uri="{BB962C8B-B14F-4D97-AF65-F5344CB8AC3E}">
        <p14:creationId xmlns:p14="http://schemas.microsoft.com/office/powerpoint/2010/main" val="87963281"/>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168</TotalTime>
  <Words>1510</Words>
  <Application>Microsoft Office PowerPoint</Application>
  <PresentationFormat>Širokoúhlá obrazovka</PresentationFormat>
  <Paragraphs>136</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Century Gothic</vt:lpstr>
      <vt:lpstr>Wingdings 3</vt:lpstr>
      <vt:lpstr>Stébla</vt:lpstr>
      <vt:lpstr>Účast na konferencích</vt:lpstr>
      <vt:lpstr>Cíle předmětu</vt:lpstr>
      <vt:lpstr>Podmínky ukončení</vt:lpstr>
      <vt:lpstr>Typy akcí</vt:lpstr>
      <vt:lpstr>Nad čím přemýšlíte?</vt:lpstr>
      <vt:lpstr>Podmínky ukončení</vt:lpstr>
      <vt:lpstr>Psaní zprávy z konference</vt:lpstr>
      <vt:lpstr>Networking</vt:lpstr>
      <vt:lpstr>Podmínky ukončení – navíc pro Mgr</vt:lpstr>
      <vt:lpstr>Výběr konference k prezentaci</vt:lpstr>
      <vt:lpstr>Anotace/abstrakt - příklady</vt:lpstr>
      <vt:lpstr>Anotace/abstrakt</vt:lpstr>
      <vt:lpstr>Typy konferenčních příspěvků (prezentace)</vt:lpstr>
      <vt:lpstr>Typy konferenčních příspěvků (diskuze)</vt:lpstr>
      <vt:lpstr>PechaKucha</vt:lpstr>
      <vt:lpstr>Před prezentací</vt:lpstr>
      <vt:lpstr>Prezentace</vt:lpstr>
      <vt:lpstr>Otázky z publika</vt:lpstr>
      <vt:lpstr>Poster</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Účast na konferencích</dc:title>
  <dc:creator>Pavla Kovářová</dc:creator>
  <cp:lastModifiedBy>Pavla Kovářová</cp:lastModifiedBy>
  <cp:revision>25</cp:revision>
  <dcterms:created xsi:type="dcterms:W3CDTF">2016-02-26T14:24:57Z</dcterms:created>
  <dcterms:modified xsi:type="dcterms:W3CDTF">2019-09-23T15:38:40Z</dcterms:modified>
</cp:coreProperties>
</file>