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27"/>
  </p:notesMasterIdLst>
  <p:handoutMasterIdLst>
    <p:handoutMasterId r:id="rId28"/>
  </p:handoutMasterIdLst>
  <p:sldIdLst>
    <p:sldId id="316" r:id="rId5"/>
    <p:sldId id="279" r:id="rId6"/>
    <p:sldId id="276" r:id="rId7"/>
    <p:sldId id="280" r:id="rId8"/>
    <p:sldId id="281" r:id="rId9"/>
    <p:sldId id="282" r:id="rId10"/>
    <p:sldId id="283" r:id="rId11"/>
    <p:sldId id="284" r:id="rId12"/>
    <p:sldId id="277" r:id="rId13"/>
    <p:sldId id="301" r:id="rId14"/>
    <p:sldId id="260" r:id="rId15"/>
    <p:sldId id="259" r:id="rId16"/>
    <p:sldId id="263" r:id="rId17"/>
    <p:sldId id="262" r:id="rId18"/>
    <p:sldId id="285" r:id="rId19"/>
    <p:sldId id="261" r:id="rId20"/>
    <p:sldId id="287" r:id="rId21"/>
    <p:sldId id="288" r:id="rId22"/>
    <p:sldId id="286" r:id="rId23"/>
    <p:sldId id="289" r:id="rId24"/>
    <p:sldId id="290" r:id="rId25"/>
    <p:sldId id="291" r:id="rId26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29.09.2023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29.09.2023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B4433DD-0128-CB1D-546C-4F38756354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A376C3-91FA-49D2-89AE-8107BFE2435C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2D16EBF-68A8-E0CD-BEF4-8876312434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9A1F1C5-31CC-62B0-090F-8D06DDDD5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29.09.2023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29.09.2023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29.09.2023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29.09.2023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29.09.2023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29.09.2023</a:t>
            </a:fld>
            <a:endParaRPr lang="en-US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29.09.2023</a:t>
            </a:fld>
            <a:endParaRPr lang="en-US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29.09.2023</a:t>
            </a:fld>
            <a:endParaRPr lang="en-US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29.09.2023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29.09.2023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29.09.2023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29.09.2023</a:t>
            </a:fld>
            <a:endParaRPr lang="en-US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126172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loc.gov/aba/cataloging/classification/lcco/lcco_n.pdf" TargetMode="External"/><Relationship Id="rId7" Type="http://schemas.openxmlformats.org/officeDocument/2006/relationships/hyperlink" Target="https://cs.wikipedia.org/wiki/Giuseppe_Arcimboldo" TargetMode="External"/><Relationship Id="rId2" Type="http://schemas.openxmlformats.org/officeDocument/2006/relationships/hyperlink" Target="https://cs.wikipedia.org/wiki/%C5%98%C3%AD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s.wikipedia.org/wiki/Mechanismus_z_Antikyth%C3%A9ry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cs.wikipedia.org/wiki/P%C5%99%C3%AD%C5%A1tpo" TargetMode="External"/><Relationship Id="rId9" Type="http://schemas.openxmlformats.org/officeDocument/2006/relationships/hyperlink" Target="https://www.kartellshop.cz/eur-cihlova/?gclid=Cj0KCQjw2cWgBhDYARIsALggUhrDfDHb2aEq1uoNlmwpfANV4-2FIcyNnoEY2t0Mr2bUF_AOLqAB50waAsoXEALw_wc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dp.cuzk.cz/vdp/ruian/obce/544752" TargetMode="External"/><Relationship Id="rId2" Type="http://schemas.openxmlformats.org/officeDocument/2006/relationships/hyperlink" Target="https://cs.wikipedia.org/wiki/Baltsk%C3%BD_po_vyrovn%C3%A1n%C3%A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Mount_Everes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nkp.cz/knihovna141/141036.htm" TargetMode="External"/><Relationship Id="rId2" Type="http://schemas.openxmlformats.org/officeDocument/2006/relationships/hyperlink" Target="https://cs.wikipedia.org/wiki/Koncepce_t%C5%99%C3%AD_sv%C4%9Bt%C5%A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leph.nkp.cz/F/?func=direct&amp;doc_number=000002386&amp;local_base=KTD" TargetMode="External"/><Relationship Id="rId13" Type="http://schemas.openxmlformats.org/officeDocument/2006/relationships/hyperlink" Target="https://aleph.nkp.cz/F/?func=direct&amp;doc_number=000000879&amp;local_base=KTD" TargetMode="External"/><Relationship Id="rId18" Type="http://schemas.openxmlformats.org/officeDocument/2006/relationships/hyperlink" Target="https://aleph.nkp.cz/F/?func=direct&amp;doc_number=000000395&amp;local_base=KTD" TargetMode="External"/><Relationship Id="rId3" Type="http://schemas.openxmlformats.org/officeDocument/2006/relationships/hyperlink" Target="https://cs.wikipedia.org/wiki/En%C3%BAma_eli%C5%A1" TargetMode="External"/><Relationship Id="rId7" Type="http://schemas.openxmlformats.org/officeDocument/2006/relationships/hyperlink" Target="https://www.ig.cas.cz/wp-content/uploads/2020/05/kdyz_se_zeme_chveje_tisk_domaci.pdf" TargetMode="External"/><Relationship Id="rId12" Type="http://schemas.openxmlformats.org/officeDocument/2006/relationships/hyperlink" Target="https://aleph.nkp.cz/F/?func=direct&amp;doc_number=000000993&amp;local_base=KTD" TargetMode="External"/><Relationship Id="rId17" Type="http://schemas.openxmlformats.org/officeDocument/2006/relationships/hyperlink" Target="https://aleph.nkp.cz/F/?func=direct&amp;doc_number=000000952&amp;local_base=KTD" TargetMode="External"/><Relationship Id="rId2" Type="http://schemas.openxmlformats.org/officeDocument/2006/relationships/hyperlink" Target="https://cs.wikipedia.org/wiki/Traj%C3%A1n%C5%AFv_sloup" TargetMode="External"/><Relationship Id="rId16" Type="http://schemas.openxmlformats.org/officeDocument/2006/relationships/hyperlink" Target="https://aleph.nkp.cz/F/?func=direct&amp;doc_number=000000126&amp;local_base=KT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inematicbrno.phil.muni.cz/cs/node?year=1930" TargetMode="External"/><Relationship Id="rId11" Type="http://schemas.openxmlformats.org/officeDocument/2006/relationships/hyperlink" Target="https://aleph.nkp.cz/F/?func=direct&amp;doc_number=000002322&amp;local_base=KTD" TargetMode="External"/><Relationship Id="rId5" Type="http://schemas.openxmlformats.org/officeDocument/2006/relationships/hyperlink" Target="https://www.muzeum-hudby.cz/vinyl-detail/jan-werich-zpiva-jan-werich-3315224" TargetMode="External"/><Relationship Id="rId15" Type="http://schemas.openxmlformats.org/officeDocument/2006/relationships/hyperlink" Target="https://aleph.nkp.cz/F/?func=direct&amp;doc_number=000003397&amp;local_base=KTD" TargetMode="External"/><Relationship Id="rId10" Type="http://schemas.openxmlformats.org/officeDocument/2006/relationships/hyperlink" Target="https://aleph.nkp.cz/F/?func=direct&amp;doc_number=000016226&amp;local_base=KTD" TargetMode="External"/><Relationship Id="rId4" Type="http://schemas.openxmlformats.org/officeDocument/2006/relationships/hyperlink" Target="https://cs.wikipedia.org/wiki/Babi%C4%8Dka_(kniha)" TargetMode="External"/><Relationship Id="rId9" Type="http://schemas.openxmlformats.org/officeDocument/2006/relationships/hyperlink" Target="https://aleph.nkp.cz/F/?func=direct&amp;doc_number=000000841&amp;local_base=KTD" TargetMode="External"/><Relationship Id="rId14" Type="http://schemas.openxmlformats.org/officeDocument/2006/relationships/hyperlink" Target="https://aleph.nkp.cz/F/?func=direct&amp;doc_number=000000089&amp;local_base=KT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sh.techlib.cz/skos/PSH774/cs" TargetMode="External"/><Relationship Id="rId2" Type="http://schemas.openxmlformats.org/officeDocument/2006/relationships/hyperlink" Target="https://mkn10.uzi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otrebitele.dtest.cz/clanek-7426/nealko-pivo-v-evrope-vetsinou-obsahuje-alkohol" TargetMode="External"/><Relationship Id="rId4" Type="http://schemas.openxmlformats.org/officeDocument/2006/relationships/hyperlink" Target="https://service.ucl.cas.cz/edicee/lexikon/lexiko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grovoc.fao.org/browse/agrovoc/en/" TargetMode="External"/><Relationship Id="rId13" Type="http://schemas.openxmlformats.org/officeDocument/2006/relationships/hyperlink" Target="https://www.iso.org/files/live/sites/isoorg/files/archive/pdf/en/international_classification_for_standards.pdf" TargetMode="External"/><Relationship Id="rId3" Type="http://schemas.openxmlformats.org/officeDocument/2006/relationships/hyperlink" Target="https://cz.udc-hub.com/cs/login.php" TargetMode="External"/><Relationship Id="rId7" Type="http://schemas.openxmlformats.org/officeDocument/2006/relationships/hyperlink" Target="http://www.getty.edu/research/tools/vocabularies/aat/" TargetMode="External"/><Relationship Id="rId12" Type="http://schemas.openxmlformats.org/officeDocument/2006/relationships/hyperlink" Target="https://www.wipo.int/classifications/ipc/e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it.ly/2n9eB1q" TargetMode="External"/><Relationship Id="rId11" Type="http://schemas.openxmlformats.org/officeDocument/2006/relationships/hyperlink" Target="https://www.ncbi.nlm.nih.gov/pmc/articles/PMC9698817/" TargetMode="External"/><Relationship Id="rId5" Type="http://schemas.openxmlformats.org/officeDocument/2006/relationships/hyperlink" Target="https://id.loc.gov/authorities/subjects.html" TargetMode="External"/><Relationship Id="rId10" Type="http://schemas.openxmlformats.org/officeDocument/2006/relationships/hyperlink" Target="https://www.cidoc-crm.org/" TargetMode="External"/><Relationship Id="rId4" Type="http://schemas.openxmlformats.org/officeDocument/2006/relationships/hyperlink" Target="https://psh.techlib.cz/skos/" TargetMode="External"/><Relationship Id="rId9" Type="http://schemas.openxmlformats.org/officeDocument/2006/relationships/hyperlink" Target="https://www.czso.cz/csu/czso/klasifikace_ekonomickych_cinnosti_cz_nace" TargetMode="External"/><Relationship Id="rId14" Type="http://schemas.openxmlformats.org/officeDocument/2006/relationships/hyperlink" Target="https://sparontologies.github.io/doco/current/doc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1E90C7EC-382D-DF95-D5B0-4E47087D98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75050" y="1371600"/>
            <a:ext cx="7092950" cy="1752600"/>
          </a:xfrm>
        </p:spPr>
        <p:txBody>
          <a:bodyPr/>
          <a:lstStyle/>
          <a:p>
            <a:pPr eaLnBrk="1" hangingPunct="1"/>
            <a:r>
              <a:rPr lang="cs-CZ" altLang="cs-CZ" sz="1800">
                <a:latin typeface="Calibri" panose="020F0502020204030204" pitchFamily="34" charset="0"/>
                <a:cs typeface="Times New Roman" panose="02020603050405020304" pitchFamily="18" charset="0"/>
              </a:rPr>
              <a:t>ISKM12</a:t>
            </a:r>
            <a:br>
              <a:rPr lang="cs-CZ" altLang="cs-CZ" sz="1600"/>
            </a:br>
            <a:r>
              <a:rPr lang="cs-CZ" altLang="cs-CZ" sz="4400" b="1"/>
              <a:t>Organizace znalostí</a:t>
            </a:r>
            <a:r>
              <a:rPr lang="cs-CZ" altLang="cs-CZ" sz="4400"/>
              <a:t> 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E7B3C3C6-0C84-BAE5-97C1-EFAD199B08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57600" y="3733801"/>
            <a:ext cx="6477000" cy="27908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000" dirty="0"/>
              <a:t>29. 9. 2023: </a:t>
            </a:r>
            <a:r>
              <a:rPr lang="cs-CZ" altLang="cs-CZ" sz="2000" dirty="0" err="1"/>
              <a:t>Epistemiologické</a:t>
            </a:r>
            <a:r>
              <a:rPr lang="cs-CZ" altLang="cs-CZ" sz="2000" dirty="0"/>
              <a:t> a sémiotické otázky OZ I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KISK FF MU, podzim 2023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Mgr. Josef Schwarz</a:t>
            </a:r>
          </a:p>
          <a:p>
            <a:pPr eaLnBrk="1" hangingPunct="1"/>
            <a:r>
              <a:rPr lang="cs-CZ" altLang="cs-CZ" sz="1600" b="1" dirty="0">
                <a:hlinkClick r:id="rId3"/>
              </a:rPr>
              <a:t>126172@mail.muni.cz</a:t>
            </a:r>
            <a:endParaRPr lang="cs-CZ" altLang="cs-CZ" sz="1600" dirty="0"/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0E8B5-DC18-AE22-DE9E-E922F2C3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Vnitřní pořádací princip KOS</a:t>
            </a:r>
            <a:br>
              <a:rPr lang="cs-CZ" dirty="0"/>
            </a:br>
            <a:r>
              <a:rPr lang="cs-CZ" sz="2000" dirty="0"/>
              <a:t>předurčuje možnosti a limity inference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A4BA1C-3223-2815-88ED-84A111CFF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2761488" cy="736282"/>
          </a:xfrm>
        </p:spPr>
        <p:txBody>
          <a:bodyPr/>
          <a:lstStyle/>
          <a:p>
            <a:r>
              <a:rPr lang="cs-CZ" dirty="0"/>
              <a:t>Abecední řazení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75616E-8EF3-BB9B-ED51-8CF06D9BE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2484906" cy="2910821"/>
          </a:xfrm>
        </p:spPr>
        <p:txBody>
          <a:bodyPr numCol="2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číselníky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folksonomie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grafy znalostí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hesláře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jmenný prostor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klasifikace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klastry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klíčová slova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konspekt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mapy témat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ontologie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pojmové grafy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předmětová hesla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rejstříky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rotované rejstříky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rubrikátory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řízené slovníky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selekční jazyky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sémantické sítě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seznamy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soubory autorit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štítky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taxonomie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ezaury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unitermy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105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B8D0D20-60C1-5D53-ADCB-A2F6B48DF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93498" y="2057400"/>
            <a:ext cx="2283096" cy="736282"/>
          </a:xfrm>
        </p:spPr>
        <p:txBody>
          <a:bodyPr/>
          <a:lstStyle/>
          <a:p>
            <a:r>
              <a:rPr lang="cs-CZ" dirty="0"/>
              <a:t>??? </a:t>
            </a:r>
            <a:r>
              <a:rPr lang="cs-CZ" i="1" dirty="0">
                <a:solidFill>
                  <a:srgbClr val="FF0000"/>
                </a:solidFill>
              </a:rPr>
              <a:t>úkol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95187D6-9E86-F75D-2DDE-870682FD8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76132" y="2958273"/>
            <a:ext cx="2773688" cy="2910821"/>
          </a:xfrm>
        </p:spPr>
        <p:txBody>
          <a:bodyPr numCol="2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štítky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hesláře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klastry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seznamy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tezaury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konspekt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 err="1"/>
              <a:t>unitermy</a:t>
            </a:r>
            <a:endParaRPr lang="cs-CZ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číselníky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ontologie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rejstříky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taxonomie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mapy témat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 err="1"/>
              <a:t>folksonomie</a:t>
            </a:r>
            <a:endParaRPr lang="cs-CZ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klasifikace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 err="1"/>
              <a:t>rubrikátory</a:t>
            </a:r>
            <a:endParaRPr lang="cs-CZ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klíčová slova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pojmové grafy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grafy znalostí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jmenný prostor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řízené slovníky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selekční jazyky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sémantické sítě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soubory autorit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předmětová hesla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/>
              <a:t>rotované rejstříky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sz="1100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83150AB-1584-D638-2E25-B0BA091E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FFA001-1288-4B91-8F38-F652FDAD1948}" type="datetime1">
              <a:rPr lang="cs-CZ" smtClean="0"/>
              <a:t>29.09.2023</a:t>
            </a:fld>
            <a:endParaRPr lang="en-US"/>
          </a:p>
        </p:txBody>
      </p:sp>
      <p:sp>
        <p:nvSpPr>
          <p:cNvPr id="8" name="Zástupný text 4">
            <a:extLst>
              <a:ext uri="{FF2B5EF4-FFF2-40B4-BE49-F238E27FC236}">
                <a16:creationId xmlns:a16="http://schemas.microsoft.com/office/drawing/2014/main" id="{F0156BC3-E514-CDBE-0720-A2FA3DC08695}"/>
              </a:ext>
            </a:extLst>
          </p:cNvPr>
          <p:cNvSpPr txBox="1">
            <a:spLocks/>
          </p:cNvSpPr>
          <p:nvPr/>
        </p:nvSpPr>
        <p:spPr>
          <a:xfrm>
            <a:off x="6832624" y="2057400"/>
            <a:ext cx="2283096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Tematické řazení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9" name="Zástupný obsah 5">
            <a:extLst>
              <a:ext uri="{FF2B5EF4-FFF2-40B4-BE49-F238E27FC236}">
                <a16:creationId xmlns:a16="http://schemas.microsoft.com/office/drawing/2014/main" id="{BB799E6C-7491-46EA-8274-A1CBEBBF4CC6}"/>
              </a:ext>
            </a:extLst>
          </p:cNvPr>
          <p:cNvSpPr txBox="1">
            <a:spLocks/>
          </p:cNvSpPr>
          <p:nvPr/>
        </p:nvSpPr>
        <p:spPr>
          <a:xfrm>
            <a:off x="6915258" y="2958273"/>
            <a:ext cx="2200462" cy="29108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id="{12BCD006-B94F-7B43-0DC1-0968D362D645}"/>
              </a:ext>
            </a:extLst>
          </p:cNvPr>
          <p:cNvSpPr txBox="1">
            <a:spLocks/>
          </p:cNvSpPr>
          <p:nvPr/>
        </p:nvSpPr>
        <p:spPr>
          <a:xfrm>
            <a:off x="6832624" y="2720625"/>
            <a:ext cx="5060384" cy="2910821"/>
          </a:xfrm>
          <a:prstGeom prst="rect">
            <a:avLst/>
          </a:prstGeom>
        </p:spPr>
        <p:txBody>
          <a:bodyPr vert="horz" lIns="0" tIns="45720" rIns="0" bIns="45720" numCol="2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 GENERICKÉ POJMY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jmenný prostor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ontologie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řízené slovníky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selekční jazyky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sémantické sítě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 ŘÍZENÉ SLOVNÍKY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05.1 ŘÍZENÉ SLOVNÍKY PŘEDMĚTOVÉHO TYPU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folksonomie</a:t>
            </a:r>
            <a:endParaRPr lang="cs-CZ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hesláře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klíčová slova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předmětová hesla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rejstříky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rotované rejstříky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seznamy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soubory autorit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štítky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tezaury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unitermy</a:t>
            </a:r>
            <a:endParaRPr lang="cs-CZ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05.5 ŘÍZENÉ SLOVNÍKY SYSTEMATICKÉHO TYPU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číselníky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klasifikace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klastry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konspekt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rubrikátory</a:t>
            </a:r>
            <a:endParaRPr lang="cs-CZ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taxonomie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FORMÁLNÍ ONTOLOGIE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grafy znalostí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mapy témat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pojmové grafy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0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B3650-79B3-9371-B0BC-D9CBEE1A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sz="6000" dirty="0"/>
            </a:br>
            <a:br>
              <a:rPr lang="cs-CZ" sz="6000" dirty="0"/>
            </a:br>
            <a:r>
              <a:rPr lang="cs-CZ" sz="6000" dirty="0"/>
              <a:t>TROCHA TEORIE I. </a:t>
            </a:r>
            <a:br>
              <a:rPr lang="cs-CZ" sz="6000" dirty="0"/>
            </a:br>
            <a:r>
              <a:rPr lang="cs-CZ" sz="6000" dirty="0"/>
              <a:t>Několik základních pojmů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80335F-542F-2AAB-E5B7-99D5B7E07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jakém vztahu jsou </a:t>
            </a:r>
            <a:r>
              <a:rPr lang="cs-CZ" b="1" dirty="0"/>
              <a:t>data, informace a znalosti</a:t>
            </a:r>
            <a:r>
              <a:rPr lang="cs-CZ" dirty="0"/>
              <a:t>? Jak se liší data, metadata a </a:t>
            </a:r>
            <a:r>
              <a:rPr lang="cs-CZ" dirty="0" err="1"/>
              <a:t>paradata</a:t>
            </a:r>
            <a:r>
              <a:rPr lang="cs-CZ" dirty="0"/>
              <a:t>? A proč v knihách nenajdeme </a:t>
            </a:r>
            <a:r>
              <a:rPr lang="cs-CZ" b="1" dirty="0"/>
              <a:t>znalosti</a:t>
            </a:r>
            <a:r>
              <a:rPr lang="cs-CZ" dirty="0"/>
              <a:t>…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23F40C-BFD2-352A-4E1D-9A3882FC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E4E29C-9478-40CB-B885-8083C7A499E9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9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034BD-6CE4-1C38-BBC5-51754BB1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Data, informace, znalosti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F34B9-D18C-B75A-EBE9-96EE7AE7B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7726"/>
            <a:ext cx="4181475" cy="4178299"/>
          </a:xfrm>
        </p:spPr>
        <p:txBody>
          <a:bodyPr>
            <a:normAutofit lnSpcReduction="10000"/>
          </a:bodyPr>
          <a:lstStyle/>
          <a:p>
            <a:r>
              <a:rPr lang="cs-CZ" b="1"/>
              <a:t>Data</a:t>
            </a:r>
          </a:p>
          <a:p>
            <a:pPr lvl="1"/>
            <a:r>
              <a:rPr lang="cs-CZ"/>
              <a:t>Vymezení: Zaznamenané symbolické reprezentace reálného světa nebo světů fikčních</a:t>
            </a:r>
          </a:p>
          <a:p>
            <a:pPr lvl="1"/>
            <a:r>
              <a:rPr lang="cs-CZ"/>
              <a:t>Médium (nosič): Analogové (hlína, kámen, papír atd.) nebo digitální</a:t>
            </a:r>
          </a:p>
          <a:p>
            <a:pPr lvl="1"/>
            <a:r>
              <a:rPr lang="cs-CZ"/>
              <a:t>Struktura: Data strukturovaná (seznamy, tabulky, databáze atd.) nebo nestrukturovaná (text)</a:t>
            </a:r>
          </a:p>
          <a:p>
            <a:pPr lvl="1"/>
            <a:r>
              <a:rPr lang="cs-CZ"/>
              <a:t>Formát: Číselný, textový, obrazový, zvukový, audiovizuální, kombinovaný</a:t>
            </a:r>
          </a:p>
          <a:p>
            <a:pPr lvl="1"/>
            <a:r>
              <a:rPr lang="cs-CZ"/>
              <a:t>Příklady:</a:t>
            </a:r>
          </a:p>
          <a:p>
            <a:pPr lvl="2"/>
            <a:r>
              <a:rPr lang="cs-CZ">
                <a:hlinkClick r:id="rId2"/>
              </a:rPr>
              <a:t>460,8</a:t>
            </a:r>
            <a:endParaRPr lang="cs-CZ"/>
          </a:p>
          <a:p>
            <a:pPr lvl="2"/>
            <a:r>
              <a:rPr lang="cs-CZ">
                <a:hlinkClick r:id="rId3"/>
              </a:rPr>
              <a:t>NA1995</a:t>
            </a:r>
            <a:endParaRPr lang="cs-CZ"/>
          </a:p>
          <a:p>
            <a:pPr lvl="2"/>
            <a:r>
              <a:rPr lang="cs-CZ">
                <a:hlinkClick r:id="rId4"/>
              </a:rPr>
              <a:t>Příštpo</a:t>
            </a:r>
            <a:endParaRPr lang="cs-CZ"/>
          </a:p>
          <a:p>
            <a:pPr lvl="2"/>
            <a:endParaRPr lang="cs-CZ"/>
          </a:p>
          <a:p>
            <a:pPr lvl="2"/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ECD1AD-61E8-BF88-500D-C2F56139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29.09.2023</a:t>
            </a:fld>
            <a:endParaRPr lang="en-US"/>
          </a:p>
        </p:txBody>
      </p:sp>
      <p:pic>
        <p:nvPicPr>
          <p:cNvPr id="2050" name="Picture 2">
            <a:hlinkClick r:id="rId5"/>
            <a:extLst>
              <a:ext uri="{FF2B5EF4-FFF2-40B4-BE49-F238E27FC236}">
                <a16:creationId xmlns:a16="http://schemas.microsoft.com/office/drawing/2014/main" id="{15F09CFC-1184-F624-B45B-408B25E8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29" y="5119370"/>
            <a:ext cx="742950" cy="10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hlinkClick r:id="rId7"/>
            <a:extLst>
              <a:ext uri="{FF2B5EF4-FFF2-40B4-BE49-F238E27FC236}">
                <a16:creationId xmlns:a16="http://schemas.microsoft.com/office/drawing/2014/main" id="{FFC3D7DE-54BF-172F-DE46-5FEC57084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71" y="5119370"/>
            <a:ext cx="864870" cy="10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Konferenční stolek Sitting Rhino 65x49cm">
            <a:extLst>
              <a:ext uri="{FF2B5EF4-FFF2-40B4-BE49-F238E27FC236}">
                <a16:creationId xmlns:a16="http://schemas.microsoft.com/office/drawing/2014/main" id="{9AC2BDD0-9842-FC11-E3AC-DF29B91FD3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Konferenční stolek Sitting Rhino 65x49cm">
            <a:extLst>
              <a:ext uri="{FF2B5EF4-FFF2-40B4-BE49-F238E27FC236}">
                <a16:creationId xmlns:a16="http://schemas.microsoft.com/office/drawing/2014/main" id="{633EC7E0-4CBE-75D4-A3D0-33696A6883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hlinkClick r:id="rId9"/>
            <a:extLst>
              <a:ext uri="{FF2B5EF4-FFF2-40B4-BE49-F238E27FC236}">
                <a16:creationId xmlns:a16="http://schemas.microsoft.com/office/drawing/2014/main" id="{F2CEE022-BF5F-1067-7B25-6DA36EA693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9433" y="5051855"/>
            <a:ext cx="1247343" cy="1208253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EE7F7A4A-BC71-E228-7C92-F932AE63CF86}"/>
              </a:ext>
            </a:extLst>
          </p:cNvPr>
          <p:cNvSpPr txBox="1">
            <a:spLocks/>
          </p:cNvSpPr>
          <p:nvPr/>
        </p:nvSpPr>
        <p:spPr>
          <a:xfrm>
            <a:off x="4191950" y="2117725"/>
            <a:ext cx="4181475" cy="41782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Informace</a:t>
            </a:r>
          </a:p>
          <a:p>
            <a:pPr lvl="1"/>
            <a:r>
              <a:rPr lang="cs-CZ" dirty="0"/>
              <a:t>Vymezení: data s přiděleným významem</a:t>
            </a:r>
          </a:p>
          <a:p>
            <a:pPr lvl="1"/>
            <a:r>
              <a:rPr lang="cs-CZ" dirty="0"/>
              <a:t>Médium (nosič): Analogové (hlína, kámen, papír atd.) nebo digitální</a:t>
            </a:r>
          </a:p>
          <a:p>
            <a:pPr lvl="1"/>
            <a:r>
              <a:rPr lang="cs-CZ" dirty="0"/>
              <a:t>Struktura: Informace faktografické, plnotextové, bibliografické atd.</a:t>
            </a:r>
          </a:p>
          <a:p>
            <a:pPr lvl="1"/>
            <a:r>
              <a:rPr lang="cs-CZ" dirty="0"/>
              <a:t>Formát: Číselný, textový, obrazový, zvukový, audiovizuální, kombinovaný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Příklady:</a:t>
            </a:r>
          </a:p>
          <a:p>
            <a:pPr lvl="2"/>
            <a:r>
              <a:rPr lang="cs-CZ" dirty="0"/>
              <a:t>460,8 </a:t>
            </a:r>
            <a:r>
              <a:rPr lang="cs-CZ" dirty="0" err="1"/>
              <a:t>m.n.m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NA1995 </a:t>
            </a:r>
            <a:r>
              <a:rPr lang="cs-CZ" dirty="0" err="1"/>
              <a:t>Architecture</a:t>
            </a:r>
            <a:r>
              <a:rPr lang="cs-CZ" dirty="0"/>
              <a:t> as a </a:t>
            </a:r>
            <a:r>
              <a:rPr lang="cs-CZ" dirty="0" err="1"/>
              <a:t>profession</a:t>
            </a:r>
            <a:endParaRPr lang="cs-CZ" dirty="0"/>
          </a:p>
          <a:p>
            <a:pPr lvl="2"/>
            <a:r>
              <a:rPr lang="cs-CZ" dirty="0"/>
              <a:t>obec Příštpo</a:t>
            </a: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F4CC0EC2-BEA5-0D59-A876-934B7CB7C08C}"/>
              </a:ext>
            </a:extLst>
          </p:cNvPr>
          <p:cNvSpPr txBox="1">
            <a:spLocks/>
          </p:cNvSpPr>
          <p:nvPr/>
        </p:nvSpPr>
        <p:spPr>
          <a:xfrm>
            <a:off x="8152451" y="2117725"/>
            <a:ext cx="4039550" cy="417829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Znalost</a:t>
            </a:r>
          </a:p>
          <a:p>
            <a:pPr lvl="1"/>
            <a:r>
              <a:rPr lang="cs-CZ" dirty="0"/>
              <a:t>Vymezení: informace s přiděleným kontextem</a:t>
            </a:r>
          </a:p>
          <a:p>
            <a:pPr lvl="1"/>
            <a:r>
              <a:rPr lang="cs-CZ" dirty="0"/>
              <a:t>Médium (nosič): Mozek</a:t>
            </a:r>
          </a:p>
          <a:p>
            <a:pPr lvl="1"/>
            <a:r>
              <a:rPr lang="cs-CZ" dirty="0"/>
              <a:t>Struktura: Poznatkový tezaurus</a:t>
            </a:r>
          </a:p>
          <a:p>
            <a:pPr lvl="1"/>
            <a:r>
              <a:rPr lang="cs-CZ" dirty="0"/>
              <a:t>Formát: Elektrochemický signál</a:t>
            </a:r>
          </a:p>
          <a:p>
            <a:pPr lvl="1"/>
            <a:r>
              <a:rPr lang="cs-CZ" dirty="0"/>
              <a:t>Druhy: explicitní, </a:t>
            </a:r>
            <a:r>
              <a:rPr lang="cs-CZ" dirty="0" err="1"/>
              <a:t>tacitní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Příklady:</a:t>
            </a:r>
          </a:p>
          <a:p>
            <a:pPr lvl="2"/>
            <a:r>
              <a:rPr lang="cs-CZ" dirty="0"/>
              <a:t>460,8 </a:t>
            </a:r>
            <a:r>
              <a:rPr lang="cs-CZ" dirty="0" err="1"/>
              <a:t>m.n.m</a:t>
            </a:r>
            <a:r>
              <a:rPr lang="cs-CZ" dirty="0"/>
              <a:t>. (Říp) </a:t>
            </a:r>
            <a:r>
              <a:rPr lang="cs-CZ" i="1" u="sng" dirty="0">
                <a:solidFill>
                  <a:srgbClr val="FF0000"/>
                </a:solidFill>
              </a:rPr>
              <a:t>ÚKOL 1</a:t>
            </a:r>
          </a:p>
          <a:p>
            <a:pPr lvl="2"/>
            <a:r>
              <a:rPr lang="cs-CZ" dirty="0"/>
              <a:t>NA1995 </a:t>
            </a:r>
            <a:r>
              <a:rPr lang="cs-CZ" dirty="0" err="1"/>
              <a:t>Architecture</a:t>
            </a:r>
            <a:r>
              <a:rPr lang="cs-CZ" dirty="0"/>
              <a:t> as a </a:t>
            </a:r>
            <a:r>
              <a:rPr lang="cs-CZ" dirty="0" err="1"/>
              <a:t>profession</a:t>
            </a:r>
            <a:r>
              <a:rPr lang="cs-CZ" dirty="0"/>
              <a:t> (LCC)</a:t>
            </a:r>
          </a:p>
          <a:p>
            <a:pPr lvl="2"/>
            <a:r>
              <a:rPr lang="cs-CZ" dirty="0"/>
              <a:t>Příštpo u Jaroměřic nad Rokytnou</a:t>
            </a: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38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FBC0BA-7352-18A6-9FCE-6E940474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Exkurz: data, metadata, </a:t>
            </a:r>
            <a:r>
              <a:rPr lang="cs-CZ" dirty="0" err="1"/>
              <a:t>paradata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6720C-1273-FA0A-745A-2253323F5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33863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Data</a:t>
            </a:r>
          </a:p>
          <a:p>
            <a:r>
              <a:rPr lang="cs-CZ" dirty="0"/>
              <a:t>Metadata</a:t>
            </a:r>
          </a:p>
          <a:p>
            <a:pPr lvl="1"/>
            <a:r>
              <a:rPr lang="cs-CZ" dirty="0"/>
              <a:t>Vymezení: Data o datech související s jejich obsahem, vlastnostmi, formátem a dalšími charakteristikami.</a:t>
            </a:r>
          </a:p>
          <a:p>
            <a:pPr lvl="1"/>
            <a:r>
              <a:rPr lang="cs-CZ" dirty="0"/>
              <a:t>Dělení: popisná, strukturální, technická, administrativní aj. (záleží na kritériu členění)</a:t>
            </a:r>
          </a:p>
          <a:p>
            <a:pPr lvl="1"/>
            <a:r>
              <a:rPr lang="cs-CZ" dirty="0"/>
              <a:t>Příklady:</a:t>
            </a:r>
          </a:p>
          <a:p>
            <a:pPr lvl="2"/>
            <a:r>
              <a:rPr lang="cs-CZ" dirty="0"/>
              <a:t>460,8 </a:t>
            </a:r>
            <a:r>
              <a:rPr lang="cs-CZ" dirty="0" err="1"/>
              <a:t>m.n.m</a:t>
            </a:r>
            <a:r>
              <a:rPr lang="cs-CZ" dirty="0"/>
              <a:t>. </a:t>
            </a:r>
            <a:r>
              <a:rPr lang="en-US" dirty="0"/>
              <a:t>| </a:t>
            </a:r>
            <a:r>
              <a:rPr lang="en-US" dirty="0" err="1">
                <a:hlinkClick r:id="rId2"/>
              </a:rPr>
              <a:t>Bpv</a:t>
            </a:r>
            <a:endParaRPr lang="cs-CZ" dirty="0"/>
          </a:p>
          <a:p>
            <a:pPr lvl="2"/>
            <a:r>
              <a:rPr lang="cs-CZ" dirty="0"/>
              <a:t>NA1995 </a:t>
            </a:r>
            <a:r>
              <a:rPr lang="cs-CZ" dirty="0" err="1"/>
              <a:t>Architecture</a:t>
            </a:r>
            <a:r>
              <a:rPr lang="cs-CZ" dirty="0"/>
              <a:t> as a </a:t>
            </a:r>
            <a:r>
              <a:rPr lang="cs-CZ" dirty="0" err="1"/>
              <a:t>profession</a:t>
            </a:r>
            <a:r>
              <a:rPr lang="en-US" dirty="0"/>
              <a:t> | Last revision 2013</a:t>
            </a:r>
            <a:r>
              <a:rPr lang="cs-CZ" dirty="0"/>
              <a:t>/30/12</a:t>
            </a:r>
          </a:p>
          <a:p>
            <a:pPr lvl="2"/>
            <a:r>
              <a:rPr lang="cs-CZ" dirty="0"/>
              <a:t>Příštpo u Jaroměřic nad Rokytnou </a:t>
            </a:r>
            <a:r>
              <a:rPr lang="en-US" dirty="0"/>
              <a:t>| </a:t>
            </a:r>
            <a:r>
              <a:rPr lang="cs-CZ" b="0" i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/>
              </a:rPr>
              <a:t>544752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 err="1"/>
              <a:t>Paradata</a:t>
            </a:r>
            <a:endParaRPr lang="cs-CZ" dirty="0"/>
          </a:p>
          <a:p>
            <a:pPr lvl="1"/>
            <a:r>
              <a:rPr lang="cs-CZ" dirty="0"/>
              <a:t>Vymezení: Údaje o procesu vzniku/sběru, použití, interpretaci a kvalitě dat a jeho metodách; zajišťuje správné pochopení dat, jejich adekvátní využití a reprodukovatelnost výzkumu</a:t>
            </a:r>
          </a:p>
          <a:p>
            <a:pPr lvl="2"/>
            <a:r>
              <a:rPr lang="cs-CZ" dirty="0"/>
              <a:t>460,8 </a:t>
            </a:r>
            <a:r>
              <a:rPr lang="cs-CZ" dirty="0" err="1"/>
              <a:t>m.n.m</a:t>
            </a:r>
            <a:r>
              <a:rPr lang="cs-CZ" dirty="0"/>
              <a:t>. </a:t>
            </a:r>
            <a:r>
              <a:rPr lang="en-US" dirty="0"/>
              <a:t>|| </a:t>
            </a:r>
            <a:r>
              <a:rPr lang="en-US" dirty="0" err="1"/>
              <a:t>Ov</a:t>
            </a:r>
            <a:r>
              <a:rPr lang="cs-CZ" dirty="0" err="1"/>
              <a:t>ěřeno</a:t>
            </a:r>
            <a:r>
              <a:rPr lang="cs-CZ" dirty="0"/>
              <a:t> vlastním měřením</a:t>
            </a:r>
          </a:p>
          <a:p>
            <a:pPr lvl="2"/>
            <a:r>
              <a:rPr lang="cs-CZ" dirty="0"/>
              <a:t>NA1995 </a:t>
            </a:r>
            <a:r>
              <a:rPr lang="cs-CZ" dirty="0" err="1"/>
              <a:t>Architecture</a:t>
            </a:r>
            <a:r>
              <a:rPr lang="cs-CZ" dirty="0"/>
              <a:t> as a </a:t>
            </a:r>
            <a:r>
              <a:rPr lang="cs-CZ" dirty="0" err="1"/>
              <a:t>profession</a:t>
            </a:r>
            <a:r>
              <a:rPr lang="en-US" dirty="0"/>
              <a:t> || </a:t>
            </a:r>
            <a:r>
              <a:rPr lang="cs-CZ" dirty="0"/>
              <a:t>Duplicitní k TU234B</a:t>
            </a:r>
          </a:p>
          <a:p>
            <a:pPr lvl="2"/>
            <a:r>
              <a:rPr lang="cs-CZ" dirty="0"/>
              <a:t>Příštpo u Jaroměřic nad Rokytnou </a:t>
            </a:r>
            <a:r>
              <a:rPr lang="en-US" dirty="0"/>
              <a:t>||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Definitivní stav</a:t>
            </a:r>
          </a:p>
          <a:p>
            <a:pPr lvl="1"/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4E6ACC-8E30-EDD7-83AC-50DDD150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0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EE408-F808-9D77-7404-2900C03B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Data, informace, znalosti</a:t>
            </a:r>
            <a:br>
              <a:rPr lang="cs-CZ" dirty="0"/>
            </a:br>
            <a:r>
              <a:rPr lang="cs-CZ" sz="1400" b="1" dirty="0"/>
              <a:t>Faktograficko-terminologická poznámka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7DFEF-3E8F-AE9D-EB29-0314B1AF5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POZOR!!!:</a:t>
            </a:r>
          </a:p>
          <a:p>
            <a:pPr lvl="1"/>
            <a:r>
              <a:rPr lang="cs-CZ" dirty="0"/>
              <a:t>Neexistují </a:t>
            </a:r>
            <a:r>
              <a:rPr lang="cs-CZ" b="1" dirty="0"/>
              <a:t>tzv. tvrdá data</a:t>
            </a:r>
            <a:r>
              <a:rPr lang="cs-CZ" dirty="0"/>
              <a:t> ve smyslu nezpochybnitelných údajů, protože data jsou výsledkem výzkumu, měření a interpretace za použití specifických metrik, nástrojů a metodologie. </a:t>
            </a:r>
            <a:r>
              <a:rPr lang="cs-CZ" i="1" dirty="0">
                <a:solidFill>
                  <a:srgbClr val="FF0000"/>
                </a:solidFill>
              </a:rPr>
              <a:t>Příklad 1 (</a:t>
            </a:r>
            <a:r>
              <a:rPr lang="cs-CZ" i="1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Mt</a:t>
            </a:r>
            <a:r>
              <a:rPr lang="cs-CZ" i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Everest</a:t>
            </a:r>
            <a:r>
              <a:rPr lang="cs-CZ" i="1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cs-CZ" dirty="0"/>
              <a:t> Nezaměňovat </a:t>
            </a:r>
            <a:r>
              <a:rPr lang="cs-CZ" b="1" dirty="0"/>
              <a:t>fakta a data </a:t>
            </a:r>
            <a:r>
              <a:rPr lang="cs-CZ" dirty="0"/>
              <a:t>– fakta jsou údaje nebo tvrzení, která lze ověřit a jsou považována za pravdivá; data naproti tomu jsou pouhým záznamem bez pravdivostní hodnoty.</a:t>
            </a:r>
          </a:p>
          <a:p>
            <a:r>
              <a:rPr lang="cs-CZ" dirty="0"/>
              <a:t>Jazyková poznámka: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D8A17A-E391-2E6C-4DE7-9E7C4455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29.09.2023</a:t>
            </a:fld>
            <a:endParaRPr lang="en-US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A1552A01-4796-00CC-B4A1-A2A2522B7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788363"/>
              </p:ext>
            </p:extLst>
          </p:nvPr>
        </p:nvGraphicFramePr>
        <p:xfrm>
          <a:off x="1457325" y="4303765"/>
          <a:ext cx="9345951" cy="2392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575">
                  <a:extLst>
                    <a:ext uri="{9D8B030D-6E8A-4147-A177-3AD203B41FA5}">
                      <a16:colId xmlns:a16="http://schemas.microsoft.com/office/drawing/2014/main" val="4056339242"/>
                    </a:ext>
                  </a:extLst>
                </a:gridCol>
                <a:gridCol w="4963809">
                  <a:extLst>
                    <a:ext uri="{9D8B030D-6E8A-4147-A177-3AD203B41FA5}">
                      <a16:colId xmlns:a16="http://schemas.microsoft.com/office/drawing/2014/main" val="3145691624"/>
                    </a:ext>
                  </a:extLst>
                </a:gridCol>
                <a:gridCol w="2829567">
                  <a:extLst>
                    <a:ext uri="{9D8B030D-6E8A-4147-A177-3AD203B41FA5}">
                      <a16:colId xmlns:a16="http://schemas.microsoft.com/office/drawing/2014/main" val="1050734116"/>
                    </a:ext>
                  </a:extLst>
                </a:gridCol>
              </a:tblGrid>
              <a:tr h="370783">
                <a:tc>
                  <a:txBody>
                    <a:bodyPr/>
                    <a:lstStyle/>
                    <a:p>
                      <a:r>
                        <a:rPr lang="cs-CZ"/>
                        <a:t>Termín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Plurál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120427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cs-CZ" dirty="0"/>
                        <a:t> fakt*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fakt, faktum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fakta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24444"/>
                  </a:ext>
                </a:extLst>
              </a:tr>
              <a:tr h="639981">
                <a:tc>
                  <a:txBody>
                    <a:bodyPr/>
                    <a:lstStyle/>
                    <a:p>
                      <a:r>
                        <a:rPr lang="cs-CZ" dirty="0"/>
                        <a:t> dat*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</a:t>
                      </a:r>
                      <a:r>
                        <a:rPr lang="cs-CZ" dirty="0"/>
                        <a:t>neexistuje</a:t>
                      </a:r>
                      <a:r>
                        <a:rPr lang="en-US" dirty="0"/>
                        <a:t>]</a:t>
                      </a:r>
                      <a:endParaRPr lang="cs-CZ" dirty="0"/>
                    </a:p>
                    <a:p>
                      <a:r>
                        <a:rPr lang="cs-CZ" dirty="0"/>
                        <a:t>(údaj)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data</a:t>
                      </a:r>
                    </a:p>
                    <a:p>
                      <a:r>
                        <a:rPr lang="cs-CZ" dirty="0"/>
                        <a:t>(údaje)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083590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cs-CZ" dirty="0"/>
                        <a:t> </a:t>
                      </a:r>
                      <a:r>
                        <a:rPr lang="cs-CZ" dirty="0" err="1"/>
                        <a:t>informac</a:t>
                      </a:r>
                      <a:r>
                        <a:rPr lang="cs-CZ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informace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informace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300693"/>
                  </a:ext>
                </a:extLst>
              </a:tr>
              <a:tr h="639981">
                <a:tc>
                  <a:txBody>
                    <a:bodyPr/>
                    <a:lstStyle/>
                    <a:p>
                      <a:r>
                        <a:rPr lang="cs-CZ" dirty="0"/>
                        <a:t> znalost*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znalost</a:t>
                      </a:r>
                    </a:p>
                    <a:p>
                      <a:r>
                        <a:rPr lang="cs-CZ" dirty="0"/>
                        <a:t>(„jednotková“ znalost: poznatek)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znalosti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456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29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B3650-79B3-9371-B0BC-D9CBEE1A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sz="6000" dirty="0"/>
            </a:br>
            <a:br>
              <a:rPr lang="cs-CZ" sz="6000" dirty="0"/>
            </a:br>
            <a:r>
              <a:rPr lang="cs-CZ" sz="6000" dirty="0"/>
              <a:t>TROCHA TEORIE II. </a:t>
            </a:r>
            <a:br>
              <a:rPr lang="cs-CZ" sz="6000" dirty="0"/>
            </a:br>
            <a:r>
              <a:rPr lang="cs-CZ" sz="6000" dirty="0"/>
              <a:t>Sémiotický trojúhelník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80335F-542F-2AAB-E5B7-99D5B7E0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844784" cy="11430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Základní </a:t>
            </a:r>
            <a:r>
              <a:rPr lang="cs-CZ" b="1" dirty="0"/>
              <a:t>epistemologický Model</a:t>
            </a:r>
            <a:r>
              <a:rPr lang="cs-CZ" dirty="0"/>
              <a:t> a jeho souvislost S filozofickým modelem K. R. </a:t>
            </a:r>
            <a:r>
              <a:rPr lang="cs-CZ" dirty="0" err="1"/>
              <a:t>Poppera</a:t>
            </a:r>
            <a:r>
              <a:rPr lang="cs-CZ" dirty="0"/>
              <a:t>. Objektivní a subjektivní klasifikace. Důsledky pro organizaci znalostí: Co vlastně třídíme?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23F40C-BFD2-352A-4E1D-9A3882FC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E4E29C-9478-40CB-B885-8083C7A499E9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0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AB86E98D-C537-5C24-4BA6-29E368C4A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26" y="640080"/>
            <a:ext cx="3517567" cy="1664206"/>
          </a:xfrm>
        </p:spPr>
        <p:txBody>
          <a:bodyPr>
            <a:normAutofit/>
          </a:bodyPr>
          <a:lstStyle/>
          <a:p>
            <a:r>
              <a:rPr lang="cs-CZ" sz="2400" dirty="0"/>
              <a:t>Sémiotický trojúhelník a </a:t>
            </a:r>
            <a:r>
              <a:rPr lang="cs-CZ" sz="2400" dirty="0">
                <a:hlinkClick r:id="rId2"/>
              </a:rPr>
              <a:t>teorie tří světů Karla </a:t>
            </a:r>
            <a:r>
              <a:rPr lang="cs-CZ" sz="2400" dirty="0" err="1">
                <a:hlinkClick r:id="rId2"/>
              </a:rPr>
              <a:t>Poppera</a:t>
            </a:r>
            <a:r>
              <a:rPr lang="cs-CZ" sz="2400" dirty="0">
                <a:hlinkClick r:id="rId2"/>
              </a:rPr>
              <a:t> a Johna </a:t>
            </a:r>
            <a:r>
              <a:rPr lang="cs-CZ" sz="2400" dirty="0" err="1">
                <a:hlinkClick r:id="rId2"/>
              </a:rPr>
              <a:t>Ecclese</a:t>
            </a:r>
            <a:endParaRPr lang="en-US" sz="2400" dirty="0"/>
          </a:p>
        </p:txBody>
      </p:sp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300B1142-67D6-5C2C-0598-9CE9D6F0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5239512"/>
            <a:ext cx="3517567" cy="86804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dirty="0"/>
              <a:t>Schéma převzato z </a:t>
            </a:r>
            <a:r>
              <a:rPr lang="cs-CZ" sz="1000" dirty="0"/>
              <a:t>KUČEROVÁ, Helena. Co analyzujeme při obsahové analýze dokumentů? K　pojmu </a:t>
            </a:r>
            <a:r>
              <a:rPr lang="cs-CZ" sz="1000" dirty="0" err="1"/>
              <a:t>aboutness</a:t>
            </a:r>
            <a:r>
              <a:rPr lang="cs-CZ" sz="1000" dirty="0"/>
              <a:t> v　organizaci znalostí. Knihovna [online]. 2014, roč. 25, č. 1, s. 36-54 [cit. 2023-03-15]. Dostupný z WWW: </a:t>
            </a:r>
            <a:r>
              <a:rPr lang="cs-CZ" sz="1000" dirty="0">
                <a:hlinkClick r:id="rId3"/>
              </a:rPr>
              <a:t>http://knihovna.nkp.cz/knihovna141/141036.htm</a:t>
            </a:r>
            <a:r>
              <a:rPr lang="cs-CZ" sz="1000" dirty="0"/>
              <a:t>     </a:t>
            </a:r>
            <a:r>
              <a:rPr lang="cs-CZ" dirty="0"/>
              <a:t>a upraveno.</a:t>
            </a:r>
            <a:endParaRPr lang="en-US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EA0E93-85A9-B64B-946E-796E1CC1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E121A66-A1E7-4CF3-A514-5864B0060CFE}" type="datetime1">
              <a:rPr lang="cs-CZ" smtClean="0"/>
              <a:pPr rtl="0">
                <a:spcAft>
                  <a:spcPts val="600"/>
                </a:spcAft>
              </a:pPr>
              <a:t>29.09.2023</a:t>
            </a:fld>
            <a:endParaRPr lang="en-US"/>
          </a:p>
        </p:txBody>
      </p:sp>
      <p:pic>
        <p:nvPicPr>
          <p:cNvPr id="13" name="Zástupný obsah 12" descr="Obsah obrázku diagram&#10;&#10;Popis byl vytvořen automaticky">
            <a:extLst>
              <a:ext uri="{FF2B5EF4-FFF2-40B4-BE49-F238E27FC236}">
                <a16:creationId xmlns:a16="http://schemas.microsoft.com/office/drawing/2014/main" id="{BD980692-A91B-0B2F-DD97-15C0A6320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956677"/>
            <a:ext cx="7377971" cy="4944645"/>
          </a:xfrm>
        </p:spPr>
      </p:pic>
    </p:spTree>
    <p:extLst>
      <p:ext uri="{BB962C8B-B14F-4D97-AF65-F5344CB8AC3E}">
        <p14:creationId xmlns:p14="http://schemas.microsoft.com/office/powerpoint/2010/main" val="148131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E7308-10D8-1CB8-6DFE-C706CD8A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827950" cy="2093975"/>
          </a:xfrm>
        </p:spPr>
        <p:txBody>
          <a:bodyPr/>
          <a:lstStyle/>
          <a:p>
            <a:r>
              <a:rPr lang="cs-CZ" dirty="0" err="1"/>
              <a:t>Popperův</a:t>
            </a:r>
            <a:r>
              <a:rPr lang="cs-CZ" dirty="0"/>
              <a:t> svět III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117B20-6A7B-8388-DAB5-ACDD50D00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704" y="1151763"/>
            <a:ext cx="2854571" cy="5294757"/>
          </a:xfrm>
        </p:spPr>
        <p:txBody>
          <a:bodyPr/>
          <a:lstStyle/>
          <a:p>
            <a:r>
              <a:rPr lang="cs-CZ" dirty="0"/>
              <a:t>Zaznamenané poznání</a:t>
            </a:r>
          </a:p>
          <a:p>
            <a:pPr lvl="1"/>
            <a:r>
              <a:rPr lang="cs-CZ" u="sng" dirty="0"/>
              <a:t>Informační objekt</a:t>
            </a:r>
          </a:p>
          <a:p>
            <a:pPr lvl="2"/>
            <a:r>
              <a:rPr lang="cs-CZ" dirty="0"/>
              <a:t>Dokument</a:t>
            </a:r>
          </a:p>
          <a:p>
            <a:pPr lvl="3"/>
            <a:r>
              <a:rPr lang="cs-CZ" dirty="0"/>
              <a:t>Vědecká zpráva</a:t>
            </a:r>
          </a:p>
          <a:p>
            <a:pPr lvl="3"/>
            <a:r>
              <a:rPr lang="cs-CZ" dirty="0"/>
              <a:t>Časopis</a:t>
            </a:r>
          </a:p>
          <a:p>
            <a:pPr lvl="4"/>
            <a:r>
              <a:rPr lang="cs-CZ" dirty="0"/>
              <a:t>Vědecký časopis</a:t>
            </a:r>
          </a:p>
          <a:p>
            <a:pPr lvl="4"/>
            <a:r>
              <a:rPr lang="cs-CZ" dirty="0"/>
              <a:t>Společenský časopis</a:t>
            </a:r>
          </a:p>
          <a:p>
            <a:pPr lvl="3"/>
            <a:r>
              <a:rPr lang="cs-CZ" dirty="0"/>
              <a:t>Znalecký posudek</a:t>
            </a:r>
          </a:p>
          <a:p>
            <a:pPr lvl="3"/>
            <a:r>
              <a:rPr lang="cs-CZ" dirty="0"/>
              <a:t>Faktura</a:t>
            </a:r>
          </a:p>
          <a:p>
            <a:pPr lvl="2"/>
            <a:r>
              <a:rPr lang="cs-CZ" dirty="0"/>
              <a:t>3D objekt</a:t>
            </a:r>
          </a:p>
          <a:p>
            <a:pPr lvl="3"/>
            <a:r>
              <a:rPr lang="cs-CZ" dirty="0"/>
              <a:t>Kamenná stéla</a:t>
            </a:r>
          </a:p>
          <a:p>
            <a:pPr lvl="2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157AF6-21F0-259D-CCB8-2939DF58F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Typologie a atributy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B8C15D-C927-08E7-006A-8BC6BCA4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82B159-E07C-4CB9-92A4-E7A9600AB687}" type="datetime1">
              <a:rPr lang="cs-CZ" smtClean="0"/>
              <a:t>29.09.2023</a:t>
            </a:fld>
            <a:endParaRPr lang="en-US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9B29615-999D-7C20-F7D2-11FBAF2B3578}"/>
              </a:ext>
            </a:extLst>
          </p:cNvPr>
          <p:cNvSpPr txBox="1">
            <a:spLocks/>
          </p:cNvSpPr>
          <p:nvPr/>
        </p:nvSpPr>
        <p:spPr>
          <a:xfrm>
            <a:off x="8778503" y="529335"/>
            <a:ext cx="2571986" cy="52947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cs-CZ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1F76637C-6815-2F6C-11A6-1096E3B990A2}"/>
              </a:ext>
            </a:extLst>
          </p:cNvPr>
          <p:cNvSpPr txBox="1">
            <a:spLocks/>
          </p:cNvSpPr>
          <p:nvPr/>
        </p:nvSpPr>
        <p:spPr>
          <a:xfrm>
            <a:off x="8504563" y="1179576"/>
            <a:ext cx="2854571" cy="52947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cs-CZ" dirty="0"/>
              <a:t>Atributy informačního objektu</a:t>
            </a:r>
          </a:p>
          <a:p>
            <a:pPr marL="201168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702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404F14-0147-D7A7-D2FF-A2C8D935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mtClean="0"/>
              <a:t>29.09.2023</a:t>
            </a:fld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631E45-F395-F223-625F-6BDDF06B0AA5}"/>
              </a:ext>
            </a:extLst>
          </p:cNvPr>
          <p:cNvSpPr txBox="1">
            <a:spLocks/>
          </p:cNvSpPr>
          <p:nvPr/>
        </p:nvSpPr>
        <p:spPr>
          <a:xfrm>
            <a:off x="15333" y="181024"/>
            <a:ext cx="11030619" cy="3651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Atributy informačního objektu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E4BE20B-FE5B-DCC8-6B78-9099BE63B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530292"/>
              </p:ext>
            </p:extLst>
          </p:nvPr>
        </p:nvGraphicFramePr>
        <p:xfrm>
          <a:off x="676276" y="546150"/>
          <a:ext cx="10839454" cy="5900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311">
                  <a:extLst>
                    <a:ext uri="{9D8B030D-6E8A-4147-A177-3AD203B41FA5}">
                      <a16:colId xmlns:a16="http://schemas.microsoft.com/office/drawing/2014/main" val="2846844498"/>
                    </a:ext>
                  </a:extLst>
                </a:gridCol>
                <a:gridCol w="1200605">
                  <a:extLst>
                    <a:ext uri="{9D8B030D-6E8A-4147-A177-3AD203B41FA5}">
                      <a16:colId xmlns:a16="http://schemas.microsoft.com/office/drawing/2014/main" val="657048176"/>
                    </a:ext>
                  </a:extLst>
                </a:gridCol>
                <a:gridCol w="1405311">
                  <a:extLst>
                    <a:ext uri="{9D8B030D-6E8A-4147-A177-3AD203B41FA5}">
                      <a16:colId xmlns:a16="http://schemas.microsoft.com/office/drawing/2014/main" val="1860498344"/>
                    </a:ext>
                  </a:extLst>
                </a:gridCol>
                <a:gridCol w="1305438">
                  <a:extLst>
                    <a:ext uri="{9D8B030D-6E8A-4147-A177-3AD203B41FA5}">
                      <a16:colId xmlns:a16="http://schemas.microsoft.com/office/drawing/2014/main" val="2935253804"/>
                    </a:ext>
                  </a:extLst>
                </a:gridCol>
                <a:gridCol w="1405311">
                  <a:extLst>
                    <a:ext uri="{9D8B030D-6E8A-4147-A177-3AD203B41FA5}">
                      <a16:colId xmlns:a16="http://schemas.microsoft.com/office/drawing/2014/main" val="1086814154"/>
                    </a:ext>
                  </a:extLst>
                </a:gridCol>
                <a:gridCol w="1406020">
                  <a:extLst>
                    <a:ext uri="{9D8B030D-6E8A-4147-A177-3AD203B41FA5}">
                      <a16:colId xmlns:a16="http://schemas.microsoft.com/office/drawing/2014/main" val="1381887908"/>
                    </a:ext>
                  </a:extLst>
                </a:gridCol>
                <a:gridCol w="1406020">
                  <a:extLst>
                    <a:ext uri="{9D8B030D-6E8A-4147-A177-3AD203B41FA5}">
                      <a16:colId xmlns:a16="http://schemas.microsoft.com/office/drawing/2014/main" val="4001768574"/>
                    </a:ext>
                  </a:extLst>
                </a:gridCol>
                <a:gridCol w="1305438">
                  <a:extLst>
                    <a:ext uri="{9D8B030D-6E8A-4147-A177-3AD203B41FA5}">
                      <a16:colId xmlns:a16="http://schemas.microsoft.com/office/drawing/2014/main" val="1286753675"/>
                    </a:ext>
                  </a:extLst>
                </a:gridCol>
              </a:tblGrid>
              <a:tr h="61768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Označení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Dokumentografická úroveň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Příklad1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Příklad2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Příklad3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Příklad4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Příklad5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Příklad6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5902266"/>
                  </a:ext>
                </a:extLst>
              </a:tr>
              <a:tr h="12571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Informační objekt: </a:t>
                      </a:r>
                      <a:r>
                        <a:rPr lang="cs-CZ" sz="1200" u="sng">
                          <a:effectLst/>
                          <a:hlinkClick r:id="rId2"/>
                        </a:rPr>
                        <a:t>Trajánův sloup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Informační objekt: </a:t>
                      </a:r>
                      <a:r>
                        <a:rPr lang="cs-CZ" sz="1200" u="sng">
                          <a:effectLst/>
                          <a:hlinkClick r:id="rId3"/>
                        </a:rPr>
                        <a:t>Enúma eliš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Informační objekt: </a:t>
                      </a:r>
                      <a:r>
                        <a:rPr lang="cs-CZ" sz="1200" u="sng">
                          <a:effectLst/>
                          <a:hlinkClick r:id="rId4"/>
                        </a:rPr>
                        <a:t>Babička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Informační objekt: </a:t>
                      </a:r>
                      <a:r>
                        <a:rPr lang="cs-CZ" sz="1200" u="sng">
                          <a:effectLst/>
                          <a:hlinkClick r:id="rId5"/>
                        </a:rPr>
                        <a:t>Zpívá Jan Werich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Informační objekt: </a:t>
                      </a:r>
                      <a:r>
                        <a:rPr lang="cs-CZ" sz="1200" u="sng">
                          <a:effectLst/>
                          <a:hlinkClick r:id="rId6"/>
                        </a:rPr>
                        <a:t>Filmové Brno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Informační objekt: </a:t>
                      </a:r>
                      <a:r>
                        <a:rPr lang="cs-CZ" sz="1200" u="sng">
                          <a:effectLst/>
                          <a:hlinkClick r:id="rId7"/>
                        </a:rPr>
                        <a:t>Když se země chvěje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1691670"/>
                  </a:ext>
                </a:extLst>
              </a:tr>
              <a:tr h="617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nosič/médium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kámen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hlína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8"/>
                        </a:rPr>
                        <a:t>papír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9"/>
                        </a:rPr>
                        <a:t>analogové médium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0"/>
                        </a:rPr>
                        <a:t>digitální médium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0"/>
                        </a:rPr>
                        <a:t>digitální médium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1695518"/>
                  </a:ext>
                </a:extLst>
              </a:tr>
              <a:tr h="617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B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forma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kamenný sloup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1"/>
                        </a:rPr>
                        <a:t>hliněné tabulky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2"/>
                        </a:rPr>
                        <a:t>kniha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3"/>
                        </a:rPr>
                        <a:t>gramofonová deska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4"/>
                        </a:rPr>
                        <a:t>databáze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Webová stránka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20411"/>
                  </a:ext>
                </a:extLst>
              </a:tr>
              <a:tr h="1257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C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typ/druh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pamětní sloup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5"/>
                        </a:rPr>
                        <a:t>klínopisné tabulky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tištěná kniha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LP (dlouhohrající gramofonová deska)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6"/>
                        </a:rPr>
                        <a:t>relační databáze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Webový dokument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388259"/>
                  </a:ext>
                </a:extLst>
              </a:tr>
              <a:tr h="617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D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formát obsahu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text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text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text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zvuk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data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komiks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8396430"/>
                  </a:ext>
                </a:extLst>
              </a:tr>
              <a:tr h="297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žánr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pamětní reliéfy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epos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7"/>
                        </a:rPr>
                        <a:t>beletrie</a:t>
                      </a:r>
                      <a:r>
                        <a:rPr lang="cs-CZ" sz="1200">
                          <a:effectLst/>
                        </a:rPr>
                        <a:t>/próza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písně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u="sng">
                          <a:effectLst/>
                          <a:hlinkClick r:id="rId18"/>
                        </a:rPr>
                        <a:t>faktografie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naučná fikce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225711"/>
                  </a:ext>
                </a:extLst>
              </a:tr>
              <a:tr h="617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F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obsah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římsko-dácké války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kosmogonické mýty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venkovský život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život, kultura, společnost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>
                          <a:effectLst/>
                        </a:rPr>
                        <a:t>brněnská kina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</a:rPr>
                        <a:t>Zemětřesení, seismologie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768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015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F6EBF-52DC-1290-8398-F6BE961B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dirty="0"/>
            </a:br>
            <a:r>
              <a:rPr lang="cs-CZ" dirty="0"/>
              <a:t>Co třídí (organizuje):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474D1C-F626-50A0-0E5F-32CCB1453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2816352" cy="736282"/>
          </a:xfrm>
        </p:spPr>
        <p:txBody>
          <a:bodyPr/>
          <a:lstStyle/>
          <a:p>
            <a:r>
              <a:rPr lang="cs-CZ" dirty="0"/>
              <a:t>Badatel (ornitolog)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031AF5-49DC-2253-FAA3-792130F3D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2715768" cy="291082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A/ Pozorování a analýza/syntéza jevu: </a:t>
            </a:r>
            <a:r>
              <a:rPr lang="cs-CZ" i="1" dirty="0"/>
              <a:t>datel břidlicový </a:t>
            </a:r>
            <a:r>
              <a:rPr lang="cs-CZ" dirty="0"/>
              <a:t>(věc)</a:t>
            </a:r>
          </a:p>
          <a:p>
            <a:r>
              <a:rPr lang="cs-CZ" dirty="0"/>
              <a:t>B/ Třídění jevu za pomoci taxonomie: </a:t>
            </a:r>
            <a:r>
              <a:rPr lang="cs-CZ" i="1" dirty="0"/>
              <a:t>datel břidlicový</a:t>
            </a:r>
            <a:r>
              <a:rPr lang="cs-CZ" dirty="0"/>
              <a:t> (význam/znak)</a:t>
            </a:r>
          </a:p>
          <a:p>
            <a:r>
              <a:rPr lang="cs-CZ" dirty="0"/>
              <a:t>C/ Záznam o jevu: </a:t>
            </a:r>
            <a:r>
              <a:rPr lang="cs-CZ" i="1" dirty="0"/>
              <a:t>datel břidlicový</a:t>
            </a:r>
            <a:r>
              <a:rPr lang="cs-CZ" dirty="0"/>
              <a:t> (informační objekt)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C83473E-8E0D-F9BC-3DB6-23DEFDB9D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56208" y="2057400"/>
            <a:ext cx="4497160" cy="736282"/>
          </a:xfrm>
        </p:spPr>
        <p:txBody>
          <a:bodyPr/>
          <a:lstStyle/>
          <a:p>
            <a:r>
              <a:rPr lang="en-US" dirty="0"/>
              <a:t>INFORMA</a:t>
            </a:r>
            <a:r>
              <a:rPr lang="cs-CZ" dirty="0"/>
              <a:t>ČNÍ SPECIALISTA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23FCACF-4742-F07F-AC19-D0B1B3213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56208" y="2981324"/>
            <a:ext cx="3441872" cy="291082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A/ Pozorování a analýza/syntéza jevu: </a:t>
            </a:r>
            <a:r>
              <a:rPr lang="cs-CZ" i="1" dirty="0"/>
              <a:t>datel břidlicový </a:t>
            </a:r>
            <a:r>
              <a:rPr lang="cs-CZ" dirty="0"/>
              <a:t>(informační objekt)</a:t>
            </a:r>
          </a:p>
          <a:p>
            <a:r>
              <a:rPr lang="cs-CZ" dirty="0"/>
              <a:t>B/ Třídění jevu za pomoci systému organizace znalostí: </a:t>
            </a:r>
            <a:r>
              <a:rPr lang="cs-CZ" i="1" dirty="0"/>
              <a:t>datel břidlicový</a:t>
            </a:r>
            <a:r>
              <a:rPr lang="cs-CZ" dirty="0"/>
              <a:t> (význam/znak)</a:t>
            </a:r>
          </a:p>
          <a:p>
            <a:r>
              <a:rPr lang="cs-CZ" dirty="0"/>
              <a:t>C/ Záznam o jevu: </a:t>
            </a:r>
            <a:r>
              <a:rPr lang="cs-CZ" i="1" dirty="0"/>
              <a:t>datel břidlicový</a:t>
            </a:r>
            <a:r>
              <a:rPr lang="cs-CZ" dirty="0"/>
              <a:t> (metadata)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7C93E77-666E-33FE-5797-9C37DBFA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FFA001-1288-4B91-8F38-F652FDAD1948}" type="datetime1">
              <a:rPr lang="cs-CZ" smtClean="0"/>
              <a:t>29.09.2023</a:t>
            </a:fld>
            <a:endParaRPr lang="en-US"/>
          </a:p>
        </p:txBody>
      </p:sp>
      <p:sp>
        <p:nvSpPr>
          <p:cNvPr id="8" name="Zástupný text 4">
            <a:extLst>
              <a:ext uri="{FF2B5EF4-FFF2-40B4-BE49-F238E27FC236}">
                <a16:creationId xmlns:a16="http://schemas.microsoft.com/office/drawing/2014/main" id="{2D4F9D6C-AFFA-1C8F-0E0A-49B16ABB8097}"/>
              </a:ext>
            </a:extLst>
          </p:cNvPr>
          <p:cNvSpPr txBox="1">
            <a:spLocks/>
          </p:cNvSpPr>
          <p:nvPr/>
        </p:nvSpPr>
        <p:spPr>
          <a:xfrm>
            <a:off x="7942408" y="2066544"/>
            <a:ext cx="44971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DIGITÁLNÍ BADATEL</a:t>
            </a:r>
          </a:p>
        </p:txBody>
      </p:sp>
      <p:sp>
        <p:nvSpPr>
          <p:cNvPr id="9" name="Zástupný obsah 5">
            <a:extLst>
              <a:ext uri="{FF2B5EF4-FFF2-40B4-BE49-F238E27FC236}">
                <a16:creationId xmlns:a16="http://schemas.microsoft.com/office/drawing/2014/main" id="{318CE090-F75F-12A2-DD61-F38C27664A3F}"/>
              </a:ext>
            </a:extLst>
          </p:cNvPr>
          <p:cNvSpPr txBox="1">
            <a:spLocks/>
          </p:cNvSpPr>
          <p:nvPr/>
        </p:nvSpPr>
        <p:spPr>
          <a:xfrm>
            <a:off x="7942408" y="2981323"/>
            <a:ext cx="3441872" cy="291082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A/ Pozorování a analýza/syntéza jevu: </a:t>
            </a:r>
            <a:r>
              <a:rPr lang="cs-CZ" i="1" dirty="0"/>
              <a:t>datel břidlicový </a:t>
            </a:r>
            <a:r>
              <a:rPr lang="cs-CZ" dirty="0"/>
              <a:t>(metadata)</a:t>
            </a:r>
          </a:p>
          <a:p>
            <a:r>
              <a:rPr lang="cs-CZ" dirty="0"/>
              <a:t>B/ Třídění jevu za pomoci systému organizace znalostí a dalších nástrojů pro zpracování (velkých) dat a metadat: </a:t>
            </a:r>
            <a:r>
              <a:rPr lang="cs-CZ" i="1" dirty="0"/>
              <a:t>datel břidlicový</a:t>
            </a:r>
            <a:r>
              <a:rPr lang="cs-CZ" dirty="0"/>
              <a:t> (</a:t>
            </a:r>
            <a:r>
              <a:rPr lang="cs-CZ" dirty="0" err="1"/>
              <a:t>metavýznam</a:t>
            </a:r>
            <a:r>
              <a:rPr lang="cs-CZ" dirty="0"/>
              <a:t>/</a:t>
            </a:r>
            <a:r>
              <a:rPr lang="cs-CZ" dirty="0" err="1"/>
              <a:t>metaznak</a:t>
            </a:r>
            <a:r>
              <a:rPr lang="cs-CZ" dirty="0"/>
              <a:t>)</a:t>
            </a:r>
          </a:p>
          <a:p>
            <a:r>
              <a:rPr lang="cs-CZ" dirty="0"/>
              <a:t>C/ Záznam o jevu: </a:t>
            </a:r>
            <a:r>
              <a:rPr lang="cs-CZ" i="1" dirty="0"/>
              <a:t>datel břidlicový</a:t>
            </a:r>
            <a:r>
              <a:rPr lang="cs-CZ" dirty="0"/>
              <a:t> (</a:t>
            </a:r>
            <a:r>
              <a:rPr lang="en-US" dirty="0"/>
              <a:t>meta</a:t>
            </a:r>
            <a:r>
              <a:rPr lang="cs-CZ" dirty="0"/>
              <a:t>metadata)</a:t>
            </a:r>
          </a:p>
        </p:txBody>
      </p:sp>
    </p:spTree>
    <p:extLst>
      <p:ext uri="{BB962C8B-B14F-4D97-AF65-F5344CB8AC3E}">
        <p14:creationId xmlns:p14="http://schemas.microsoft.com/office/powerpoint/2010/main" val="60178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3E631-5628-F92A-0089-BD4D178F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organizace znalostí?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A9BF8C-25D6-EA9E-09C6-ABB38C33F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Neboli: k čemu je oblast v angličtině nazývaná </a:t>
            </a:r>
            <a:r>
              <a:rPr lang="cs-CZ" b="1" dirty="0" err="1"/>
              <a:t>knowledge</a:t>
            </a:r>
            <a:r>
              <a:rPr lang="cs-CZ" b="1" dirty="0"/>
              <a:t> </a:t>
            </a:r>
            <a:r>
              <a:rPr lang="cs-CZ" b="1" dirty="0" err="1"/>
              <a:t>organization</a:t>
            </a:r>
            <a:r>
              <a:rPr lang="cs-CZ" b="1" dirty="0"/>
              <a:t> </a:t>
            </a:r>
            <a:r>
              <a:rPr lang="cs-CZ" dirty="0"/>
              <a:t>dobrá.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142DD2-397B-BCED-92E4-E12D96E6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E4E29C-9478-40CB-B885-8083C7A499E9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53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ED47C-64D7-87CE-88F0-28912793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//Pauza s úkoly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3D5E4-DD62-8590-133D-BE64961A0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ÚKOL 3</a:t>
            </a:r>
            <a:r>
              <a:rPr lang="cs-CZ" dirty="0">
                <a:solidFill>
                  <a:srgbClr val="FF0000"/>
                </a:solidFill>
              </a:rPr>
              <a:t>: Je těhotenství nemoc?</a:t>
            </a:r>
          </a:p>
          <a:p>
            <a:r>
              <a:rPr lang="cs-CZ" i="1" dirty="0">
                <a:solidFill>
                  <a:srgbClr val="FF0000"/>
                </a:solidFill>
              </a:rPr>
              <a:t>ÚKOL 4</a:t>
            </a:r>
            <a:r>
              <a:rPr lang="cs-CZ" dirty="0">
                <a:solidFill>
                  <a:srgbClr val="FF0000"/>
                </a:solidFill>
              </a:rPr>
              <a:t>: Je Franz Kafka český spisovatel?</a:t>
            </a:r>
          </a:p>
          <a:p>
            <a:r>
              <a:rPr lang="cs-CZ" i="1" dirty="0">
                <a:solidFill>
                  <a:srgbClr val="FF0000"/>
                </a:solidFill>
              </a:rPr>
              <a:t>ÚKOL 5</a:t>
            </a:r>
            <a:r>
              <a:rPr lang="cs-CZ" dirty="0">
                <a:solidFill>
                  <a:srgbClr val="FF0000"/>
                </a:solidFill>
              </a:rPr>
              <a:t>: Je nealkoholické pivo nealkoholický nápoj?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F4C87D-99A7-10A2-B09C-F84176AB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12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ED47C-64D7-87CE-88F0-28912793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//Pauza s úkoly – autorské 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3D5E4-DD62-8590-133D-BE64961A0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ÚKOL 3</a:t>
            </a:r>
            <a:r>
              <a:rPr lang="cs-CZ" dirty="0">
                <a:solidFill>
                  <a:srgbClr val="FF0000"/>
                </a:solidFill>
              </a:rPr>
              <a:t>: Je těhotenství nemoc?</a:t>
            </a:r>
          </a:p>
          <a:p>
            <a:pPr lvl="1"/>
            <a:r>
              <a:rPr lang="cs-CZ" dirty="0">
                <a:solidFill>
                  <a:srgbClr val="FF0000"/>
                </a:solidFill>
                <a:hlinkClick r:id="rId2"/>
              </a:rPr>
              <a:t>Ano: MKN, třída O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>
                <a:solidFill>
                  <a:srgbClr val="FF0000"/>
                </a:solidFill>
                <a:hlinkClick r:id="rId3"/>
              </a:rPr>
              <a:t>Ne: PSH, třída </a:t>
            </a:r>
            <a:r>
              <a:rPr lang="cs-CZ" dirty="0" err="1">
                <a:solidFill>
                  <a:srgbClr val="FF0000"/>
                </a:solidFill>
                <a:hlinkClick r:id="rId3"/>
              </a:rPr>
              <a:t>bi</a:t>
            </a:r>
            <a:r>
              <a:rPr lang="cs-CZ" dirty="0">
                <a:solidFill>
                  <a:srgbClr val="FF0000"/>
                </a:solidFill>
                <a:hlinkClick r:id="rId3"/>
              </a:rPr>
              <a:t> (biologie)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i="1" dirty="0">
                <a:solidFill>
                  <a:srgbClr val="FF0000"/>
                </a:solidFill>
              </a:rPr>
              <a:t>ÚKOL 4</a:t>
            </a:r>
            <a:r>
              <a:rPr lang="cs-CZ" dirty="0">
                <a:solidFill>
                  <a:srgbClr val="FF0000"/>
                </a:solidFill>
              </a:rPr>
              <a:t>: Je Franz Kafka český spisovatel?</a:t>
            </a:r>
          </a:p>
          <a:p>
            <a:pPr lvl="1"/>
            <a:r>
              <a:rPr lang="cs-CZ" dirty="0">
                <a:solidFill>
                  <a:srgbClr val="00B0F0"/>
                </a:solidFill>
              </a:rPr>
              <a:t>Ano: narodil se v Praze, tvořil v českém prostředí</a:t>
            </a:r>
          </a:p>
          <a:p>
            <a:pPr lvl="1"/>
            <a:r>
              <a:rPr lang="cs-CZ" dirty="0">
                <a:solidFill>
                  <a:srgbClr val="00B0F0"/>
                </a:solidFill>
              </a:rPr>
              <a:t>Ne: psal německy (a není tudíž v </a:t>
            </a:r>
            <a:r>
              <a:rPr lang="cs-CZ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LČL</a:t>
            </a:r>
            <a:r>
              <a:rPr lang="cs-CZ" dirty="0">
                <a:solidFill>
                  <a:srgbClr val="00B0F0"/>
                </a:solidFill>
              </a:rPr>
              <a:t>)</a:t>
            </a:r>
          </a:p>
          <a:p>
            <a:r>
              <a:rPr lang="cs-CZ" i="1" dirty="0">
                <a:solidFill>
                  <a:srgbClr val="FF0000"/>
                </a:solidFill>
              </a:rPr>
              <a:t>ÚKOL 5</a:t>
            </a:r>
            <a:r>
              <a:rPr lang="cs-CZ" dirty="0">
                <a:solidFill>
                  <a:srgbClr val="FF0000"/>
                </a:solidFill>
              </a:rPr>
              <a:t>: Je nealkoholické pivo nealkoholický nápoj?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00B0F0"/>
                </a:solidFill>
              </a:rPr>
              <a:t>Ano: jmenuje se tak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solidFill>
                  <a:srgbClr val="00B0F0"/>
                </a:solidFill>
              </a:rPr>
              <a:t>Ne: obsahuje zbytkový alkohol (u nás cca 0,5 %, </a:t>
            </a:r>
            <a:r>
              <a:rPr lang="cs-CZ" dirty="0">
                <a:solidFill>
                  <a:srgbClr val="00B0F0"/>
                </a:solidFill>
                <a:hlinkClick r:id="rId5"/>
              </a:rPr>
              <a:t>v jiných zemích odlišně</a:t>
            </a:r>
            <a:r>
              <a:rPr lang="cs-CZ" dirty="0">
                <a:solidFill>
                  <a:srgbClr val="00B0F0"/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F4C87D-99A7-10A2-B09C-F84176AB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28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D3123-00FE-0796-769A-65C63AE8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Třídění jako objektivní proces?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139F08-7EB6-8880-901D-03C83DB18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„Prekurzory“ třídění: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ontologická východiska (co je svět?)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epistemologická východiska (realismus X nominalismus </a:t>
            </a:r>
            <a:r>
              <a:rPr lang="en-US" dirty="0"/>
              <a:t>|</a:t>
            </a:r>
            <a:r>
              <a:rPr lang="cs-CZ" dirty="0"/>
              <a:t> konceptualismus)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teleologický východiska (účel)</a:t>
            </a:r>
          </a:p>
          <a:p>
            <a:r>
              <a:rPr lang="cs-CZ" dirty="0"/>
              <a:t>Teoretické přístupy k třídění: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objektivistické stanovisko (bere v potaz jen </a:t>
            </a:r>
            <a:r>
              <a:rPr lang="cs-CZ" dirty="0" err="1"/>
              <a:t>Popperovy</a:t>
            </a:r>
            <a:r>
              <a:rPr lang="cs-CZ" dirty="0"/>
              <a:t> světy I a III):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dirty="0"/>
              <a:t>klasická teorie kategorií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800" dirty="0" err="1"/>
              <a:t>experiencialistické</a:t>
            </a:r>
            <a:r>
              <a:rPr lang="cs-CZ" sz="1800" dirty="0"/>
              <a:t> stanovisko (zohlednění i </a:t>
            </a:r>
            <a:r>
              <a:rPr lang="cs-CZ" sz="1800" dirty="0" err="1"/>
              <a:t>Popperova</a:t>
            </a:r>
            <a:r>
              <a:rPr lang="cs-CZ" sz="1800" dirty="0"/>
              <a:t> světa II):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sz="1400" dirty="0"/>
              <a:t>kognitivní vědy (prototypy a bázové kategorie)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sz="1400" dirty="0"/>
              <a:t>doménová analýza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3C632C-EE57-A534-DABF-8B0673E6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5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D65EB06-9A92-749B-EF4F-295CB523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mtClean="0"/>
              <a:t>29.09.2023</a:t>
            </a:fld>
            <a:endParaRPr lang="en-US"/>
          </a:p>
        </p:txBody>
      </p:sp>
      <p:pic>
        <p:nvPicPr>
          <p:cNvPr id="6" name="Obrázek 5" descr="Obsah obrázku budova, okno, kniha, knihovna&#10;&#10;Popis byl vytvořen automaticky">
            <a:extLst>
              <a:ext uri="{FF2B5EF4-FFF2-40B4-BE49-F238E27FC236}">
                <a16:creationId xmlns:a16="http://schemas.microsoft.com/office/drawing/2014/main" id="{50C7CEBC-F2CE-C069-63A7-DA441BAEA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0"/>
            <a:ext cx="11222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C969243-803D-7BC0-6BD1-6D82F19F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exploze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E04F76-B1C7-935C-CD38-4DF750F5B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Zvláště po druhé světové válce roste množství zachycených dat, informací, poznatků.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DA4F43-EAD4-6502-89FB-250FDB16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121A66-A1E7-4CF3-A514-5864B0060CFE}" type="datetime1">
              <a:rPr lang="cs-CZ" smtClean="0"/>
              <a:t>29.09.2023</a:t>
            </a:fld>
            <a:endParaRPr lang="en-US"/>
          </a:p>
        </p:txBody>
      </p:sp>
      <p:pic>
        <p:nvPicPr>
          <p:cNvPr id="11" name="Zástupný symbol obrázku 10" descr="Obsah obrázku skica, kresba, ilustrace, umění&#10;&#10;Popis byl vytvořen automaticky">
            <a:extLst>
              <a:ext uri="{FF2B5EF4-FFF2-40B4-BE49-F238E27FC236}">
                <a16:creationId xmlns:a16="http://schemas.microsoft.com/office/drawing/2014/main" id="{643C2E03-40C2-167D-6848-7DDB8951E9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9" b="6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694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0F7D4A-71F9-84ED-D826-CF49EF09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mtClean="0"/>
              <a:t>29.09.2023</a:t>
            </a:fld>
            <a:endParaRPr lang="en-US"/>
          </a:p>
        </p:txBody>
      </p:sp>
      <p:pic>
        <p:nvPicPr>
          <p:cNvPr id="4" name="Obrázek 3" descr="Obsah obrázku text, skica, rukopis, kresba&#10;&#10;Popis byl vytvořen automaticky">
            <a:extLst>
              <a:ext uri="{FF2B5EF4-FFF2-40B4-BE49-F238E27FC236}">
                <a16:creationId xmlns:a16="http://schemas.microsoft.com/office/drawing/2014/main" id="{73680570-F55B-1879-5124-E54595D2B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72" y="-64073"/>
            <a:ext cx="7187183" cy="6286037"/>
          </a:xfrm>
          <a:prstGeom prst="rect">
            <a:avLst/>
          </a:prstGeom>
        </p:spPr>
      </p:pic>
      <p:sp>
        <p:nvSpPr>
          <p:cNvPr id="5" name="Nadpis 2">
            <a:extLst>
              <a:ext uri="{FF2B5EF4-FFF2-40B4-BE49-F238E27FC236}">
                <a16:creationId xmlns:a16="http://schemas.microsoft.com/office/drawing/2014/main" id="{F8CB51BE-929C-FE7F-F430-8B0877D853E7}"/>
              </a:ext>
            </a:extLst>
          </p:cNvPr>
          <p:cNvSpPr txBox="1">
            <a:spLocks/>
          </p:cNvSpPr>
          <p:nvPr/>
        </p:nvSpPr>
        <p:spPr>
          <a:xfrm>
            <a:off x="128015" y="264195"/>
            <a:ext cx="10113645" cy="743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Informační přetížení</a:t>
            </a:r>
          </a:p>
        </p:txBody>
      </p:sp>
      <p:sp>
        <p:nvSpPr>
          <p:cNvPr id="6" name="Zástupný text 3">
            <a:extLst>
              <a:ext uri="{FF2B5EF4-FFF2-40B4-BE49-F238E27FC236}">
                <a16:creationId xmlns:a16="http://schemas.microsoft.com/office/drawing/2014/main" id="{3EEBB135-42AF-C0FE-26F1-9847B842FD93}"/>
              </a:ext>
            </a:extLst>
          </p:cNvPr>
          <p:cNvSpPr txBox="1">
            <a:spLocks/>
          </p:cNvSpPr>
          <p:nvPr/>
        </p:nvSpPr>
        <p:spPr>
          <a:xfrm>
            <a:off x="0" y="1143000"/>
            <a:ext cx="4690872" cy="244144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Objektivní důsledek: Informační exploze komplikuje efektivní vyhledávání informací i jejich využívání.</a:t>
            </a:r>
          </a:p>
        </p:txBody>
      </p:sp>
    </p:spTree>
    <p:extLst>
      <p:ext uri="{BB962C8B-B14F-4D97-AF65-F5344CB8AC3E}">
        <p14:creationId xmlns:p14="http://schemas.microsoft.com/office/powerpoint/2010/main" val="121455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sah obrázku text, kresba, skica, rukopis&#10;&#10;Popis byl vytvořen automaticky">
            <a:extLst>
              <a:ext uri="{FF2B5EF4-FFF2-40B4-BE49-F238E27FC236}">
                <a16:creationId xmlns:a16="http://schemas.microsoft.com/office/drawing/2014/main" id="{C1360FAA-7D2C-7592-A04E-7109D3C551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8" b="6688"/>
          <a:stretch>
            <a:fillRect/>
          </a:stretch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D8AF887-EDB4-90AB-41F3-4D10F926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neuróza/deprivace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E3B106-4F43-8ECC-67CD-BEE229E38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83210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Subjektivní důsledek: Psychologické dopady v podobě stavů způsobených nadbytkem informací nebo nedostatkem informací relevantních; vede k neschopnosti rychlého a racionálního rozhodování, ke stresu, únavě, roztržitosti a dalším negativním jevům.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961C10-5AC3-0625-C063-81478F21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121A66-A1E7-4CF3-A514-5864B0060CFE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E7B64D4-8734-A9CC-9359-7C2DFDA5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znalostí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04D699-36BF-3E5F-1EFE-7F89B334C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Jedním z řešení uvedených problémů je pořádání informací/dokumentů.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A1D7E6-AC59-E84F-719D-C4B70BD8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121A66-A1E7-4CF3-A514-5864B0060CFE}" type="datetime1">
              <a:rPr lang="cs-CZ" smtClean="0"/>
              <a:t>29.09.2023</a:t>
            </a:fld>
            <a:endParaRPr lang="en-US"/>
          </a:p>
        </p:txBody>
      </p:sp>
      <p:pic>
        <p:nvPicPr>
          <p:cNvPr id="11" name="Zástupný symbol obrázku 10" descr="Obsah obrázku skica, kresba, Perokresba&#10;&#10;Popis byl vytvořen automaticky">
            <a:extLst>
              <a:ext uri="{FF2B5EF4-FFF2-40B4-BE49-F238E27FC236}">
                <a16:creationId xmlns:a16="http://schemas.microsoft.com/office/drawing/2014/main" id="{E467277A-B79C-B398-4CCB-423D716B91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" b="10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468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sah obrázku skica, kresba, Perokresba, kresba tužkou&#10;&#10;Popis byl vytvořen automaticky">
            <a:extLst>
              <a:ext uri="{FF2B5EF4-FFF2-40B4-BE49-F238E27FC236}">
                <a16:creationId xmlns:a16="http://schemas.microsoft.com/office/drawing/2014/main" id="{A3472314-E43C-DBBB-7A7C-464E27D38A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b="5926"/>
          <a:stretch>
            <a:fillRect/>
          </a:stretch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C16D2EB-6161-8CB7-FECF-C03277E5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Specializace vs </a:t>
            </a:r>
            <a:r>
              <a:rPr lang="cs-CZ" dirty="0" err="1"/>
              <a:t>transdisciplinarita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2BCC08-DFD0-813D-12C6-C5EFDA223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Jsme skutečně schopni zachytit neustále sílící proud zaznamenaného poznání? A jaká je vlastně povaha tohoto poznání? Jsou systémy organizace znalostí schopny se tomuto rychlému tempu přizpůsobovat?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02182F-0C9F-00F0-A651-1F5A73E7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121A66-A1E7-4CF3-A514-5864B0060CFE}" type="datetime1">
              <a:rPr lang="cs-CZ" smtClean="0"/>
              <a:t>29.09.2023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6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2ECDF8-BC51-8E5A-6ED4-62F9F6F7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C2BC2-E937-462E-A053-77029519E0A6}" type="datetime1">
              <a:rPr lang="cs-CZ" smtClean="0"/>
              <a:t>29.09.2023</a:t>
            </a:fld>
            <a:endParaRPr lang="en-US"/>
          </a:p>
        </p:txBody>
      </p:sp>
      <p:pic>
        <p:nvPicPr>
          <p:cNvPr id="4" name="Obrázek 3" descr="Obsah obrázku text, design&#10;&#10;Popis byl vytvořen automaticky">
            <a:extLst>
              <a:ext uri="{FF2B5EF4-FFF2-40B4-BE49-F238E27FC236}">
                <a16:creationId xmlns:a16="http://schemas.microsoft.com/office/drawing/2014/main" id="{9C39450B-A880-E952-8DD3-A892D1AA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48" y="-46037"/>
            <a:ext cx="8514852" cy="6858000"/>
          </a:xfrm>
          <a:prstGeom prst="rect">
            <a:avLst/>
          </a:prstGeom>
        </p:spPr>
      </p:pic>
      <p:sp>
        <p:nvSpPr>
          <p:cNvPr id="5" name="Nadpis 2">
            <a:extLst>
              <a:ext uri="{FF2B5EF4-FFF2-40B4-BE49-F238E27FC236}">
                <a16:creationId xmlns:a16="http://schemas.microsoft.com/office/drawing/2014/main" id="{DB79637C-9C6F-BD3B-22DE-70D58B51754F}"/>
              </a:ext>
            </a:extLst>
          </p:cNvPr>
          <p:cNvSpPr txBox="1">
            <a:spLocks/>
          </p:cNvSpPr>
          <p:nvPr/>
        </p:nvSpPr>
        <p:spPr>
          <a:xfrm>
            <a:off x="239781" y="46037"/>
            <a:ext cx="10113645" cy="1647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Systémy organizace znalostí</a:t>
            </a:r>
          </a:p>
          <a:p>
            <a:r>
              <a:rPr lang="cs-CZ" sz="1400" b="1" dirty="0" err="1"/>
              <a:t>Knowledge</a:t>
            </a:r>
            <a:r>
              <a:rPr lang="cs-CZ" sz="1400" b="1" dirty="0"/>
              <a:t> </a:t>
            </a:r>
            <a:r>
              <a:rPr lang="cs-CZ" sz="1400" b="1" dirty="0" err="1"/>
              <a:t>organization</a:t>
            </a:r>
            <a:r>
              <a:rPr lang="cs-CZ" sz="1400" b="1" dirty="0"/>
              <a:t> </a:t>
            </a:r>
            <a:r>
              <a:rPr lang="cs-CZ" sz="1400" b="1" dirty="0" err="1"/>
              <a:t>systems</a:t>
            </a:r>
            <a:r>
              <a:rPr lang="cs-CZ" sz="1400" b="1" dirty="0"/>
              <a:t> (KOS)</a:t>
            </a:r>
          </a:p>
        </p:txBody>
      </p:sp>
      <p:sp>
        <p:nvSpPr>
          <p:cNvPr id="6" name="Zástupný text 3">
            <a:extLst>
              <a:ext uri="{FF2B5EF4-FFF2-40B4-BE49-F238E27FC236}">
                <a16:creationId xmlns:a16="http://schemas.microsoft.com/office/drawing/2014/main" id="{0ED4BC57-54CA-6ADC-70FF-B8DCE68181A9}"/>
              </a:ext>
            </a:extLst>
          </p:cNvPr>
          <p:cNvSpPr txBox="1">
            <a:spLocks/>
          </p:cNvSpPr>
          <p:nvPr/>
        </p:nvSpPr>
        <p:spPr>
          <a:xfrm>
            <a:off x="152400" y="1066800"/>
            <a:ext cx="3057525" cy="5257800"/>
          </a:xfrm>
          <a:prstGeom prst="rect">
            <a:avLst/>
          </a:prstGeom>
        </p:spPr>
        <p:txBody>
          <a:bodyPr numCol="2"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číselníky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folksonomie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grafy znalostí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hesláře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jmenný prostor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klasifikace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klastry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klíčová slova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konspekt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mapy témat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ontologie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pojmové grafy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předmětová hesla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rejstříky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rotované rejstříky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rubrikátory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řízené slovníky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selekční jazyky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sémantické sítě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seznamy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soubory autorit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štítky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taxonomie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ezaury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unitermy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CF59F7B6-7FC3-6C18-CED6-05DF12A7CB9E}"/>
              </a:ext>
            </a:extLst>
          </p:cNvPr>
          <p:cNvSpPr txBox="1">
            <a:spLocks/>
          </p:cNvSpPr>
          <p:nvPr/>
        </p:nvSpPr>
        <p:spPr>
          <a:xfrm>
            <a:off x="3767840" y="3930826"/>
            <a:ext cx="3057525" cy="2393774"/>
          </a:xfrm>
          <a:prstGeom prst="rect">
            <a:avLst/>
          </a:prstGeom>
        </p:spPr>
        <p:txBody>
          <a:bodyPr numCol="2"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ástupný text 3">
            <a:extLst>
              <a:ext uri="{FF2B5EF4-FFF2-40B4-BE49-F238E27FC236}">
                <a16:creationId xmlns:a16="http://schemas.microsoft.com/office/drawing/2014/main" id="{5286DB25-FF65-F036-F38C-7468078B0D31}"/>
              </a:ext>
            </a:extLst>
          </p:cNvPr>
          <p:cNvSpPr txBox="1">
            <a:spLocks/>
          </p:cNvSpPr>
          <p:nvPr/>
        </p:nvSpPr>
        <p:spPr>
          <a:xfrm>
            <a:off x="2566636" y="3106848"/>
            <a:ext cx="5229692" cy="1804416"/>
          </a:xfrm>
          <a:prstGeom prst="rect">
            <a:avLst/>
          </a:prstGeom>
        </p:spPr>
        <p:txBody>
          <a:bodyPr numCol="2"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Funkce KOS coby umělých jazyků: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(re)prezentační (popisná)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selekční (filtrační, prohlížecí, vyhledávací)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normalizační/standardizační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215593F3-32D9-B36A-DA82-A43219F22258}"/>
              </a:ext>
            </a:extLst>
          </p:cNvPr>
          <p:cNvSpPr txBox="1">
            <a:spLocks/>
          </p:cNvSpPr>
          <p:nvPr/>
        </p:nvSpPr>
        <p:spPr>
          <a:xfrm>
            <a:off x="9279614" y="4317275"/>
            <a:ext cx="5824771" cy="1804416"/>
          </a:xfrm>
          <a:prstGeom prst="rect">
            <a:avLst/>
          </a:prstGeom>
        </p:spPr>
        <p:txBody>
          <a:bodyPr numCol="2"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Nejčastější formáty: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SKOS (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řízené slovníky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OWL (Web Ontology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ontologie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RDF (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Framework)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UML (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Unified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Modeling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D128B09D-8CD5-6074-88F0-E1DEA137E826}"/>
              </a:ext>
            </a:extLst>
          </p:cNvPr>
          <p:cNvSpPr txBox="1">
            <a:spLocks/>
          </p:cNvSpPr>
          <p:nvPr/>
        </p:nvSpPr>
        <p:spPr>
          <a:xfrm>
            <a:off x="3884897" y="4749434"/>
            <a:ext cx="9048678" cy="1804416"/>
          </a:xfrm>
          <a:prstGeom prst="rect">
            <a:avLst/>
          </a:prstGeom>
        </p:spPr>
        <p:txBody>
          <a:bodyPr numCol="2"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Věcný rozsah: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všeobecné (univerzální, polytematické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MDT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PSH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LCSH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WordNet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tematické (obor, disciplína, doména, oblast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AAT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Agrovoc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CZ-NACE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CRM-CIDOC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OOPS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speciální (např. druh dokumentu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IPC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ICS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DoCO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2398CB81-7C8D-2935-D7E7-E18E6842C256}"/>
              </a:ext>
            </a:extLst>
          </p:cNvPr>
          <p:cNvSpPr txBox="1">
            <a:spLocks/>
          </p:cNvSpPr>
          <p:nvPr/>
        </p:nvSpPr>
        <p:spPr>
          <a:xfrm>
            <a:off x="10588964" y="101545"/>
            <a:ext cx="5229692" cy="1804416"/>
          </a:xfrm>
          <a:prstGeom prst="rect">
            <a:avLst/>
          </a:prstGeom>
        </p:spPr>
        <p:txBody>
          <a:bodyPr numCol="2"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Reprezentace pojmů: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entitně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-relační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objektově orientovaná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1945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37007a-8195-43ff-a160-5fe1e929e744">
      <Terms xmlns="http://schemas.microsoft.com/office/infopath/2007/PartnerControls"/>
    </lcf76f155ced4ddcb4097134ff3c332f>
    <TaxCatchAll xmlns="415b5be2-d6d7-4c87-9879-307efa6b3e1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7711A8568C1F46A4C63761F189146B" ma:contentTypeVersion="16" ma:contentTypeDescription="Vytvoří nový dokument" ma:contentTypeScope="" ma:versionID="db1ff49e2e2c40b09cf7230eca1a74a0">
  <xsd:schema xmlns:xsd="http://www.w3.org/2001/XMLSchema" xmlns:xs="http://www.w3.org/2001/XMLSchema" xmlns:p="http://schemas.microsoft.com/office/2006/metadata/properties" xmlns:ns2="5937007a-8195-43ff-a160-5fe1e929e744" xmlns:ns3="415b5be2-d6d7-4c87-9879-307efa6b3e1f" targetNamespace="http://schemas.microsoft.com/office/2006/metadata/properties" ma:root="true" ma:fieldsID="6ab09e84bd9c3b250fd7f8bf224b8bd2" ns2:_="" ns3:_="">
    <xsd:import namespace="5937007a-8195-43ff-a160-5fe1e929e744"/>
    <xsd:import namespace="415b5be2-d6d7-4c87-9879-307efa6b3e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7007a-8195-43ff-a160-5fe1e929e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b5be2-d6d7-4c87-9879-307efa6b3e1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8d4ca9-754a-431e-a3b7-6bb9906270c5}" ma:internalName="TaxCatchAll" ma:showField="CatchAllData" ma:web="415b5be2-d6d7-4c87-9879-307efa6b3e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828B32-D920-4092-8D7F-1DC5CC06C343}">
  <ds:schemaRefs>
    <ds:schemaRef ds:uri="415b5be2-d6d7-4c87-9879-307efa6b3e1f"/>
    <ds:schemaRef ds:uri="5937007a-8195-43ff-a160-5fe1e929e74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90E88D-331C-4090-82FD-9A9CD1E334D3}">
  <ds:schemaRefs>
    <ds:schemaRef ds:uri="415b5be2-d6d7-4c87-9879-307efa6b3e1f"/>
    <ds:schemaRef ds:uri="5937007a-8195-43ff-a160-5fe1e929e7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83A98BD-434D-4515-B0F0-03CFE485A08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{C35B4E2B-4C6C-4633-A859-AA61710D8B8D}tf56160789_win32</Template>
  <TotalTime>1167</TotalTime>
  <Words>1574</Words>
  <Application>Microsoft Office PowerPoint</Application>
  <PresentationFormat>Širokoúhlá obrazovka</PresentationFormat>
  <Paragraphs>365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Arial</vt:lpstr>
      <vt:lpstr>Bookman Old Style</vt:lpstr>
      <vt:lpstr>Calibri</vt:lpstr>
      <vt:lpstr>Courier New</vt:lpstr>
      <vt:lpstr>Franklin Gothic Book</vt:lpstr>
      <vt:lpstr>Times New Roman</vt:lpstr>
      <vt:lpstr>Wingdings</vt:lpstr>
      <vt:lpstr>1_RetrospectVTI</vt:lpstr>
      <vt:lpstr>ISKM12 Organizace znalostí </vt:lpstr>
      <vt:lpstr>Proč organizace znalostí?</vt:lpstr>
      <vt:lpstr>Prezentace aplikace PowerPoint</vt:lpstr>
      <vt:lpstr>Informační exploze</vt:lpstr>
      <vt:lpstr>Prezentace aplikace PowerPoint</vt:lpstr>
      <vt:lpstr>Informační neuróza/deprivace</vt:lpstr>
      <vt:lpstr>Organizace znalostí</vt:lpstr>
      <vt:lpstr>Specializace vs transdisciplinarita</vt:lpstr>
      <vt:lpstr>Prezentace aplikace PowerPoint</vt:lpstr>
      <vt:lpstr>Vnitřní pořádací princip KOS předurčuje možnosti a limity inference</vt:lpstr>
      <vt:lpstr>  TROCHA TEORIE I.  Několik základních pojmů</vt:lpstr>
      <vt:lpstr>Data, informace, znalosti</vt:lpstr>
      <vt:lpstr>Exkurz: data, metadata, paradata</vt:lpstr>
      <vt:lpstr>Data, informace, znalosti Faktograficko-terminologická poznámka </vt:lpstr>
      <vt:lpstr>  TROCHA TEORIE II.  Sémiotický trojúhelník</vt:lpstr>
      <vt:lpstr>Sémiotický trojúhelník a teorie tří světů Karla Poppera a Johna Ecclese</vt:lpstr>
      <vt:lpstr>Popperův svět III</vt:lpstr>
      <vt:lpstr>Prezentace aplikace PowerPoint</vt:lpstr>
      <vt:lpstr> Co třídí (organizuje):</vt:lpstr>
      <vt:lpstr>//Pauza s úkoly</vt:lpstr>
      <vt:lpstr>//Pauza s úkoly – autorské řešení</vt:lpstr>
      <vt:lpstr>Třídění jako objektivní proces?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Josef Schwarz</dc:creator>
  <cp:lastModifiedBy>Josef Schwarz</cp:lastModifiedBy>
  <cp:revision>6</cp:revision>
  <dcterms:created xsi:type="dcterms:W3CDTF">2023-03-15T09:32:02Z</dcterms:created>
  <dcterms:modified xsi:type="dcterms:W3CDTF">2023-09-29T09:02:26Z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0x010100AA7711A8568C1F46A4C63761F189146B</vt:lpwstr>
  </property>
  <property fmtid="{D5CDD505-2E9C-101B-9397-08002B2CF9AE}" pid="3" name="MediaServiceImageTags">
    <vt:lpwstr/>
  </property>
</Properties>
</file>