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58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736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974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385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1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537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743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60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040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6640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584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DCACCB-B2D2-42F5-89AD-F2471862015E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3D353-AFE1-4D55-9A2A-5ECDBF212D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052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Dějiny Sedmihradska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Starověk a středověk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03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83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Území Sedmihradska ve starověku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7494" y="1883115"/>
            <a:ext cx="12362742" cy="5252094"/>
          </a:xfrm>
        </p:spPr>
        <p:txBody>
          <a:bodyPr/>
          <a:lstStyle/>
          <a:p>
            <a:r>
              <a:rPr lang="cs-CZ" dirty="0" smtClean="0"/>
              <a:t>Říše Dáků – </a:t>
            </a:r>
            <a:r>
              <a:rPr lang="cs-CZ" dirty="0" err="1" smtClean="0"/>
              <a:t>Burebista</a:t>
            </a:r>
            <a:r>
              <a:rPr lang="cs-CZ" dirty="0" smtClean="0"/>
              <a:t>, </a:t>
            </a:r>
            <a:r>
              <a:rPr lang="cs-CZ" dirty="0" err="1" smtClean="0"/>
              <a:t>Decebal</a:t>
            </a:r>
            <a:endParaRPr lang="cs-CZ" dirty="0" smtClean="0"/>
          </a:p>
          <a:p>
            <a:r>
              <a:rPr lang="cs-CZ" dirty="0" smtClean="0"/>
              <a:t>Císař </a:t>
            </a:r>
            <a:r>
              <a:rPr lang="cs-CZ" dirty="0" err="1" smtClean="0"/>
              <a:t>Traján</a:t>
            </a:r>
            <a:r>
              <a:rPr lang="cs-CZ" dirty="0" smtClean="0"/>
              <a:t> a ovládnutí </a:t>
            </a:r>
            <a:r>
              <a:rPr lang="cs-CZ" dirty="0" err="1" smtClean="0"/>
              <a:t>Dákie</a:t>
            </a:r>
            <a:endParaRPr lang="cs-CZ" dirty="0" smtClean="0"/>
          </a:p>
          <a:p>
            <a:r>
              <a:rPr lang="cs-CZ" dirty="0" err="1" smtClean="0"/>
              <a:t>Sarmizegetusa</a:t>
            </a:r>
            <a:endParaRPr lang="cs-CZ" dirty="0" smtClean="0"/>
          </a:p>
          <a:p>
            <a:r>
              <a:rPr lang="cs-CZ" dirty="0" smtClean="0"/>
              <a:t>Římané a provincie </a:t>
            </a:r>
            <a:r>
              <a:rPr lang="cs-CZ" dirty="0" err="1" smtClean="0"/>
              <a:t>Dákie</a:t>
            </a:r>
            <a:r>
              <a:rPr lang="cs-CZ" dirty="0" smtClean="0"/>
              <a:t> – správní</a:t>
            </a:r>
          </a:p>
          <a:p>
            <a:pPr marL="0" indent="0">
              <a:buNone/>
            </a:pPr>
            <a:r>
              <a:rPr lang="cs-CZ" dirty="0" smtClean="0"/>
              <a:t>dělení</a:t>
            </a:r>
            <a:r>
              <a:rPr lang="cs-CZ" dirty="0"/>
              <a:t> </a:t>
            </a:r>
            <a:r>
              <a:rPr lang="cs-CZ" dirty="0" smtClean="0"/>
              <a:t>a demografické změny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Sarmizegetusa temp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011" y="1949253"/>
            <a:ext cx="4415246" cy="2823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14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Soumrak římské moci a etnogeneze Rumunů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Tlak germánských kmenů</a:t>
            </a:r>
          </a:p>
          <a:p>
            <a:r>
              <a:rPr lang="cs-CZ" dirty="0" smtClean="0"/>
              <a:t>Evakuace římské </a:t>
            </a:r>
            <a:r>
              <a:rPr lang="cs-CZ" dirty="0" err="1" smtClean="0"/>
              <a:t>Dakie</a:t>
            </a:r>
            <a:r>
              <a:rPr lang="cs-CZ" dirty="0" smtClean="0"/>
              <a:t> za Dunaj a vznik nových správních jednotek</a:t>
            </a:r>
          </a:p>
          <a:p>
            <a:r>
              <a:rPr lang="cs-CZ" dirty="0" smtClean="0"/>
              <a:t>Teorie římsko-dácké kontinuity</a:t>
            </a:r>
          </a:p>
          <a:p>
            <a:r>
              <a:rPr lang="cs-CZ" dirty="0" smtClean="0"/>
              <a:t>Protiargumenty </a:t>
            </a:r>
          </a:p>
          <a:p>
            <a:r>
              <a:rPr lang="cs-CZ" dirty="0" smtClean="0"/>
              <a:t>Alternativní teorie – migrační teorie a slavizační tendence</a:t>
            </a:r>
          </a:p>
          <a:p>
            <a:r>
              <a:rPr lang="cs-CZ" dirty="0" smtClean="0"/>
              <a:t>Instrumentální charakter teorie kontinuity</a:t>
            </a:r>
          </a:p>
        </p:txBody>
      </p:sp>
    </p:spTree>
    <p:extLst>
      <p:ext uri="{BB962C8B-B14F-4D97-AF65-F5344CB8AC3E}">
        <p14:creationId xmlns:p14="http://schemas.microsoft.com/office/powerpoint/2010/main" val="196897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Sedmihradsko v období stěhování národů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Vizigóti, Hunové, </a:t>
            </a:r>
            <a:r>
              <a:rPr lang="cs-CZ" dirty="0" err="1" smtClean="0"/>
              <a:t>Gepidové</a:t>
            </a:r>
            <a:r>
              <a:rPr lang="cs-CZ" dirty="0" smtClean="0"/>
              <a:t>, Avaři</a:t>
            </a:r>
          </a:p>
          <a:p>
            <a:r>
              <a:rPr lang="cs-CZ" dirty="0" smtClean="0"/>
              <a:t>Příchod Slovanů – toponyma, bulharský vliv, místní vládci </a:t>
            </a:r>
            <a:endParaRPr lang="cs-CZ" dirty="0"/>
          </a:p>
          <a:p>
            <a:r>
              <a:rPr lang="cs-CZ" dirty="0" smtClean="0"/>
              <a:t>Maďaři v Sedmihradsku – kmenové uspořádání, centralizace, Arpádovci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342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Sedmihradsko </a:t>
            </a:r>
            <a:r>
              <a:rPr lang="cs-CZ" dirty="0" smtClean="0"/>
              <a:t>na počátku středověku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Příchod Maďarů do Panonie a počáteční nezájem o Sedmihradsko</a:t>
            </a:r>
          </a:p>
          <a:p>
            <a:r>
              <a:rPr lang="cs-CZ" dirty="0" smtClean="0"/>
              <a:t>Potup Maďarů do Sedmihradska </a:t>
            </a:r>
            <a:r>
              <a:rPr lang="cs-CZ" smtClean="0"/>
              <a:t>a budování </a:t>
            </a:r>
            <a:r>
              <a:rPr lang="cs-CZ" dirty="0" smtClean="0"/>
              <a:t>vojenské hranice</a:t>
            </a:r>
          </a:p>
          <a:p>
            <a:r>
              <a:rPr lang="cs-CZ" dirty="0" err="1" smtClean="0"/>
              <a:t>Sikulové</a:t>
            </a:r>
            <a:r>
              <a:rPr lang="cs-CZ" dirty="0" smtClean="0"/>
              <a:t> – hraničáři s kolektivními právy</a:t>
            </a:r>
          </a:p>
          <a:p>
            <a:r>
              <a:rPr lang="cs-CZ" dirty="0" smtClean="0"/>
              <a:t>Různé pohledy na stupeň osídlení Sedmihradska v raném středověku</a:t>
            </a:r>
          </a:p>
          <a:p>
            <a:r>
              <a:rPr lang="cs-CZ" dirty="0" smtClean="0"/>
              <a:t>Zavedení zemskéh</a:t>
            </a:r>
            <a:r>
              <a:rPr lang="cs-CZ" dirty="0" smtClean="0"/>
              <a:t>o zřízení, komitáty, </a:t>
            </a:r>
            <a:r>
              <a:rPr lang="cs-CZ" dirty="0" err="1" smtClean="0"/>
              <a:t>gespan</a:t>
            </a:r>
            <a:r>
              <a:rPr lang="cs-CZ" dirty="0" smtClean="0"/>
              <a:t> a jeho role</a:t>
            </a:r>
          </a:p>
          <a:p>
            <a:r>
              <a:rPr lang="cs-CZ" dirty="0" smtClean="0"/>
              <a:t>Integrace </a:t>
            </a:r>
            <a:r>
              <a:rPr lang="cs-CZ" dirty="0" err="1" smtClean="0"/>
              <a:t>Sikulů</a:t>
            </a:r>
            <a:r>
              <a:rPr lang="cs-CZ" dirty="0" smtClean="0"/>
              <a:t> do komitátního systému, </a:t>
            </a:r>
            <a:r>
              <a:rPr lang="cs-CZ" dirty="0" err="1" smtClean="0"/>
              <a:t>universitas</a:t>
            </a:r>
            <a:r>
              <a:rPr lang="cs-CZ" dirty="0" smtClean="0"/>
              <a:t> </a:t>
            </a:r>
            <a:r>
              <a:rPr lang="cs-CZ" dirty="0" err="1" smtClean="0"/>
              <a:t>siculorum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054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Vytvoření stavovských národů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544" y="1896971"/>
            <a:ext cx="10515600" cy="4351338"/>
          </a:xfrm>
        </p:spPr>
        <p:txBody>
          <a:bodyPr/>
          <a:lstStyle/>
          <a:p>
            <a:r>
              <a:rPr lang="cs-CZ" dirty="0" smtClean="0"/>
              <a:t>Příchod německých kolonistů</a:t>
            </a:r>
          </a:p>
          <a:p>
            <a:r>
              <a:rPr lang="cs-CZ" dirty="0" smtClean="0"/>
              <a:t>Samosprávné oblasti Sasů a potvrzení jejich práv (</a:t>
            </a:r>
            <a:r>
              <a:rPr lang="cs-CZ" dirty="0" err="1" smtClean="0"/>
              <a:t>Andreaneum</a:t>
            </a:r>
            <a:r>
              <a:rPr lang="cs-CZ" dirty="0" smtClean="0"/>
              <a:t>)</a:t>
            </a:r>
          </a:p>
          <a:p>
            <a:r>
              <a:rPr lang="cs-CZ" dirty="0" smtClean="0"/>
              <a:t>Řád německých rytířů a provincie </a:t>
            </a:r>
            <a:r>
              <a:rPr lang="cs-CZ" dirty="0" err="1" smtClean="0"/>
              <a:t>Burzenland</a:t>
            </a:r>
            <a:endParaRPr lang="cs-CZ" dirty="0" smtClean="0"/>
          </a:p>
          <a:p>
            <a:r>
              <a:rPr lang="cs-CZ" dirty="0" smtClean="0"/>
              <a:t>Vytvoření sedmihradské šlechty, vojvoda</a:t>
            </a:r>
          </a:p>
          <a:p>
            <a:r>
              <a:rPr lang="cs-CZ" dirty="0" smtClean="0"/>
              <a:t>Mongolský vpád a jeho důsledky</a:t>
            </a:r>
          </a:p>
          <a:p>
            <a:endParaRPr lang="cs-CZ" dirty="0"/>
          </a:p>
        </p:txBody>
      </p:sp>
      <p:pic>
        <p:nvPicPr>
          <p:cNvPr id="1026" name="Picture 2" descr="Cetatea Râșnov, văzută din șoseaua Cristian-Râșnov.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7827" y="3660230"/>
            <a:ext cx="4126229" cy="2794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44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Rumuni ve středověkém Sedmihradsku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 politicky definovaná skupina až od 13. století </a:t>
            </a:r>
          </a:p>
          <a:p>
            <a:r>
              <a:rPr lang="cs-CZ" dirty="0" err="1" smtClean="0"/>
              <a:t>Knesáty</a:t>
            </a:r>
            <a:r>
              <a:rPr lang="cs-CZ" dirty="0" smtClean="0"/>
              <a:t> a </a:t>
            </a:r>
            <a:r>
              <a:rPr lang="cs-CZ" dirty="0" err="1" smtClean="0"/>
              <a:t>knesové</a:t>
            </a:r>
            <a:endParaRPr lang="cs-CZ" dirty="0" smtClean="0"/>
          </a:p>
          <a:p>
            <a:r>
              <a:rPr lang="cs-CZ" dirty="0" smtClean="0"/>
              <a:t>Konfesní vymezení</a:t>
            </a:r>
          </a:p>
          <a:p>
            <a:r>
              <a:rPr lang="cs-CZ" dirty="0" smtClean="0"/>
              <a:t>Pastevecký charakter osídlení a vytvoření stereotypu Valacha</a:t>
            </a:r>
          </a:p>
          <a:p>
            <a:r>
              <a:rPr lang="cs-CZ" dirty="0" smtClean="0"/>
              <a:t>Důvody nevytvoření </a:t>
            </a:r>
            <a:r>
              <a:rPr lang="cs-CZ" dirty="0" err="1" smtClean="0"/>
              <a:t>natio</a:t>
            </a:r>
            <a:r>
              <a:rPr lang="cs-CZ" dirty="0" smtClean="0"/>
              <a:t> </a:t>
            </a:r>
            <a:r>
              <a:rPr lang="cs-CZ" dirty="0" err="1" smtClean="0"/>
              <a:t>valachica</a:t>
            </a:r>
            <a:endParaRPr lang="cs-CZ" dirty="0" smtClean="0"/>
          </a:p>
          <a:p>
            <a:r>
              <a:rPr lang="cs-CZ" dirty="0" smtClean="0"/>
              <a:t>Rumunské státní útvary Valašsko a Moldavsko na jih od </a:t>
            </a:r>
            <a:r>
              <a:rPr lang="cs-CZ" dirty="0"/>
              <a:t>K</a:t>
            </a:r>
            <a:r>
              <a:rPr lang="cs-CZ" dirty="0" smtClean="0"/>
              <a:t>arpat</a:t>
            </a:r>
            <a:endParaRPr lang="cs-CZ" dirty="0"/>
          </a:p>
        </p:txBody>
      </p:sp>
      <p:pic>
        <p:nvPicPr>
          <p:cNvPr id="4098" name="Picture 2" descr="https://www.naschov.cz/wp-content/uploads/sites/9/2017/11/nch1-608x4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5326" y="4798423"/>
            <a:ext cx="3081654" cy="1976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99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Sedmihradsko ve vrcholném středověku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60587"/>
            <a:ext cx="10515600" cy="4351338"/>
          </a:xfrm>
        </p:spPr>
        <p:txBody>
          <a:bodyPr/>
          <a:lstStyle/>
          <a:p>
            <a:r>
              <a:rPr lang="cs-CZ" dirty="0" smtClean="0"/>
              <a:t>Městská centra a městská kultura</a:t>
            </a:r>
          </a:p>
          <a:p>
            <a:r>
              <a:rPr lang="cs-CZ" dirty="0" smtClean="0"/>
              <a:t>Vývoj saských samosprávných oblastí</a:t>
            </a:r>
          </a:p>
          <a:p>
            <a:r>
              <a:rPr lang="cs-CZ" dirty="0" smtClean="0"/>
              <a:t>Demografické charakteristiky </a:t>
            </a:r>
          </a:p>
          <a:p>
            <a:r>
              <a:rPr lang="cs-CZ" dirty="0" smtClean="0"/>
              <a:t>Sedmihradská šlechta ve vrcholném středověku</a:t>
            </a:r>
          </a:p>
          <a:p>
            <a:r>
              <a:rPr lang="cs-CZ" dirty="0" smtClean="0"/>
              <a:t>Sedmihradští vojvodové a jejich role</a:t>
            </a:r>
          </a:p>
          <a:p>
            <a:r>
              <a:rPr lang="cs-CZ" dirty="0" smtClean="0"/>
              <a:t>Cikáni </a:t>
            </a:r>
          </a:p>
          <a:p>
            <a:r>
              <a:rPr lang="cs-CZ" dirty="0" smtClean="0"/>
              <a:t>Židé</a:t>
            </a:r>
          </a:p>
          <a:p>
            <a:endParaRPr lang="cs-CZ" dirty="0"/>
          </a:p>
        </p:txBody>
      </p:sp>
      <p:pic>
        <p:nvPicPr>
          <p:cNvPr id="2050" name="Picture 2" descr="https://upload.wikimedia.org/wikipedia/commons/thumb/2/20/Hunyad_Castle_TB1.jpg/200px-Hunyad_Castle_T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3143" y="3222171"/>
            <a:ext cx="347471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98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Sedmihradsko v pozdním středověku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60120" y="1763712"/>
            <a:ext cx="10515600" cy="4351338"/>
          </a:xfrm>
        </p:spPr>
        <p:txBody>
          <a:bodyPr/>
          <a:lstStyle/>
          <a:p>
            <a:r>
              <a:rPr lang="cs-CZ" dirty="0" smtClean="0"/>
              <a:t>Začátek tureckých válek a jejich dopad v Sedmihradsku  </a:t>
            </a:r>
          </a:p>
          <a:p>
            <a:r>
              <a:rPr lang="cs-CZ" dirty="0" smtClean="0"/>
              <a:t>Sociální neklid a rolnická povstání 1437 a 1438</a:t>
            </a:r>
          </a:p>
          <a:p>
            <a:r>
              <a:rPr lang="cs-CZ" dirty="0" smtClean="0"/>
              <a:t>Vytvoření unie tří národů (</a:t>
            </a:r>
            <a:r>
              <a:rPr lang="cs-CZ" dirty="0" err="1" smtClean="0"/>
              <a:t>fraterna</a:t>
            </a:r>
            <a:r>
              <a:rPr lang="cs-CZ" dirty="0" smtClean="0"/>
              <a:t> </a:t>
            </a:r>
            <a:r>
              <a:rPr lang="cs-CZ" dirty="0" err="1" smtClean="0"/>
              <a:t>unio</a:t>
            </a:r>
            <a:r>
              <a:rPr lang="cs-CZ" dirty="0" smtClean="0"/>
              <a:t> </a:t>
            </a:r>
            <a:r>
              <a:rPr lang="cs-CZ" dirty="0" err="1" smtClean="0"/>
              <a:t>trium</a:t>
            </a:r>
            <a:r>
              <a:rPr lang="cs-CZ" dirty="0" smtClean="0"/>
              <a:t> </a:t>
            </a:r>
            <a:r>
              <a:rPr lang="cs-CZ" dirty="0" err="1" smtClean="0"/>
              <a:t>nationum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Etnicita a její role ve střetech pozdního středověku</a:t>
            </a:r>
          </a:p>
          <a:p>
            <a:r>
              <a:rPr lang="cs-CZ" dirty="0" smtClean="0"/>
              <a:t>Výstavba stavovského uspořádání Sedmihradska – zemský sněm, sedmihradské národy, snaha o větší míru samosprávy v rámci Uherska</a:t>
            </a:r>
          </a:p>
          <a:p>
            <a:r>
              <a:rPr lang="cs-CZ" dirty="0" smtClean="0"/>
              <a:t>Rozpad královské moci – vnitřní spory, rolnická válka Jiřího Dóži, větší míra znevolnění, oslabení sedmihradského uspořádání</a:t>
            </a:r>
            <a:endParaRPr lang="cs-CZ" dirty="0"/>
          </a:p>
        </p:txBody>
      </p:sp>
      <p:pic>
        <p:nvPicPr>
          <p:cNvPr id="3074" name="Picture 2" descr="Jiří Dóža na obrazu Viktora Madarász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3416" y="731815"/>
            <a:ext cx="238125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54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1541</TotalTime>
  <Words>331</Words>
  <Application>Microsoft Office PowerPoint</Application>
  <PresentationFormat>Širokoúhlá obrazovka</PresentationFormat>
  <Paragraphs>59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Dějiny Sedmihradska</vt:lpstr>
      <vt:lpstr>Území Sedmihradska ve starověku</vt:lpstr>
      <vt:lpstr>Soumrak římské moci a etnogeneze Rumunů</vt:lpstr>
      <vt:lpstr>Sedmihradsko v období stěhování národů</vt:lpstr>
      <vt:lpstr>Sedmihradsko na počátku středověku</vt:lpstr>
      <vt:lpstr>Vytvoření stavovských národů</vt:lpstr>
      <vt:lpstr>Rumuni ve středověkém Sedmihradsku</vt:lpstr>
      <vt:lpstr>Sedmihradsko ve vrcholném středověku</vt:lpstr>
      <vt:lpstr>Sedmihradsko v pozdním středověku</vt:lpstr>
      <vt:lpstr>Děkuji za pozornost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Dějiny Sedmihradska</dc:title>
  <dc:creator>Reditel</dc:creator>
  <cp:lastModifiedBy>Reditel</cp:lastModifiedBy>
  <cp:revision>11</cp:revision>
  <dcterms:created xsi:type="dcterms:W3CDTF">2020-11-16T19:28:31Z</dcterms:created>
  <dcterms:modified xsi:type="dcterms:W3CDTF">2020-11-24T20:57:09Z</dcterms:modified>
</cp:coreProperties>
</file>