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5" r:id="rId8"/>
    <p:sldId id="263" r:id="rId9"/>
    <p:sldId id="267" r:id="rId10"/>
    <p:sldId id="268" r:id="rId11"/>
    <p:sldId id="269" r:id="rId12"/>
    <p:sldId id="275" r:id="rId13"/>
    <p:sldId id="276" r:id="rId14"/>
    <p:sldId id="277" r:id="rId15"/>
    <p:sldId id="260" r:id="rId16"/>
    <p:sldId id="292" r:id="rId17"/>
    <p:sldId id="266" r:id="rId18"/>
    <p:sldId id="270" r:id="rId19"/>
    <p:sldId id="290" r:id="rId20"/>
    <p:sldId id="291" r:id="rId21"/>
    <p:sldId id="271" r:id="rId22"/>
    <p:sldId id="272" r:id="rId23"/>
    <p:sldId id="273" r:id="rId24"/>
    <p:sldId id="274" r:id="rId25"/>
    <p:sldId id="280" r:id="rId26"/>
    <p:sldId id="281" r:id="rId27"/>
    <p:sldId id="282" r:id="rId28"/>
    <p:sldId id="278" r:id="rId29"/>
    <p:sldId id="283" r:id="rId30"/>
    <p:sldId id="284" r:id="rId31"/>
    <p:sldId id="285" r:id="rId32"/>
    <p:sldId id="286" r:id="rId33"/>
    <p:sldId id="279" r:id="rId34"/>
    <p:sldId id="287" r:id="rId35"/>
    <p:sldId id="288" r:id="rId36"/>
    <p:sldId id="289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53761C-05E6-4792-9A0E-94B437628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8C5671-88D7-4757-852D-F62CC2EB0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8BFE65-5EA1-4713-AF39-2C552C15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D462C4-11F2-494B-9202-DA11F9CE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CB051C-D793-4F12-9771-D6775E64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52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309F3-8FC5-4DD5-8340-8B9793FF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415860-2348-450C-8878-3E2A9F06E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3B49D5-8729-44CF-9EFB-A28834F24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A9ADFF-5522-42F2-88C0-B2C02EFA8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6181DD-F2DA-4C9E-B55E-570B16129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966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1FFEF63-6D92-4770-A93D-7B3C3302AB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1CE889B-7141-4F27-80AF-A8F74A03F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A031D0-8083-4527-9CAA-1055D766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DAEDBD-8E57-466D-B9F5-E214FF7F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EC2A8C-E973-4E2F-A076-D1BB350A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359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7CBD4C-ACEC-439F-B86E-7ABA92FE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B1C240-347A-4D54-B335-7CAE64C58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087D29-5582-4A41-ADA6-B20F743F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D9CCDD-CA7D-4BA3-9306-E7B88943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C7D351-6E6A-4B76-A626-BFAE9D5C9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30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640167-1963-4D57-AE7E-83AF2DB1F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D2A798-8E0C-43E4-95A3-65252BD6E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EEBB93-D8AA-4107-86CD-07417DCA4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E861A7-60EC-4B69-840A-D68143F07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D719F1-0F04-4C51-846F-EC142966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3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DF0D53-160B-43F3-B0A8-766488516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72628B-EFAC-4906-B322-E853849E9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4EA7BB0-A014-4A63-BE50-C8369B44F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A73691E-182D-4558-A19D-75E25ED61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CA19F9-B83E-4E7C-A8CF-651B252A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454450-435A-4158-BA9D-C9FA9C8A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73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34B9C-40ED-4104-9811-D071282AF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9654E0-FD28-40EA-B511-696DBDAD0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0F9FB4-8F9D-4756-A881-BA6C179A0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771919A-AF45-4BDC-A3F7-4652BF8BA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8FB8B0-8084-499E-BC35-463EA09BF6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B4FF91-BBEB-4EC3-B135-9B4D70E70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D153EC9-5808-4231-848F-9FA9F0742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EC8AB2B-83C7-4377-AD27-B26B20DF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29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50C71-E31C-47A3-A775-BFC9ABD86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9B37F9F-C6AD-4A53-B628-0C74FDBE9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FCE66EA-6282-4A8F-851D-FB73ACBBC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629B32E-05BC-4E8C-B75B-AFA796B3B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35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7E25608-4CAF-4B92-9A1D-14C266E56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7FDE403-B20B-4D6A-BFFA-513ECD4EF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67F186-69DE-40D3-8A5B-2BFEBBD1C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53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6F5C0B-CDA5-495D-B817-A5855C3F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C7BD9-0ABD-44C2-B92B-EA332CBA6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422B21-725B-4FCD-B29A-0FCAD3C1C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4C71BEC-F389-4E34-99D2-D08AEB223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780A0A-C908-4BFA-8F27-5F2249E12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E96D84-C1B7-4098-BDE6-20B41C97C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10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75C381-9EFE-4FAE-AC97-BCAE2E9E2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92FD1A6-E9B2-44D7-BD87-32BE4E6B7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81B977E-E459-4206-A068-2937F42F2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26AE28B-4A46-4DF2-93AF-DEC680EC9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C776-DE48-4253-8EA8-FE385F50DED8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4AC848-52D6-4D93-AB3F-4E0C07573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E635426-6E64-4E6F-A7ED-99A9CE58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8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D634FE0-8B33-49E7-A922-DB69A5158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7A8806-7987-4B19-BFFD-542A5D46B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9FD632-8948-47EC-8462-45566E0153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9C776-DE48-4253-8EA8-FE385F50DED8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4A6088-1810-474D-A2BE-FCE151E54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7DF595-5A4D-43A7-9FA2-59F5745B6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D13E0-1653-4FD5-960E-E9C51FD33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35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inoer.net/wp-content/uploads/2011/02/The-Palaces-of-Minos-at-Knossos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exteriér, skála, kámen, skákání&#10;&#10;Popis byl vytvořen automaticky">
            <a:extLst>
              <a:ext uri="{FF2B5EF4-FFF2-40B4-BE49-F238E27FC236}">
                <a16:creationId xmlns:a16="http://schemas.microsoft.com/office/drawing/2014/main" id="{C04E8FBB-52B3-4D2B-9F5D-FAFB1C6A7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7" b="56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FE1B72B-D9BF-442C-A984-7F24545FF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cs-CZ" sz="4000"/>
              <a:t>Období prvních paláců na Krétě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716225DD-5501-4145-92BA-35FBA6961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cs-CZ" sz="20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62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E3D855F1-B071-46F1-8B9B-2EB7D504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Hall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Double </a:t>
            </a:r>
            <a:r>
              <a:rPr lang="cs-CZ" dirty="0" err="1"/>
              <a:t>Axes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 – členění dveří (</a:t>
            </a:r>
            <a:r>
              <a:rPr lang="cs-CZ" dirty="0" err="1"/>
              <a:t>pier</a:t>
            </a:r>
            <a:r>
              <a:rPr lang="cs-CZ" dirty="0"/>
              <a:t>-and-</a:t>
            </a:r>
            <a:r>
              <a:rPr lang="cs-CZ" dirty="0" err="1"/>
              <a:t>door</a:t>
            </a:r>
            <a:r>
              <a:rPr lang="cs-CZ" dirty="0"/>
              <a:t> </a:t>
            </a:r>
            <a:r>
              <a:rPr lang="cs-CZ" dirty="0" err="1"/>
              <a:t>partitions</a:t>
            </a:r>
            <a:r>
              <a:rPr lang="cs-CZ" dirty="0"/>
              <a:t>) </a:t>
            </a:r>
          </a:p>
        </p:txBody>
      </p:sp>
      <p:pic>
        <p:nvPicPr>
          <p:cNvPr id="6" name="Zástupný obsah 5" descr="Obsah obrázku interiér&#10;&#10;Popis byl vytvořen automaticky">
            <a:extLst>
              <a:ext uri="{FF2B5EF4-FFF2-40B4-BE49-F238E27FC236}">
                <a16:creationId xmlns:a16="http://schemas.microsoft.com/office/drawing/2014/main" id="{C154F7C3-70FA-47DA-A6A2-568AA6DB4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6318"/>
            <a:ext cx="10515600" cy="4329952"/>
          </a:xfrm>
        </p:spPr>
      </p:pic>
    </p:spTree>
    <p:extLst>
      <p:ext uri="{BB962C8B-B14F-4D97-AF65-F5344CB8AC3E}">
        <p14:creationId xmlns:p14="http://schemas.microsoft.com/office/powerpoint/2010/main" val="1454077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43D71A-81D5-446F-9476-B6CD5D68A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Phaistos</a:t>
            </a:r>
            <a:r>
              <a:rPr lang="cs-CZ" dirty="0"/>
              <a:t> - příklad očistné nádrže (</a:t>
            </a:r>
            <a:r>
              <a:rPr lang="cs-CZ" dirty="0" err="1"/>
              <a:t>novopalácové</a:t>
            </a:r>
            <a:r>
              <a:rPr lang="cs-CZ" dirty="0"/>
              <a:t> období)</a:t>
            </a:r>
          </a:p>
        </p:txBody>
      </p:sp>
      <p:pic>
        <p:nvPicPr>
          <p:cNvPr id="5" name="Zástupný obsah 4" descr="Obsah obrázku zeď, schod, cement, kámen&#10;&#10;Popis byl vytvořen automaticky">
            <a:extLst>
              <a:ext uri="{FF2B5EF4-FFF2-40B4-BE49-F238E27FC236}">
                <a16:creationId xmlns:a16="http://schemas.microsoft.com/office/drawing/2014/main" id="{7990CE10-335F-4DB8-92B5-2EB4FA25B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11" y="1825625"/>
            <a:ext cx="7431932" cy="4769728"/>
          </a:xfrm>
        </p:spPr>
      </p:pic>
    </p:spTree>
    <p:extLst>
      <p:ext uri="{BB962C8B-B14F-4D97-AF65-F5344CB8AC3E}">
        <p14:creationId xmlns:p14="http://schemas.microsoft.com/office/powerpoint/2010/main" val="1222420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AF5D6-8F44-485D-A9F2-00EA6C8FB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Písmo a pečeti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1F3594-1733-435E-9C28-5BBC74E71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81163"/>
            <a:ext cx="5157787" cy="4811712"/>
          </a:xfrm>
        </p:spPr>
        <p:txBody>
          <a:bodyPr>
            <a:normAutofit fontScale="40000" lnSpcReduction="20000"/>
          </a:bodyPr>
          <a:lstStyle/>
          <a:p>
            <a:r>
              <a:rPr lang="cs-CZ" dirty="0"/>
              <a:t>Během </a:t>
            </a:r>
            <a:r>
              <a:rPr lang="cs-CZ" dirty="0" err="1"/>
              <a:t>protopalácového</a:t>
            </a:r>
            <a:r>
              <a:rPr lang="cs-CZ" dirty="0"/>
              <a:t> období se používají dva typy písem: hieroglyfické a lineární A. – není zřejmé, které z nich je starší, nicméně některé rané příklady se objevují zřejmě již v </a:t>
            </a:r>
            <a:r>
              <a:rPr lang="cs-CZ" dirty="0" err="1"/>
              <a:t>předpalácovém</a:t>
            </a:r>
            <a:r>
              <a:rPr lang="cs-CZ" dirty="0"/>
              <a:t> období. První bezpečně datované příklady však pocházejí až z období MM II.</a:t>
            </a:r>
          </a:p>
          <a:p>
            <a:r>
              <a:rPr lang="cs-CZ" dirty="0"/>
              <a:t>K rozšíření obou písem tedy dochází až během </a:t>
            </a:r>
            <a:r>
              <a:rPr lang="cs-CZ" dirty="0" err="1"/>
              <a:t>protopalácové</a:t>
            </a:r>
            <a:r>
              <a:rPr lang="cs-CZ" dirty="0"/>
              <a:t> období. Jeho šíření zřejmě souvisí s ekonomickou expanzí, která doprovázela růst hlavních center. Bylo tedy zřejmě zapotřebí strukturovaného administrativního systému.</a:t>
            </a:r>
          </a:p>
          <a:p>
            <a:r>
              <a:rPr lang="cs-CZ" dirty="0"/>
              <a:t>Obě písma nebyla doposud spolehlivě rozluštěna. Dochovalo se pouze zhruba 300 slov v hieroglyfickém písmu a zhruba 800 v lineárním A. Navíc není znám jazyk, kterým </a:t>
            </a:r>
            <a:r>
              <a:rPr lang="cs-CZ" dirty="0" err="1"/>
              <a:t>minojci</a:t>
            </a:r>
            <a:r>
              <a:rPr lang="cs-CZ" dirty="0"/>
              <a:t> hovořili.</a:t>
            </a:r>
          </a:p>
          <a:p>
            <a:r>
              <a:rPr lang="cs-CZ" dirty="0"/>
              <a:t>Hieroglyfické písmo přestává být používáno během období MM III a až do konce období LM IB se používá lineární A, které je posléze nahrazeno </a:t>
            </a:r>
            <a:r>
              <a:rPr lang="cs-CZ" dirty="0" err="1"/>
              <a:t>Linárním</a:t>
            </a:r>
            <a:r>
              <a:rPr lang="cs-CZ" dirty="0"/>
              <a:t> B</a:t>
            </a:r>
          </a:p>
          <a:p>
            <a:r>
              <a:rPr lang="cs-CZ" dirty="0"/>
              <a:t>Hieroglyfické písmo (MM II(B?)-III) se používalo zejména </a:t>
            </a:r>
            <a:r>
              <a:rPr lang="cs-CZ" dirty="0" err="1"/>
              <a:t>severo</a:t>
            </a:r>
            <a:r>
              <a:rPr lang="cs-CZ" dirty="0"/>
              <a:t>-centrální a východní části ostrova, zatímco lineární A v jižní části. Na některých lokalitách (např. </a:t>
            </a:r>
            <a:r>
              <a:rPr lang="cs-CZ" dirty="0" err="1"/>
              <a:t>Malia</a:t>
            </a:r>
            <a:r>
              <a:rPr lang="cs-CZ" dirty="0"/>
              <a:t>) se však nacházejí obě písma.</a:t>
            </a:r>
          </a:p>
          <a:p>
            <a:r>
              <a:rPr lang="cs-CZ" dirty="0"/>
              <a:t>Nálezy hieroglyfického písma (tabulky a většinou izolované nálezy pečetí) pocházejí hlavně z lokalit </a:t>
            </a:r>
            <a:r>
              <a:rPr lang="cs-CZ" dirty="0" err="1"/>
              <a:t>Knosos</a:t>
            </a:r>
            <a:r>
              <a:rPr lang="cs-CZ" dirty="0"/>
              <a:t>, </a:t>
            </a:r>
            <a:r>
              <a:rPr lang="cs-CZ" dirty="0" err="1"/>
              <a:t>Malia</a:t>
            </a:r>
            <a:r>
              <a:rPr lang="cs-CZ" dirty="0"/>
              <a:t> a </a:t>
            </a:r>
            <a:r>
              <a:rPr lang="cs-CZ" dirty="0" err="1"/>
              <a:t>Petras</a:t>
            </a:r>
            <a:r>
              <a:rPr lang="cs-CZ" dirty="0"/>
              <a:t>.</a:t>
            </a:r>
          </a:p>
          <a:p>
            <a:r>
              <a:rPr lang="cs-CZ" dirty="0"/>
              <a:t>Nálezy Lineárního písma A jsou známy z období MM II-III pouze z malého množství lokalit. Během období LM IB se lineární A rozšířilo po celém ostrově. Nejvíc nálezů pochází z lokality </a:t>
            </a:r>
            <a:r>
              <a:rPr lang="cs-CZ" dirty="0" err="1"/>
              <a:t>Hagia</a:t>
            </a:r>
            <a:r>
              <a:rPr lang="cs-CZ" dirty="0"/>
              <a:t> </a:t>
            </a:r>
            <a:r>
              <a:rPr lang="cs-CZ" dirty="0" err="1"/>
              <a:t>Triada</a:t>
            </a:r>
            <a:r>
              <a:rPr lang="cs-CZ" dirty="0"/>
              <a:t> (všechny LM IB), dále pak např. z lokalit </a:t>
            </a:r>
            <a:r>
              <a:rPr lang="cs-CZ" dirty="0" err="1"/>
              <a:t>Phaistos</a:t>
            </a:r>
            <a:r>
              <a:rPr lang="cs-CZ" dirty="0"/>
              <a:t>, </a:t>
            </a:r>
            <a:r>
              <a:rPr lang="cs-CZ" dirty="0" err="1"/>
              <a:t>Chania</a:t>
            </a:r>
            <a:r>
              <a:rPr lang="cs-CZ" dirty="0"/>
              <a:t> a </a:t>
            </a:r>
            <a:r>
              <a:rPr lang="cs-CZ" dirty="0" err="1"/>
              <a:t>Zakros</a:t>
            </a:r>
            <a:r>
              <a:rPr lang="cs-CZ" dirty="0"/>
              <a:t>.</a:t>
            </a:r>
          </a:p>
          <a:p>
            <a:r>
              <a:rPr lang="cs-CZ" dirty="0"/>
              <a:t>Obě písma se používala zejména pro administrativní účely. Lineární písmo A se našlo i na velkém množství votivních předmětů – votivní kamenné desky, poháry, stříbrné jehly, figurky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  <a:p>
            <a:r>
              <a:rPr lang="cs-CZ" dirty="0"/>
              <a:t>Pečeti se objevují buďto přímo na objektech a nebo na tzv. </a:t>
            </a:r>
            <a:r>
              <a:rPr lang="cs-CZ" dirty="0" err="1"/>
              <a:t>noduli</a:t>
            </a:r>
            <a:r>
              <a:rPr lang="cs-CZ" dirty="0"/>
              <a:t> (různé typy: půlměsícovité, kruhové, </a:t>
            </a:r>
            <a:r>
              <a:rPr lang="cs-CZ" dirty="0" err="1"/>
              <a:t>závěskovité</a:t>
            </a:r>
            <a:r>
              <a:rPr lang="cs-CZ" dirty="0"/>
              <a:t>)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7B8A0F0E-1485-42DB-9315-16FDD5C01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Lineární písmo A: příklad hliněné tabulky z lokality </a:t>
            </a:r>
            <a:r>
              <a:rPr lang="cs-CZ" dirty="0" err="1"/>
              <a:t>Chania</a:t>
            </a:r>
            <a:endParaRPr lang="cs-CZ" dirty="0"/>
          </a:p>
        </p:txBody>
      </p:sp>
      <p:pic>
        <p:nvPicPr>
          <p:cNvPr id="6" name="Zástupný obsah 5" descr="Obsah obrázku text, stavební materiál, budova, cihla&#10;&#10;Popis byl vytvořen automaticky">
            <a:extLst>
              <a:ext uri="{FF2B5EF4-FFF2-40B4-BE49-F238E27FC236}">
                <a16:creationId xmlns:a16="http://schemas.microsoft.com/office/drawing/2014/main" id="{15E5A16B-F9F2-4DA5-8121-60E206FF214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50" y="2505075"/>
            <a:ext cx="2748088" cy="3684588"/>
          </a:xfrm>
        </p:spPr>
      </p:pic>
    </p:spTree>
    <p:extLst>
      <p:ext uri="{BB962C8B-B14F-4D97-AF65-F5344CB8AC3E}">
        <p14:creationId xmlns:p14="http://schemas.microsoft.com/office/powerpoint/2010/main" val="1821257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F5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633C8DB-2910-46E4-8805-45F631546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Hieroglyfické písmo – tabulka znaků podle Evanse</a:t>
            </a:r>
          </a:p>
        </p:txBody>
      </p:sp>
      <p:pic>
        <p:nvPicPr>
          <p:cNvPr id="10" name="Zástupný obsah 9" descr="Obsah obrázku text&#10;&#10;Popis byl vytvořen automaticky">
            <a:extLst>
              <a:ext uri="{FF2B5EF4-FFF2-40B4-BE49-F238E27FC236}">
                <a16:creationId xmlns:a16="http://schemas.microsoft.com/office/drawing/2014/main" id="{776E9C17-B18E-4BA4-8077-3BAB59186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06" y="961812"/>
            <a:ext cx="6777987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36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4BD72C-1097-4ADF-AA23-9AE86292F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cs-CZ" sz="4000" dirty="0" err="1"/>
              <a:t>Hagia</a:t>
            </a:r>
            <a:r>
              <a:rPr lang="cs-CZ" sz="4000" dirty="0"/>
              <a:t> </a:t>
            </a:r>
            <a:r>
              <a:rPr lang="cs-CZ" sz="4000" dirty="0" err="1"/>
              <a:t>Triada</a:t>
            </a:r>
            <a:r>
              <a:rPr lang="cs-CZ" sz="4000" dirty="0"/>
              <a:t> (LM IB) – </a:t>
            </a:r>
            <a:r>
              <a:rPr lang="cs-CZ" sz="4000" dirty="0" err="1"/>
              <a:t>závěskovitý</a:t>
            </a:r>
            <a:r>
              <a:rPr lang="cs-CZ" sz="4000" dirty="0"/>
              <a:t> typ: vlevo </a:t>
            </a:r>
            <a:r>
              <a:rPr lang="cs-CZ" sz="4000" dirty="0" err="1"/>
              <a:t>pečet</a:t>
            </a:r>
            <a:r>
              <a:rPr lang="cs-CZ" sz="4000" dirty="0"/>
              <a:t> vpravo znak lineárního písma 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DB14B55-BC76-493E-8528-16DE4C91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56" y="2188723"/>
            <a:ext cx="9941139" cy="411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20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D9EECA-513D-4350-89EE-C70B1317F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Knossos</a:t>
            </a:r>
            <a:r>
              <a:rPr lang="cs-CZ" dirty="0"/>
              <a:t> – první palác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2ECBB1-3E15-4A15-8FC8-D587ECE043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sz="1400" dirty="0"/>
              <a:t>Datován do období MM IA/B-MM IIB/IIIA (podle </a:t>
            </a:r>
            <a:r>
              <a:rPr lang="cs-CZ" sz="1400" dirty="0" err="1"/>
              <a:t>Evanse</a:t>
            </a:r>
            <a:r>
              <a:rPr lang="cs-CZ" sz="1400" dirty="0"/>
              <a:t> MM IB-MM IIB; </a:t>
            </a:r>
            <a:r>
              <a:rPr lang="cs-CZ" sz="1400" dirty="0" err="1"/>
              <a:t>McEnroe</a:t>
            </a:r>
            <a:r>
              <a:rPr lang="cs-CZ" sz="1400" dirty="0"/>
              <a:t> uvažuje o existenci palácové budovy již v MM IA a Macdonald se domnívá, že první palác byl zničen až v období MM IIIA).</a:t>
            </a:r>
          </a:p>
          <a:p>
            <a:r>
              <a:rPr lang="cs-CZ" sz="1400" dirty="0"/>
              <a:t>Kvůli následným přestavbám paláce, víme o jeho prvotní podobě poměrně málo– jeho vzhled se odhaduje na základě analogií z pozdějších přestaveb (některé prvky prvního paláce byly rovněž začleněny do paláce nového) –</a:t>
            </a:r>
          </a:p>
          <a:p>
            <a:r>
              <a:rPr lang="cs-CZ" sz="1400" dirty="0"/>
              <a:t>Z hlediska skladování převyšují počty nalezených servírovacích/stolních nádob nádoby skladovací (což nepotvrzuje roli paláce jako skladovacího centra, ale spíše místa, kde se odehrávaly komunální hostiny)</a:t>
            </a:r>
          </a:p>
          <a:p>
            <a:r>
              <a:rPr lang="cs-CZ" sz="1400" dirty="0"/>
              <a:t>Doklady produkce se pojí většinou s výrobou látek (vlny).</a:t>
            </a:r>
          </a:p>
          <a:p>
            <a:r>
              <a:rPr lang="cs-CZ" sz="1400" dirty="0"/>
              <a:t>Zničen byl někdy během období MM IIB-MM IIIA. Obvykle se jako důvod jeho zániku udává zemětřesení, či série zemětřesení (v MM IIB/MM IIIA) – důkazy o domnělém zemětřesení nalezl </a:t>
            </a:r>
            <a:r>
              <a:rPr lang="cs-CZ" sz="1400" dirty="0" err="1"/>
              <a:t>Evans</a:t>
            </a:r>
            <a:r>
              <a:rPr lang="cs-CZ" sz="1400" dirty="0"/>
              <a:t> v </a:t>
            </a:r>
            <a:r>
              <a:rPr lang="cs-CZ" sz="1400" i="1" dirty="0"/>
              <a:t>House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Fallen</a:t>
            </a:r>
            <a:r>
              <a:rPr lang="cs-CZ" sz="1400" i="1" dirty="0"/>
              <a:t> </a:t>
            </a:r>
            <a:r>
              <a:rPr lang="cs-CZ" sz="1400" i="1" dirty="0" err="1"/>
              <a:t>Blocks</a:t>
            </a:r>
            <a:r>
              <a:rPr lang="cs-CZ" sz="1400" dirty="0"/>
              <a:t> a </a:t>
            </a:r>
            <a:r>
              <a:rPr lang="cs-CZ" sz="1400" i="1" dirty="0"/>
              <a:t>House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Sacrificed</a:t>
            </a:r>
            <a:r>
              <a:rPr lang="cs-CZ" sz="1400" i="1" dirty="0"/>
              <a:t> </a:t>
            </a:r>
            <a:r>
              <a:rPr lang="cs-CZ" sz="1400" i="1" dirty="0" err="1"/>
              <a:t>Oxen</a:t>
            </a:r>
            <a:r>
              <a:rPr lang="cs-CZ" sz="1400" i="1" dirty="0"/>
              <a:t>. Naproti tomu například </a:t>
            </a:r>
            <a:r>
              <a:rPr lang="cs-CZ" sz="1400" i="1" dirty="0" err="1"/>
              <a:t>Cadogan</a:t>
            </a:r>
            <a:r>
              <a:rPr lang="cs-CZ" sz="1400" i="1" dirty="0"/>
              <a:t> se domnívá, že paláce byly zničeny válkou. V obou případech však chybí nezvratné důkazy.</a:t>
            </a:r>
          </a:p>
          <a:p>
            <a:r>
              <a:rPr lang="cs-CZ" sz="1400" i="1" dirty="0"/>
              <a:t>Paláce nestály v krajině osamoceny, ale byly součástí větších či menších sídlišť!</a:t>
            </a:r>
          </a:p>
          <a:p>
            <a:pPr marL="0" indent="0">
              <a:buNone/>
            </a:pPr>
            <a:endParaRPr lang="cs-CZ" sz="1400" i="1" dirty="0"/>
          </a:p>
          <a:p>
            <a:endParaRPr lang="cs-CZ" i="1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258BA6B-7F3D-D2B8-04C7-B7FD96CA9F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EFDEA52-2EAF-9776-8951-936C39DA9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2" y="289249"/>
            <a:ext cx="6035350" cy="61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6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D263BAE2-3C60-B3B0-B227-3D3FDF243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Knossos</a:t>
            </a:r>
            <a:r>
              <a:rPr lang="cs-CZ" dirty="0"/>
              <a:t> – Plánek </a:t>
            </a:r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09A04228-C633-10B1-C632-61E64B2E9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049" y="639875"/>
            <a:ext cx="4947101" cy="5853000"/>
          </a:xfrm>
        </p:spPr>
      </p:pic>
    </p:spTree>
    <p:extLst>
      <p:ext uri="{BB962C8B-B14F-4D97-AF65-F5344CB8AC3E}">
        <p14:creationId xmlns:p14="http://schemas.microsoft.com/office/powerpoint/2010/main" val="846331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82710C8D-EE6B-4331-81C0-B0E1559BE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05417" cy="743828"/>
          </a:xfrm>
        </p:spPr>
        <p:txBody>
          <a:bodyPr/>
          <a:lstStyle/>
          <a:p>
            <a:r>
              <a:rPr lang="cs-CZ" dirty="0"/>
              <a:t>House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Fallen</a:t>
            </a:r>
            <a:r>
              <a:rPr lang="cs-CZ" dirty="0"/>
              <a:t> </a:t>
            </a:r>
            <a:r>
              <a:rPr lang="cs-CZ" dirty="0" err="1"/>
              <a:t>Blocks</a:t>
            </a:r>
            <a:endParaRPr lang="cs-CZ" dirty="0"/>
          </a:p>
        </p:txBody>
      </p:sp>
      <p:pic>
        <p:nvPicPr>
          <p:cNvPr id="5" name="Zástupný obsah 4" descr="Obsah obrázku skála, exteriér, příroda&#10;&#10;Popis byl vytvořen automaticky">
            <a:extLst>
              <a:ext uri="{FF2B5EF4-FFF2-40B4-BE49-F238E27FC236}">
                <a16:creationId xmlns:a16="http://schemas.microsoft.com/office/drawing/2014/main" id="{7BF3E374-7BD4-4B4C-B030-5ABDC7B96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18" y="1225686"/>
            <a:ext cx="6994186" cy="542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90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D9DFFC-CE89-40DD-95EA-90F2E252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Phaistos</a:t>
            </a:r>
            <a:r>
              <a:rPr lang="cs-CZ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první palác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Zástupný obsah 3">
            <a:extLst>
              <a:ext uri="{FF2B5EF4-FFF2-40B4-BE49-F238E27FC236}">
                <a16:creationId xmlns:a16="http://schemas.microsoft.com/office/drawing/2014/main" id="{4B419FE3-E831-42A4-BD94-51591804C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1457471"/>
            <a:ext cx="4302243" cy="5161606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r>
              <a:rPr lang="cs-CZ" sz="1600" dirty="0"/>
              <a:t>Datován do MM IB-MM IIB</a:t>
            </a:r>
          </a:p>
          <a:p>
            <a:r>
              <a:rPr lang="cs-CZ" sz="1600" dirty="0"/>
              <a:t>Patrně inspirován o něco dřívějšími paláci v </a:t>
            </a:r>
            <a:r>
              <a:rPr lang="cs-CZ" sz="1600" dirty="0" err="1"/>
              <a:t>Malii</a:t>
            </a:r>
            <a:r>
              <a:rPr lang="cs-CZ" sz="1600" dirty="0"/>
              <a:t> a </a:t>
            </a:r>
            <a:r>
              <a:rPr lang="cs-CZ" sz="1600" dirty="0" err="1"/>
              <a:t>Knossu</a:t>
            </a:r>
            <a:endParaRPr lang="cs-CZ" sz="1600" dirty="0"/>
          </a:p>
          <a:p>
            <a:r>
              <a:rPr lang="cs-CZ" sz="1600" dirty="0" err="1"/>
              <a:t>Protopalácové</a:t>
            </a:r>
            <a:r>
              <a:rPr lang="cs-CZ" sz="1600" dirty="0"/>
              <a:t> období lze na lokalitě sledovat lépe než například v </a:t>
            </a:r>
            <a:r>
              <a:rPr lang="cs-CZ" sz="1600" dirty="0" err="1"/>
              <a:t>Knossu</a:t>
            </a:r>
            <a:r>
              <a:rPr lang="cs-CZ" sz="1600" dirty="0"/>
              <a:t>, protože pozdější druhý palác byl vybudován v menším měřítku (viz obrázek na dalším slidu).</a:t>
            </a:r>
          </a:p>
          <a:p>
            <a:r>
              <a:rPr lang="cs-CZ" sz="1600" dirty="0"/>
              <a:t>K vybudování paláce bylo zapotřebí enormní množství pracovní síly. Nejprve byly vytvořeny tři velké terasy a na dvou z nich byl poté vybudován palác. Stěny paláce byly omítnuté a zdobené a v nižších částech obložené sádrovými bloky. Hlavní přízemní stěny měly orientaci východ-západ zatímco některé stěny vyšších pater sever-jih.</a:t>
            </a:r>
          </a:p>
          <a:p>
            <a:r>
              <a:rPr lang="cs-CZ" sz="1600" dirty="0"/>
              <a:t>Rozloha se odhaduje přibližně na 9000 m2.</a:t>
            </a:r>
          </a:p>
          <a:p>
            <a:r>
              <a:rPr lang="cs-CZ" sz="1600" dirty="0"/>
              <a:t>Každá ze tří teras měla svoje nádvoří, ke kterému se bylo možné dostat přes stupňovitá schodiště.</a:t>
            </a:r>
          </a:p>
          <a:p>
            <a:r>
              <a:rPr lang="cs-CZ" sz="1600" dirty="0"/>
              <a:t>Palác byl vybudován na dvou úrovních. Třetí patro na nejnižší terase se naházelo ve stejné úrovni jako přízemní patro na nejvyšší terase.</a:t>
            </a:r>
          </a:p>
          <a:p>
            <a:r>
              <a:rPr lang="cs-CZ" sz="1600" dirty="0"/>
              <a:t>Celkem bylo identifikováno 5 vstupů do paláce (a další 4 možné).</a:t>
            </a:r>
          </a:p>
          <a:p>
            <a:r>
              <a:rPr lang="cs-CZ" sz="1600" dirty="0"/>
              <a:t>Místnosti v západním křídle sloužily jako sklady, místnosti pro přípravu jídla a snad byla identifikována i svatyně (nejisté).</a:t>
            </a:r>
          </a:p>
          <a:p>
            <a:r>
              <a:rPr lang="cs-CZ" sz="1600" dirty="0"/>
              <a:t>V jižní části západního křídla bylo nalezeno velké množství stolní keramiky.</a:t>
            </a:r>
          </a:p>
          <a:p>
            <a:r>
              <a:rPr lang="cs-CZ" sz="1600" dirty="0"/>
              <a:t>Skladovací nádoby (</a:t>
            </a:r>
            <a:r>
              <a:rPr lang="cs-CZ" sz="1600" dirty="0" err="1"/>
              <a:t>pithoi</a:t>
            </a:r>
            <a:r>
              <a:rPr lang="cs-CZ" sz="1600" dirty="0"/>
              <a:t>) se nacházely v severním křídle (místnost XXXIV)</a:t>
            </a:r>
          </a:p>
          <a:p>
            <a:r>
              <a:rPr lang="cs-CZ" sz="1600" dirty="0"/>
              <a:t>Nálezy z cenných kovů  a jiných „elitních“ předmětů jsou poměrně vzácné </a:t>
            </a:r>
          </a:p>
          <a:p>
            <a:r>
              <a:rPr lang="cs-CZ" sz="1600" dirty="0"/>
              <a:t>Jako důvod zániku nejčastěji udává zemětřesení v období MM IIB.</a:t>
            </a:r>
          </a:p>
          <a:p>
            <a:endParaRPr lang="cs-CZ" sz="1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B71974B-DB44-4556-9F6F-9318F6CDB5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50" y="1050587"/>
            <a:ext cx="5946233" cy="526426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38575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684C6075-724F-4A8A-DCD6-503C2689B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497760"/>
            <a:ext cx="7480616" cy="5597605"/>
          </a:xfrm>
        </p:spPr>
      </p:pic>
    </p:spTree>
    <p:extLst>
      <p:ext uri="{BB962C8B-B14F-4D97-AF65-F5344CB8AC3E}">
        <p14:creationId xmlns:p14="http://schemas.microsoft.com/office/powerpoint/2010/main" val="3091482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4F3DF-9A5B-44AB-B99E-4DE8265B0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Chronologie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E1F6DAF0-1C85-475C-891E-89F52EE2F1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324136"/>
              </p:ext>
            </p:extLst>
          </p:nvPr>
        </p:nvGraphicFramePr>
        <p:xfrm>
          <a:off x="2227634" y="1690688"/>
          <a:ext cx="7538936" cy="4818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954886" imgH="2933810" progId="Excel.Sheet.12">
                  <p:embed/>
                </p:oleObj>
              </mc:Choice>
              <mc:Fallback>
                <p:oleObj name="Worksheet" r:id="rId2" imgW="3954886" imgH="2933810" progId="Excel.Sheet.12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E1F6DAF0-1C85-475C-891E-89F52EE2F1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27634" y="1690688"/>
                        <a:ext cx="7538936" cy="4818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4366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03925FA-7E99-F4C9-E19C-256D693B8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03" y="643466"/>
            <a:ext cx="634879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97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Zástupný obsah 7" descr="Obsah obrázku tráva, exteriér, hora, příroda&#10;&#10;Popis byl vytvořen automaticky">
            <a:extLst>
              <a:ext uri="{FF2B5EF4-FFF2-40B4-BE49-F238E27FC236}">
                <a16:creationId xmlns:a16="http://schemas.microsoft.com/office/drawing/2014/main" id="{20746A44-FDFB-4F95-A203-08792CFA5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" b="98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59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BE9415-92FA-4950-AC7F-288F613B5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Monastiraki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9E44DD-B89A-4752-96ED-69E324166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Důležitá </a:t>
            </a:r>
            <a:r>
              <a:rPr lang="cs-CZ" dirty="0" err="1"/>
              <a:t>protopalácová</a:t>
            </a:r>
            <a:r>
              <a:rPr lang="cs-CZ" dirty="0"/>
              <a:t> lokalita s palácovými prvky. Na druhou stranu však nebyly mnohé výsledky výzkumů lokality doposud publikovány.</a:t>
            </a:r>
          </a:p>
          <a:p>
            <a:r>
              <a:rPr lang="cs-CZ" dirty="0"/>
              <a:t>Byla zničena v období MM IIB (požár způsobený zemětřesením?) a nebyla nikdy plně obnovena (pouze částečně osídlena v LM IIIC) – je tedy dobře dochována.</a:t>
            </a:r>
          </a:p>
          <a:p>
            <a:r>
              <a:rPr lang="cs-CZ" dirty="0"/>
              <a:t>Jedním z důvodů zániku mohl být narůstající vliv paláce </a:t>
            </a:r>
            <a:r>
              <a:rPr lang="cs-CZ" dirty="0" err="1"/>
              <a:t>Knossos</a:t>
            </a:r>
            <a:r>
              <a:rPr lang="cs-CZ" dirty="0"/>
              <a:t>.</a:t>
            </a:r>
          </a:p>
          <a:p>
            <a:r>
              <a:rPr lang="cs-CZ" dirty="0"/>
              <a:t>Lokalita interpretována jako palácové centrum (Athanasia Kanta), podle </a:t>
            </a:r>
            <a:r>
              <a:rPr lang="cs-CZ" dirty="0" err="1"/>
              <a:t>McEnroa</a:t>
            </a:r>
            <a:r>
              <a:rPr lang="cs-CZ" dirty="0"/>
              <a:t> se však architektura palácových center (</a:t>
            </a:r>
            <a:r>
              <a:rPr lang="cs-CZ" dirty="0" err="1"/>
              <a:t>Knossos</a:t>
            </a:r>
            <a:r>
              <a:rPr lang="cs-CZ" dirty="0"/>
              <a:t>, </a:t>
            </a:r>
            <a:r>
              <a:rPr lang="cs-CZ" dirty="0" err="1"/>
              <a:t>Phaistos</a:t>
            </a:r>
            <a:r>
              <a:rPr lang="cs-CZ" dirty="0"/>
              <a:t>) od </a:t>
            </a:r>
            <a:r>
              <a:rPr lang="cs-CZ" dirty="0" err="1"/>
              <a:t>Monastiraki</a:t>
            </a:r>
            <a:r>
              <a:rPr lang="cs-CZ" dirty="0"/>
              <a:t> liší a označuje lokalitu jako administrativní centrum. Nalezlo se zde velké množství nálezů hliněných pečetí, které svědčí o kontaktech s palácem </a:t>
            </a:r>
            <a:r>
              <a:rPr lang="cs-CZ" dirty="0" err="1"/>
              <a:t>Phaistos</a:t>
            </a:r>
            <a:r>
              <a:rPr lang="cs-CZ" dirty="0"/>
              <a:t>. Není jasné zda se jednalo o nezávislé centrum a nebo o centrum pod správou paláce </a:t>
            </a:r>
            <a:r>
              <a:rPr lang="cs-CZ" dirty="0" err="1"/>
              <a:t>Phaistos</a:t>
            </a:r>
            <a:r>
              <a:rPr lang="cs-CZ" dirty="0"/>
              <a:t>.</a:t>
            </a:r>
          </a:p>
          <a:p>
            <a:r>
              <a:rPr lang="cs-CZ" dirty="0"/>
              <a:t>Rozloha se odhaduje na zhruba 300 000 m</a:t>
            </a:r>
            <a:r>
              <a:rPr lang="cs-CZ" baseline="30000" dirty="0"/>
              <a:t>2</a:t>
            </a:r>
            <a:r>
              <a:rPr lang="cs-CZ" dirty="0"/>
              <a:t>. Lokalita proto nebyla zdaleka odkryta celá (není známé například okolní město – pokud existovalo).</a:t>
            </a:r>
          </a:p>
          <a:p>
            <a:r>
              <a:rPr lang="cs-CZ" dirty="0"/>
              <a:t>V jižní části se nacházela tzv. budova archivu (nálezy pečetí). Byl zde nalezen i hliněný model svatyně.</a:t>
            </a:r>
          </a:p>
          <a:p>
            <a:r>
              <a:rPr lang="cs-CZ" dirty="0"/>
              <a:t>Ve východní části lokality se nacházel velký komplex zhruba devadesáti budov – v přízemích se nacházely sklady a v patrech obytné a administrativní prostory.</a:t>
            </a:r>
          </a:p>
          <a:p>
            <a:r>
              <a:rPr lang="cs-CZ" dirty="0"/>
              <a:t>V západní části byla odkryta budova. Nacházela se zde minojská hala a dvě nádvoří (centrální a západní) – rozdílná architektura a použité prvky svědčí o jejím významu .</a:t>
            </a:r>
          </a:p>
          <a:p>
            <a:r>
              <a:rPr lang="cs-CZ" dirty="0"/>
              <a:t>Na lokalitě se nachází také skalnatý pahorek, který zřejmě sloužil ke kultovním účelům. Bylo zde objeveno množství kónických pohárů a pár figurek, který zřejmě vyobrazuje ženu kojící mladého člověka.</a:t>
            </a:r>
          </a:p>
          <a:p>
            <a:r>
              <a:rPr lang="cs-CZ" dirty="0"/>
              <a:t>Z lokality pocházejí rovněž doklady produkce vína, zpracování vlny a doklady konzumace a chovu zvířat.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5276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578CF14B-FCC4-4E26-962F-FE31C39C5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01" y="643466"/>
            <a:ext cx="76315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57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A27C8D-4DD8-4562-92CC-BD89B9F2E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5714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Svatyně na kopcích (</a:t>
            </a:r>
            <a:r>
              <a:rPr lang="cs-CZ" sz="3200" dirty="0" err="1"/>
              <a:t>Peak</a:t>
            </a:r>
            <a:r>
              <a:rPr lang="cs-CZ" sz="3200" dirty="0"/>
              <a:t> </a:t>
            </a:r>
            <a:r>
              <a:rPr lang="cs-CZ" sz="3200" dirty="0" err="1"/>
              <a:t>Sanctuaries</a:t>
            </a:r>
            <a:r>
              <a:rPr lang="cs-CZ" sz="3200" dirty="0"/>
              <a:t>)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D526A8BD-C928-4B31-AE64-BB7ABC840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1825624"/>
            <a:ext cx="8181975" cy="4556125"/>
          </a:xfrm>
        </p:spPr>
      </p:pic>
    </p:spTree>
    <p:extLst>
      <p:ext uri="{BB962C8B-B14F-4D97-AF65-F5344CB8AC3E}">
        <p14:creationId xmlns:p14="http://schemas.microsoft.com/office/powerpoint/2010/main" val="2776498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7A7B4-7375-4D6B-93AF-B36C4DD22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Svatyně na kopcích (</a:t>
            </a:r>
            <a:r>
              <a:rPr lang="cs-CZ" sz="4400" dirty="0" err="1"/>
              <a:t>Peak</a:t>
            </a:r>
            <a:r>
              <a:rPr lang="cs-CZ" sz="4400" dirty="0"/>
              <a:t> </a:t>
            </a:r>
            <a:r>
              <a:rPr lang="cs-CZ" sz="4400" dirty="0" err="1"/>
              <a:t>Sanctuaries</a:t>
            </a:r>
            <a:r>
              <a:rPr lang="cs-CZ" sz="4400" dirty="0"/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76E545-901E-4B19-A9D3-A04FE0C0C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9025"/>
          </a:xfrm>
        </p:spPr>
        <p:txBody>
          <a:bodyPr/>
          <a:lstStyle/>
          <a:p>
            <a:r>
              <a:rPr lang="cs-CZ" sz="2400" dirty="0"/>
              <a:t>Objevují se již v období EM II/III(?) či MM IA na hoře </a:t>
            </a:r>
            <a:r>
              <a:rPr lang="cs-CZ" sz="2400" dirty="0" err="1"/>
              <a:t>Juktas</a:t>
            </a:r>
            <a:r>
              <a:rPr lang="cs-CZ" sz="2400" dirty="0"/>
              <a:t> nedaleko paláce </a:t>
            </a:r>
            <a:r>
              <a:rPr lang="cs-CZ" sz="2400" dirty="0" err="1"/>
              <a:t>Knossos</a:t>
            </a:r>
            <a:r>
              <a:rPr lang="cs-CZ" sz="2400" dirty="0"/>
              <a:t> – původ konceptu?</a:t>
            </a:r>
          </a:p>
          <a:p>
            <a:r>
              <a:rPr lang="cs-CZ" sz="2400" dirty="0"/>
              <a:t>Během období MM IB-MM II se začínají šířit do dalších regionů (ne však všude, oblast paláců </a:t>
            </a:r>
            <a:r>
              <a:rPr lang="cs-CZ" sz="2400" dirty="0" err="1"/>
              <a:t>Phaistos</a:t>
            </a:r>
            <a:r>
              <a:rPr lang="cs-CZ" sz="2400" dirty="0"/>
              <a:t> a </a:t>
            </a:r>
            <a:r>
              <a:rPr lang="cs-CZ" sz="2400" dirty="0" err="1"/>
              <a:t>Malia</a:t>
            </a:r>
            <a:r>
              <a:rPr lang="cs-CZ" sz="2400" dirty="0"/>
              <a:t>)</a:t>
            </a:r>
          </a:p>
          <a:p>
            <a:r>
              <a:rPr lang="cs-CZ" sz="2400" dirty="0"/>
              <a:t>K jejich úpadku dochází na počátku období MM III (podle </a:t>
            </a:r>
            <a:r>
              <a:rPr lang="cs-CZ" sz="2400" dirty="0" err="1"/>
              <a:t>Nowického</a:t>
            </a:r>
            <a:r>
              <a:rPr lang="cs-CZ" sz="2400" dirty="0"/>
              <a:t>).</a:t>
            </a:r>
          </a:p>
          <a:p>
            <a:r>
              <a:rPr lang="cs-CZ" sz="2400" dirty="0"/>
              <a:t>Rituální (i ne-rituální) aktivity se odehrávaly ve svatyních i v okolní krajině – nejen svatyně, ale i krajina byla vnímána jako posvátná.</a:t>
            </a:r>
          </a:p>
          <a:p>
            <a:r>
              <a:rPr lang="cs-CZ" sz="2400" dirty="0"/>
              <a:t>Nálezy votivních předmětů např. lidské a zvířecí hliněné figurky. </a:t>
            </a:r>
          </a:p>
          <a:p>
            <a:r>
              <a:rPr lang="cs-CZ" sz="2400" dirty="0"/>
              <a:t>Obětiny ve formě zvířecích kostí a mušlí</a:t>
            </a:r>
          </a:p>
          <a:p>
            <a:r>
              <a:rPr lang="cs-CZ" sz="2400" dirty="0"/>
              <a:t>Posvátné účely plnily rovněž jeskyně např. </a:t>
            </a:r>
            <a:r>
              <a:rPr lang="cs-CZ" sz="2400" dirty="0" err="1"/>
              <a:t>Psychro</a:t>
            </a:r>
            <a:r>
              <a:rPr lang="cs-CZ" sz="2400" dirty="0"/>
              <a:t>, </a:t>
            </a:r>
            <a:r>
              <a:rPr lang="cs-CZ" sz="2400" dirty="0" err="1"/>
              <a:t>Kamares</a:t>
            </a:r>
            <a:r>
              <a:rPr lang="cs-CZ" sz="2400" dirty="0"/>
              <a:t>.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7277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7796B-9358-4CBD-9AC8-687996F04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Juktas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87534A-4835-41F3-9FD2-7C96ABF100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Otevřená svatyně , která byla tvořena ze dvou teras orientovaných ve směru sever-jih.</a:t>
            </a:r>
          </a:p>
          <a:p>
            <a:r>
              <a:rPr lang="cs-CZ" dirty="0"/>
              <a:t>Na západní straně teras se nacházel oltář.</a:t>
            </a:r>
          </a:p>
          <a:p>
            <a:r>
              <a:rPr lang="cs-CZ" dirty="0"/>
              <a:t>Na východ od terasy II bylo odkryto pět místností, které zřejmě nemají přímou spojitost s kultovními aktivitami</a:t>
            </a:r>
          </a:p>
          <a:p>
            <a:r>
              <a:rPr lang="cs-CZ" dirty="0"/>
              <a:t>Svatyně je obklopena zdí z kyklopského zdiva</a:t>
            </a:r>
          </a:p>
          <a:p>
            <a:r>
              <a:rPr lang="cs-CZ" dirty="0"/>
              <a:t>Není jasné, jaká božstva se zde uctívala: podle </a:t>
            </a:r>
            <a:r>
              <a:rPr lang="cs-CZ" dirty="0" err="1"/>
              <a:t>Evanse</a:t>
            </a:r>
            <a:r>
              <a:rPr lang="cs-CZ" dirty="0"/>
              <a:t> to mohla být například matka hor. Nebo také snad Zeus, který se měl podle jedné z legend narodit na Krétě.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296FB78-12BF-4907-8537-061918CBA9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891506"/>
            <a:ext cx="4876800" cy="4219575"/>
          </a:xfrm>
        </p:spPr>
      </p:pic>
    </p:spTree>
    <p:extLst>
      <p:ext uri="{BB962C8B-B14F-4D97-AF65-F5344CB8AC3E}">
        <p14:creationId xmlns:p14="http://schemas.microsoft.com/office/powerpoint/2010/main" val="4104217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skála, exteriér, skalní, příroda&#10;&#10;Popis byl vytvořen automaticky">
            <a:extLst>
              <a:ext uri="{FF2B5EF4-FFF2-40B4-BE49-F238E27FC236}">
                <a16:creationId xmlns:a16="http://schemas.microsoft.com/office/drawing/2014/main" id="{55511927-D6F8-4845-996F-0CEB9C37C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83" y="643466"/>
            <a:ext cx="853803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09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59B7C7-6180-473E-8F27-44CDBF41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Pohřební ritus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1F28B-EA47-4BEB-8B38-E114C42C8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sz="2000" dirty="0"/>
              <a:t>Jako v </a:t>
            </a:r>
            <a:r>
              <a:rPr lang="cs-CZ" sz="2000" dirty="0" err="1"/>
              <a:t>předpalácovém</a:t>
            </a:r>
            <a:r>
              <a:rPr lang="cs-CZ" sz="2000" dirty="0"/>
              <a:t> období se využívají </a:t>
            </a:r>
            <a:r>
              <a:rPr lang="cs-CZ" sz="2000" dirty="0" err="1"/>
              <a:t>tholové</a:t>
            </a:r>
            <a:r>
              <a:rPr lang="cs-CZ" sz="2000" dirty="0"/>
              <a:t> hrobky a hrobky ve formě domů (house </a:t>
            </a:r>
            <a:r>
              <a:rPr lang="cs-CZ" sz="2000" dirty="0" err="1"/>
              <a:t>tombs</a:t>
            </a:r>
            <a:r>
              <a:rPr lang="cs-CZ" sz="2000" dirty="0"/>
              <a:t>), známé jsou i pohřby v jeskynních př. </a:t>
            </a:r>
            <a:r>
              <a:rPr lang="cs-CZ" sz="2000" dirty="0" err="1"/>
              <a:t>Hagios</a:t>
            </a:r>
            <a:r>
              <a:rPr lang="cs-CZ" sz="2000" dirty="0"/>
              <a:t> Charalambos (sekundární pohřby).</a:t>
            </a:r>
          </a:p>
          <a:p>
            <a:r>
              <a:rPr lang="cs-CZ" sz="2000" dirty="0"/>
              <a:t>Na pohřebištích se odehrávaly komunitní rituály k úctě zemřelého a jeho předků a zřejmě také rituály k uctění plodnosti.</a:t>
            </a:r>
          </a:p>
          <a:p>
            <a:r>
              <a:rPr lang="cs-CZ" sz="2000" dirty="0"/>
              <a:t>Kostrové pohřby v tzv. </a:t>
            </a:r>
            <a:r>
              <a:rPr lang="cs-CZ" sz="2000" dirty="0" err="1"/>
              <a:t>larnakes</a:t>
            </a:r>
            <a:r>
              <a:rPr lang="cs-CZ" sz="2000" dirty="0"/>
              <a:t> (hliněné rakve) či </a:t>
            </a:r>
            <a:r>
              <a:rPr lang="cs-CZ" sz="2000" dirty="0" err="1"/>
              <a:t>pithoi</a:t>
            </a:r>
            <a:r>
              <a:rPr lang="cs-CZ" sz="2000" dirty="0"/>
              <a:t> (skladovací nádoby).</a:t>
            </a:r>
          </a:p>
          <a:p>
            <a:r>
              <a:rPr lang="cs-CZ" sz="2000" dirty="0"/>
              <a:t>V </a:t>
            </a:r>
            <a:r>
              <a:rPr lang="cs-CZ" sz="2000" dirty="0" err="1"/>
              <a:t>protopalácovém</a:t>
            </a:r>
            <a:r>
              <a:rPr lang="cs-CZ" sz="2000" dirty="0"/>
              <a:t> období jsou v oblibě individuální pohřby.</a:t>
            </a:r>
          </a:p>
          <a:p>
            <a:r>
              <a:rPr lang="cs-CZ" sz="2000" dirty="0"/>
              <a:t>Pohřebiště bohužel nejsou většinou dobře publikovaná. Příklady pohřebišť: </a:t>
            </a:r>
            <a:r>
              <a:rPr lang="cs-CZ" sz="2000" dirty="0" err="1"/>
              <a:t>Archanes</a:t>
            </a:r>
            <a:r>
              <a:rPr lang="cs-CZ" sz="2000" dirty="0"/>
              <a:t> </a:t>
            </a:r>
            <a:r>
              <a:rPr lang="cs-CZ" sz="2000" dirty="0" err="1"/>
              <a:t>Phourni</a:t>
            </a:r>
            <a:r>
              <a:rPr lang="cs-CZ" sz="2000" dirty="0"/>
              <a:t> (EM II-LM IIIC), </a:t>
            </a:r>
            <a:r>
              <a:rPr lang="cs-CZ" sz="2000" dirty="0" err="1"/>
              <a:t>Ailias</a:t>
            </a:r>
            <a:r>
              <a:rPr lang="cs-CZ" sz="2000" dirty="0"/>
              <a:t> (MM II-III/LM IA - oblast </a:t>
            </a:r>
            <a:r>
              <a:rPr lang="cs-CZ" sz="2000" dirty="0" err="1"/>
              <a:t>Knossos</a:t>
            </a:r>
            <a:r>
              <a:rPr lang="cs-CZ" sz="2000" dirty="0"/>
              <a:t>), či pohřební budova v </a:t>
            </a:r>
            <a:r>
              <a:rPr lang="cs-CZ" sz="2000" dirty="0" err="1"/>
              <a:t>Chrysolakkos</a:t>
            </a:r>
            <a:r>
              <a:rPr lang="cs-CZ" sz="2000" dirty="0"/>
              <a:t> (MM I-II - oblast </a:t>
            </a:r>
            <a:r>
              <a:rPr lang="cs-CZ" sz="2000" dirty="0" err="1"/>
              <a:t>Malie</a:t>
            </a:r>
            <a:r>
              <a:rPr lang="cs-CZ" sz="2000" dirty="0"/>
              <a:t>). </a:t>
            </a:r>
          </a:p>
          <a:p>
            <a:r>
              <a:rPr lang="cs-CZ" sz="2000" dirty="0" err="1"/>
              <a:t>tholová</a:t>
            </a:r>
            <a:r>
              <a:rPr lang="cs-CZ" sz="2000" dirty="0"/>
              <a:t> hrobka </a:t>
            </a:r>
            <a:r>
              <a:rPr lang="cs-CZ" sz="2000" dirty="0" err="1"/>
              <a:t>Kamilari</a:t>
            </a:r>
            <a:r>
              <a:rPr lang="cs-CZ" sz="2000" dirty="0"/>
              <a:t> (EM(?)/MM IB-LM III – oblast </a:t>
            </a:r>
            <a:r>
              <a:rPr lang="cs-CZ" sz="2000" dirty="0" err="1"/>
              <a:t>Phaistos</a:t>
            </a:r>
            <a:r>
              <a:rPr lang="cs-CZ" sz="2000" dirty="0"/>
              <a:t>) -&gt; velké množství nálezů picích pohárů, ale i pečetí. Nedochází zde k přechodu z komunálních pohřbů na individuální – pohřby běžných vrstev?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36867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922361-459F-4A56-BBF7-D2F5E2055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Gournia rekonstrukce hrobek ve formě domu (MM)</a:t>
            </a:r>
          </a:p>
        </p:txBody>
      </p:sp>
      <p:pic>
        <p:nvPicPr>
          <p:cNvPr id="5" name="Zástupný obsah 4" descr="Obsah obrázku text, perokresba&#10;&#10;Popis byl vytvořen automaticky">
            <a:extLst>
              <a:ext uri="{FF2B5EF4-FFF2-40B4-BE49-F238E27FC236}">
                <a16:creationId xmlns:a16="http://schemas.microsoft.com/office/drawing/2014/main" id="{0D9E7CFC-06B3-4D44-8A45-9368CF767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58" y="1675227"/>
            <a:ext cx="10043883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72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66A749F-695A-4D34-87ED-62DF0D64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anchor="t">
            <a:normAutofit/>
          </a:bodyPr>
          <a:lstStyle/>
          <a:p>
            <a:r>
              <a:rPr lang="cs-CZ" sz="3400">
                <a:solidFill>
                  <a:schemeClr val="bg1"/>
                </a:solidFill>
              </a:rPr>
              <a:t>Vybrané protopalácové lokality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AD435A1-5C41-4FCF-93B3-BA1773A26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384000" cy="3844800"/>
          </a:xfrm>
        </p:spPr>
        <p:txBody>
          <a:bodyPr>
            <a:normAutofit fontScale="55000" lnSpcReduction="20000"/>
          </a:bodyPr>
          <a:lstStyle/>
          <a:p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„Hlavní palácové“ lokality: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Knossos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Phaistos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Malia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.</a:t>
            </a:r>
          </a:p>
          <a:p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Další známé lokality a lokality s palácovými prvky: </a:t>
            </a:r>
          </a:p>
          <a:p>
            <a:pPr>
              <a:buFontTx/>
              <a:buChar char="-"/>
            </a:pP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Gournia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(první „palácová budova“ postavena v MM IB),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Petras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Kommos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Monastiraki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, </a:t>
            </a:r>
          </a:p>
          <a:p>
            <a:pPr>
              <a:buFontTx/>
              <a:buChar char="-"/>
            </a:pP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Palaikastro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(?lokalita odkrytá pouze z části – město však bylo postaveno již během MM IB-IIA – dále významné v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novopalácovém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období), </a:t>
            </a:r>
          </a:p>
          <a:p>
            <a:pPr>
              <a:buFontTx/>
              <a:buChar char="-"/>
            </a:pP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Chania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(?lokalita z velké části pod moderní zástavbou – předpokládá se, že v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novopalácovém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období byla hlavní palácovou lokalitou západní Kréty – minimálně město zde existovalo i během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protopalácového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období), </a:t>
            </a:r>
          </a:p>
          <a:p>
            <a:pPr>
              <a:buFontTx/>
              <a:buChar char="-"/>
            </a:pP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Zakros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(?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protopalácové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období není na lokalitě příliš dobře zmapované. Pod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novopalácovým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centrálním nádvořím se našly stopy staršího dláždění a v severovýchodní části pozůstatky vstupního systému = první palác?  – v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novopalácovém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 období patrně centrum východní Kréty a přístav)  </a:t>
            </a:r>
          </a:p>
          <a:p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Přístavní lokality příklady: Poros,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Mochlos</a:t>
            </a:r>
            <a:r>
              <a:rPr lang="cs-CZ" sz="2000" dirty="0">
                <a:solidFill>
                  <a:schemeClr val="bg1">
                    <a:alpha val="6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bg1">
                    <a:alpha val="60000"/>
                  </a:schemeClr>
                </a:solidFill>
              </a:rPr>
              <a:t>Kommos</a:t>
            </a:r>
            <a:endParaRPr lang="en-US" sz="2000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8A76C5C9-EAAD-4D39-BEAF-66573919A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72" y="457201"/>
            <a:ext cx="6945549" cy="560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27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E7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29123C-ABA8-41EA-9D13-3A60A5BE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Kamilari – tholos</a:t>
            </a:r>
          </a:p>
        </p:txBody>
      </p:sp>
      <p:pic>
        <p:nvPicPr>
          <p:cNvPr id="5" name="Zástupný obsah 4" descr="Obsah obrázku skála, tráva, exteriér, příroda&#10;&#10;Popis byl vytvořen automaticky">
            <a:extLst>
              <a:ext uri="{FF2B5EF4-FFF2-40B4-BE49-F238E27FC236}">
                <a16:creationId xmlns:a16="http://schemas.microsoft.com/office/drawing/2014/main" id="{1746AD69-F2C5-4615-B9F6-B397E8DA5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375" y="961812"/>
            <a:ext cx="6574649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23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C99CA0-6FF5-4FAF-9839-AAF2FCB3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Larnax</a:t>
            </a:r>
            <a:r>
              <a:rPr lang="cs-CZ" sz="3600" dirty="0">
                <a:solidFill>
                  <a:srgbClr val="FFFFFF"/>
                </a:solidFill>
              </a:rPr>
              <a:t> – muzeum </a:t>
            </a:r>
            <a:r>
              <a:rPr lang="cs-CZ" sz="3600" dirty="0" err="1">
                <a:solidFill>
                  <a:srgbClr val="FFFFFF"/>
                </a:solidFill>
              </a:rPr>
              <a:t>Archanes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země, špinavé&#10;&#10;Popis byl vytvořen automaticky">
            <a:extLst>
              <a:ext uri="{FF2B5EF4-FFF2-40B4-BE49-F238E27FC236}">
                <a16:creationId xmlns:a16="http://schemas.microsoft.com/office/drawing/2014/main" id="{72370874-533E-4F7A-8C7E-93A1116A7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r="24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20890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B732FD-732B-4EE0-ACEE-E521F631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Pohřeb v nádobě-Muzeum Heraklion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Zástupný obsah 8" descr="Obsah obrázku interiér, zeď&#10;&#10;Popis byl vytvořen automaticky">
            <a:extLst>
              <a:ext uri="{FF2B5EF4-FFF2-40B4-BE49-F238E27FC236}">
                <a16:creationId xmlns:a16="http://schemas.microsoft.com/office/drawing/2014/main" id="{FDAB9CFA-4909-4C9D-BAED-2470E3B38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0196" y="1477606"/>
            <a:ext cx="5880796" cy="3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41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7D6BD-1858-4CEE-A63C-E753601D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Keramika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828B42-7037-4E3E-AC22-C8D61444B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100" dirty="0"/>
              <a:t>Kamares ware (MM I-MM III) je </a:t>
            </a:r>
            <a:r>
              <a:rPr lang="en-US" sz="1100" dirty="0" err="1"/>
              <a:t>typické</a:t>
            </a:r>
            <a:r>
              <a:rPr lang="en-US" sz="1100" dirty="0"/>
              <a:t> pro </a:t>
            </a:r>
            <a:r>
              <a:rPr lang="en-US" sz="1100" dirty="0" err="1"/>
              <a:t>protopalácové</a:t>
            </a:r>
            <a:r>
              <a:rPr lang="en-US" sz="1100" dirty="0"/>
              <a:t> </a:t>
            </a:r>
            <a:r>
              <a:rPr lang="en-US" sz="1100" dirty="0" err="1"/>
              <a:t>období</a:t>
            </a:r>
            <a:r>
              <a:rPr lang="en-US" sz="1100" dirty="0"/>
              <a:t>. </a:t>
            </a:r>
            <a:r>
              <a:rPr lang="en-US" sz="1100" dirty="0" err="1"/>
              <a:t>Tmavý</a:t>
            </a:r>
            <a:r>
              <a:rPr lang="en-US" sz="1100" dirty="0"/>
              <a:t> </a:t>
            </a:r>
            <a:r>
              <a:rPr lang="en-US" sz="1100" dirty="0" err="1"/>
              <a:t>podklad</a:t>
            </a:r>
            <a:r>
              <a:rPr lang="en-US" sz="1100" dirty="0"/>
              <a:t> a </a:t>
            </a:r>
            <a:r>
              <a:rPr lang="en-US" sz="1100" dirty="0" err="1"/>
              <a:t>obvykle</a:t>
            </a:r>
            <a:r>
              <a:rPr lang="en-US" sz="1100" dirty="0"/>
              <a:t> </a:t>
            </a:r>
            <a:r>
              <a:rPr lang="en-US" sz="1100" dirty="0" err="1"/>
              <a:t>bílý</a:t>
            </a:r>
            <a:r>
              <a:rPr lang="en-US" sz="1100" dirty="0"/>
              <a:t>, </a:t>
            </a:r>
            <a:r>
              <a:rPr lang="en-US" sz="1100" dirty="0" err="1"/>
              <a:t>červený</a:t>
            </a:r>
            <a:r>
              <a:rPr lang="en-US" sz="1100" dirty="0"/>
              <a:t>, </a:t>
            </a:r>
            <a:r>
              <a:rPr lang="en-US" sz="1100" dirty="0" err="1"/>
              <a:t>fialový</a:t>
            </a:r>
            <a:r>
              <a:rPr lang="en-US" sz="1100" dirty="0"/>
              <a:t>, </a:t>
            </a:r>
            <a:r>
              <a:rPr lang="en-US" sz="1100" dirty="0" err="1"/>
              <a:t>oranžový</a:t>
            </a:r>
            <a:r>
              <a:rPr lang="en-US" sz="1100" dirty="0"/>
              <a:t> </a:t>
            </a:r>
            <a:r>
              <a:rPr lang="en-US" sz="1100" dirty="0" err="1"/>
              <a:t>či</a:t>
            </a:r>
            <a:r>
              <a:rPr lang="en-US" sz="1100" dirty="0"/>
              <a:t> </a:t>
            </a:r>
            <a:r>
              <a:rPr lang="en-US" sz="1100" dirty="0" err="1"/>
              <a:t>žlutý</a:t>
            </a:r>
            <a:r>
              <a:rPr lang="en-US" sz="1100" dirty="0"/>
              <a:t> </a:t>
            </a:r>
            <a:r>
              <a:rPr lang="en-US" sz="1100" dirty="0" err="1"/>
              <a:t>dekor</a:t>
            </a:r>
            <a:r>
              <a:rPr lang="en-US" sz="1100" dirty="0"/>
              <a:t>.</a:t>
            </a:r>
          </a:p>
          <a:p>
            <a:r>
              <a:rPr lang="en-US" sz="1100" dirty="0" err="1"/>
              <a:t>Keramika</a:t>
            </a:r>
            <a:r>
              <a:rPr lang="en-US" sz="1100" dirty="0"/>
              <a:t> </a:t>
            </a:r>
            <a:r>
              <a:rPr lang="en-US" sz="1100" dirty="0" err="1"/>
              <a:t>vyráběná</a:t>
            </a:r>
            <a:r>
              <a:rPr lang="en-US" sz="1100" dirty="0"/>
              <a:t> </a:t>
            </a:r>
            <a:r>
              <a:rPr lang="en-US" sz="1100" dirty="0" err="1"/>
              <a:t>na</a:t>
            </a:r>
            <a:r>
              <a:rPr lang="en-US" sz="1100" dirty="0"/>
              <a:t> </a:t>
            </a:r>
            <a:r>
              <a:rPr lang="en-US" sz="1100" dirty="0" err="1"/>
              <a:t>hrnčířském</a:t>
            </a:r>
            <a:r>
              <a:rPr lang="en-US" sz="1100" dirty="0"/>
              <a:t> </a:t>
            </a:r>
            <a:r>
              <a:rPr lang="en-US" sz="1100" dirty="0" err="1"/>
              <a:t>kruhu</a:t>
            </a:r>
            <a:r>
              <a:rPr lang="en-US" sz="1100" dirty="0"/>
              <a:t>. </a:t>
            </a:r>
            <a:r>
              <a:rPr lang="en-US" sz="1100" dirty="0" err="1"/>
              <a:t>Nová</a:t>
            </a:r>
            <a:r>
              <a:rPr lang="en-US" sz="1100" dirty="0"/>
              <a:t> </a:t>
            </a:r>
            <a:r>
              <a:rPr lang="en-US" sz="1100" dirty="0" err="1"/>
              <a:t>technika</a:t>
            </a:r>
            <a:r>
              <a:rPr lang="en-US" sz="1100" dirty="0"/>
              <a:t> </a:t>
            </a:r>
            <a:r>
              <a:rPr lang="en-US" sz="1100" dirty="0" err="1"/>
              <a:t>umožňovala</a:t>
            </a:r>
            <a:r>
              <a:rPr lang="en-US" sz="1100" dirty="0"/>
              <a:t> </a:t>
            </a:r>
            <a:r>
              <a:rPr lang="en-US" sz="1100" dirty="0" err="1"/>
              <a:t>vytvářet</a:t>
            </a:r>
            <a:r>
              <a:rPr lang="en-US" sz="1100" dirty="0"/>
              <a:t> </a:t>
            </a:r>
            <a:r>
              <a:rPr lang="en-US" sz="1100" dirty="0" err="1"/>
              <a:t>tenkostěnnou</a:t>
            </a:r>
            <a:r>
              <a:rPr lang="en-US" sz="1100" dirty="0"/>
              <a:t> </a:t>
            </a:r>
            <a:r>
              <a:rPr lang="en-US" sz="1100" dirty="0" err="1"/>
              <a:t>keramiku</a:t>
            </a:r>
            <a:r>
              <a:rPr lang="en-US" sz="1100" dirty="0"/>
              <a:t> a </a:t>
            </a:r>
            <a:r>
              <a:rPr lang="en-US" sz="1100" dirty="0" err="1"/>
              <a:t>nové</a:t>
            </a:r>
            <a:r>
              <a:rPr lang="en-US" sz="1100" dirty="0"/>
              <a:t> </a:t>
            </a:r>
            <a:r>
              <a:rPr lang="en-US" sz="1100" dirty="0" err="1"/>
              <a:t>tvary</a:t>
            </a:r>
            <a:r>
              <a:rPr lang="en-US" sz="1100" dirty="0"/>
              <a:t>.</a:t>
            </a:r>
          </a:p>
          <a:p>
            <a:r>
              <a:rPr lang="en-US" sz="1100" dirty="0" err="1"/>
              <a:t>Dekor</a:t>
            </a:r>
            <a:r>
              <a:rPr lang="en-US" sz="1100" dirty="0"/>
              <a:t>: </a:t>
            </a:r>
            <a:r>
              <a:rPr lang="en-US" sz="1100" dirty="0" err="1"/>
              <a:t>spirály</a:t>
            </a:r>
            <a:r>
              <a:rPr lang="en-US" sz="1100" dirty="0"/>
              <a:t>, </a:t>
            </a:r>
            <a:r>
              <a:rPr lang="en-US" sz="1100" dirty="0" err="1"/>
              <a:t>stylizované</a:t>
            </a:r>
            <a:r>
              <a:rPr lang="en-US" sz="1100" dirty="0"/>
              <a:t> </a:t>
            </a:r>
            <a:r>
              <a:rPr lang="en-US" sz="1100" dirty="0" err="1"/>
              <a:t>florální</a:t>
            </a:r>
            <a:r>
              <a:rPr lang="en-US" sz="1100" dirty="0"/>
              <a:t> a </a:t>
            </a:r>
            <a:r>
              <a:rPr lang="en-US" sz="1100" dirty="0" err="1"/>
              <a:t>mořské</a:t>
            </a:r>
            <a:r>
              <a:rPr lang="en-US" sz="1100" dirty="0"/>
              <a:t> </a:t>
            </a:r>
            <a:r>
              <a:rPr lang="en-US" sz="1100" dirty="0" err="1"/>
              <a:t>motivy</a:t>
            </a:r>
            <a:endParaRPr lang="en-US" sz="1100" dirty="0"/>
          </a:p>
          <a:p>
            <a:r>
              <a:rPr lang="en-US" sz="1100" dirty="0" err="1"/>
              <a:t>Poháry</a:t>
            </a:r>
            <a:r>
              <a:rPr lang="en-US" sz="1100" dirty="0"/>
              <a:t>, </a:t>
            </a:r>
            <a:r>
              <a:rPr lang="en-US" sz="1100" dirty="0" err="1"/>
              <a:t>džbánky</a:t>
            </a:r>
            <a:r>
              <a:rPr lang="en-US" sz="1100" dirty="0"/>
              <a:t>, </a:t>
            </a:r>
            <a:r>
              <a:rPr lang="en-US" sz="1100" dirty="0" err="1"/>
              <a:t>kratéry</a:t>
            </a:r>
            <a:r>
              <a:rPr lang="en-US" sz="1100" dirty="0"/>
              <a:t>, </a:t>
            </a:r>
            <a:r>
              <a:rPr lang="en-US" sz="1100" dirty="0" err="1"/>
              <a:t>misky</a:t>
            </a:r>
            <a:r>
              <a:rPr lang="en-US" sz="1100" dirty="0"/>
              <a:t>  – </a:t>
            </a:r>
            <a:r>
              <a:rPr lang="en-US" sz="1100" dirty="0" err="1"/>
              <a:t>zejména</a:t>
            </a:r>
            <a:r>
              <a:rPr lang="en-US" sz="1100" dirty="0"/>
              <a:t> </a:t>
            </a:r>
            <a:r>
              <a:rPr lang="en-US" sz="1100" dirty="0" err="1"/>
              <a:t>stolní</a:t>
            </a:r>
            <a:r>
              <a:rPr lang="en-US" sz="1100" dirty="0"/>
              <a:t> </a:t>
            </a:r>
            <a:r>
              <a:rPr lang="en-US" sz="1100" dirty="0" err="1"/>
              <a:t>keramika</a:t>
            </a:r>
            <a:r>
              <a:rPr lang="en-US" sz="1100" dirty="0"/>
              <a:t>, ale </a:t>
            </a:r>
            <a:r>
              <a:rPr lang="en-US" sz="1100" dirty="0" err="1"/>
              <a:t>objevují</a:t>
            </a:r>
            <a:r>
              <a:rPr lang="en-US" sz="1100" dirty="0"/>
              <a:t> se </a:t>
            </a:r>
            <a:r>
              <a:rPr lang="en-US" sz="1100" dirty="0" err="1"/>
              <a:t>i</a:t>
            </a:r>
            <a:r>
              <a:rPr lang="en-US" sz="1100" dirty="0"/>
              <a:t> pithoi</a:t>
            </a:r>
          </a:p>
          <a:p>
            <a:r>
              <a:rPr lang="en-US" sz="1100" dirty="0"/>
              <a:t>Tato </a:t>
            </a:r>
            <a:r>
              <a:rPr lang="en-US" sz="1100" dirty="0" err="1"/>
              <a:t>keramika</a:t>
            </a:r>
            <a:r>
              <a:rPr lang="en-US" sz="1100" dirty="0"/>
              <a:t> se </a:t>
            </a:r>
            <a:r>
              <a:rPr lang="en-US" sz="1100" dirty="0" err="1"/>
              <a:t>většinou</a:t>
            </a:r>
            <a:r>
              <a:rPr lang="en-US" sz="1100" dirty="0"/>
              <a:t> </a:t>
            </a:r>
            <a:r>
              <a:rPr lang="en-US" sz="1100" dirty="0" err="1"/>
              <a:t>spojuje</a:t>
            </a:r>
            <a:r>
              <a:rPr lang="en-US" sz="1100" dirty="0"/>
              <a:t> s </a:t>
            </a:r>
            <a:r>
              <a:rPr lang="en-US" sz="1100" dirty="0" err="1"/>
              <a:t>paláci</a:t>
            </a:r>
            <a:r>
              <a:rPr lang="en-US" sz="1100" dirty="0"/>
              <a:t> a </a:t>
            </a:r>
            <a:r>
              <a:rPr lang="en-US" sz="1100" dirty="0" err="1"/>
              <a:t>jejich</a:t>
            </a:r>
            <a:r>
              <a:rPr lang="en-US" sz="1100" dirty="0"/>
              <a:t> </a:t>
            </a:r>
            <a:r>
              <a:rPr lang="en-US" sz="1100" dirty="0" err="1"/>
              <a:t>workshopy</a:t>
            </a:r>
            <a:r>
              <a:rPr lang="en-US" sz="1100" dirty="0"/>
              <a:t> (</a:t>
            </a:r>
            <a:r>
              <a:rPr lang="en-US" sz="1100" dirty="0" err="1"/>
              <a:t>kvůli</a:t>
            </a:r>
            <a:r>
              <a:rPr lang="en-US" sz="1100" dirty="0"/>
              <a:t> </a:t>
            </a:r>
            <a:r>
              <a:rPr lang="en-US" sz="1100" dirty="0" err="1"/>
              <a:t>její</a:t>
            </a:r>
            <a:r>
              <a:rPr lang="en-US" sz="1100" dirty="0"/>
              <a:t> </a:t>
            </a:r>
            <a:r>
              <a:rPr lang="en-US" sz="1100" dirty="0" err="1"/>
              <a:t>vysoké</a:t>
            </a:r>
            <a:r>
              <a:rPr lang="en-US" sz="1100" dirty="0"/>
              <a:t> </a:t>
            </a:r>
            <a:r>
              <a:rPr lang="en-US" sz="1100" dirty="0" err="1"/>
              <a:t>kvalitě</a:t>
            </a:r>
            <a:r>
              <a:rPr lang="en-US" sz="1100" dirty="0"/>
              <a:t>) . </a:t>
            </a:r>
            <a:r>
              <a:rPr lang="en-US" sz="1100" dirty="0" err="1"/>
              <a:t>Chybí</a:t>
            </a:r>
            <a:r>
              <a:rPr lang="en-US" sz="1100" dirty="0"/>
              <a:t> </a:t>
            </a:r>
            <a:r>
              <a:rPr lang="en-US" sz="1100" dirty="0" err="1"/>
              <a:t>však</a:t>
            </a:r>
            <a:r>
              <a:rPr lang="en-US" sz="1100" dirty="0"/>
              <a:t> </a:t>
            </a:r>
            <a:r>
              <a:rPr lang="en-US" sz="1100" dirty="0" err="1"/>
              <a:t>přesvědčivé</a:t>
            </a:r>
            <a:r>
              <a:rPr lang="en-US" sz="1100" dirty="0"/>
              <a:t> </a:t>
            </a:r>
            <a:r>
              <a:rPr lang="en-US" sz="1100" dirty="0" err="1"/>
              <a:t>důkazy</a:t>
            </a:r>
            <a:r>
              <a:rPr lang="en-US" sz="1100" dirty="0"/>
              <a:t>, </a:t>
            </a:r>
            <a:r>
              <a:rPr lang="en-US" sz="1100" dirty="0" err="1"/>
              <a:t>které</a:t>
            </a:r>
            <a:r>
              <a:rPr lang="en-US" sz="1100" dirty="0"/>
              <a:t> by </a:t>
            </a:r>
            <a:r>
              <a:rPr lang="en-US" sz="1100" dirty="0" err="1"/>
              <a:t>ukazovaly</a:t>
            </a:r>
            <a:r>
              <a:rPr lang="en-US" sz="1100" dirty="0"/>
              <a:t> </a:t>
            </a:r>
            <a:r>
              <a:rPr lang="en-US" sz="1100" dirty="0" err="1"/>
              <a:t>na</a:t>
            </a:r>
            <a:r>
              <a:rPr lang="en-US" sz="1100" dirty="0"/>
              <a:t> to, </a:t>
            </a:r>
            <a:r>
              <a:rPr lang="en-US" sz="1100" dirty="0" err="1"/>
              <a:t>že</a:t>
            </a:r>
            <a:r>
              <a:rPr lang="en-US" sz="1100" dirty="0"/>
              <a:t> </a:t>
            </a:r>
            <a:r>
              <a:rPr lang="en-US" sz="1100" dirty="0" err="1"/>
              <a:t>produkce</a:t>
            </a:r>
            <a:r>
              <a:rPr lang="en-US" sz="1100" dirty="0"/>
              <a:t> </a:t>
            </a:r>
            <a:r>
              <a:rPr lang="en-US" sz="1100" dirty="0" err="1"/>
              <a:t>tohoto</a:t>
            </a:r>
            <a:r>
              <a:rPr lang="en-US" sz="1100" dirty="0"/>
              <a:t> </a:t>
            </a:r>
            <a:r>
              <a:rPr lang="en-US" sz="1100" dirty="0" err="1"/>
              <a:t>typu</a:t>
            </a:r>
            <a:r>
              <a:rPr lang="en-US" sz="1100" dirty="0"/>
              <a:t> </a:t>
            </a:r>
            <a:r>
              <a:rPr lang="en-US" sz="1100" dirty="0" err="1"/>
              <a:t>keramiky</a:t>
            </a:r>
            <a:r>
              <a:rPr lang="en-US" sz="1100" dirty="0"/>
              <a:t> </a:t>
            </a:r>
            <a:r>
              <a:rPr lang="en-US" sz="1100" dirty="0" err="1"/>
              <a:t>byla</a:t>
            </a:r>
            <a:r>
              <a:rPr lang="en-US" sz="1100" dirty="0"/>
              <a:t> pod </a:t>
            </a:r>
            <a:r>
              <a:rPr lang="en-US" sz="1100" dirty="0" err="1"/>
              <a:t>kontrolou</a:t>
            </a:r>
            <a:r>
              <a:rPr lang="en-US" sz="1100" dirty="0"/>
              <a:t> </a:t>
            </a:r>
            <a:r>
              <a:rPr lang="en-US" sz="1100" dirty="0" err="1"/>
              <a:t>paláců</a:t>
            </a:r>
            <a:r>
              <a:rPr lang="en-US" sz="1100" dirty="0"/>
              <a:t>.</a:t>
            </a:r>
          </a:p>
          <a:p>
            <a:r>
              <a:rPr lang="en-US" sz="1100" dirty="0" err="1"/>
              <a:t>Naopak</a:t>
            </a:r>
            <a:r>
              <a:rPr lang="en-US" sz="1100" dirty="0"/>
              <a:t> </a:t>
            </a:r>
            <a:r>
              <a:rPr lang="en-US" sz="1100" dirty="0" err="1"/>
              <a:t>petrografická</a:t>
            </a:r>
            <a:r>
              <a:rPr lang="en-US" sz="1100" dirty="0"/>
              <a:t> </a:t>
            </a:r>
            <a:r>
              <a:rPr lang="en-US" sz="1100" dirty="0" err="1"/>
              <a:t>analýza</a:t>
            </a:r>
            <a:r>
              <a:rPr lang="en-US" sz="1100" dirty="0"/>
              <a:t> </a:t>
            </a:r>
            <a:r>
              <a:rPr lang="en-US" sz="1100" dirty="0" err="1"/>
              <a:t>prokázala</a:t>
            </a:r>
            <a:r>
              <a:rPr lang="en-US" sz="1100" dirty="0"/>
              <a:t>, </a:t>
            </a:r>
            <a:r>
              <a:rPr lang="en-US" sz="1100" dirty="0" err="1"/>
              <a:t>že</a:t>
            </a:r>
            <a:r>
              <a:rPr lang="en-US" sz="1100" dirty="0"/>
              <a:t> </a:t>
            </a:r>
            <a:r>
              <a:rPr lang="en-US" sz="1100" dirty="0" err="1"/>
              <a:t>velká</a:t>
            </a:r>
            <a:r>
              <a:rPr lang="en-US" sz="1100" dirty="0"/>
              <a:t> </a:t>
            </a:r>
            <a:r>
              <a:rPr lang="en-US" sz="1100" dirty="0" err="1"/>
              <a:t>část</a:t>
            </a:r>
            <a:r>
              <a:rPr lang="en-US" sz="1100" dirty="0"/>
              <a:t> </a:t>
            </a:r>
            <a:r>
              <a:rPr lang="en-US" sz="1100" dirty="0" err="1"/>
              <a:t>této</a:t>
            </a:r>
            <a:r>
              <a:rPr lang="en-US" sz="1100" dirty="0"/>
              <a:t> </a:t>
            </a:r>
            <a:r>
              <a:rPr lang="en-US" sz="1100" dirty="0" err="1"/>
              <a:t>keramiky</a:t>
            </a:r>
            <a:r>
              <a:rPr lang="en-US" sz="1100" dirty="0"/>
              <a:t> </a:t>
            </a:r>
            <a:r>
              <a:rPr lang="en-US" sz="1100" dirty="0" err="1"/>
              <a:t>nalezená</a:t>
            </a:r>
            <a:r>
              <a:rPr lang="en-US" sz="1100" dirty="0"/>
              <a:t> v </a:t>
            </a:r>
            <a:r>
              <a:rPr lang="en-US" sz="1100" dirty="0" err="1"/>
              <a:t>Knossu</a:t>
            </a:r>
            <a:r>
              <a:rPr lang="en-US" sz="1100" dirty="0"/>
              <a:t> </a:t>
            </a:r>
            <a:r>
              <a:rPr lang="en-US" sz="1100" dirty="0" err="1"/>
              <a:t>pocházela</a:t>
            </a:r>
            <a:r>
              <a:rPr lang="en-US" sz="1100" dirty="0"/>
              <a:t> z </a:t>
            </a:r>
            <a:r>
              <a:rPr lang="en-US" sz="1100" dirty="0" err="1"/>
              <a:t>jižní</a:t>
            </a:r>
            <a:r>
              <a:rPr lang="en-US" sz="1100" dirty="0"/>
              <a:t> </a:t>
            </a:r>
            <a:r>
              <a:rPr lang="en-US" sz="1100" dirty="0" err="1"/>
              <a:t>Kréty</a:t>
            </a:r>
            <a:r>
              <a:rPr lang="en-US" sz="1100" dirty="0"/>
              <a:t> (oblast </a:t>
            </a:r>
            <a:r>
              <a:rPr lang="en-US" sz="1100" dirty="0" err="1"/>
              <a:t>Mesary</a:t>
            </a:r>
            <a:r>
              <a:rPr lang="en-US" sz="1100" dirty="0"/>
              <a:t> – Phaistos).</a:t>
            </a:r>
          </a:p>
          <a:p>
            <a:r>
              <a:rPr lang="en-US" sz="1100" dirty="0"/>
              <a:t>V </a:t>
            </a:r>
            <a:r>
              <a:rPr lang="en-US" sz="1100" dirty="0" err="1"/>
              <a:t>paláci</a:t>
            </a:r>
            <a:r>
              <a:rPr lang="en-US" sz="1100" dirty="0"/>
              <a:t> Phaistos </a:t>
            </a:r>
            <a:r>
              <a:rPr lang="en-US" sz="1100" dirty="0" err="1"/>
              <a:t>tvořila</a:t>
            </a:r>
            <a:r>
              <a:rPr lang="en-US" sz="1100" dirty="0"/>
              <a:t> </a:t>
            </a:r>
            <a:r>
              <a:rPr lang="en-US" sz="1100" dirty="0" err="1"/>
              <a:t>tato</a:t>
            </a:r>
            <a:r>
              <a:rPr lang="en-US" sz="1100" dirty="0"/>
              <a:t> </a:t>
            </a:r>
            <a:r>
              <a:rPr lang="en-US" sz="1100" dirty="0" err="1"/>
              <a:t>keramika</a:t>
            </a:r>
            <a:r>
              <a:rPr lang="en-US" sz="1100" dirty="0"/>
              <a:t> </a:t>
            </a:r>
            <a:r>
              <a:rPr lang="en-US" sz="1100" dirty="0" err="1"/>
              <a:t>přibližně</a:t>
            </a:r>
            <a:r>
              <a:rPr lang="en-US" sz="1100" dirty="0"/>
              <a:t> 25 % </a:t>
            </a:r>
            <a:r>
              <a:rPr lang="en-US" sz="1100" dirty="0" err="1"/>
              <a:t>nálezů</a:t>
            </a:r>
            <a:r>
              <a:rPr lang="en-US" sz="1100" dirty="0"/>
              <a:t> </a:t>
            </a:r>
            <a:r>
              <a:rPr lang="en-US" sz="1100" dirty="0" err="1"/>
              <a:t>veškeré</a:t>
            </a:r>
            <a:r>
              <a:rPr lang="en-US" sz="1100" dirty="0"/>
              <a:t> </a:t>
            </a:r>
            <a:r>
              <a:rPr lang="en-US" sz="1100" dirty="0" err="1"/>
              <a:t>keramiky</a:t>
            </a:r>
            <a:r>
              <a:rPr lang="en-US" sz="1100" dirty="0"/>
              <a:t> v </a:t>
            </a:r>
            <a:r>
              <a:rPr lang="en-US" sz="1100" dirty="0" err="1"/>
              <a:t>jižní</a:t>
            </a:r>
            <a:r>
              <a:rPr lang="en-US" sz="1100" dirty="0"/>
              <a:t> </a:t>
            </a:r>
            <a:r>
              <a:rPr lang="en-US" sz="1100" dirty="0" err="1"/>
              <a:t>části</a:t>
            </a:r>
            <a:r>
              <a:rPr lang="en-US" sz="1100" dirty="0"/>
              <a:t> </a:t>
            </a:r>
            <a:r>
              <a:rPr lang="en-US" sz="1100" dirty="0" err="1"/>
              <a:t>západního</a:t>
            </a:r>
            <a:r>
              <a:rPr lang="en-US" sz="1100" dirty="0"/>
              <a:t> </a:t>
            </a:r>
            <a:r>
              <a:rPr lang="en-US" sz="1100" dirty="0" err="1"/>
              <a:t>křídla</a:t>
            </a:r>
            <a:r>
              <a:rPr lang="en-US" sz="1100" dirty="0"/>
              <a:t>.</a:t>
            </a:r>
          </a:p>
          <a:p>
            <a:r>
              <a:rPr lang="en-US" sz="1100" dirty="0"/>
              <a:t>Kamares ware se </a:t>
            </a:r>
            <a:r>
              <a:rPr lang="en-US" sz="1100" dirty="0" err="1"/>
              <a:t>vyváželo</a:t>
            </a:r>
            <a:r>
              <a:rPr lang="en-US" sz="1100" dirty="0"/>
              <a:t> </a:t>
            </a:r>
            <a:r>
              <a:rPr lang="en-US" sz="1100" dirty="0" err="1"/>
              <a:t>i</a:t>
            </a:r>
            <a:r>
              <a:rPr lang="en-US" sz="1100" dirty="0"/>
              <a:t> </a:t>
            </a:r>
            <a:r>
              <a:rPr lang="en-US" sz="1100" dirty="0" err="1"/>
              <a:t>mimo</a:t>
            </a:r>
            <a:r>
              <a:rPr lang="en-US" sz="1100" dirty="0"/>
              <a:t> </a:t>
            </a:r>
            <a:r>
              <a:rPr lang="en-US" sz="1100" dirty="0" err="1"/>
              <a:t>Krétu</a:t>
            </a:r>
            <a:r>
              <a:rPr lang="en-US" sz="1100" dirty="0"/>
              <a:t>, </a:t>
            </a:r>
            <a:r>
              <a:rPr lang="en-US" sz="1100" dirty="0" err="1"/>
              <a:t>ostatně</a:t>
            </a:r>
            <a:r>
              <a:rPr lang="en-US" sz="1100" dirty="0"/>
              <a:t> </a:t>
            </a:r>
            <a:r>
              <a:rPr lang="en-US" sz="1100" dirty="0" err="1"/>
              <a:t>první</a:t>
            </a:r>
            <a:r>
              <a:rPr lang="en-US" sz="1100" dirty="0"/>
              <a:t> </a:t>
            </a:r>
            <a:r>
              <a:rPr lang="en-US" sz="1100" dirty="0" err="1"/>
              <a:t>nález</a:t>
            </a:r>
            <a:r>
              <a:rPr lang="en-US" sz="1100" dirty="0"/>
              <a:t> </a:t>
            </a:r>
            <a:r>
              <a:rPr lang="en-US" sz="1100" dirty="0" err="1"/>
              <a:t>této</a:t>
            </a:r>
            <a:r>
              <a:rPr lang="en-US" sz="1100" dirty="0"/>
              <a:t> </a:t>
            </a:r>
            <a:r>
              <a:rPr lang="en-US" sz="1100" dirty="0" err="1"/>
              <a:t>keramiky</a:t>
            </a:r>
            <a:r>
              <a:rPr lang="en-US" sz="1100" dirty="0"/>
              <a:t> </a:t>
            </a:r>
            <a:r>
              <a:rPr lang="en-US" sz="1100" dirty="0" err="1"/>
              <a:t>byl</a:t>
            </a:r>
            <a:r>
              <a:rPr lang="en-US" sz="1100" dirty="0"/>
              <a:t> </a:t>
            </a:r>
            <a:r>
              <a:rPr lang="en-US" sz="1100" dirty="0" err="1"/>
              <a:t>učiněn</a:t>
            </a:r>
            <a:r>
              <a:rPr lang="en-US" sz="1100" dirty="0"/>
              <a:t> v </a:t>
            </a:r>
            <a:r>
              <a:rPr lang="en-US" sz="1100" dirty="0" err="1"/>
              <a:t>Egyptě</a:t>
            </a:r>
            <a:r>
              <a:rPr lang="en-US" sz="1100" dirty="0"/>
              <a:t>. </a:t>
            </a:r>
            <a:r>
              <a:rPr lang="en-US" sz="1100" dirty="0" err="1"/>
              <a:t>Importy</a:t>
            </a:r>
            <a:r>
              <a:rPr lang="en-US" sz="1100" dirty="0"/>
              <a:t> se </a:t>
            </a:r>
            <a:r>
              <a:rPr lang="en-US" sz="1100" dirty="0" err="1"/>
              <a:t>dále</a:t>
            </a:r>
            <a:r>
              <a:rPr lang="en-US" sz="1100" dirty="0"/>
              <a:t> </a:t>
            </a:r>
            <a:r>
              <a:rPr lang="en-US" sz="1100" dirty="0" err="1"/>
              <a:t>našly</a:t>
            </a:r>
            <a:r>
              <a:rPr lang="en-US" sz="1100" dirty="0"/>
              <a:t> </a:t>
            </a:r>
            <a:r>
              <a:rPr lang="en-US" sz="1100" dirty="0" err="1"/>
              <a:t>například</a:t>
            </a:r>
            <a:r>
              <a:rPr lang="en-US" sz="1100" dirty="0"/>
              <a:t> </a:t>
            </a:r>
            <a:r>
              <a:rPr lang="en-US" sz="1100" dirty="0" err="1"/>
              <a:t>na</a:t>
            </a:r>
            <a:r>
              <a:rPr lang="en-US" sz="1100" dirty="0"/>
              <a:t> </a:t>
            </a:r>
            <a:r>
              <a:rPr lang="en-US" sz="1100" dirty="0" err="1"/>
              <a:t>Kykladech</a:t>
            </a:r>
            <a:r>
              <a:rPr lang="en-US" sz="1100" dirty="0"/>
              <a:t>, v </a:t>
            </a:r>
            <a:r>
              <a:rPr lang="en-US" sz="1100" dirty="0" err="1"/>
              <a:t>Levantě</a:t>
            </a:r>
            <a:r>
              <a:rPr lang="en-US" sz="1100" dirty="0"/>
              <a:t>, </a:t>
            </a:r>
            <a:r>
              <a:rPr lang="en-US" sz="1100" dirty="0" err="1"/>
              <a:t>pevninském</a:t>
            </a:r>
            <a:r>
              <a:rPr lang="en-US" sz="1100" dirty="0"/>
              <a:t> </a:t>
            </a:r>
            <a:r>
              <a:rPr lang="en-US" sz="1100" dirty="0" err="1"/>
              <a:t>Řecku</a:t>
            </a:r>
            <a:r>
              <a:rPr lang="en-US" sz="1100" dirty="0"/>
              <a:t>, </a:t>
            </a:r>
            <a:r>
              <a:rPr lang="en-US" sz="1100" dirty="0" err="1"/>
              <a:t>Anatolii</a:t>
            </a:r>
            <a:r>
              <a:rPr lang="en-US" sz="1100" dirty="0"/>
              <a:t> a v </a:t>
            </a:r>
            <a:r>
              <a:rPr lang="en-US" sz="1100" dirty="0" err="1"/>
              <a:t>jižní</a:t>
            </a:r>
            <a:r>
              <a:rPr lang="en-US" sz="1100" dirty="0"/>
              <a:t> </a:t>
            </a:r>
            <a:r>
              <a:rPr lang="en-US" sz="1100" dirty="0" err="1"/>
              <a:t>Itálii</a:t>
            </a:r>
            <a:r>
              <a:rPr lang="en-US" sz="1100" dirty="0"/>
              <a:t>.</a:t>
            </a:r>
          </a:p>
          <a:p>
            <a:r>
              <a:rPr lang="en-US" sz="1100" dirty="0" err="1"/>
              <a:t>Patrně</a:t>
            </a:r>
            <a:r>
              <a:rPr lang="en-US" sz="1100" dirty="0"/>
              <a:t> </a:t>
            </a:r>
            <a:r>
              <a:rPr lang="en-US" sz="1100" dirty="0" err="1"/>
              <a:t>existovalo</a:t>
            </a:r>
            <a:r>
              <a:rPr lang="en-US" sz="1100" dirty="0"/>
              <a:t> </a:t>
            </a:r>
            <a:r>
              <a:rPr lang="en-US" sz="1100" dirty="0" err="1"/>
              <a:t>množství</a:t>
            </a:r>
            <a:r>
              <a:rPr lang="en-US" sz="1100" dirty="0"/>
              <a:t> </a:t>
            </a:r>
            <a:r>
              <a:rPr lang="en-US" sz="1100" dirty="0" err="1"/>
              <a:t>nezávislých</a:t>
            </a:r>
            <a:r>
              <a:rPr lang="en-US" sz="1100" dirty="0"/>
              <a:t> </a:t>
            </a:r>
            <a:r>
              <a:rPr lang="en-US" sz="1100" dirty="0" err="1"/>
              <a:t>workshopů</a:t>
            </a:r>
            <a:r>
              <a:rPr lang="en-US" sz="1100" dirty="0"/>
              <a:t> </a:t>
            </a:r>
            <a:r>
              <a:rPr lang="en-US" sz="1100" dirty="0" err="1"/>
              <a:t>napříč</a:t>
            </a:r>
            <a:r>
              <a:rPr lang="en-US" sz="1100" dirty="0"/>
              <a:t> </a:t>
            </a:r>
            <a:r>
              <a:rPr lang="en-US" sz="1100" dirty="0" err="1"/>
              <a:t>ostrovem</a:t>
            </a:r>
            <a:r>
              <a:rPr lang="en-US" sz="1100" dirty="0"/>
              <a:t>.</a:t>
            </a:r>
          </a:p>
        </p:txBody>
      </p:sp>
      <p:pic>
        <p:nvPicPr>
          <p:cNvPr id="6" name="Zástupný obsah 5" descr="Obsah obrázku plavidlo, sklenice, keramické nádobí, malované&#10;&#10;Popis byl vytvořen automaticky">
            <a:extLst>
              <a:ext uri="{FF2B5EF4-FFF2-40B4-BE49-F238E27FC236}">
                <a16:creationId xmlns:a16="http://schemas.microsoft.com/office/drawing/2014/main" id="{B2A7BD5F-6EEF-45AB-8FAC-524E284BAD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5533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3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60B51C8-E960-4920-8F6E-1BB4384A7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Kamare</a:t>
            </a:r>
            <a:r>
              <a:rPr lang="cs-CZ" sz="3600" dirty="0">
                <a:solidFill>
                  <a:srgbClr val="FFFFFF"/>
                </a:solidFill>
              </a:rPr>
              <a:t>s</a:t>
            </a:r>
            <a:r>
              <a:rPr lang="en-US" sz="3600" dirty="0">
                <a:solidFill>
                  <a:srgbClr val="FFFFFF"/>
                </a:solidFill>
              </a:rPr>
              <a:t> ware – Phaistos (</a:t>
            </a:r>
            <a:r>
              <a:rPr lang="en-US" sz="3600" dirty="0" err="1">
                <a:solidFill>
                  <a:srgbClr val="FFFFFF"/>
                </a:solidFill>
              </a:rPr>
              <a:t>muzeum</a:t>
            </a:r>
            <a:r>
              <a:rPr lang="en-US" sz="3600" dirty="0">
                <a:solidFill>
                  <a:srgbClr val="FFFFFF"/>
                </a:solidFill>
              </a:rPr>
              <a:t> Heraklion)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hrníček, starožitnosti, zobrazené, ozdobné&#10;&#10;Popis byl vytvořen automaticky">
            <a:extLst>
              <a:ext uri="{FF2B5EF4-FFF2-40B4-BE49-F238E27FC236}">
                <a16:creationId xmlns:a16="http://schemas.microsoft.com/office/drawing/2014/main" id="{10E3DCA4-99A3-4D68-9AC7-DAC5F0152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r="-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84748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5467D0-D3C1-443D-BB80-AA0EA82D3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Dekorační motivy – MM IB </a:t>
            </a:r>
            <a:r>
              <a:rPr lang="cs-CZ" dirty="0" err="1"/>
              <a:t>Knossos</a:t>
            </a:r>
            <a:r>
              <a:rPr lang="cs-CZ" dirty="0"/>
              <a:t> (Early </a:t>
            </a:r>
            <a:r>
              <a:rPr lang="cs-CZ" dirty="0" err="1"/>
              <a:t>Chamber</a:t>
            </a:r>
            <a:r>
              <a:rPr lang="cs-CZ" dirty="0"/>
              <a:t> </a:t>
            </a:r>
            <a:r>
              <a:rPr lang="cs-CZ" dirty="0" err="1"/>
              <a:t>beneath</a:t>
            </a:r>
            <a:r>
              <a:rPr lang="cs-CZ" dirty="0"/>
              <a:t> </a:t>
            </a:r>
            <a:r>
              <a:rPr lang="cs-CZ" dirty="0" err="1"/>
              <a:t>West</a:t>
            </a:r>
            <a:r>
              <a:rPr lang="cs-CZ" dirty="0"/>
              <a:t> </a:t>
            </a:r>
            <a:r>
              <a:rPr lang="cs-CZ" dirty="0" err="1"/>
              <a:t>Court</a:t>
            </a:r>
            <a:r>
              <a:rPr lang="cs-CZ" dirty="0"/>
              <a:t> Group)</a:t>
            </a:r>
          </a:p>
        </p:txBody>
      </p:sp>
      <p:pic>
        <p:nvPicPr>
          <p:cNvPr id="5" name="Zástupný obsah 4" descr="Obsah obrázku šipka&#10;&#10;Popis byl vytvořen automaticky">
            <a:extLst>
              <a:ext uri="{FF2B5EF4-FFF2-40B4-BE49-F238E27FC236}">
                <a16:creationId xmlns:a16="http://schemas.microsoft.com/office/drawing/2014/main" id="{CE700D92-4B46-457A-AB0C-55BACF356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25" y="1825625"/>
            <a:ext cx="3533775" cy="4667250"/>
          </a:xfrm>
        </p:spPr>
      </p:pic>
    </p:spTree>
    <p:extLst>
      <p:ext uri="{BB962C8B-B14F-4D97-AF65-F5344CB8AC3E}">
        <p14:creationId xmlns:p14="http://schemas.microsoft.com/office/powerpoint/2010/main" val="3674485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827E3-5A56-472E-A374-4FEC40CCA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Vybraná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E24FD0-A63C-4C0B-A1FA-200B0E6F0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 err="1"/>
              <a:t>Shelmerdine</a:t>
            </a:r>
            <a:r>
              <a:rPr lang="cs-CZ" b="1" dirty="0"/>
              <a:t>, C. W. (</a:t>
            </a:r>
            <a:r>
              <a:rPr lang="cs-CZ" b="1" dirty="0" err="1"/>
              <a:t>ed</a:t>
            </a:r>
            <a:r>
              <a:rPr lang="cs-CZ" b="1" dirty="0"/>
              <a:t>.), 2010. </a:t>
            </a:r>
            <a:r>
              <a:rPr lang="en-US" b="1" dirty="0"/>
              <a:t>The Cambridge Companion to THE AEGEAN BRONZE AGE</a:t>
            </a:r>
            <a:r>
              <a:rPr lang="cs-CZ" b="1" dirty="0"/>
              <a:t>. Cambridge University </a:t>
            </a:r>
            <a:r>
              <a:rPr lang="cs-CZ" b="1" dirty="0" err="1"/>
              <a:t>Press</a:t>
            </a:r>
            <a:r>
              <a:rPr lang="cs-CZ" b="1" dirty="0"/>
              <a:t>.</a:t>
            </a:r>
          </a:p>
          <a:p>
            <a:r>
              <a:rPr lang="cs-CZ" b="1" dirty="0" err="1"/>
              <a:t>Cline</a:t>
            </a:r>
            <a:r>
              <a:rPr lang="cs-CZ" b="1" dirty="0"/>
              <a:t>, E. H. (</a:t>
            </a:r>
            <a:r>
              <a:rPr lang="cs-CZ" b="1" dirty="0" err="1"/>
              <a:t>ed</a:t>
            </a:r>
            <a:r>
              <a:rPr lang="cs-CZ" b="1" dirty="0"/>
              <a:t>.), 2012. </a:t>
            </a:r>
            <a:r>
              <a:rPr lang="en-US" b="1" dirty="0"/>
              <a:t>THE OXFORD HANDBOOK OF THE BRONZE AGE AEGEAN</a:t>
            </a:r>
            <a:r>
              <a:rPr lang="cs-CZ" b="1" dirty="0"/>
              <a:t>. Oxford University </a:t>
            </a:r>
            <a:r>
              <a:rPr lang="cs-CZ" b="1" dirty="0" err="1"/>
              <a:t>Press</a:t>
            </a:r>
            <a:r>
              <a:rPr lang="cs-CZ" b="1" dirty="0"/>
              <a:t>.</a:t>
            </a:r>
          </a:p>
          <a:p>
            <a:r>
              <a:rPr lang="cs-CZ" b="1" dirty="0" err="1"/>
              <a:t>Poursat</a:t>
            </a:r>
            <a:r>
              <a:rPr lang="cs-CZ" b="1" dirty="0"/>
              <a:t>, J. C. – </a:t>
            </a:r>
            <a:r>
              <a:rPr lang="cs-CZ" b="1" dirty="0" err="1"/>
              <a:t>Knappet</a:t>
            </a:r>
            <a:r>
              <a:rPr lang="cs-CZ" b="1" dirty="0"/>
              <a:t>, C. 2022: </a:t>
            </a:r>
            <a:r>
              <a:rPr lang="cs-CZ" b="1" dirty="0" err="1"/>
              <a:t>The</a:t>
            </a:r>
            <a:r>
              <a:rPr lang="cs-CZ" b="1" dirty="0"/>
              <a:t> Art and </a:t>
            </a:r>
            <a:r>
              <a:rPr lang="cs-CZ" b="1" dirty="0" err="1"/>
              <a:t>Archaeology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Aegean</a:t>
            </a:r>
            <a:r>
              <a:rPr lang="cs-CZ" b="1" dirty="0"/>
              <a:t> Bronze Age: A </a:t>
            </a:r>
            <a:r>
              <a:rPr lang="cs-CZ" b="1" dirty="0" err="1"/>
              <a:t>History</a:t>
            </a:r>
            <a:r>
              <a:rPr lang="cs-CZ" b="1" dirty="0"/>
              <a:t>. </a:t>
            </a:r>
            <a:r>
              <a:rPr lang="cs-CZ" b="1"/>
              <a:t>Cambridge.</a:t>
            </a:r>
            <a:endParaRPr lang="cs-CZ" b="1" dirty="0"/>
          </a:p>
          <a:p>
            <a:r>
              <a:rPr lang="cs-CZ" dirty="0"/>
              <a:t>Shaw, J. W. 2011. </a:t>
            </a:r>
            <a:r>
              <a:rPr lang="en-US" dirty="0"/>
              <a:t>TRACING THE ANCESTRY OF THE MINOAN HALL SYSTE</a:t>
            </a:r>
            <a:r>
              <a:rPr lang="cs-CZ" dirty="0"/>
              <a:t>M. </a:t>
            </a:r>
            <a:r>
              <a:rPr lang="cs-CZ" i="1" dirty="0"/>
              <a:t>ABSA </a:t>
            </a:r>
            <a:r>
              <a:rPr lang="cs-CZ" dirty="0"/>
              <a:t>106(1), 141-165.</a:t>
            </a:r>
          </a:p>
          <a:p>
            <a:r>
              <a:rPr lang="cs-CZ" dirty="0" err="1"/>
              <a:t>Nowicky</a:t>
            </a:r>
            <a:r>
              <a:rPr lang="cs-CZ" dirty="0"/>
              <a:t>, K. 2018. </a:t>
            </a:r>
            <a:r>
              <a:rPr lang="en-US" dirty="0"/>
              <a:t>CRETAN PEAK SANCTUARIES: DISTRIBUTION, TOPOGRAPHY AND SPATIAL ORGANIZATION OF RITUAL</a:t>
            </a:r>
            <a:r>
              <a:rPr lang="cs-CZ" dirty="0"/>
              <a:t>. </a:t>
            </a:r>
            <a:r>
              <a:rPr lang="cs-CZ" i="1" dirty="0" err="1"/>
              <a:t>Archeologia</a:t>
            </a:r>
            <a:r>
              <a:rPr lang="cs-CZ" dirty="0"/>
              <a:t> 67 (2016-17), 7-29.</a:t>
            </a:r>
          </a:p>
          <a:p>
            <a:r>
              <a:rPr lang="cs-CZ" dirty="0" err="1"/>
              <a:t>Momigliamo</a:t>
            </a:r>
            <a:r>
              <a:rPr lang="cs-CZ" dirty="0"/>
              <a:t>, N. (</a:t>
            </a:r>
            <a:r>
              <a:rPr lang="cs-CZ" dirty="0" err="1"/>
              <a:t>ed</a:t>
            </a:r>
            <a:r>
              <a:rPr lang="cs-CZ" dirty="0"/>
              <a:t>.), 2007. </a:t>
            </a:r>
            <a:r>
              <a:rPr lang="en-US" b="0" i="0" dirty="0">
                <a:solidFill>
                  <a:srgbClr val="000000"/>
                </a:solidFill>
                <a:effectLst/>
                <a:latin typeface="GT America Standard"/>
              </a:rPr>
              <a:t>KNOSSOS POTTERY HANDBOOK: NEOLITHIC and BRONZE AGE (MINOAN)</a:t>
            </a:r>
            <a:r>
              <a:rPr lang="cs-CZ" b="0" i="0" dirty="0">
                <a:solidFill>
                  <a:srgbClr val="000000"/>
                </a:solidFill>
                <a:effectLst/>
                <a:latin typeface="GT America Standard"/>
              </a:rPr>
              <a:t>. </a:t>
            </a:r>
            <a:r>
              <a:rPr lang="cs-CZ" b="0" i="1" dirty="0">
                <a:solidFill>
                  <a:srgbClr val="000000"/>
                </a:solidFill>
                <a:effectLst/>
                <a:latin typeface="GT America Standard"/>
              </a:rPr>
              <a:t>BSA </a:t>
            </a:r>
            <a:r>
              <a:rPr lang="cs-CZ" b="0" dirty="0" err="1">
                <a:solidFill>
                  <a:srgbClr val="000000"/>
                </a:solidFill>
                <a:effectLst/>
                <a:latin typeface="GT America Standard"/>
              </a:rPr>
              <a:t>studies</a:t>
            </a:r>
            <a:r>
              <a:rPr lang="cs-CZ" b="0" i="1" dirty="0">
                <a:solidFill>
                  <a:srgbClr val="000000"/>
                </a:solidFill>
                <a:effectLst/>
                <a:latin typeface="GT America Standard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GT America Standard"/>
              </a:rPr>
              <a:t>vol. 14.</a:t>
            </a:r>
          </a:p>
          <a:p>
            <a:r>
              <a:rPr lang="en-US" dirty="0"/>
              <a:t>Macdonald, C. 2003</a:t>
            </a:r>
            <a:r>
              <a:rPr lang="cs-CZ" dirty="0"/>
              <a:t>.</a:t>
            </a:r>
            <a:r>
              <a:rPr lang="en-US" dirty="0"/>
              <a:t> The Palace of Minos at Knossos, Athena Review (3) 3, 36 – 43.</a:t>
            </a:r>
            <a:r>
              <a:rPr lang="cs-CZ" dirty="0"/>
              <a:t> Online: </a:t>
            </a:r>
            <a:r>
              <a:rPr lang="cs-CZ" dirty="0">
                <a:hlinkClick r:id="rId2"/>
              </a:rPr>
              <a:t>http://www.minoer.net/wp-content/uploads/2011/02/The-Palaces-of-Minos-at-Knossos.pdf</a:t>
            </a:r>
            <a:r>
              <a:rPr lang="cs-CZ" dirty="0"/>
              <a:t> </a:t>
            </a:r>
          </a:p>
          <a:p>
            <a:r>
              <a:rPr lang="cs-CZ" dirty="0" err="1"/>
              <a:t>Vatrous</a:t>
            </a:r>
            <a:r>
              <a:rPr lang="cs-CZ" dirty="0"/>
              <a:t>, L. W. 1994: </a:t>
            </a:r>
            <a:r>
              <a:rPr lang="en-US" dirty="0"/>
              <a:t>Review of Aegean Prehistory III: Crete from Earliest Prehistory through the </a:t>
            </a:r>
            <a:r>
              <a:rPr lang="en-US" dirty="0" err="1"/>
              <a:t>Protopalatial</a:t>
            </a:r>
            <a:r>
              <a:rPr lang="en-US" dirty="0"/>
              <a:t> Period</a:t>
            </a:r>
            <a:r>
              <a:rPr lang="cs-CZ" dirty="0"/>
              <a:t>. </a:t>
            </a:r>
            <a:r>
              <a:rPr lang="cs-CZ" i="1" dirty="0"/>
              <a:t>AJA </a:t>
            </a:r>
            <a:r>
              <a:rPr lang="cs-CZ" dirty="0"/>
              <a:t>98(4), 695-753.</a:t>
            </a:r>
          </a:p>
          <a:p>
            <a:endParaRPr lang="cs-CZ" dirty="0"/>
          </a:p>
          <a:p>
            <a:pPr marL="0" indent="0">
              <a:buNone/>
            </a:pPr>
            <a:endParaRPr lang="cs-CZ" i="1" dirty="0"/>
          </a:p>
          <a:p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892527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72B011-4A7F-4F93-9726-AB8FF9855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Jedná se skutečně o období „prvních paláců“?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09AFB7-30E5-4D2A-8E44-8FBBCA6FE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sz="2600" dirty="0"/>
              <a:t>Centrální shromáždiště se na lokalitách </a:t>
            </a:r>
            <a:r>
              <a:rPr lang="cs-CZ" sz="2600" dirty="0" err="1"/>
              <a:t>Knossos</a:t>
            </a:r>
            <a:r>
              <a:rPr lang="cs-CZ" sz="2600" dirty="0"/>
              <a:t> a </a:t>
            </a:r>
            <a:r>
              <a:rPr lang="cs-CZ" sz="2600" dirty="0" err="1"/>
              <a:t>Phaistos</a:t>
            </a:r>
            <a:r>
              <a:rPr lang="cs-CZ" sz="2600" dirty="0"/>
              <a:t> objevují již během FN – Jedná se o velké otevřené prostory, na kterých zřejmě docházelo  k rituálním shromážděním a hostinám.</a:t>
            </a:r>
          </a:p>
          <a:p>
            <a:r>
              <a:rPr lang="cs-CZ" sz="2600" dirty="0"/>
              <a:t>Výzkumy ukazují, že první paláce byly postaveny na strukturách, které se datují minimálně do období EM II (</a:t>
            </a:r>
            <a:r>
              <a:rPr lang="cs-CZ" sz="2600" dirty="0" err="1"/>
              <a:t>Knossos</a:t>
            </a:r>
            <a:r>
              <a:rPr lang="cs-CZ" sz="2600" dirty="0"/>
              <a:t>, </a:t>
            </a:r>
            <a:r>
              <a:rPr lang="cs-CZ" sz="2600" dirty="0" err="1"/>
              <a:t>Malia</a:t>
            </a:r>
            <a:r>
              <a:rPr lang="cs-CZ" sz="2600" dirty="0"/>
              <a:t>, </a:t>
            </a:r>
            <a:r>
              <a:rPr lang="cs-CZ" sz="2600" dirty="0" err="1"/>
              <a:t>Phaistos</a:t>
            </a:r>
            <a:r>
              <a:rPr lang="cs-CZ" sz="2600" dirty="0"/>
              <a:t>). </a:t>
            </a:r>
          </a:p>
          <a:p>
            <a:r>
              <a:rPr lang="cs-CZ" sz="2600" dirty="0"/>
              <a:t>Tyto struktury se v mnoha ohledech podobaly prvním palácům – orientace, přítomnost centrálního nádvoří, podobné architektonické prvky.</a:t>
            </a:r>
          </a:p>
          <a:p>
            <a:r>
              <a:rPr lang="cs-CZ" sz="2600" dirty="0"/>
              <a:t>První palác v </a:t>
            </a:r>
            <a:r>
              <a:rPr lang="cs-CZ" sz="2600" dirty="0" err="1"/>
              <a:t>Malii</a:t>
            </a:r>
            <a:r>
              <a:rPr lang="cs-CZ" sz="2600" dirty="0"/>
              <a:t> byl postaven patrně již v období EM III/MM IA.</a:t>
            </a:r>
          </a:p>
        </p:txBody>
      </p:sp>
    </p:spTree>
    <p:extLst>
      <p:ext uri="{BB962C8B-B14F-4D97-AF65-F5344CB8AC3E}">
        <p14:creationId xmlns:p14="http://schemas.microsoft.com/office/powerpoint/2010/main" val="2429715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B3E3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568161-1E58-4803-8574-B435C23C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 err="1">
                <a:solidFill>
                  <a:srgbClr val="FFFFFF"/>
                </a:solidFill>
              </a:rPr>
              <a:t>Paláce</a:t>
            </a:r>
            <a:r>
              <a:rPr lang="en-US" dirty="0">
                <a:solidFill>
                  <a:srgbClr val="FFFFFF"/>
                </a:solidFill>
              </a:rPr>
              <a:t> a </a:t>
            </a:r>
            <a:r>
              <a:rPr lang="en-US" dirty="0" err="1">
                <a:solidFill>
                  <a:srgbClr val="FFFFFF"/>
                </a:solidFill>
              </a:rPr>
              <a:t>jejich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předpokládaná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funkce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Zástupný obsah 5" descr="Obsah obrázku interiér, staré, špinavé&#10;&#10;Popis byl vytvořen automaticky">
            <a:extLst>
              <a:ext uri="{FF2B5EF4-FFF2-40B4-BE49-F238E27FC236}">
                <a16:creationId xmlns:a16="http://schemas.microsoft.com/office/drawing/2014/main" id="{36978EC0-5459-4B71-BC52-C3422D27EB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494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C234D-4D6B-47B3-B6C3-E22B427B1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471339"/>
            <a:ext cx="3424739" cy="560894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„</a:t>
            </a:r>
            <a:r>
              <a:rPr lang="en-US" sz="1400" dirty="0" err="1">
                <a:solidFill>
                  <a:srgbClr val="FFFFFF"/>
                </a:solidFill>
              </a:rPr>
              <a:t>Hlavní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paláce</a:t>
            </a:r>
            <a:r>
              <a:rPr lang="en-US" sz="1400" dirty="0">
                <a:solidFill>
                  <a:srgbClr val="FFFFFF"/>
                </a:solidFill>
              </a:rPr>
              <a:t>“ (Malia, Phaistos, Knossos, </a:t>
            </a:r>
            <a:r>
              <a:rPr lang="en-US" sz="1400" dirty="0" err="1">
                <a:solidFill>
                  <a:srgbClr val="FFFFFF"/>
                </a:solidFill>
              </a:rPr>
              <a:t>Zakros</a:t>
            </a:r>
            <a:r>
              <a:rPr lang="cs-CZ" sz="1400" dirty="0">
                <a:solidFill>
                  <a:srgbClr val="FFFFFF"/>
                </a:solidFill>
              </a:rPr>
              <a:t>(?)</a:t>
            </a:r>
            <a:r>
              <a:rPr lang="en-US" sz="1400" dirty="0">
                <a:solidFill>
                  <a:srgbClr val="FFFFFF"/>
                </a:solidFill>
              </a:rPr>
              <a:t>, Chania(?)) </a:t>
            </a:r>
            <a:r>
              <a:rPr lang="en-US" sz="1400" dirty="0" err="1">
                <a:solidFill>
                  <a:srgbClr val="FFFFFF"/>
                </a:solidFill>
              </a:rPr>
              <a:t>byly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mnohými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badateli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interpretovány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jako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mocenská</a:t>
            </a:r>
            <a:r>
              <a:rPr lang="en-US" sz="1400" dirty="0">
                <a:solidFill>
                  <a:srgbClr val="FFFFFF"/>
                </a:solidFill>
              </a:rPr>
              <a:t> centra („</a:t>
            </a:r>
            <a:r>
              <a:rPr lang="en-US" sz="1400" dirty="0" err="1">
                <a:solidFill>
                  <a:srgbClr val="FFFFFF"/>
                </a:solidFill>
              </a:rPr>
              <a:t>království</a:t>
            </a:r>
            <a:r>
              <a:rPr lang="en-US" sz="1400" dirty="0">
                <a:solidFill>
                  <a:srgbClr val="FFFFFF"/>
                </a:solidFill>
              </a:rPr>
              <a:t>“), </a:t>
            </a:r>
            <a:r>
              <a:rPr lang="en-US" sz="1400" dirty="0" err="1">
                <a:solidFill>
                  <a:srgbClr val="FFFFFF"/>
                </a:solidFill>
              </a:rPr>
              <a:t>která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kontrolovala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jednotlivé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regiony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ostrova</a:t>
            </a:r>
            <a:r>
              <a:rPr lang="en-US" sz="1400" dirty="0">
                <a:solidFill>
                  <a:srgbClr val="FFFFFF"/>
                </a:solidFill>
              </a:rPr>
              <a:t>.</a:t>
            </a:r>
            <a:endParaRPr lang="cs-CZ" sz="1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400" dirty="0" err="1">
                <a:solidFill>
                  <a:srgbClr val="FFFFFF"/>
                </a:solidFill>
              </a:rPr>
              <a:t>Důvody</a:t>
            </a:r>
            <a:r>
              <a:rPr lang="en-US" sz="1400" dirty="0">
                <a:solidFill>
                  <a:srgbClr val="FFFFFF"/>
                </a:solidFill>
              </a:rPr>
              <a:t>: </a:t>
            </a:r>
          </a:p>
          <a:p>
            <a:r>
              <a:rPr lang="en-US" sz="1400" dirty="0">
                <a:solidFill>
                  <a:srgbClr val="FFFFFF"/>
                </a:solidFill>
              </a:rPr>
              <a:t>Evans </a:t>
            </a:r>
            <a:r>
              <a:rPr lang="en-US" sz="1400" dirty="0" err="1">
                <a:solidFill>
                  <a:srgbClr val="FFFFFF"/>
                </a:solidFill>
              </a:rPr>
              <a:t>vycházel</a:t>
            </a:r>
            <a:r>
              <a:rPr lang="en-US" sz="1400" dirty="0">
                <a:solidFill>
                  <a:srgbClr val="FFFFFF"/>
                </a:solidFill>
              </a:rPr>
              <a:t> z </a:t>
            </a:r>
            <a:r>
              <a:rPr lang="en-US" sz="1400" dirty="0" err="1">
                <a:solidFill>
                  <a:srgbClr val="FFFFFF"/>
                </a:solidFill>
              </a:rPr>
              <a:t>legendy</a:t>
            </a:r>
            <a:r>
              <a:rPr lang="en-US" sz="1400" dirty="0">
                <a:solidFill>
                  <a:srgbClr val="FFFFFF"/>
                </a:solidFill>
              </a:rPr>
              <a:t> o </a:t>
            </a:r>
            <a:r>
              <a:rPr lang="en-US" sz="1400" dirty="0" err="1">
                <a:solidFill>
                  <a:srgbClr val="FFFFFF"/>
                </a:solidFill>
              </a:rPr>
              <a:t>králi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Mínóovi</a:t>
            </a:r>
            <a:r>
              <a:rPr lang="cs-CZ" sz="1400" dirty="0">
                <a:solidFill>
                  <a:srgbClr val="FFFFFF"/>
                </a:solidFill>
              </a:rPr>
              <a:t>.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</a:p>
          <a:p>
            <a:r>
              <a:rPr lang="en-US" sz="1400" dirty="0" err="1">
                <a:solidFill>
                  <a:srgbClr val="FFFFFF"/>
                </a:solidFill>
              </a:rPr>
              <a:t>paláce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měly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velké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skladovací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prostory</a:t>
            </a:r>
            <a:r>
              <a:rPr lang="en-US" sz="1400" dirty="0">
                <a:solidFill>
                  <a:srgbClr val="FFFFFF"/>
                </a:solidFill>
              </a:rPr>
              <a:t> (</a:t>
            </a:r>
            <a:r>
              <a:rPr lang="en-US" sz="1400" dirty="0" err="1">
                <a:solidFill>
                  <a:srgbClr val="FFFFFF"/>
                </a:solidFill>
              </a:rPr>
              <a:t>redistribuce</a:t>
            </a:r>
            <a:r>
              <a:rPr lang="en-US" sz="1400" dirty="0">
                <a:solidFill>
                  <a:srgbClr val="FFFFFF"/>
                </a:solidFill>
              </a:rPr>
              <a:t>)</a:t>
            </a:r>
            <a:r>
              <a:rPr lang="cs-CZ" sz="1400" dirty="0">
                <a:solidFill>
                  <a:srgbClr val="FFFFFF"/>
                </a:solidFill>
              </a:rPr>
              <a:t>.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en-US" sz="1400" dirty="0" err="1">
                <a:solidFill>
                  <a:srgbClr val="FFFFFF"/>
                </a:solidFill>
              </a:rPr>
              <a:t>lineární</a:t>
            </a:r>
            <a:r>
              <a:rPr lang="en-US" sz="1400" dirty="0">
                <a:solidFill>
                  <a:srgbClr val="FFFFFF"/>
                </a:solidFill>
              </a:rPr>
              <a:t> a </a:t>
            </a:r>
            <a:r>
              <a:rPr lang="en-US" sz="1400" dirty="0" err="1">
                <a:solidFill>
                  <a:srgbClr val="FFFFFF"/>
                </a:solidFill>
              </a:rPr>
              <a:t>hieroglyfické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písmo</a:t>
            </a:r>
            <a:r>
              <a:rPr lang="en-US" sz="1400" dirty="0">
                <a:solidFill>
                  <a:srgbClr val="FFFFFF"/>
                </a:solidFill>
              </a:rPr>
              <a:t> – </a:t>
            </a:r>
            <a:r>
              <a:rPr lang="en-US" sz="1400" dirty="0" err="1">
                <a:solidFill>
                  <a:srgbClr val="FFFFFF"/>
                </a:solidFill>
              </a:rPr>
              <a:t>administrativní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funkce</a:t>
            </a:r>
            <a:r>
              <a:rPr lang="cs-CZ" sz="1400" dirty="0">
                <a:solidFill>
                  <a:srgbClr val="FFFFFF"/>
                </a:solidFill>
              </a:rPr>
              <a:t>.</a:t>
            </a:r>
          </a:p>
          <a:p>
            <a:r>
              <a:rPr lang="cs-CZ" sz="1400" dirty="0">
                <a:solidFill>
                  <a:srgbClr val="FFFFFF"/>
                </a:solidFill>
              </a:rPr>
              <a:t>Centrální dvorce a struktury spojované s kultem/rituály – kultovní funkce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en-US" sz="1400" dirty="0">
                <a:solidFill>
                  <a:srgbClr val="FFFFFF"/>
                </a:solidFill>
              </a:rPr>
              <a:t>Evans </a:t>
            </a:r>
            <a:r>
              <a:rPr lang="en-US" sz="1400" dirty="0" err="1">
                <a:solidFill>
                  <a:srgbClr val="FFFFFF"/>
                </a:solidFill>
              </a:rPr>
              <a:t>spojoval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některé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místnosti</a:t>
            </a:r>
            <a:r>
              <a:rPr lang="en-US" sz="1400" dirty="0">
                <a:solidFill>
                  <a:srgbClr val="FFFFFF"/>
                </a:solidFill>
              </a:rPr>
              <a:t> s </a:t>
            </a:r>
            <a:r>
              <a:rPr lang="en-US" sz="1400" dirty="0" err="1">
                <a:solidFill>
                  <a:srgbClr val="FFFFFF"/>
                </a:solidFill>
              </a:rPr>
              <a:t>působením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krále</a:t>
            </a:r>
            <a:r>
              <a:rPr lang="en-US" sz="1400" dirty="0">
                <a:solidFill>
                  <a:srgbClr val="FFFFFF"/>
                </a:solidFill>
              </a:rPr>
              <a:t> a </a:t>
            </a:r>
            <a:r>
              <a:rPr lang="en-US" sz="1400" dirty="0" err="1">
                <a:solidFill>
                  <a:srgbClr val="FFFFFF"/>
                </a:solidFill>
              </a:rPr>
              <a:t>královny</a:t>
            </a:r>
            <a:r>
              <a:rPr lang="en-US" sz="1400" dirty="0">
                <a:solidFill>
                  <a:srgbClr val="FFFFFF"/>
                </a:solidFill>
              </a:rPr>
              <a:t>: </a:t>
            </a:r>
            <a:r>
              <a:rPr lang="en-US" sz="1400" dirty="0" err="1">
                <a:solidFill>
                  <a:srgbClr val="FFFFFF"/>
                </a:solidFill>
              </a:rPr>
              <a:t>trůnní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sál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králův</a:t>
            </a:r>
            <a:r>
              <a:rPr lang="en-US" sz="1400" dirty="0">
                <a:solidFill>
                  <a:srgbClr val="FFFFFF"/>
                </a:solidFill>
              </a:rPr>
              <a:t> a </a:t>
            </a:r>
            <a:r>
              <a:rPr lang="en-US" sz="1400" dirty="0" err="1">
                <a:solidFill>
                  <a:srgbClr val="FFFFFF"/>
                </a:solidFill>
              </a:rPr>
              <a:t>královnin</a:t>
            </a:r>
            <a:r>
              <a:rPr lang="en-US" sz="1400" dirty="0">
                <a:solidFill>
                  <a:srgbClr val="FFFFFF"/>
                </a:solidFill>
              </a:rPr>
              <a:t> megaron</a:t>
            </a:r>
            <a:r>
              <a:rPr lang="cs-CZ" sz="1400" dirty="0">
                <a:solidFill>
                  <a:srgbClr val="FFFFFF"/>
                </a:solidFill>
              </a:rPr>
              <a:t> (</a:t>
            </a:r>
            <a:r>
              <a:rPr lang="cs-CZ" sz="1400" dirty="0" err="1">
                <a:solidFill>
                  <a:srgbClr val="FFFFFF"/>
                </a:solidFill>
              </a:rPr>
              <a:t>Knossos</a:t>
            </a:r>
            <a:r>
              <a:rPr lang="cs-CZ" sz="1400" dirty="0">
                <a:solidFill>
                  <a:srgbClr val="FFFFFF"/>
                </a:solidFill>
              </a:rPr>
              <a:t>).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en-US" sz="1400" dirty="0" err="1">
                <a:solidFill>
                  <a:srgbClr val="FFFFFF"/>
                </a:solidFill>
              </a:rPr>
              <a:t>Podobnost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paláců</a:t>
            </a:r>
            <a:r>
              <a:rPr lang="en-US" sz="1400" dirty="0">
                <a:solidFill>
                  <a:srgbClr val="FFFFFF"/>
                </a:solidFill>
              </a:rPr>
              <a:t> se </a:t>
            </a:r>
            <a:r>
              <a:rPr lang="en-US" sz="1400" dirty="0" err="1">
                <a:solidFill>
                  <a:srgbClr val="FFFFFF"/>
                </a:solidFill>
              </a:rPr>
              <a:t>strukturami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na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Předním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východě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cs-CZ" sz="1400" dirty="0">
                <a:solidFill>
                  <a:srgbClr val="FFFFFF"/>
                </a:solidFill>
              </a:rPr>
              <a:t>- i zde existovaly malé státní útvary.</a:t>
            </a:r>
          </a:p>
          <a:p>
            <a:r>
              <a:rPr lang="cs-CZ" sz="1400" dirty="0">
                <a:solidFill>
                  <a:srgbClr val="FFFFFF"/>
                </a:solidFill>
              </a:rPr>
              <a:t>Ať už je tato teorie správná či nikoliv, je zřejmé, že naše vnímání </a:t>
            </a:r>
            <a:r>
              <a:rPr lang="cs-CZ" sz="1400" dirty="0" err="1">
                <a:solidFill>
                  <a:srgbClr val="FFFFFF"/>
                </a:solidFill>
              </a:rPr>
              <a:t>protopalácové</a:t>
            </a:r>
            <a:r>
              <a:rPr lang="cs-CZ" sz="1400" dirty="0">
                <a:solidFill>
                  <a:srgbClr val="FFFFFF"/>
                </a:solidFill>
              </a:rPr>
              <a:t> období může být vzhledem k absenci dokladů ovlivněno pozdějším vývojem – tedy znalostmi z </a:t>
            </a:r>
            <a:r>
              <a:rPr lang="cs-CZ" sz="1400" dirty="0" err="1">
                <a:solidFill>
                  <a:srgbClr val="FFFFFF"/>
                </a:solidFill>
              </a:rPr>
              <a:t>novopalácového</a:t>
            </a:r>
            <a:r>
              <a:rPr lang="cs-CZ" sz="1400" dirty="0">
                <a:solidFill>
                  <a:srgbClr val="FFFFFF"/>
                </a:solidFill>
              </a:rPr>
              <a:t> období.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2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B51BF-28D6-4998-AA3C-E8B5A2E9C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Centrální nádvoří a ceremoniální funkce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6086D3-CDF6-4DE5-88E1-D6260E08D2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Předpokládá se, že v </a:t>
            </a:r>
            <a:r>
              <a:rPr lang="cs-CZ" dirty="0" err="1"/>
              <a:t>protopalácovém</a:t>
            </a:r>
            <a:r>
              <a:rPr lang="cs-CZ" dirty="0"/>
              <a:t> období byly „paláce“ tvořeny nenavazujícím bloky místností orientovanými k centrálnímu nádvoří. </a:t>
            </a:r>
          </a:p>
          <a:p>
            <a:r>
              <a:rPr lang="cs-CZ" dirty="0"/>
              <a:t>V této době se mělo jednat o otevřená ceremoniální centra, která sloužila lidem z přilehlého okolí. Politicko-náboženský charakter.</a:t>
            </a:r>
          </a:p>
          <a:p>
            <a:r>
              <a:rPr lang="cs-CZ" dirty="0"/>
              <a:t>K centrálnímu nádvoří bylo možné dostat se z různých míst.</a:t>
            </a:r>
          </a:p>
          <a:p>
            <a:r>
              <a:rPr lang="cs-CZ" dirty="0"/>
              <a:t>V pozdějším (</a:t>
            </a:r>
            <a:r>
              <a:rPr lang="cs-CZ" dirty="0" err="1"/>
              <a:t>novopalácovém</a:t>
            </a:r>
            <a:r>
              <a:rPr lang="cs-CZ" dirty="0"/>
              <a:t>) období je přístup na nádvoří více omezen komplexy okolních budov (paláce) – je tedy možné, že v této době měly na nádvoří přístup zejména vybrané „elitní“ vrstvy obyvatelstva. Obrázek vpravo.</a:t>
            </a:r>
          </a:p>
          <a:p>
            <a:r>
              <a:rPr lang="cs-CZ" dirty="0"/>
              <a:t>Vzhledem k více otevřenému „celo-komunitnímu“ přístupu na centrální nádvoří v </a:t>
            </a:r>
            <a:r>
              <a:rPr lang="cs-CZ" dirty="0" err="1"/>
              <a:t>protopalácovém</a:t>
            </a:r>
            <a:r>
              <a:rPr lang="cs-CZ" dirty="0"/>
              <a:t> období, upřednostňují někteří badatelé termín „</a:t>
            </a:r>
            <a:r>
              <a:rPr lang="cs-CZ" dirty="0" err="1"/>
              <a:t>court-complexes</a:t>
            </a:r>
            <a:r>
              <a:rPr lang="cs-CZ" dirty="0"/>
              <a:t>“ namísto tradičních paláců (např. </a:t>
            </a:r>
            <a:r>
              <a:rPr lang="cs-CZ" dirty="0" err="1"/>
              <a:t>Shoep</a:t>
            </a:r>
            <a:r>
              <a:rPr lang="cs-CZ" dirty="0"/>
              <a:t>, </a:t>
            </a:r>
            <a:r>
              <a:rPr lang="cs-CZ" dirty="0" err="1"/>
              <a:t>Driessen</a:t>
            </a:r>
            <a:r>
              <a:rPr lang="cs-CZ" dirty="0"/>
              <a:t>).</a:t>
            </a:r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736041C-7A2D-4880-B871-369E1E03B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Malia</a:t>
            </a:r>
            <a:endParaRPr lang="cs-CZ" dirty="0"/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E4BFD25B-E5E6-4F18-A474-7BB1C4934CD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004" y="2723746"/>
            <a:ext cx="3560324" cy="3465918"/>
          </a:xfrm>
        </p:spPr>
      </p:pic>
    </p:spTree>
    <p:extLst>
      <p:ext uri="{BB962C8B-B14F-4D97-AF65-F5344CB8AC3E}">
        <p14:creationId xmlns:p14="http://schemas.microsoft.com/office/powerpoint/2010/main" val="4178089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BF1EA1-8AA1-4317-B0CF-6FF9EB20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Ceremonie na centrálním nádvoří? Miniaturní freska (LM I)</a:t>
            </a:r>
            <a:b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5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Zástupný obsah 8" descr="Obsah obrázku text, oltář&#10;&#10;Popis byl vytvořen automaticky">
            <a:extLst>
              <a:ext uri="{FF2B5EF4-FFF2-40B4-BE49-F238E27FC236}">
                <a16:creationId xmlns:a16="http://schemas.microsoft.com/office/drawing/2014/main" id="{A402069C-497A-48E4-94C4-800923F3C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444481"/>
            <a:ext cx="6780700" cy="39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07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3443974-AA90-4948-8BF1-46E2B8F99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Kdo žil v palácích?</a:t>
            </a:r>
          </a:p>
        </p:txBody>
      </p:sp>
      <p:grpSp>
        <p:nvGrpSpPr>
          <p:cNvPr id="21" name="Group 1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4056FF-82DD-4DB2-906D-4816A6DF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1400" dirty="0" err="1"/>
              <a:t>Král</a:t>
            </a:r>
            <a:r>
              <a:rPr lang="en-US" sz="1400" dirty="0"/>
              <a:t>/</a:t>
            </a:r>
            <a:r>
              <a:rPr lang="en-US" sz="1400" dirty="0" err="1"/>
              <a:t>královna</a:t>
            </a:r>
            <a:r>
              <a:rPr lang="en-US" sz="1400" dirty="0"/>
              <a:t> </a:t>
            </a:r>
            <a:r>
              <a:rPr lang="en-US" sz="1400" dirty="0" err="1"/>
              <a:t>nebo</a:t>
            </a:r>
            <a:r>
              <a:rPr lang="en-US" sz="1400" dirty="0"/>
              <a:t> </a:t>
            </a:r>
            <a:r>
              <a:rPr lang="en-US" sz="1400" dirty="0" err="1"/>
              <a:t>Kněz</a:t>
            </a:r>
            <a:r>
              <a:rPr lang="en-US" sz="1400" dirty="0"/>
              <a:t>/</a:t>
            </a:r>
            <a:r>
              <a:rPr lang="en-US" sz="1400" dirty="0" err="1"/>
              <a:t>Kněžka</a:t>
            </a:r>
            <a:r>
              <a:rPr lang="en-US" sz="1400" dirty="0"/>
              <a:t> </a:t>
            </a:r>
            <a:r>
              <a:rPr lang="en-US" sz="1400" dirty="0" err="1"/>
              <a:t>či</a:t>
            </a:r>
            <a:r>
              <a:rPr lang="en-US" sz="1400" dirty="0"/>
              <a:t> </a:t>
            </a:r>
            <a:r>
              <a:rPr lang="en-US" sz="1400" dirty="0" err="1"/>
              <a:t>snad</a:t>
            </a:r>
            <a:r>
              <a:rPr lang="en-US" sz="1400" dirty="0"/>
              <a:t> </a:t>
            </a:r>
            <a:r>
              <a:rPr lang="en-US" sz="1400" dirty="0" err="1"/>
              <a:t>obojí</a:t>
            </a:r>
            <a:r>
              <a:rPr lang="en-US" sz="1400" dirty="0"/>
              <a:t>? Nebo se </a:t>
            </a:r>
            <a:r>
              <a:rPr lang="en-US" sz="1400" dirty="0" err="1"/>
              <a:t>jednalo</a:t>
            </a:r>
            <a:r>
              <a:rPr lang="en-US" sz="1400" dirty="0"/>
              <a:t> o </a:t>
            </a:r>
            <a:r>
              <a:rPr lang="en-US" sz="1400" dirty="0" err="1"/>
              <a:t>elitní</a:t>
            </a:r>
            <a:r>
              <a:rPr lang="en-US" sz="1400" dirty="0"/>
              <a:t> </a:t>
            </a:r>
            <a:r>
              <a:rPr lang="en-US" sz="1400" dirty="0" err="1"/>
              <a:t>vládnoucí</a:t>
            </a:r>
            <a:r>
              <a:rPr lang="en-US" sz="1400" dirty="0"/>
              <a:t> </a:t>
            </a:r>
            <a:r>
              <a:rPr lang="en-US" sz="1400" dirty="0" err="1"/>
              <a:t>vrstvu</a:t>
            </a:r>
            <a:r>
              <a:rPr lang="en-US" sz="1400" dirty="0"/>
              <a:t>?</a:t>
            </a:r>
            <a:r>
              <a:rPr lang="cs-CZ" sz="1400" dirty="0"/>
              <a:t> </a:t>
            </a:r>
            <a:endParaRPr lang="en-US" sz="1400" dirty="0"/>
          </a:p>
          <a:p>
            <a:r>
              <a:rPr lang="en-US" sz="1400" dirty="0" err="1"/>
              <a:t>Není</a:t>
            </a:r>
            <a:r>
              <a:rPr lang="en-US" sz="1400" dirty="0"/>
              <a:t> </a:t>
            </a:r>
            <a:r>
              <a:rPr lang="en-US" sz="1400" dirty="0" err="1"/>
              <a:t>jasné</a:t>
            </a:r>
            <a:r>
              <a:rPr lang="en-US" sz="1400" dirty="0"/>
              <a:t> </a:t>
            </a:r>
            <a:r>
              <a:rPr lang="en-US" sz="1400" dirty="0" err="1"/>
              <a:t>zda</a:t>
            </a:r>
            <a:r>
              <a:rPr lang="en-US" sz="1400" dirty="0"/>
              <a:t> </a:t>
            </a:r>
            <a:r>
              <a:rPr lang="en-US" sz="1400" dirty="0" err="1"/>
              <a:t>paláce</a:t>
            </a:r>
            <a:r>
              <a:rPr lang="en-US" sz="1400" dirty="0"/>
              <a:t> </a:t>
            </a:r>
            <a:r>
              <a:rPr lang="en-US" sz="1400" dirty="0" err="1"/>
              <a:t>byly</a:t>
            </a:r>
            <a:r>
              <a:rPr lang="en-US" sz="1400" dirty="0"/>
              <a:t> </a:t>
            </a:r>
            <a:r>
              <a:rPr lang="en-US" sz="1400" dirty="0" err="1"/>
              <a:t>kontinuálně</a:t>
            </a:r>
            <a:r>
              <a:rPr lang="en-US" sz="1400" dirty="0"/>
              <a:t> </a:t>
            </a:r>
            <a:r>
              <a:rPr lang="en-US" sz="1400" dirty="0" err="1"/>
              <a:t>osídleny</a:t>
            </a:r>
            <a:r>
              <a:rPr lang="en-US" sz="1400" dirty="0"/>
              <a:t> (</a:t>
            </a:r>
            <a:r>
              <a:rPr lang="en-US" sz="1400" dirty="0" err="1"/>
              <a:t>obzvláště</a:t>
            </a:r>
            <a:r>
              <a:rPr lang="en-US" sz="1400" dirty="0"/>
              <a:t> v </a:t>
            </a:r>
            <a:r>
              <a:rPr lang="en-US" sz="1400" dirty="0" err="1"/>
              <a:t>protopalácovém</a:t>
            </a:r>
            <a:r>
              <a:rPr lang="en-US" sz="1400" dirty="0"/>
              <a:t> </a:t>
            </a:r>
            <a:r>
              <a:rPr lang="en-US" sz="1400" dirty="0" err="1"/>
              <a:t>období</a:t>
            </a:r>
            <a:r>
              <a:rPr lang="en-US" sz="1400" dirty="0"/>
              <a:t>) – </a:t>
            </a:r>
            <a:r>
              <a:rPr lang="en-US" sz="1400" dirty="0" err="1"/>
              <a:t>existuje</a:t>
            </a:r>
            <a:r>
              <a:rPr lang="en-US" sz="1400" dirty="0"/>
              <a:t> </a:t>
            </a:r>
            <a:r>
              <a:rPr lang="en-US" sz="1400" dirty="0" err="1"/>
              <a:t>pouze</a:t>
            </a:r>
            <a:r>
              <a:rPr lang="en-US" sz="1400" dirty="0"/>
              <a:t> </a:t>
            </a:r>
            <a:r>
              <a:rPr lang="en-US" sz="1400" dirty="0" err="1"/>
              <a:t>málo</a:t>
            </a:r>
            <a:r>
              <a:rPr lang="en-US" sz="1400" dirty="0"/>
              <a:t> </a:t>
            </a:r>
            <a:r>
              <a:rPr lang="en-US" sz="1400" dirty="0" err="1"/>
              <a:t>dokladů</a:t>
            </a:r>
            <a:r>
              <a:rPr lang="en-US" sz="1400" dirty="0"/>
              <a:t> </a:t>
            </a:r>
            <a:r>
              <a:rPr lang="en-US" sz="1400" dirty="0" err="1"/>
              <a:t>běžného</a:t>
            </a:r>
            <a:r>
              <a:rPr lang="en-US" sz="1400" dirty="0"/>
              <a:t> </a:t>
            </a:r>
            <a:r>
              <a:rPr lang="en-US" sz="1400" dirty="0" err="1"/>
              <a:t>života</a:t>
            </a:r>
            <a:r>
              <a:rPr lang="en-US" sz="1400" dirty="0"/>
              <a:t> v </a:t>
            </a:r>
            <a:r>
              <a:rPr lang="en-US" sz="1400" dirty="0" err="1"/>
              <a:t>palácích</a:t>
            </a:r>
            <a:r>
              <a:rPr lang="en-US" sz="1400" dirty="0"/>
              <a:t>. </a:t>
            </a:r>
            <a:r>
              <a:rPr lang="en-US" sz="1400" dirty="0" err="1"/>
              <a:t>Většina</a:t>
            </a:r>
            <a:r>
              <a:rPr lang="en-US" sz="1400" dirty="0"/>
              <a:t> </a:t>
            </a:r>
            <a:r>
              <a:rPr lang="en-US" sz="1400" dirty="0" err="1"/>
              <a:t>nálezů</a:t>
            </a:r>
            <a:r>
              <a:rPr lang="en-US" sz="1400" dirty="0"/>
              <a:t> se </a:t>
            </a:r>
            <a:r>
              <a:rPr lang="en-US" sz="1400" dirty="0" err="1"/>
              <a:t>pojí</a:t>
            </a:r>
            <a:r>
              <a:rPr lang="en-US" sz="1400" dirty="0"/>
              <a:t> z </a:t>
            </a:r>
            <a:r>
              <a:rPr lang="en-US" sz="1400" dirty="0" err="1"/>
              <a:t>jeho</a:t>
            </a:r>
            <a:r>
              <a:rPr lang="en-US" sz="1400" dirty="0"/>
              <a:t> </a:t>
            </a:r>
            <a:r>
              <a:rPr lang="en-US" sz="1400" dirty="0" err="1"/>
              <a:t>ceremoniální</a:t>
            </a:r>
            <a:r>
              <a:rPr lang="en-US" sz="1400" dirty="0"/>
              <a:t> </a:t>
            </a:r>
            <a:r>
              <a:rPr lang="en-US" sz="1400" dirty="0" err="1"/>
              <a:t>funkcí</a:t>
            </a:r>
            <a:r>
              <a:rPr lang="en-US" sz="1400" dirty="0"/>
              <a:t> (</a:t>
            </a:r>
            <a:r>
              <a:rPr lang="en-US" sz="1400" dirty="0" err="1"/>
              <a:t>zejména</a:t>
            </a:r>
            <a:r>
              <a:rPr lang="en-US" sz="1400" dirty="0"/>
              <a:t> </a:t>
            </a:r>
            <a:r>
              <a:rPr lang="en-US" sz="1400" dirty="0" err="1"/>
              <a:t>velké</a:t>
            </a:r>
            <a:r>
              <a:rPr lang="en-US" sz="1400" dirty="0"/>
              <a:t> </a:t>
            </a:r>
            <a:r>
              <a:rPr lang="en-US" sz="1400" dirty="0" err="1"/>
              <a:t>množství</a:t>
            </a:r>
            <a:r>
              <a:rPr lang="en-US" sz="1400" dirty="0"/>
              <a:t> </a:t>
            </a:r>
            <a:r>
              <a:rPr lang="en-US" sz="1400" dirty="0" err="1"/>
              <a:t>nádob</a:t>
            </a:r>
            <a:r>
              <a:rPr lang="en-US" sz="1400" dirty="0"/>
              <a:t> – </a:t>
            </a:r>
            <a:r>
              <a:rPr lang="en-US" sz="1400" dirty="0" err="1"/>
              <a:t>ceremoniální</a:t>
            </a:r>
            <a:r>
              <a:rPr lang="en-US" sz="1400" dirty="0"/>
              <a:t> </a:t>
            </a:r>
            <a:r>
              <a:rPr lang="en-US" sz="1400" dirty="0" err="1"/>
              <a:t>hostiny</a:t>
            </a:r>
            <a:r>
              <a:rPr lang="en-US" sz="1400" dirty="0"/>
              <a:t>).</a:t>
            </a:r>
          </a:p>
          <a:p>
            <a:r>
              <a:rPr lang="en-US" sz="1400" dirty="0" err="1"/>
              <a:t>Rezidence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 se </a:t>
            </a:r>
            <a:r>
              <a:rPr lang="en-US" sz="1400" dirty="0" err="1"/>
              <a:t>mohly</a:t>
            </a:r>
            <a:r>
              <a:rPr lang="en-US" sz="1400" dirty="0"/>
              <a:t> </a:t>
            </a:r>
            <a:r>
              <a:rPr lang="en-US" sz="1400" dirty="0" err="1"/>
              <a:t>nacházet</a:t>
            </a:r>
            <a:r>
              <a:rPr lang="en-US" sz="1400" dirty="0"/>
              <a:t> v </a:t>
            </a:r>
            <a:r>
              <a:rPr lang="en-US" sz="1400" dirty="0" err="1"/>
              <a:t>přilehlých</a:t>
            </a:r>
            <a:r>
              <a:rPr lang="en-US" sz="1400" dirty="0"/>
              <a:t> </a:t>
            </a:r>
            <a:r>
              <a:rPr lang="en-US" sz="1400" dirty="0" err="1"/>
              <a:t>městech</a:t>
            </a:r>
            <a:r>
              <a:rPr lang="en-US" sz="1400" dirty="0"/>
              <a:t> (</a:t>
            </a:r>
            <a:r>
              <a:rPr lang="en-US" sz="1400" dirty="0" err="1"/>
              <a:t>např</a:t>
            </a:r>
            <a:r>
              <a:rPr lang="en-US" sz="1400" dirty="0"/>
              <a:t>. od </a:t>
            </a:r>
            <a:r>
              <a:rPr lang="en-US" sz="1400" dirty="0" err="1"/>
              <a:t>novopalácového</a:t>
            </a:r>
            <a:r>
              <a:rPr lang="en-US" sz="1400" dirty="0"/>
              <a:t> </a:t>
            </a:r>
            <a:r>
              <a:rPr lang="en-US" sz="1400" dirty="0" err="1"/>
              <a:t>období</a:t>
            </a:r>
            <a:r>
              <a:rPr lang="en-US" sz="1400" dirty="0"/>
              <a:t> v </a:t>
            </a:r>
            <a:r>
              <a:rPr lang="en-US" sz="1400" dirty="0" err="1"/>
              <a:t>tzv</a:t>
            </a:r>
            <a:r>
              <a:rPr lang="en-US" sz="1400" dirty="0"/>
              <a:t>. </a:t>
            </a:r>
            <a:r>
              <a:rPr lang="en-US" sz="1400" dirty="0" err="1"/>
              <a:t>vilách</a:t>
            </a:r>
            <a:r>
              <a:rPr lang="en-US" sz="1400" dirty="0"/>
              <a:t>).</a:t>
            </a:r>
          </a:p>
          <a:p>
            <a:r>
              <a:rPr lang="en-US" sz="1400" dirty="0" err="1"/>
              <a:t>Doklady</a:t>
            </a:r>
            <a:r>
              <a:rPr lang="en-US" sz="1400" dirty="0"/>
              <a:t> </a:t>
            </a:r>
            <a:r>
              <a:rPr lang="en-US" sz="1400" dirty="0" err="1"/>
              <a:t>veřejné</a:t>
            </a:r>
            <a:r>
              <a:rPr lang="en-US" sz="1400" dirty="0"/>
              <a:t> </a:t>
            </a:r>
            <a:r>
              <a:rPr lang="en-US" sz="1400" dirty="0" err="1"/>
              <a:t>funkce</a:t>
            </a:r>
            <a:r>
              <a:rPr lang="en-US" sz="1400" dirty="0"/>
              <a:t> </a:t>
            </a:r>
            <a:r>
              <a:rPr lang="en-US" sz="1400" dirty="0" err="1"/>
              <a:t>nepalácových</a:t>
            </a:r>
            <a:r>
              <a:rPr lang="en-US" sz="1400" dirty="0"/>
              <a:t> </a:t>
            </a:r>
            <a:r>
              <a:rPr lang="en-US" sz="1400" dirty="0" err="1"/>
              <a:t>budov</a:t>
            </a:r>
            <a:r>
              <a:rPr lang="en-US" sz="1400" dirty="0"/>
              <a:t> z </a:t>
            </a:r>
            <a:r>
              <a:rPr lang="en-US" sz="1400" dirty="0" err="1"/>
              <a:t>protopalácobého</a:t>
            </a:r>
            <a:r>
              <a:rPr lang="en-US" sz="1400" dirty="0"/>
              <a:t> </a:t>
            </a:r>
            <a:r>
              <a:rPr lang="en-US" sz="1400" dirty="0" err="1"/>
              <a:t>období</a:t>
            </a:r>
            <a:r>
              <a:rPr lang="en-US" sz="1400" dirty="0"/>
              <a:t> z </a:t>
            </a:r>
            <a:r>
              <a:rPr lang="en-US" sz="1400" dirty="0" err="1"/>
              <a:t>lokality</a:t>
            </a:r>
            <a:r>
              <a:rPr lang="en-US" sz="1400" dirty="0"/>
              <a:t> Malia </a:t>
            </a:r>
            <a:r>
              <a:rPr lang="en-US" sz="1400" dirty="0" err="1"/>
              <a:t>ze</a:t>
            </a:r>
            <a:r>
              <a:rPr lang="en-US" sz="1400" dirty="0"/>
              <a:t> </a:t>
            </a:r>
            <a:r>
              <a:rPr lang="en-US" sz="1400" dirty="0" err="1"/>
              <a:t>čtvrti</a:t>
            </a:r>
            <a:r>
              <a:rPr lang="en-US" sz="1400" dirty="0"/>
              <a:t> Mu</a:t>
            </a:r>
            <a:r>
              <a:rPr lang="cs-CZ" sz="1400" dirty="0"/>
              <a:t> (obrázek: budovy A, B a E)</a:t>
            </a:r>
            <a:r>
              <a:rPr lang="en-US" sz="1400" dirty="0"/>
              <a:t>. </a:t>
            </a:r>
            <a:r>
              <a:rPr lang="en-US" sz="1400" dirty="0" err="1"/>
              <a:t>Objevují</a:t>
            </a:r>
            <a:r>
              <a:rPr lang="en-US" sz="1400" dirty="0"/>
              <a:t> se </a:t>
            </a:r>
            <a:r>
              <a:rPr lang="en-US" sz="1400" dirty="0" err="1"/>
              <a:t>zde</a:t>
            </a:r>
            <a:r>
              <a:rPr lang="en-US" sz="1400" dirty="0"/>
              <a:t> </a:t>
            </a:r>
            <a:r>
              <a:rPr lang="en-US" sz="1400" dirty="0" err="1"/>
              <a:t>prvky</a:t>
            </a:r>
            <a:r>
              <a:rPr lang="en-US" sz="1400" dirty="0"/>
              <a:t>, </a:t>
            </a:r>
            <a:r>
              <a:rPr lang="en-US" sz="1400" dirty="0" err="1"/>
              <a:t>které</a:t>
            </a:r>
            <a:r>
              <a:rPr lang="en-US" sz="1400" dirty="0"/>
              <a:t> </a:t>
            </a:r>
            <a:r>
              <a:rPr lang="en-US" sz="1400" dirty="0" err="1"/>
              <a:t>jsou</a:t>
            </a:r>
            <a:r>
              <a:rPr lang="en-US" sz="1400" dirty="0"/>
              <a:t> </a:t>
            </a:r>
            <a:r>
              <a:rPr lang="en-US" sz="1400" dirty="0" err="1"/>
              <a:t>typické</a:t>
            </a:r>
            <a:r>
              <a:rPr lang="en-US" sz="1400" dirty="0"/>
              <a:t> pro </a:t>
            </a:r>
            <a:r>
              <a:rPr lang="en-US" sz="1400" dirty="0" err="1"/>
              <a:t>pozdější</a:t>
            </a:r>
            <a:r>
              <a:rPr lang="en-US" sz="1400" dirty="0"/>
              <a:t> </a:t>
            </a:r>
            <a:r>
              <a:rPr lang="en-US" sz="1400" dirty="0" err="1"/>
              <a:t>nové</a:t>
            </a:r>
            <a:r>
              <a:rPr lang="en-US" sz="1400" dirty="0"/>
              <a:t> </a:t>
            </a:r>
            <a:r>
              <a:rPr lang="en-US" sz="1400" dirty="0" err="1"/>
              <a:t>paláce</a:t>
            </a:r>
            <a:r>
              <a:rPr lang="en-US" sz="1400" dirty="0"/>
              <a:t>. </a:t>
            </a:r>
            <a:r>
              <a:rPr lang="en-US" sz="1400" dirty="0" err="1"/>
              <a:t>Jedná</a:t>
            </a:r>
            <a:r>
              <a:rPr lang="en-US" sz="1400" dirty="0"/>
              <a:t> se o </a:t>
            </a:r>
            <a:r>
              <a:rPr lang="en-US" sz="1400" dirty="0" err="1"/>
              <a:t>tz</a:t>
            </a:r>
            <a:r>
              <a:rPr lang="cs-CZ" sz="1400" dirty="0"/>
              <a:t>v.</a:t>
            </a:r>
            <a:r>
              <a:rPr lang="en-US" sz="1400" dirty="0"/>
              <a:t> </a:t>
            </a:r>
            <a:r>
              <a:rPr lang="en-US" sz="1400" dirty="0" err="1"/>
              <a:t>očistn</a:t>
            </a:r>
            <a:r>
              <a:rPr lang="cs-CZ" sz="1400" dirty="0"/>
              <a:t>ou nádrž</a:t>
            </a:r>
            <a:r>
              <a:rPr lang="en-US" sz="1400" dirty="0"/>
              <a:t> (lustral basin), </a:t>
            </a:r>
            <a:r>
              <a:rPr lang="en-US" sz="1400" dirty="0" err="1"/>
              <a:t>systém</a:t>
            </a:r>
            <a:r>
              <a:rPr lang="en-US" sz="1400" dirty="0"/>
              <a:t> </a:t>
            </a:r>
            <a:r>
              <a:rPr lang="en-US" sz="1400" dirty="0" err="1"/>
              <a:t>sloupů</a:t>
            </a:r>
            <a:r>
              <a:rPr lang="en-US" sz="1400" dirty="0"/>
              <a:t> a </a:t>
            </a:r>
            <a:r>
              <a:rPr lang="en-US" sz="1400" dirty="0" err="1"/>
              <a:t>dveřních</a:t>
            </a:r>
            <a:r>
              <a:rPr lang="en-US" sz="1400" dirty="0"/>
              <a:t> </a:t>
            </a:r>
            <a:r>
              <a:rPr lang="en-US" sz="1400" dirty="0" err="1"/>
              <a:t>příček</a:t>
            </a:r>
            <a:r>
              <a:rPr lang="cs-CZ" sz="1400" dirty="0"/>
              <a:t> </a:t>
            </a:r>
            <a:r>
              <a:rPr lang="en-US" sz="1400" dirty="0"/>
              <a:t>(pier and door partitions) </a:t>
            </a:r>
            <a:r>
              <a:rPr lang="cs-CZ" sz="1400" dirty="0"/>
              <a:t>– často součástí tzv. minojských hal (</a:t>
            </a:r>
            <a:r>
              <a:rPr lang="cs-CZ" sz="1400" dirty="0" err="1"/>
              <a:t>Minoan</a:t>
            </a:r>
            <a:r>
              <a:rPr lang="cs-CZ" sz="1400" dirty="0"/>
              <a:t> </a:t>
            </a:r>
            <a:r>
              <a:rPr lang="cs-CZ" sz="1400" dirty="0" err="1"/>
              <a:t>hall</a:t>
            </a:r>
            <a:r>
              <a:rPr lang="cs-CZ" sz="1400" dirty="0"/>
              <a:t>) </a:t>
            </a:r>
            <a:r>
              <a:rPr lang="en-US" sz="1400" dirty="0"/>
              <a:t>a </a:t>
            </a:r>
            <a:r>
              <a:rPr lang="en-US" sz="1400" dirty="0" err="1"/>
              <a:t>kvádrové</a:t>
            </a:r>
            <a:r>
              <a:rPr lang="en-US" sz="1400" dirty="0"/>
              <a:t> </a:t>
            </a:r>
            <a:r>
              <a:rPr lang="en-US" sz="1400" dirty="0" err="1"/>
              <a:t>zdivo</a:t>
            </a:r>
            <a:r>
              <a:rPr lang="en-US" sz="1400" dirty="0"/>
              <a:t> (ashlar masonry).</a:t>
            </a:r>
            <a:r>
              <a:rPr lang="cs-CZ" sz="1400" dirty="0"/>
              <a:t> Je možné, že pozdější palác absorboval funkci budov ve čtvrti Mu, která je v pozdějších obdobích opuštěna.</a:t>
            </a:r>
            <a:endParaRPr lang="en-US" sz="1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BAB6055C-FCFC-4526-B966-76B6000E54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086"/>
          <a:stretch/>
        </p:blipFill>
        <p:spPr>
          <a:xfrm>
            <a:off x="5977788" y="509570"/>
            <a:ext cx="5425410" cy="55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0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81A993-6C3F-4260-83EC-7B12A9530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Kommos</a:t>
            </a:r>
            <a:r>
              <a:rPr lang="cs-CZ" dirty="0"/>
              <a:t> – příklad kvádrového zdiva (LM I)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5DAE701-35A8-4157-AB06-6DED5B15BF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1611"/>
            <a:ext cx="5181600" cy="3550596"/>
          </a:xfrm>
        </p:spPr>
      </p:pic>
      <p:pic>
        <p:nvPicPr>
          <p:cNvPr id="8" name="Zástupný obsah 7" descr="Obsah obrázku skála, exteriér, budova, kámen&#10;&#10;Popis byl vytvořen automaticky">
            <a:extLst>
              <a:ext uri="{FF2B5EF4-FFF2-40B4-BE49-F238E27FC236}">
                <a16:creationId xmlns:a16="http://schemas.microsoft.com/office/drawing/2014/main" id="{D9BF4E23-3C6E-47C0-B0CF-A0EC64F0CF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79" y="1825625"/>
            <a:ext cx="4221804" cy="4351338"/>
          </a:xfrm>
        </p:spPr>
      </p:pic>
    </p:spTree>
    <p:extLst>
      <p:ext uri="{BB962C8B-B14F-4D97-AF65-F5344CB8AC3E}">
        <p14:creationId xmlns:p14="http://schemas.microsoft.com/office/powerpoint/2010/main" val="4424901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2665</Words>
  <Application>Microsoft Office PowerPoint</Application>
  <PresentationFormat>Širokoúhlá obrazovka</PresentationFormat>
  <Paragraphs>139</Paragraphs>
  <Slides>36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GT America Standard</vt:lpstr>
      <vt:lpstr>Motiv Office</vt:lpstr>
      <vt:lpstr>Worksheet</vt:lpstr>
      <vt:lpstr>Období prvních paláců na Krétě</vt:lpstr>
      <vt:lpstr>Chronologie</vt:lpstr>
      <vt:lpstr>Vybrané protopalácové lokality</vt:lpstr>
      <vt:lpstr>Jedná se skutečně o období „prvních paláců“?</vt:lpstr>
      <vt:lpstr>Paláce a jejich předpokládaná funkce</vt:lpstr>
      <vt:lpstr>Centrální nádvoří a ceremoniální funkce</vt:lpstr>
      <vt:lpstr> Ceremonie na centrálním nádvoří? Miniaturní freska (LM I) </vt:lpstr>
      <vt:lpstr>Kdo žil v palácích?</vt:lpstr>
      <vt:lpstr>Kommos – příklad kvádrového zdiva (LM I)</vt:lpstr>
      <vt:lpstr>Hall of the Double Axes (Knossos) – členění dveří (pier-and-door partitions) </vt:lpstr>
      <vt:lpstr>Phaistos - příklad očistné nádrže (novopalácové období)</vt:lpstr>
      <vt:lpstr>Písmo a pečeti</vt:lpstr>
      <vt:lpstr>Hieroglyfické písmo – tabulka znaků podle Evanse</vt:lpstr>
      <vt:lpstr>Hagia Triada (LM IB) – závěskovitý typ: vlevo pečet vpravo znak lineárního písma A</vt:lpstr>
      <vt:lpstr>Knossos – první palác</vt:lpstr>
      <vt:lpstr>Knossos – Plánek </vt:lpstr>
      <vt:lpstr>House of the Fallen Blocks</vt:lpstr>
      <vt:lpstr>Phaistos – první palác</vt:lpstr>
      <vt:lpstr>Prezentace aplikace PowerPoint</vt:lpstr>
      <vt:lpstr>Prezentace aplikace PowerPoint</vt:lpstr>
      <vt:lpstr>Prezentace aplikace PowerPoint</vt:lpstr>
      <vt:lpstr>Monastiraki</vt:lpstr>
      <vt:lpstr>Prezentace aplikace PowerPoint</vt:lpstr>
      <vt:lpstr>Svatyně na kopcích (Peak Sanctuaries)</vt:lpstr>
      <vt:lpstr>Svatyně na kopcích (Peak Sanctuaries)</vt:lpstr>
      <vt:lpstr>Juktas</vt:lpstr>
      <vt:lpstr>Prezentace aplikace PowerPoint</vt:lpstr>
      <vt:lpstr>Pohřební ritus</vt:lpstr>
      <vt:lpstr>Gournia rekonstrukce hrobek ve formě domu (MM)</vt:lpstr>
      <vt:lpstr>Kamilari – tholos</vt:lpstr>
      <vt:lpstr>Larnax – muzeum Archanes</vt:lpstr>
      <vt:lpstr>Pohřeb v nádobě-Muzeum Heraklion</vt:lpstr>
      <vt:lpstr>Keramika</vt:lpstr>
      <vt:lpstr>Kamares ware – Phaistos (muzeum Heraklion)</vt:lpstr>
      <vt:lpstr>Dekorační motivy – MM IB Knossos (Early Chamber beneath West Court Group)</vt:lpstr>
      <vt:lpstr>Vybraná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Období prvních paláců na Krétě</dc:title>
  <dc:creator>hp</dc:creator>
  <cp:lastModifiedBy>michal smisek</cp:lastModifiedBy>
  <cp:revision>21</cp:revision>
  <dcterms:created xsi:type="dcterms:W3CDTF">2021-11-08T10:13:54Z</dcterms:created>
  <dcterms:modified xsi:type="dcterms:W3CDTF">2023-11-22T10:41:24Z</dcterms:modified>
</cp:coreProperties>
</file>