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834" r:id="rId3"/>
    <p:sldId id="899" r:id="rId4"/>
    <p:sldId id="830" r:id="rId5"/>
    <p:sldId id="898" r:id="rId6"/>
    <p:sldId id="839" r:id="rId7"/>
    <p:sldId id="840" r:id="rId8"/>
    <p:sldId id="841" r:id="rId9"/>
    <p:sldId id="842" r:id="rId10"/>
    <p:sldId id="843" r:id="rId11"/>
    <p:sldId id="849" r:id="rId12"/>
    <p:sldId id="850" r:id="rId13"/>
    <p:sldId id="868" r:id="rId14"/>
    <p:sldId id="835" r:id="rId15"/>
    <p:sldId id="838" r:id="rId16"/>
    <p:sldId id="871" r:id="rId17"/>
    <p:sldId id="882" r:id="rId18"/>
    <p:sldId id="877" r:id="rId19"/>
    <p:sldId id="872" r:id="rId20"/>
    <p:sldId id="874" r:id="rId21"/>
    <p:sldId id="881" r:id="rId22"/>
    <p:sldId id="875" r:id="rId23"/>
    <p:sldId id="883" r:id="rId24"/>
    <p:sldId id="896" r:id="rId25"/>
    <p:sldId id="876" r:id="rId26"/>
    <p:sldId id="878" r:id="rId27"/>
    <p:sldId id="879" r:id="rId28"/>
    <p:sldId id="880" r:id="rId29"/>
    <p:sldId id="884" r:id="rId30"/>
    <p:sldId id="873" r:id="rId31"/>
    <p:sldId id="885" r:id="rId32"/>
    <p:sldId id="886" r:id="rId33"/>
    <p:sldId id="888" r:id="rId34"/>
    <p:sldId id="889" r:id="rId35"/>
    <p:sldId id="890" r:id="rId36"/>
    <p:sldId id="891" r:id="rId37"/>
    <p:sldId id="892" r:id="rId38"/>
    <p:sldId id="893" r:id="rId39"/>
    <p:sldId id="894" r:id="rId40"/>
    <p:sldId id="895" r:id="rId41"/>
    <p:sldId id="897" r:id="rId42"/>
    <p:sldId id="831" r:id="rId43"/>
    <p:sldId id="870" r:id="rId4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74" autoAdjust="0"/>
  </p:normalViewPr>
  <p:slideViewPr>
    <p:cSldViewPr snapToGrid="0">
      <p:cViewPr varScale="1">
        <p:scale>
          <a:sx n="66" d="100"/>
          <a:sy n="66" d="100"/>
        </p:scale>
        <p:origin x="12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084409C-55BD-26E1-B226-5F8FF1574C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4C073FA-94A6-2246-FD06-3815504657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6578-FE33-471F-8ACC-47F06CBB6C5B}" type="datetimeFigureOut">
              <a:rPr lang="zh-TW" altLang="en-US" smtClean="0"/>
              <a:t>2023/11/27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E90B2A6-17F5-6249-BCDF-EEE8BBB064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8E05714-C717-917B-371D-1BFEB9E79F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E1BBA-6885-4CCE-9778-7A4B426FEA3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4249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341F9-6872-4FEA-8192-E1BA0BB50A09}" type="datetimeFigureOut">
              <a:rPr lang="zh-TW" altLang="en-US" smtClean="0"/>
              <a:t>2023/11/27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87EC2-8498-4738-A6C0-E856F0682A32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67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If you want to sign up, you can give me money now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5593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3626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你喜欢吃捷克菜还是中国菜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8831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9019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482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1113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3209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3720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419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242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759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6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7808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7395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0492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511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topic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302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839EFD28-8500-6CA4-7359-843DE3E93C4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18A22A5-C4AC-7E29-8B47-2D1AB3DB11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alphaModFix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388ADBC-5E64-A8AA-19B5-BEA51CAFEBE9}"/>
                </a:ext>
              </a:extLst>
            </p:cNvPr>
            <p:cNvSpPr/>
            <p:nvPr/>
          </p:nvSpPr>
          <p:spPr>
            <a:xfrm>
              <a:off x="1376218" y="1043709"/>
              <a:ext cx="9439564" cy="4770582"/>
            </a:xfrm>
            <a:custGeom>
              <a:avLst/>
              <a:gdLst>
                <a:gd name="connsiteX0" fmla="*/ 0 w 9439564"/>
                <a:gd name="connsiteY0" fmla="*/ 0 h 4770582"/>
                <a:gd name="connsiteX1" fmla="*/ 401181 w 9439564"/>
                <a:gd name="connsiteY1" fmla="*/ 0 h 4770582"/>
                <a:gd name="connsiteX2" fmla="*/ 802363 w 9439564"/>
                <a:gd name="connsiteY2" fmla="*/ 0 h 4770582"/>
                <a:gd name="connsiteX3" fmla="*/ 1109149 w 9439564"/>
                <a:gd name="connsiteY3" fmla="*/ 0 h 4770582"/>
                <a:gd name="connsiteX4" fmla="*/ 1793517 w 9439564"/>
                <a:gd name="connsiteY4" fmla="*/ 0 h 4770582"/>
                <a:gd name="connsiteX5" fmla="*/ 2572281 w 9439564"/>
                <a:gd name="connsiteY5" fmla="*/ 0 h 4770582"/>
                <a:gd name="connsiteX6" fmla="*/ 3351045 w 9439564"/>
                <a:gd name="connsiteY6" fmla="*/ 0 h 4770582"/>
                <a:gd name="connsiteX7" fmla="*/ 3846622 w 9439564"/>
                <a:gd name="connsiteY7" fmla="*/ 0 h 4770582"/>
                <a:gd name="connsiteX8" fmla="*/ 4436595 w 9439564"/>
                <a:gd name="connsiteY8" fmla="*/ 0 h 4770582"/>
                <a:gd name="connsiteX9" fmla="*/ 4837777 w 9439564"/>
                <a:gd name="connsiteY9" fmla="*/ 0 h 4770582"/>
                <a:gd name="connsiteX10" fmla="*/ 5427749 w 9439564"/>
                <a:gd name="connsiteY10" fmla="*/ 0 h 4770582"/>
                <a:gd name="connsiteX11" fmla="*/ 5923326 w 9439564"/>
                <a:gd name="connsiteY11" fmla="*/ 0 h 4770582"/>
                <a:gd name="connsiteX12" fmla="*/ 6324508 w 9439564"/>
                <a:gd name="connsiteY12" fmla="*/ 0 h 4770582"/>
                <a:gd name="connsiteX13" fmla="*/ 6914481 w 9439564"/>
                <a:gd name="connsiteY13" fmla="*/ 0 h 4770582"/>
                <a:gd name="connsiteX14" fmla="*/ 7598849 w 9439564"/>
                <a:gd name="connsiteY14" fmla="*/ 0 h 4770582"/>
                <a:gd name="connsiteX15" fmla="*/ 7905635 w 9439564"/>
                <a:gd name="connsiteY15" fmla="*/ 0 h 4770582"/>
                <a:gd name="connsiteX16" fmla="*/ 8684399 w 9439564"/>
                <a:gd name="connsiteY16" fmla="*/ 0 h 4770582"/>
                <a:gd name="connsiteX17" fmla="*/ 9439564 w 9439564"/>
                <a:gd name="connsiteY17" fmla="*/ 0 h 4770582"/>
                <a:gd name="connsiteX18" fmla="*/ 9439564 w 9439564"/>
                <a:gd name="connsiteY18" fmla="*/ 500911 h 4770582"/>
                <a:gd name="connsiteX19" fmla="*/ 9439564 w 9439564"/>
                <a:gd name="connsiteY19" fmla="*/ 1192646 h 4770582"/>
                <a:gd name="connsiteX20" fmla="*/ 9439564 w 9439564"/>
                <a:gd name="connsiteY20" fmla="*/ 1741262 h 4770582"/>
                <a:gd name="connsiteX21" fmla="*/ 9439564 w 9439564"/>
                <a:gd name="connsiteY21" fmla="*/ 2432997 h 4770582"/>
                <a:gd name="connsiteX22" fmla="*/ 9439564 w 9439564"/>
                <a:gd name="connsiteY22" fmla="*/ 3124731 h 4770582"/>
                <a:gd name="connsiteX23" fmla="*/ 9439564 w 9439564"/>
                <a:gd name="connsiteY23" fmla="*/ 3721054 h 4770582"/>
                <a:gd name="connsiteX24" fmla="*/ 9439564 w 9439564"/>
                <a:gd name="connsiteY24" fmla="*/ 4770582 h 4770582"/>
                <a:gd name="connsiteX25" fmla="*/ 8755196 w 9439564"/>
                <a:gd name="connsiteY25" fmla="*/ 4770582 h 4770582"/>
                <a:gd name="connsiteX26" fmla="*/ 8070827 w 9439564"/>
                <a:gd name="connsiteY26" fmla="*/ 4770582 h 4770582"/>
                <a:gd name="connsiteX27" fmla="*/ 7764041 w 9439564"/>
                <a:gd name="connsiteY27" fmla="*/ 4770582 h 4770582"/>
                <a:gd name="connsiteX28" fmla="*/ 7268464 w 9439564"/>
                <a:gd name="connsiteY28" fmla="*/ 4770582 h 4770582"/>
                <a:gd name="connsiteX29" fmla="*/ 6961678 w 9439564"/>
                <a:gd name="connsiteY29" fmla="*/ 4770582 h 4770582"/>
                <a:gd name="connsiteX30" fmla="*/ 6560497 w 9439564"/>
                <a:gd name="connsiteY30" fmla="*/ 4770582 h 4770582"/>
                <a:gd name="connsiteX31" fmla="*/ 5781733 w 9439564"/>
                <a:gd name="connsiteY31" fmla="*/ 4770582 h 4770582"/>
                <a:gd name="connsiteX32" fmla="*/ 5097365 w 9439564"/>
                <a:gd name="connsiteY32" fmla="*/ 4770582 h 4770582"/>
                <a:gd name="connsiteX33" fmla="*/ 4696183 w 9439564"/>
                <a:gd name="connsiteY33" fmla="*/ 4770582 h 4770582"/>
                <a:gd name="connsiteX34" fmla="*/ 4389397 w 9439564"/>
                <a:gd name="connsiteY34" fmla="*/ 4770582 h 4770582"/>
                <a:gd name="connsiteX35" fmla="*/ 3988216 w 9439564"/>
                <a:gd name="connsiteY35" fmla="*/ 4770582 h 4770582"/>
                <a:gd name="connsiteX36" fmla="*/ 3303847 w 9439564"/>
                <a:gd name="connsiteY36" fmla="*/ 4770582 h 4770582"/>
                <a:gd name="connsiteX37" fmla="*/ 2997062 w 9439564"/>
                <a:gd name="connsiteY37" fmla="*/ 4770582 h 4770582"/>
                <a:gd name="connsiteX38" fmla="*/ 2595880 w 9439564"/>
                <a:gd name="connsiteY38" fmla="*/ 4770582 h 4770582"/>
                <a:gd name="connsiteX39" fmla="*/ 1817116 w 9439564"/>
                <a:gd name="connsiteY39" fmla="*/ 4770582 h 4770582"/>
                <a:gd name="connsiteX40" fmla="*/ 1321539 w 9439564"/>
                <a:gd name="connsiteY40" fmla="*/ 4770582 h 4770582"/>
                <a:gd name="connsiteX41" fmla="*/ 920357 w 9439564"/>
                <a:gd name="connsiteY41" fmla="*/ 4770582 h 4770582"/>
                <a:gd name="connsiteX42" fmla="*/ 0 w 9439564"/>
                <a:gd name="connsiteY42" fmla="*/ 4770582 h 4770582"/>
                <a:gd name="connsiteX43" fmla="*/ 0 w 9439564"/>
                <a:gd name="connsiteY43" fmla="*/ 4221965 h 4770582"/>
                <a:gd name="connsiteX44" fmla="*/ 0 w 9439564"/>
                <a:gd name="connsiteY44" fmla="*/ 3530231 h 4770582"/>
                <a:gd name="connsiteX45" fmla="*/ 0 w 9439564"/>
                <a:gd name="connsiteY45" fmla="*/ 2838496 h 4770582"/>
                <a:gd name="connsiteX46" fmla="*/ 0 w 9439564"/>
                <a:gd name="connsiteY46" fmla="*/ 2194468 h 4770582"/>
                <a:gd name="connsiteX47" fmla="*/ 0 w 9439564"/>
                <a:gd name="connsiteY47" fmla="*/ 1598145 h 4770582"/>
                <a:gd name="connsiteX48" fmla="*/ 0 w 9439564"/>
                <a:gd name="connsiteY48" fmla="*/ 954116 h 4770582"/>
                <a:gd name="connsiteX49" fmla="*/ 0 w 9439564"/>
                <a:gd name="connsiteY49" fmla="*/ 0 h 47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439564" h="4770582" extrusionOk="0">
                  <a:moveTo>
                    <a:pt x="0" y="0"/>
                  </a:moveTo>
                  <a:cubicBezTo>
                    <a:pt x="162918" y="-27870"/>
                    <a:pt x="295787" y="26800"/>
                    <a:pt x="401181" y="0"/>
                  </a:cubicBezTo>
                  <a:cubicBezTo>
                    <a:pt x="506575" y="-26800"/>
                    <a:pt x="612058" y="46690"/>
                    <a:pt x="802363" y="0"/>
                  </a:cubicBezTo>
                  <a:cubicBezTo>
                    <a:pt x="992668" y="-46690"/>
                    <a:pt x="965318" y="22819"/>
                    <a:pt x="1109149" y="0"/>
                  </a:cubicBezTo>
                  <a:cubicBezTo>
                    <a:pt x="1252980" y="-22819"/>
                    <a:pt x="1641892" y="57460"/>
                    <a:pt x="1793517" y="0"/>
                  </a:cubicBezTo>
                  <a:cubicBezTo>
                    <a:pt x="1945142" y="-57460"/>
                    <a:pt x="2295771" y="85876"/>
                    <a:pt x="2572281" y="0"/>
                  </a:cubicBezTo>
                  <a:cubicBezTo>
                    <a:pt x="2848791" y="-85876"/>
                    <a:pt x="3061301" y="46424"/>
                    <a:pt x="3351045" y="0"/>
                  </a:cubicBezTo>
                  <a:cubicBezTo>
                    <a:pt x="3640789" y="-46424"/>
                    <a:pt x="3658787" y="8090"/>
                    <a:pt x="3846622" y="0"/>
                  </a:cubicBezTo>
                  <a:cubicBezTo>
                    <a:pt x="4034457" y="-8090"/>
                    <a:pt x="4310414" y="20414"/>
                    <a:pt x="4436595" y="0"/>
                  </a:cubicBezTo>
                  <a:cubicBezTo>
                    <a:pt x="4562776" y="-20414"/>
                    <a:pt x="4721599" y="36488"/>
                    <a:pt x="4837777" y="0"/>
                  </a:cubicBezTo>
                  <a:cubicBezTo>
                    <a:pt x="4953955" y="-36488"/>
                    <a:pt x="5179451" y="27936"/>
                    <a:pt x="5427749" y="0"/>
                  </a:cubicBezTo>
                  <a:cubicBezTo>
                    <a:pt x="5676047" y="-27936"/>
                    <a:pt x="5677179" y="30382"/>
                    <a:pt x="5923326" y="0"/>
                  </a:cubicBezTo>
                  <a:cubicBezTo>
                    <a:pt x="6169473" y="-30382"/>
                    <a:pt x="6138476" y="34159"/>
                    <a:pt x="6324508" y="0"/>
                  </a:cubicBezTo>
                  <a:cubicBezTo>
                    <a:pt x="6510540" y="-34159"/>
                    <a:pt x="6772635" y="24552"/>
                    <a:pt x="6914481" y="0"/>
                  </a:cubicBezTo>
                  <a:cubicBezTo>
                    <a:pt x="7056327" y="-24552"/>
                    <a:pt x="7310492" y="58711"/>
                    <a:pt x="7598849" y="0"/>
                  </a:cubicBezTo>
                  <a:cubicBezTo>
                    <a:pt x="7887206" y="-58711"/>
                    <a:pt x="7836777" y="7580"/>
                    <a:pt x="7905635" y="0"/>
                  </a:cubicBezTo>
                  <a:cubicBezTo>
                    <a:pt x="7974493" y="-7580"/>
                    <a:pt x="8422161" y="34812"/>
                    <a:pt x="8684399" y="0"/>
                  </a:cubicBezTo>
                  <a:cubicBezTo>
                    <a:pt x="8946637" y="-34812"/>
                    <a:pt x="9205860" y="82132"/>
                    <a:pt x="9439564" y="0"/>
                  </a:cubicBezTo>
                  <a:cubicBezTo>
                    <a:pt x="9457747" y="247004"/>
                    <a:pt x="9404392" y="321296"/>
                    <a:pt x="9439564" y="500911"/>
                  </a:cubicBezTo>
                  <a:cubicBezTo>
                    <a:pt x="9474736" y="680526"/>
                    <a:pt x="9398773" y="1011354"/>
                    <a:pt x="9439564" y="1192646"/>
                  </a:cubicBezTo>
                  <a:cubicBezTo>
                    <a:pt x="9480355" y="1373939"/>
                    <a:pt x="9375680" y="1501121"/>
                    <a:pt x="9439564" y="1741262"/>
                  </a:cubicBezTo>
                  <a:cubicBezTo>
                    <a:pt x="9503448" y="1981403"/>
                    <a:pt x="9386375" y="2273052"/>
                    <a:pt x="9439564" y="2432997"/>
                  </a:cubicBezTo>
                  <a:cubicBezTo>
                    <a:pt x="9492753" y="2592943"/>
                    <a:pt x="9404119" y="2894295"/>
                    <a:pt x="9439564" y="3124731"/>
                  </a:cubicBezTo>
                  <a:cubicBezTo>
                    <a:pt x="9475009" y="3355167"/>
                    <a:pt x="9429497" y="3506757"/>
                    <a:pt x="9439564" y="3721054"/>
                  </a:cubicBezTo>
                  <a:cubicBezTo>
                    <a:pt x="9449631" y="3935351"/>
                    <a:pt x="9378743" y="4363337"/>
                    <a:pt x="9439564" y="4770582"/>
                  </a:cubicBezTo>
                  <a:cubicBezTo>
                    <a:pt x="9214760" y="4845042"/>
                    <a:pt x="8961334" y="4738382"/>
                    <a:pt x="8755196" y="4770582"/>
                  </a:cubicBezTo>
                  <a:cubicBezTo>
                    <a:pt x="8549058" y="4802782"/>
                    <a:pt x="8340684" y="4729655"/>
                    <a:pt x="8070827" y="4770582"/>
                  </a:cubicBezTo>
                  <a:cubicBezTo>
                    <a:pt x="7800970" y="4811509"/>
                    <a:pt x="7908172" y="4749123"/>
                    <a:pt x="7764041" y="4770582"/>
                  </a:cubicBezTo>
                  <a:cubicBezTo>
                    <a:pt x="7619910" y="4792041"/>
                    <a:pt x="7506646" y="4739333"/>
                    <a:pt x="7268464" y="4770582"/>
                  </a:cubicBezTo>
                  <a:cubicBezTo>
                    <a:pt x="7030282" y="4801831"/>
                    <a:pt x="7082447" y="4751001"/>
                    <a:pt x="6961678" y="4770582"/>
                  </a:cubicBezTo>
                  <a:cubicBezTo>
                    <a:pt x="6840909" y="4790163"/>
                    <a:pt x="6679698" y="4739051"/>
                    <a:pt x="6560497" y="4770582"/>
                  </a:cubicBezTo>
                  <a:cubicBezTo>
                    <a:pt x="6441296" y="4802113"/>
                    <a:pt x="6116144" y="4707462"/>
                    <a:pt x="5781733" y="4770582"/>
                  </a:cubicBezTo>
                  <a:cubicBezTo>
                    <a:pt x="5447322" y="4833702"/>
                    <a:pt x="5368444" y="4767595"/>
                    <a:pt x="5097365" y="4770582"/>
                  </a:cubicBezTo>
                  <a:cubicBezTo>
                    <a:pt x="4826286" y="4773569"/>
                    <a:pt x="4794510" y="4749257"/>
                    <a:pt x="4696183" y="4770582"/>
                  </a:cubicBezTo>
                  <a:cubicBezTo>
                    <a:pt x="4597856" y="4791907"/>
                    <a:pt x="4485763" y="4753978"/>
                    <a:pt x="4389397" y="4770582"/>
                  </a:cubicBezTo>
                  <a:cubicBezTo>
                    <a:pt x="4293031" y="4787186"/>
                    <a:pt x="4129881" y="4739975"/>
                    <a:pt x="3988216" y="4770582"/>
                  </a:cubicBezTo>
                  <a:cubicBezTo>
                    <a:pt x="3846551" y="4801189"/>
                    <a:pt x="3610851" y="4770212"/>
                    <a:pt x="3303847" y="4770582"/>
                  </a:cubicBezTo>
                  <a:cubicBezTo>
                    <a:pt x="2996843" y="4770952"/>
                    <a:pt x="3147917" y="4764959"/>
                    <a:pt x="2997062" y="4770582"/>
                  </a:cubicBezTo>
                  <a:cubicBezTo>
                    <a:pt x="2846207" y="4776205"/>
                    <a:pt x="2717900" y="4723913"/>
                    <a:pt x="2595880" y="4770582"/>
                  </a:cubicBezTo>
                  <a:cubicBezTo>
                    <a:pt x="2473860" y="4817251"/>
                    <a:pt x="1999540" y="4677372"/>
                    <a:pt x="1817116" y="4770582"/>
                  </a:cubicBezTo>
                  <a:cubicBezTo>
                    <a:pt x="1634692" y="4863792"/>
                    <a:pt x="1526110" y="4741353"/>
                    <a:pt x="1321539" y="4770582"/>
                  </a:cubicBezTo>
                  <a:cubicBezTo>
                    <a:pt x="1116968" y="4799811"/>
                    <a:pt x="1103566" y="4733437"/>
                    <a:pt x="920357" y="4770582"/>
                  </a:cubicBezTo>
                  <a:cubicBezTo>
                    <a:pt x="737148" y="4807727"/>
                    <a:pt x="312102" y="4750414"/>
                    <a:pt x="0" y="4770582"/>
                  </a:cubicBezTo>
                  <a:cubicBezTo>
                    <a:pt x="-7808" y="4638902"/>
                    <a:pt x="42491" y="4366465"/>
                    <a:pt x="0" y="4221965"/>
                  </a:cubicBezTo>
                  <a:cubicBezTo>
                    <a:pt x="-42491" y="4077465"/>
                    <a:pt x="71576" y="3794993"/>
                    <a:pt x="0" y="3530231"/>
                  </a:cubicBezTo>
                  <a:cubicBezTo>
                    <a:pt x="-71576" y="3265469"/>
                    <a:pt x="58213" y="3106186"/>
                    <a:pt x="0" y="2838496"/>
                  </a:cubicBezTo>
                  <a:cubicBezTo>
                    <a:pt x="-58213" y="2570806"/>
                    <a:pt x="47558" y="2444513"/>
                    <a:pt x="0" y="2194468"/>
                  </a:cubicBezTo>
                  <a:cubicBezTo>
                    <a:pt x="-47558" y="1944423"/>
                    <a:pt x="23645" y="1722161"/>
                    <a:pt x="0" y="1598145"/>
                  </a:cubicBezTo>
                  <a:cubicBezTo>
                    <a:pt x="-23645" y="1474129"/>
                    <a:pt x="33012" y="1222679"/>
                    <a:pt x="0" y="954116"/>
                  </a:cubicBezTo>
                  <a:cubicBezTo>
                    <a:pt x="-33012" y="685553"/>
                    <a:pt x="100625" y="333205"/>
                    <a:pt x="0" y="0"/>
                  </a:cubicBezTo>
                  <a:close/>
                </a:path>
              </a:pathLst>
            </a:custGeom>
            <a:noFill/>
            <a:ln w="762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58686941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5A157CBE-83FB-7B5B-A98D-A4E1A36BB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2A89609-0965-43C5-621E-2A2F8F248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B11CD3-CE32-0D2D-438B-BC523496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2023/11/27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89ABD9-9E1A-CF59-6208-6C1E1344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B47339-22EB-A11F-30A1-0ED08260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072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D1970A-0870-2AB8-DA86-E51D3D55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5D2B65C-58C7-33D7-6BE2-923774A9C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3D311B-3F74-D879-2607-7A0250E8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2023/11/27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38B536-5EC1-5250-FF8C-BD1D8848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FC2301-B37D-058E-E2B8-29E6A7EB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004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04C9A31-077F-1305-F8AD-56C031596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B82FBBA-FA26-48AA-F7E5-F580CE7E8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772872-D499-2F49-FF98-011A838E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2023/11/27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3A0C89-5366-A119-C492-3E97BD2E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EF40F8-BC7F-5D49-0BAF-F10818D3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157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7E003B-E2FA-7CAC-8A76-99355CCF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90C204-82CD-E8CC-F0C9-089DDCC8D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20C7F0-7084-8CD8-0B2F-5FB5BF71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2023/11/27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E9CE87-E80D-4E42-3877-C3D0B7A1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2B8401-FFFB-F310-F0A0-BCBA5621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555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180AF9-4204-2EBE-E1AE-82DFF22D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6FAAACA-88C8-81B6-57BE-958E22AEE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980A80-8291-D8B5-00DB-CC6A471E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2023/11/27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07FAF5-E938-3721-FBF7-E281AD51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21040C-9C22-CF15-C969-CDC54F4D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908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B3C9CE-C01B-2211-169F-69B7CF74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43DFE8-4F26-0448-F6D1-177A8BE70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8267E1-AEC1-6A93-2C67-1706DB249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547307-BC5C-BD4A-EE66-B49F8D84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2023/11/27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C361DC-ECCF-FE90-B311-96A050B3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A5589F-7006-B8A0-105E-75FB5CBD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185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E8A8C6-7AD0-9153-A95F-A6D39E56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3C455F-1A3C-9CCC-B7DC-933759B70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F15B3A-119D-B448-90E9-01671678B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A63ABF1-F0B1-62DC-6390-0B3DBA351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405F43E-AF3F-3D37-E5E9-7F52987B1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5167122-C4AD-E0C2-E033-FC56DDB0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2023/11/27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4FCFCD3-0DE3-0BD5-8F6C-101A1787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BDBF94A-24B0-305B-4C31-0EB18E61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457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374EF6-7480-DCCD-912E-71D9208D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36FF1A2-F03B-AFDB-4A03-81511A71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2023/11/27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55D586-ACF2-7ABD-C56D-760FE1C2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4F37C4-B9D0-E30D-29A0-6E3E8EC9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043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58E32F3-6B40-80AC-0B97-AC1ECC95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2023/11/27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03C3FCB-346A-9B65-184E-41F9C5A3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F95BE11-AB26-C459-4E36-85C26DF3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11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C3815B-23DC-B2BC-CC8B-B198C3DF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E2D4AF-E804-8061-C5D6-45FD2EB76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8F64F89-8A19-D481-196F-ACAB49C2A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3EF9E9-14A5-D287-687B-8602DB9B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2023/11/27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57DB7ED-E143-5B40-C32F-5D5D1782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AB6A92-0ED8-2FC4-00A7-3BA79889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645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6B4A58-C787-C4A7-52C1-98247659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0947E0F-7CFD-183A-70A1-C66A86136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0EF9314-1C03-62DC-12A9-4C196040B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1E9BFF-20D8-E236-F502-E157A980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2023/11/27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E55743-BABF-DF43-4A8C-EDB1FD47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11F0F54-8ABF-E3D0-B8A9-3C7444DB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712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43737C8-ADE5-5F5C-42F6-D5FC90DD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4D4110-B833-3D56-4EC4-BAC2E5482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B72A62-E913-C7B2-6BE3-EE73DF640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fld id="{AD274828-FCAC-4158-8EE4-4574A72979B1}" type="datetimeFigureOut">
              <a:rPr lang="zh-TW" altLang="en-US" smtClean="0"/>
              <a:pPr/>
              <a:t>2023/11/27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1E8047-9F2E-D414-A54B-CBCB743EE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5A3E03-813A-6F35-701C-3A8E1BC31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fld id="{99A554B1-3C42-48EC-B05F-22671B746CC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309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83FDB0-4854-78E8-A636-A15E06B2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Modern Chinese for non-major students I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4519B7F-327B-1C33-65DA-CFC65FC3E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altLang="zh-TW" dirty="0"/>
              <a:t>Week 10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1107B1B-F2F8-DB1B-8B83-5CD0E5E5376C}"/>
              </a:ext>
            </a:extLst>
          </p:cNvPr>
          <p:cNvSpPr txBox="1">
            <a:spLocks/>
          </p:cNvSpPr>
          <p:nvPr/>
        </p:nvSpPr>
        <p:spPr>
          <a:xfrm>
            <a:off x="8421511" y="5532437"/>
            <a:ext cx="550897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4000" dirty="0"/>
              <a:t>记得点名</a:t>
            </a:r>
          </a:p>
        </p:txBody>
      </p:sp>
    </p:spTree>
    <p:extLst>
      <p:ext uri="{BB962C8B-B14F-4D97-AF65-F5344CB8AC3E}">
        <p14:creationId xmlns:p14="http://schemas.microsoft.com/office/powerpoint/2010/main" val="876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如何從閱讀中獲得最多？分享我的看書習慣！ - 大人學">
            <a:extLst>
              <a:ext uri="{FF2B5EF4-FFF2-40B4-BE49-F238E27FC236}">
                <a16:creationId xmlns:a16="http://schemas.microsoft.com/office/drawing/2014/main" id="{08030550-56F3-A0CD-22D4-8FACF9B6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2" t="4257" r="652" b="6279"/>
          <a:stretch/>
        </p:blipFill>
        <p:spPr bwMode="auto">
          <a:xfrm>
            <a:off x="254915" y="2199190"/>
            <a:ext cx="8006955" cy="44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小孩看书摄影图__儿童幼儿_人物图库_摄影图库_昵图网nipic.com">
            <a:extLst>
              <a:ext uri="{FF2B5EF4-FFF2-40B4-BE49-F238E27FC236}">
                <a16:creationId xmlns:a16="http://schemas.microsoft.com/office/drawing/2014/main" id="{48F8162A-D859-CF5D-1A6A-2B6D869A9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99" y="42958"/>
            <a:ext cx="5618927" cy="56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7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忙碌的工作人员PNG图片素材下载_工作人员PNG_熊猫办公">
            <a:extLst>
              <a:ext uri="{FF2B5EF4-FFF2-40B4-BE49-F238E27FC236}">
                <a16:creationId xmlns:a16="http://schemas.microsoft.com/office/drawing/2014/main" id="{AE8894DF-484E-9DE4-D1BD-C69DBACB7C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26" y="491306"/>
            <a:ext cx="7532548" cy="587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4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英國 - 大英小事 - 戶外電影院 - 在車內觀看電影，保持社交距離">
            <a:extLst>
              <a:ext uri="{FF2B5EF4-FFF2-40B4-BE49-F238E27FC236}">
                <a16:creationId xmlns:a16="http://schemas.microsoft.com/office/drawing/2014/main" id="{8D7633FA-9881-23FF-2B88-600796E80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7" y="2292112"/>
            <a:ext cx="6379560" cy="425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情侶看電影坐哪裡最好？ 女生們一致推薦這兩個位置 | 網搜奇趣蛋 | Oops | 聯合新聞網">
            <a:extLst>
              <a:ext uri="{FF2B5EF4-FFF2-40B4-BE49-F238E27FC236}">
                <a16:creationId xmlns:a16="http://schemas.microsoft.com/office/drawing/2014/main" id="{4A8C3605-E373-200F-AC68-0DA6EDDB0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66" y="387429"/>
            <a:ext cx="6173163" cy="41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看电影的一家人PNG图片素材下载_一家人PNG_熊猫办公">
            <a:extLst>
              <a:ext uri="{FF2B5EF4-FFF2-40B4-BE49-F238E27FC236}">
                <a16:creationId xmlns:a16="http://schemas.microsoft.com/office/drawing/2014/main" id="{9925A29A-F7A5-DEA0-5135-70582846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17" y="3718367"/>
            <a:ext cx="4028848" cy="331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5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卡通美食女孩吃货图片素材免费下载 - 觅知网">
            <a:extLst>
              <a:ext uri="{FF2B5EF4-FFF2-40B4-BE49-F238E27FC236}">
                <a16:creationId xmlns:a16="http://schemas.microsoft.com/office/drawing/2014/main" id="{2C7CB124-C8C3-CF0C-0500-17CCAD61BA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t="10814" r="24596" b="18204"/>
          <a:stretch/>
        </p:blipFill>
        <p:spPr bwMode="auto">
          <a:xfrm>
            <a:off x="2494921" y="724146"/>
            <a:ext cx="7202157" cy="540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52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4C92F3-8D10-0BA0-E846-4A02E566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4"/>
            <a:ext cx="52578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Tahoma" panose="020B0604030504040204" pitchFamily="34" charset="0"/>
                <a:cs typeface="Tahoma" panose="020B0604030504040204" pitchFamily="34" charset="0"/>
              </a:rPr>
              <a:t>小 </a:t>
            </a:r>
            <a:r>
              <a:rPr lang="en-US" altLang="zh-TW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xiǎo</a:t>
            </a:r>
            <a:br>
              <a:rPr lang="en-US" altLang="zh-TW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adj. small; little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2920BF2-79C7-C51C-91C3-246618F687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49" y="2230739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高尔夫球源文件__PSD分层素材_PSD分层素材_源文件图库_昵图网nipic.com">
            <a:extLst>
              <a:ext uri="{FF2B5EF4-FFF2-40B4-BE49-F238E27FC236}">
                <a16:creationId xmlns:a16="http://schemas.microsoft.com/office/drawing/2014/main" id="{6C81B8F8-38FB-0FB5-EEDF-73AB688C8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70" y="3477887"/>
            <a:ext cx="2772150" cy="292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713041F7-B72A-9CEB-17CE-7B12DA8657E8}"/>
              </a:ext>
            </a:extLst>
          </p:cNvPr>
          <p:cNvSpPr txBox="1">
            <a:spLocks/>
          </p:cNvSpPr>
          <p:nvPr/>
        </p:nvSpPr>
        <p:spPr>
          <a:xfrm>
            <a:off x="6096000" y="365124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>
                <a:latin typeface="Tahoma" panose="020B0604030504040204" pitchFamily="34" charset="0"/>
                <a:cs typeface="Tahoma" panose="020B0604030504040204" pitchFamily="34" charset="0"/>
              </a:rPr>
              <a:t>大 </a:t>
            </a:r>
            <a:r>
              <a:rPr lang="en-US" altLang="zh-TW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</a:t>
            </a:r>
            <a:endParaRPr lang="en-US" altLang="zh-TW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adj. big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9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A02FF5-6B59-60A8-37FE-03642B08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再见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zàijiàn</a:t>
            </a:r>
            <a:b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Goodbye; see you again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0F57B3-6E9D-265A-89CC-39C07E06D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/>
              <a:t>再 </a:t>
            </a:r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zài</a:t>
            </a:r>
            <a:r>
              <a:rPr lang="zh-TW" altLang="en-US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again</a:t>
            </a:r>
          </a:p>
          <a:p>
            <a:endParaRPr lang="en-US" altLang="zh-TW" sz="3600" dirty="0"/>
          </a:p>
          <a:p>
            <a:r>
              <a:rPr lang="zh-TW" altLang="en-US" sz="3600" dirty="0"/>
              <a:t>见 </a:t>
            </a:r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jiàn</a:t>
            </a:r>
            <a:r>
              <a:rPr lang="en-US" altLang="zh-TW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to see</a:t>
            </a:r>
            <a:endParaRPr lang="en-US" altLang="zh-TW" sz="3200" dirty="0"/>
          </a:p>
          <a:p>
            <a:endParaRPr lang="en-US" altLang="zh-TW" dirty="0"/>
          </a:p>
          <a:p>
            <a:r>
              <a:rPr lang="en-US" altLang="zh-TW" dirty="0"/>
              <a:t>See you tomorrow.</a:t>
            </a:r>
          </a:p>
          <a:p>
            <a:endParaRPr lang="en-US" altLang="zh-TW" dirty="0"/>
          </a:p>
          <a:p>
            <a:r>
              <a:rPr lang="en-US" altLang="zh-TW" dirty="0"/>
              <a:t>See you next week.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9F42125-6DEE-18D3-0172-90D8D6993923}"/>
              </a:ext>
            </a:extLst>
          </p:cNvPr>
          <p:cNvSpPr txBox="1"/>
          <p:nvPr/>
        </p:nvSpPr>
        <p:spPr>
          <a:xfrm>
            <a:off x="4277360" y="4084320"/>
            <a:ext cx="6029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明天见。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Míngtiān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jiàn</a:t>
            </a:r>
            <a: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CC5E428-AFFA-6606-5DAC-E093DD36A81F}"/>
              </a:ext>
            </a:extLst>
          </p:cNvPr>
          <p:cNvSpPr txBox="1"/>
          <p:nvPr/>
        </p:nvSpPr>
        <p:spPr>
          <a:xfrm>
            <a:off x="4277360" y="5130641"/>
            <a:ext cx="5697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下礼拜见。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sz="4000" dirty="0" err="1">
                <a:solidFill>
                  <a:srgbClr val="FF0000"/>
                </a:solidFill>
                <a:latin typeface="Roboto" panose="02000000000000000000" pitchFamily="2" charset="0"/>
              </a:rPr>
              <a:t>Xiàlǐbài</a:t>
            </a:r>
            <a:r>
              <a:rPr lang="zh-TW" altLang="en-US" sz="4000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4000" dirty="0" err="1">
                <a:solidFill>
                  <a:srgbClr val="FF0000"/>
                </a:solidFill>
                <a:latin typeface="Roboto" panose="02000000000000000000" pitchFamily="2" charset="0"/>
              </a:rPr>
              <a:t>jiàn</a:t>
            </a:r>
            <a:r>
              <a:rPr lang="en-US" altLang="zh-TW" sz="4000" dirty="0">
                <a:solidFill>
                  <a:srgbClr val="FF0000"/>
                </a:solidFill>
                <a:latin typeface="Roboto" panose="02000000000000000000" pitchFamily="2" charset="0"/>
              </a:rPr>
              <a:t>.</a:t>
            </a:r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81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BAED61-CD60-DDF0-03AD-DB0DAE04D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zh-TW" altLang="en-US" dirty="0"/>
              <a:t>好久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hǎojiǔ</a:t>
            </a:r>
            <a:b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a long time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47FC257-8919-1B80-E9F7-8F8F5179F32C}"/>
              </a:ext>
            </a:extLst>
          </p:cNvPr>
          <p:cNvSpPr txBox="1">
            <a:spLocks/>
          </p:cNvSpPr>
          <p:nvPr/>
        </p:nvSpPr>
        <p:spPr>
          <a:xfrm>
            <a:off x="6096000" y="365125"/>
            <a:ext cx="5895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好久不见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hǎojiǔbújiàn</a:t>
            </a:r>
            <a:endParaRPr lang="en-US" altLang="zh-TW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Long time no see</a:t>
            </a:r>
            <a:endParaRPr lang="en-US" altLang="zh-TW" b="0" i="0" dirty="0">
              <a:solidFill>
                <a:schemeClr val="bg1">
                  <a:lumMod val="50000"/>
                </a:schemeClr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098" name="Picture 2" descr="女性在店里焦急等待看手表高清图片下载-正版图片501801583-摄图网">
            <a:extLst>
              <a:ext uri="{FF2B5EF4-FFF2-40B4-BE49-F238E27FC236}">
                <a16:creationId xmlns:a16="http://schemas.microsoft.com/office/drawing/2014/main" id="{C08E8856-DAF8-FF2E-19E3-DA0B633816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6" y="2233914"/>
            <a:ext cx="5843424" cy="390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開學季 女生 好久不見 表情包貼圖, 插畫, 開學季學生表情, 可愛小女孩表情素材圖案，PSD和PNG圖片免費下載">
            <a:extLst>
              <a:ext uri="{FF2B5EF4-FFF2-40B4-BE49-F238E27FC236}">
                <a16:creationId xmlns:a16="http://schemas.microsoft.com/office/drawing/2014/main" id="{C148B321-D227-30E8-58D4-53E9FE79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78" y="1605726"/>
            <a:ext cx="5156522" cy="515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3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69ADA6-A825-2233-7DDE-14211EA2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340" y="250743"/>
            <a:ext cx="3665318" cy="1325563"/>
          </a:xfrm>
        </p:spPr>
        <p:txBody>
          <a:bodyPr/>
          <a:lstStyle/>
          <a:p>
            <a:pPr algn="ctr"/>
            <a:r>
              <a:rPr lang="zh-TW" altLang="en-US" dirty="0"/>
              <a:t>好久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hǎojiǔ</a:t>
            </a:r>
            <a:b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a long time</a:t>
            </a:r>
            <a:endParaRPr lang="zh-TW" altLang="en-US" dirty="0"/>
          </a:p>
        </p:txBody>
      </p:sp>
      <p:pic>
        <p:nvPicPr>
          <p:cNvPr id="4" name="Picture 2" descr="女性在店里焦急等待看手表高清图片下载-正版图片501801583-摄图网">
            <a:extLst>
              <a:ext uri="{FF2B5EF4-FFF2-40B4-BE49-F238E27FC236}">
                <a16:creationId xmlns:a16="http://schemas.microsoft.com/office/drawing/2014/main" id="{803398DF-288B-9F3A-C801-76037C8434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66" y="1895073"/>
            <a:ext cx="7060067" cy="471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語音泡泡: 矩形 4">
            <a:extLst>
              <a:ext uri="{FF2B5EF4-FFF2-40B4-BE49-F238E27FC236}">
                <a16:creationId xmlns:a16="http://schemas.microsoft.com/office/drawing/2014/main" id="{2A80393C-A62D-AADC-5629-796EFE167422}"/>
              </a:ext>
            </a:extLst>
          </p:cNvPr>
          <p:cNvSpPr/>
          <p:nvPr/>
        </p:nvSpPr>
        <p:spPr>
          <a:xfrm>
            <a:off x="0" y="92597"/>
            <a:ext cx="3750197" cy="1802476"/>
          </a:xfrm>
          <a:prstGeom prst="wedgeRectCallout">
            <a:avLst>
              <a:gd name="adj1" fmla="val 70056"/>
              <a:gd name="adj2" fmla="val -2162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9DDA3152-0126-0E51-166E-E6C7400CECDD}"/>
              </a:ext>
            </a:extLst>
          </p:cNvPr>
          <p:cNvSpPr txBox="1">
            <a:spLocks/>
          </p:cNvSpPr>
          <p:nvPr/>
        </p:nvSpPr>
        <p:spPr>
          <a:xfrm>
            <a:off x="0" y="250743"/>
            <a:ext cx="3665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/>
              <a:t>好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hǎo</a:t>
            </a:r>
            <a:b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</a:b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adv. very</a:t>
            </a:r>
            <a:endParaRPr lang="zh-TW" altLang="en-US" dirty="0"/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26E2F4D9-4CDB-948C-0976-CAD8A2F52FEA}"/>
              </a:ext>
            </a:extLst>
          </p:cNvPr>
          <p:cNvSpPr/>
          <p:nvPr/>
        </p:nvSpPr>
        <p:spPr>
          <a:xfrm>
            <a:off x="7928658" y="92597"/>
            <a:ext cx="4085863" cy="1678330"/>
          </a:xfrm>
          <a:prstGeom prst="wedgeRectCallout">
            <a:avLst>
              <a:gd name="adj1" fmla="val -57789"/>
              <a:gd name="adj2" fmla="val -1964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A4730954-F0B2-A727-4436-A19249B5C53C}"/>
              </a:ext>
            </a:extLst>
          </p:cNvPr>
          <p:cNvSpPr txBox="1">
            <a:spLocks/>
          </p:cNvSpPr>
          <p:nvPr/>
        </p:nvSpPr>
        <p:spPr>
          <a:xfrm>
            <a:off x="8183301" y="235993"/>
            <a:ext cx="36653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/>
              <a:t>久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jiǔ</a:t>
            </a:r>
            <a:b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adj.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l</a:t>
            </a:r>
            <a:r>
              <a:rPr lang="en-US" altLang="zh-TW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ong(time)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907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BD5BC0-9372-2F95-B2EF-43E3CAF2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422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睡觉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shuìjiào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br>
              <a:rPr lang="en-US" altLang="zh-TW" dirty="0"/>
            </a:b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vo. to sleep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 descr="還在輾轉反側難以入睡嗎？知道這些安然入睡~ - 每日頭條">
            <a:extLst>
              <a:ext uri="{FF2B5EF4-FFF2-40B4-BE49-F238E27FC236}">
                <a16:creationId xmlns:a16="http://schemas.microsoft.com/office/drawing/2014/main" id="{6166738E-2F85-4AD1-C562-9E44F7715F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52" y="1781446"/>
            <a:ext cx="6234896" cy="497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14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EC4B14-89EB-EC2F-D486-10C4DDE8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257800" cy="1325562"/>
          </a:xfrm>
        </p:spPr>
        <p:txBody>
          <a:bodyPr/>
          <a:lstStyle/>
          <a:p>
            <a:pPr algn="ctr"/>
            <a:r>
              <a:rPr lang="zh-TW" altLang="en-US" dirty="0"/>
              <a:t>错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cuò</a:t>
            </a:r>
            <a:b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</a:b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adj. wrong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B772ADF-0B87-32AC-0F39-A13B5C069516}"/>
              </a:ext>
            </a:extLst>
          </p:cNvPr>
          <p:cNvSpPr txBox="1">
            <a:spLocks/>
          </p:cNvSpPr>
          <p:nvPr/>
        </p:nvSpPr>
        <p:spPr>
          <a:xfrm>
            <a:off x="6096000" y="365124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/>
              <a:t>不错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búcuò</a:t>
            </a:r>
            <a:endParaRPr lang="en-US" altLang="zh-TW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endParaRPr lang="en-US" altLang="zh-TW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2A4FADB-64A3-8A3E-8605-CC65B0803DCD}"/>
              </a:ext>
            </a:extLst>
          </p:cNvPr>
          <p:cNvSpPr txBox="1"/>
          <p:nvPr/>
        </p:nvSpPr>
        <p:spPr>
          <a:xfrm>
            <a:off x="6096000" y="982801"/>
            <a:ext cx="5467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adj. </a:t>
            </a:r>
            <a:r>
              <a:rPr lang="en-US" altLang="zh-TW" sz="4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Pretty good</a:t>
            </a:r>
          </a:p>
        </p:txBody>
      </p:sp>
      <p:sp>
        <p:nvSpPr>
          <p:cNvPr id="7" name="乘號 6">
            <a:extLst>
              <a:ext uri="{FF2B5EF4-FFF2-40B4-BE49-F238E27FC236}">
                <a16:creationId xmlns:a16="http://schemas.microsoft.com/office/drawing/2014/main" id="{BB775A79-2C98-0251-8A56-C2D506FB4FE0}"/>
              </a:ext>
            </a:extLst>
          </p:cNvPr>
          <p:cNvSpPr/>
          <p:nvPr/>
        </p:nvSpPr>
        <p:spPr>
          <a:xfrm>
            <a:off x="1879922" y="2326772"/>
            <a:ext cx="2882096" cy="2882096"/>
          </a:xfrm>
          <a:prstGeom prst="mathMultiply">
            <a:avLst>
              <a:gd name="adj1" fmla="val 1950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2" name="Picture 2" descr="好棒图片-好棒素材图片-好棒素材图片免费下载-千库网png">
            <a:extLst>
              <a:ext uri="{FF2B5EF4-FFF2-40B4-BE49-F238E27FC236}">
                <a16:creationId xmlns:a16="http://schemas.microsoft.com/office/drawing/2014/main" id="{1215DA9F-BE9A-B1EF-95DB-A934E87F68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4" b="94636" l="10000" r="90000">
                        <a14:foregroundMark x1="53077" y1="16475" x2="53077" y2="16475"/>
                        <a14:foregroundMark x1="47308" y1="7663" x2="47308" y2="7663"/>
                        <a14:foregroundMark x1="33077" y1="5364" x2="33077" y2="5364"/>
                        <a14:foregroundMark x1="30000" y1="19540" x2="30000" y2="19540"/>
                        <a14:foregroundMark x1="31923" y1="32184" x2="31923" y2="32184"/>
                        <a14:foregroundMark x1="30769" y1="42146" x2="30769" y2="42146"/>
                        <a14:foregroundMark x1="26923" y1="52874" x2="26923" y2="52874"/>
                        <a14:foregroundMark x1="28462" y1="60536" x2="28462" y2="60536"/>
                        <a14:foregroundMark x1="25769" y1="71264" x2="25769" y2="71264"/>
                        <a14:foregroundMark x1="29615" y1="80460" x2="29615" y2="80460"/>
                        <a14:foregroundMark x1="36538" y1="86207" x2="36538" y2="86207"/>
                        <a14:foregroundMark x1="50769" y1="94636" x2="50769" y2="94636"/>
                        <a14:foregroundMark x1="66538" y1="86207" x2="66538" y2="86207"/>
                        <a14:foregroundMark x1="77692" y1="70115" x2="77692" y2="70115"/>
                        <a14:foregroundMark x1="81154" y1="55939" x2="81154" y2="55939"/>
                        <a14:foregroundMark x1="78077" y1="47893" x2="78077" y2="47893"/>
                        <a14:foregroundMark x1="65385" y1="41379" x2="65385" y2="41379"/>
                        <a14:foregroundMark x1="56154" y1="35632" x2="56154" y2="35632"/>
                        <a14:foregroundMark x1="55000" y1="23755" x2="55000" y2="23755"/>
                        <a14:foregroundMark x1="54231" y1="17241" x2="54231" y2="17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5" y="1855078"/>
            <a:ext cx="4620028" cy="463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3" name="Rectangle 1843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AA2FABB-71C4-560D-9405-A5308CDB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zh-TW" altLang="en-US" sz="5000" dirty="0">
                <a:latin typeface="-apple-system"/>
              </a:rPr>
              <a:t>包饺子活动</a:t>
            </a:r>
            <a:br>
              <a:rPr lang="en-US" altLang="zh-TW" sz="5000" dirty="0">
                <a:latin typeface="-apple-system"/>
              </a:rPr>
            </a:br>
            <a:r>
              <a:rPr lang="en-US" altLang="zh-TW" sz="5000" dirty="0">
                <a:latin typeface="-apple-system"/>
              </a:rPr>
              <a:t>Dumpling-making activity</a:t>
            </a:r>
            <a:endParaRPr lang="zh-TW" altLang="en-US" sz="5000" dirty="0"/>
          </a:p>
        </p:txBody>
      </p:sp>
      <p:sp>
        <p:nvSpPr>
          <p:cNvPr id="184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23E001-EB26-1D9D-8EB5-FF5F87E4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68" y="2872899"/>
            <a:ext cx="4368601" cy="3320668"/>
          </a:xfrm>
        </p:spPr>
        <p:txBody>
          <a:bodyPr>
            <a:normAutofit/>
          </a:bodyPr>
          <a:lstStyle/>
          <a:p>
            <a:r>
              <a:rPr lang="zh-TW" altLang="en-US" sz="2200" b="0" i="0" dirty="0">
                <a:effectLst/>
                <a:latin typeface="-apple-system"/>
              </a:rPr>
              <a:t>时间：</a:t>
            </a:r>
            <a:r>
              <a:rPr lang="en-US" altLang="zh-TW" sz="2200" b="0" i="0" dirty="0">
                <a:effectLst/>
                <a:latin typeface="-apple-system"/>
              </a:rPr>
              <a:t>12</a:t>
            </a:r>
            <a:r>
              <a:rPr lang="zh-TW" altLang="en-US" sz="2200" b="0" i="0" dirty="0">
                <a:effectLst/>
                <a:latin typeface="-apple-system"/>
              </a:rPr>
              <a:t>月</a:t>
            </a:r>
            <a:r>
              <a:rPr lang="en-US" altLang="zh-TW" sz="2200" b="0" i="0" dirty="0">
                <a:effectLst/>
                <a:latin typeface="-apple-system"/>
              </a:rPr>
              <a:t>5</a:t>
            </a:r>
            <a:r>
              <a:rPr lang="zh-TW" altLang="en-US" sz="2200" b="0" i="0" dirty="0">
                <a:effectLst/>
                <a:latin typeface="-apple-system"/>
              </a:rPr>
              <a:t>日（周二）下午</a:t>
            </a:r>
            <a:r>
              <a:rPr lang="en-US" altLang="zh-TW" sz="2200" b="0" i="0" dirty="0">
                <a:effectLst/>
                <a:latin typeface="-apple-system"/>
              </a:rPr>
              <a:t>2</a:t>
            </a:r>
            <a:r>
              <a:rPr lang="zh-TW" altLang="en-US" sz="2200" b="0" i="0" dirty="0">
                <a:effectLst/>
                <a:latin typeface="-apple-system"/>
              </a:rPr>
              <a:t>点</a:t>
            </a:r>
            <a:endParaRPr lang="en-US" altLang="zh-TW" sz="2200" b="0" i="0" dirty="0">
              <a:effectLst/>
              <a:latin typeface="-apple-system"/>
            </a:endParaRPr>
          </a:p>
          <a:p>
            <a:r>
              <a:rPr lang="en-US" altLang="zh-TW" sz="2200" b="0" i="0" dirty="0">
                <a:effectLst/>
                <a:latin typeface="-apple-system"/>
              </a:rPr>
              <a:t>Money</a:t>
            </a:r>
            <a:r>
              <a:rPr lang="zh-TW" altLang="en-US" sz="2200" b="0" i="0" dirty="0">
                <a:effectLst/>
                <a:latin typeface="-apple-system"/>
              </a:rPr>
              <a:t>：</a:t>
            </a:r>
            <a:r>
              <a:rPr lang="en-US" altLang="zh-TW" sz="2200" b="0" i="0" dirty="0">
                <a:effectLst/>
                <a:latin typeface="-apple-system"/>
              </a:rPr>
              <a:t>200 </a:t>
            </a:r>
            <a:r>
              <a:rPr lang="en-US" altLang="zh-TW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Kč</a:t>
            </a:r>
            <a:endParaRPr lang="zh-TW" altLang="en-US" sz="2200" b="1" dirty="0"/>
          </a:p>
        </p:txBody>
      </p:sp>
      <p:pic>
        <p:nvPicPr>
          <p:cNvPr id="18434" name="Picture 2" descr="【2020 新北市最好吃的水餃精選懶人包】- 鄉民食堂推薦 10 家在地人都推薦的美味水餃！ | 鄉民食堂">
            <a:extLst>
              <a:ext uri="{FF2B5EF4-FFF2-40B4-BE49-F238E27FC236}">
                <a16:creationId xmlns:a16="http://schemas.microsoft.com/office/drawing/2014/main" id="{874EFAE4-56D9-47BA-950F-E6E6C83A8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r="22026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1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83E10B-2E32-171B-3321-B29E70FF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觉得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juéde</a:t>
            </a:r>
            <a:b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v. to feel; to think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8" name="Picture 4" descr="Think Meme 的圖片結果">
            <a:extLst>
              <a:ext uri="{FF2B5EF4-FFF2-40B4-BE49-F238E27FC236}">
                <a16:creationId xmlns:a16="http://schemas.microsoft.com/office/drawing/2014/main" id="{CEF20135-A174-AE4B-5E3D-19099A77C8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67" y="2229807"/>
            <a:ext cx="5284266" cy="43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13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517FF4-ABF5-5CB4-EA1C-0E4059F1C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3" y="127323"/>
            <a:ext cx="11813894" cy="22339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TW" dirty="0"/>
              <a:t>__________</a:t>
            </a:r>
            <a:r>
              <a:rPr lang="zh-TW" altLang="en-US" dirty="0"/>
              <a:t>，你觉得呢？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juéde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ne?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what do you think?</a:t>
            </a:r>
            <a:endParaRPr lang="zh-TW" altLang="en-US" dirty="0"/>
          </a:p>
        </p:txBody>
      </p:sp>
      <p:pic>
        <p:nvPicPr>
          <p:cNvPr id="8194" name="Picture 2" descr="當大家問你: 你還好嗎? 你覺得呢?">
            <a:extLst>
              <a:ext uri="{FF2B5EF4-FFF2-40B4-BE49-F238E27FC236}">
                <a16:creationId xmlns:a16="http://schemas.microsoft.com/office/drawing/2014/main" id="{2DE0B968-0BD7-2055-863D-E29F1F0020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328"/>
          <a:stretch/>
        </p:blipFill>
        <p:spPr bwMode="auto">
          <a:xfrm>
            <a:off x="4025689" y="2548099"/>
            <a:ext cx="6085170" cy="397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2BFF94F2-5483-D4E9-A068-DAA0AADE656F}"/>
              </a:ext>
            </a:extLst>
          </p:cNvPr>
          <p:cNvSpPr txBox="1">
            <a:spLocks/>
          </p:cNvSpPr>
          <p:nvPr/>
        </p:nvSpPr>
        <p:spPr>
          <a:xfrm>
            <a:off x="-631786" y="2860613"/>
            <a:ext cx="52578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/>
              <a:t>帅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shuài</a:t>
            </a:r>
            <a:b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</a:b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adj. handsome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3B836D7-1AAF-AF55-9817-B4C08185B46E}"/>
              </a:ext>
            </a:extLst>
          </p:cNvPr>
          <p:cNvSpPr txBox="1">
            <a:spLocks/>
          </p:cNvSpPr>
          <p:nvPr/>
        </p:nvSpPr>
        <p:spPr>
          <a:xfrm>
            <a:off x="-631786" y="4523512"/>
            <a:ext cx="52578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/>
              <a:t>漂亮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piàoliang</a:t>
            </a:r>
            <a:endParaRPr lang="en-US" altLang="zh-TW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pPr algn="ctr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adj. Pretty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8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CB0F38-F8AC-C9AE-2E65-D8828273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33658" cy="1325563"/>
          </a:xfrm>
        </p:spPr>
        <p:txBody>
          <a:bodyPr/>
          <a:lstStyle/>
          <a:p>
            <a:pPr algn="ctr"/>
            <a:r>
              <a:rPr lang="zh-TW" altLang="en-US" dirty="0"/>
              <a:t>意思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yìsi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n. meaning</a:t>
            </a:r>
            <a:endParaRPr lang="zh-TW" altLang="en-US" dirty="0"/>
          </a:p>
        </p:txBody>
      </p:sp>
      <p:pic>
        <p:nvPicPr>
          <p:cNvPr id="11266" name="Picture 2" descr="机智灵动是什么意思,灵动的意思,奥利给是什么意思_大山谷图库">
            <a:extLst>
              <a:ext uri="{FF2B5EF4-FFF2-40B4-BE49-F238E27FC236}">
                <a16:creationId xmlns:a16="http://schemas.microsoft.com/office/drawing/2014/main" id="{611349CA-1A01-0CE2-DC3A-A0B6C90C97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5466" r="4361" b="11447"/>
          <a:stretch/>
        </p:blipFill>
        <p:spPr bwMode="auto">
          <a:xfrm>
            <a:off x="104172" y="1859002"/>
            <a:ext cx="6736466" cy="262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965191FA-18A4-FE7E-9E35-7BD43220915D}"/>
              </a:ext>
            </a:extLst>
          </p:cNvPr>
          <p:cNvGrpSpPr/>
          <p:nvPr/>
        </p:nvGrpSpPr>
        <p:grpSpPr>
          <a:xfrm>
            <a:off x="5455534" y="4171126"/>
            <a:ext cx="6736466" cy="2530094"/>
            <a:chOff x="1809750" y="1604963"/>
            <a:chExt cx="8572500" cy="3648075"/>
          </a:xfrm>
        </p:grpSpPr>
        <p:pic>
          <p:nvPicPr>
            <p:cNvPr id="11268" name="Picture 4" descr="charge是充电的意思吗 - 大家教育">
              <a:extLst>
                <a:ext uri="{FF2B5EF4-FFF2-40B4-BE49-F238E27FC236}">
                  <a16:creationId xmlns:a16="http://schemas.microsoft.com/office/drawing/2014/main" id="{4CE3DEB6-2785-D9F4-6E16-D9F2148F9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50" y="1604963"/>
              <a:ext cx="8572500" cy="3648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6156ED2-D292-D423-EE50-6FD138BBAAE5}"/>
                </a:ext>
              </a:extLst>
            </p:cNvPr>
            <p:cNvSpPr/>
            <p:nvPr/>
          </p:nvSpPr>
          <p:spPr>
            <a:xfrm>
              <a:off x="2442258" y="2882096"/>
              <a:ext cx="2384385" cy="1099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4EE0386-0FBF-54E8-8FF3-F283DD043D99}"/>
                </a:ext>
              </a:extLst>
            </p:cNvPr>
            <p:cNvSpPr/>
            <p:nvPr/>
          </p:nvSpPr>
          <p:spPr>
            <a:xfrm>
              <a:off x="5459152" y="2850266"/>
              <a:ext cx="1358338" cy="1099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FF9F561B-9C09-325B-74A9-F40C9B2FA472}"/>
              </a:ext>
            </a:extLst>
          </p:cNvPr>
          <p:cNvSpPr txBox="1"/>
          <p:nvPr/>
        </p:nvSpPr>
        <p:spPr>
          <a:xfrm>
            <a:off x="5671520" y="5092938"/>
            <a:ext cx="215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0070C0"/>
                </a:solidFill>
              </a:rPr>
              <a:t>handsome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2AD3A68-5934-6A4A-4BBF-B29569581B45}"/>
              </a:ext>
            </a:extLst>
          </p:cNvPr>
          <p:cNvSpPr txBox="1"/>
          <p:nvPr/>
        </p:nvSpPr>
        <p:spPr>
          <a:xfrm>
            <a:off x="8456913" y="503479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rgbClr val="0070C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帅</a:t>
            </a:r>
          </a:p>
        </p:txBody>
      </p:sp>
    </p:spTree>
    <p:extLst>
      <p:ext uri="{BB962C8B-B14F-4D97-AF65-F5344CB8AC3E}">
        <p14:creationId xmlns:p14="http://schemas.microsoft.com/office/powerpoint/2010/main" val="4237594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70CD30D-C153-F5E9-975A-2DD4F03C7EF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/>
              <a:t>有意思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yǒu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yìsi</a:t>
            </a:r>
            <a:endParaRPr lang="en-US" altLang="zh-TW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  <a:t>Adj.</a:t>
            </a:r>
            <a:endParaRPr lang="zh-TW" altLang="en-US" dirty="0">
              <a:solidFill>
                <a:srgbClr val="666666"/>
              </a:solidFill>
              <a:latin typeface="Roboto" panose="02000000000000000000" pitchFamily="2" charset="0"/>
            </a:endParaRPr>
          </a:p>
        </p:txBody>
      </p:sp>
      <p:pic>
        <p:nvPicPr>
          <p:cNvPr id="12292" name="Picture 4" descr="interesting表情包合集（史上最全版）">
            <a:extLst>
              <a:ext uri="{FF2B5EF4-FFF2-40B4-BE49-F238E27FC236}">
                <a16:creationId xmlns:a16="http://schemas.microsoft.com/office/drawing/2014/main" id="{D18BF03B-FBE2-C745-B1B2-2965911807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82" y="1601476"/>
            <a:ext cx="4799636" cy="479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25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94D953-63BD-6B22-04F6-4A61209F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5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我觉得</a:t>
            </a:r>
            <a:r>
              <a:rPr lang="en-US" altLang="zh-TW" dirty="0"/>
              <a:t>_______</a:t>
            </a:r>
            <a:r>
              <a:rPr lang="zh-TW" altLang="en-US" dirty="0"/>
              <a:t>没</a:t>
            </a:r>
            <a:r>
              <a:rPr lang="en-US" altLang="zh-TW" dirty="0"/>
              <a:t>/</a:t>
            </a:r>
            <a:r>
              <a:rPr lang="zh-TW" altLang="en-US" dirty="0"/>
              <a:t>很有意思，你觉得呢？</a:t>
            </a:r>
            <a:br>
              <a:rPr lang="en-US" altLang="zh-TW" dirty="0"/>
            </a:b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Wǒ</a:t>
            </a:r>
            <a:r>
              <a:rPr lang="zh-TW" altLang="en-US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juéde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_______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méi</a:t>
            </a:r>
            <a:r>
              <a:rPr lang="zh-TW" altLang="en-US" sz="40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</a:rPr>
              <a:t>/</a:t>
            </a:r>
            <a:r>
              <a:rPr lang="en-US" altLang="zh-TW" sz="4000" dirty="0" err="1">
                <a:solidFill>
                  <a:srgbClr val="666666"/>
                </a:solidFill>
                <a:latin typeface="Roboto" panose="02000000000000000000" pitchFamily="2" charset="0"/>
              </a:rPr>
              <a:t>hěn</a:t>
            </a:r>
            <a:r>
              <a:rPr lang="zh-TW" altLang="en-US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yǒu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yìsi</a:t>
            </a:r>
            <a: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</a:rPr>
              <a:t>,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juédéne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AD00805-FC76-5531-C8A7-75956534774C}"/>
              </a:ext>
            </a:extLst>
          </p:cNvPr>
          <p:cNvGrpSpPr/>
          <p:nvPr/>
        </p:nvGrpSpPr>
        <p:grpSpPr>
          <a:xfrm>
            <a:off x="1252957" y="4768771"/>
            <a:ext cx="1979271" cy="1342663"/>
            <a:chOff x="787078" y="4294208"/>
            <a:chExt cx="1979271" cy="1342663"/>
          </a:xfrm>
        </p:grpSpPr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F0E5E88B-C5A3-4202-CD1C-2CD4D87F96DF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標題 1">
              <a:extLst>
                <a:ext uri="{FF2B5EF4-FFF2-40B4-BE49-F238E27FC236}">
                  <a16:creationId xmlns:a16="http://schemas.microsoft.com/office/drawing/2014/main" id="{85C69357-C689-2028-DEE2-4BC37C4DF69E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睡觉</a:t>
              </a: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131F6D01-BCF3-523D-36B6-BB0ECFC1C242}"/>
              </a:ext>
            </a:extLst>
          </p:cNvPr>
          <p:cNvGrpSpPr/>
          <p:nvPr/>
        </p:nvGrpSpPr>
        <p:grpSpPr>
          <a:xfrm>
            <a:off x="3283350" y="4768770"/>
            <a:ext cx="1979271" cy="1342663"/>
            <a:chOff x="787078" y="4294208"/>
            <a:chExt cx="1979271" cy="1342663"/>
          </a:xfrm>
        </p:grpSpPr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19EA8DD4-E21D-8A89-4477-A2955C0F8027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標題 1">
              <a:extLst>
                <a:ext uri="{FF2B5EF4-FFF2-40B4-BE49-F238E27FC236}">
                  <a16:creationId xmlns:a16="http://schemas.microsoft.com/office/drawing/2014/main" id="{2E731220-0DB4-3A0C-A981-9F4EC3113A2E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打球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B6B4CC61-C426-0103-CFAF-0471CC102492}"/>
              </a:ext>
            </a:extLst>
          </p:cNvPr>
          <p:cNvGrpSpPr/>
          <p:nvPr/>
        </p:nvGrpSpPr>
        <p:grpSpPr>
          <a:xfrm>
            <a:off x="5313743" y="4751410"/>
            <a:ext cx="6040057" cy="1383172"/>
            <a:chOff x="787078" y="4276849"/>
            <a:chExt cx="6040057" cy="1383172"/>
          </a:xfrm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466F3AF4-F85F-DFDA-81E4-B8DF603C8BF2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標題 1">
              <a:extLst>
                <a:ext uri="{FF2B5EF4-FFF2-40B4-BE49-F238E27FC236}">
                  <a16:creationId xmlns:a16="http://schemas.microsoft.com/office/drawing/2014/main" id="{01459569-3EF9-4D0F-C2AB-BA3FA68423E7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唱歌</a:t>
              </a:r>
            </a:p>
          </p:txBody>
        </p:sp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5F705E7E-1B00-4617-19C8-0AF17A0A5D34}"/>
                </a:ext>
              </a:extLst>
            </p:cNvPr>
            <p:cNvSpPr/>
            <p:nvPr/>
          </p:nvSpPr>
          <p:spPr>
            <a:xfrm>
              <a:off x="2868593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標題 1">
              <a:extLst>
                <a:ext uri="{FF2B5EF4-FFF2-40B4-BE49-F238E27FC236}">
                  <a16:creationId xmlns:a16="http://schemas.microsoft.com/office/drawing/2014/main" id="{91122E40-F23B-C080-955C-1F290067D6F6}"/>
                </a:ext>
              </a:extLst>
            </p:cNvPr>
            <p:cNvSpPr txBox="1">
              <a:spLocks/>
            </p:cNvSpPr>
            <p:nvPr/>
          </p:nvSpPr>
          <p:spPr>
            <a:xfrm>
              <a:off x="2817471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跳舞</a:t>
              </a:r>
            </a:p>
          </p:txBody>
        </p:sp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837B484C-4048-4B80-C7CC-831BB6AE1623}"/>
                </a:ext>
              </a:extLst>
            </p:cNvPr>
            <p:cNvSpPr/>
            <p:nvPr/>
          </p:nvSpPr>
          <p:spPr>
            <a:xfrm>
              <a:off x="4898986" y="431735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標題 1">
              <a:extLst>
                <a:ext uri="{FF2B5EF4-FFF2-40B4-BE49-F238E27FC236}">
                  <a16:creationId xmlns:a16="http://schemas.microsoft.com/office/drawing/2014/main" id="{918FDFF3-217B-09FF-31F6-E46B9D33DE88}"/>
                </a:ext>
              </a:extLst>
            </p:cNvPr>
            <p:cNvSpPr txBox="1">
              <a:spLocks/>
            </p:cNvSpPr>
            <p:nvPr/>
          </p:nvSpPr>
          <p:spPr>
            <a:xfrm>
              <a:off x="4847864" y="4276849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听音乐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546938FA-9595-2678-AA8F-4033C2485E97}"/>
              </a:ext>
            </a:extLst>
          </p:cNvPr>
          <p:cNvGrpSpPr/>
          <p:nvPr/>
        </p:nvGrpSpPr>
        <p:grpSpPr>
          <a:xfrm>
            <a:off x="734028" y="2896565"/>
            <a:ext cx="1979271" cy="1342663"/>
            <a:chOff x="787078" y="4294208"/>
            <a:chExt cx="1979271" cy="1342663"/>
          </a:xfrm>
        </p:grpSpPr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349FC52E-AF03-CCE7-64B9-B6763669B9F5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標題 1">
              <a:extLst>
                <a:ext uri="{FF2B5EF4-FFF2-40B4-BE49-F238E27FC236}">
                  <a16:creationId xmlns:a16="http://schemas.microsoft.com/office/drawing/2014/main" id="{F7BEB557-7334-38EE-E022-E76F1425BD7B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看书</a:t>
              </a: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A3FAE1CB-4D3C-F604-A148-8304F249FA75}"/>
              </a:ext>
            </a:extLst>
          </p:cNvPr>
          <p:cNvGrpSpPr/>
          <p:nvPr/>
        </p:nvGrpSpPr>
        <p:grpSpPr>
          <a:xfrm>
            <a:off x="2764421" y="2896564"/>
            <a:ext cx="1979271" cy="1342663"/>
            <a:chOff x="787078" y="4294208"/>
            <a:chExt cx="1979271" cy="1342663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ACFA89F2-9572-90A7-D11A-ECF30F647400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標題 1">
              <a:extLst>
                <a:ext uri="{FF2B5EF4-FFF2-40B4-BE49-F238E27FC236}">
                  <a16:creationId xmlns:a16="http://schemas.microsoft.com/office/drawing/2014/main" id="{DDAB0FFF-8F3F-DAA3-A191-3299C814D781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看电视</a:t>
              </a: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3D6EFE18-8E66-9ABA-C3FF-9D8CF88B0BC8}"/>
              </a:ext>
            </a:extLst>
          </p:cNvPr>
          <p:cNvGrpSpPr/>
          <p:nvPr/>
        </p:nvGrpSpPr>
        <p:grpSpPr>
          <a:xfrm>
            <a:off x="4794814" y="2879204"/>
            <a:ext cx="6040057" cy="1383172"/>
            <a:chOff x="787078" y="4276849"/>
            <a:chExt cx="6040057" cy="1383172"/>
          </a:xfrm>
        </p:grpSpPr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9D4075D2-0943-7160-DD13-91F6E1F06495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標題 1">
              <a:extLst>
                <a:ext uri="{FF2B5EF4-FFF2-40B4-BE49-F238E27FC236}">
                  <a16:creationId xmlns:a16="http://schemas.microsoft.com/office/drawing/2014/main" id="{888BF8CF-77B7-2372-6895-ED05DE4F4D49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看电影</a:t>
              </a:r>
            </a:p>
          </p:txBody>
        </p:sp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4C428EA0-788B-C727-355A-72AAF4FFE0E6}"/>
                </a:ext>
              </a:extLst>
            </p:cNvPr>
            <p:cNvSpPr/>
            <p:nvPr/>
          </p:nvSpPr>
          <p:spPr>
            <a:xfrm>
              <a:off x="2868593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7" name="標題 1">
              <a:extLst>
                <a:ext uri="{FF2B5EF4-FFF2-40B4-BE49-F238E27FC236}">
                  <a16:creationId xmlns:a16="http://schemas.microsoft.com/office/drawing/2014/main" id="{DB24B0AC-67C0-9B1A-F379-195F3A2AB4A1}"/>
                </a:ext>
              </a:extLst>
            </p:cNvPr>
            <p:cNvSpPr txBox="1">
              <a:spLocks/>
            </p:cNvSpPr>
            <p:nvPr/>
          </p:nvSpPr>
          <p:spPr>
            <a:xfrm>
              <a:off x="2817471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看球</a:t>
              </a:r>
            </a:p>
          </p:txBody>
        </p:sp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D63B2575-6169-A30A-D0C7-DB5C7665B05C}"/>
                </a:ext>
              </a:extLst>
            </p:cNvPr>
            <p:cNvSpPr/>
            <p:nvPr/>
          </p:nvSpPr>
          <p:spPr>
            <a:xfrm>
              <a:off x="4898986" y="431735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標題 1">
              <a:extLst>
                <a:ext uri="{FF2B5EF4-FFF2-40B4-BE49-F238E27FC236}">
                  <a16:creationId xmlns:a16="http://schemas.microsoft.com/office/drawing/2014/main" id="{98008A79-01D2-38E1-BA4B-9114BE5D3862}"/>
                </a:ext>
              </a:extLst>
            </p:cNvPr>
            <p:cNvSpPr txBox="1">
              <a:spLocks/>
            </p:cNvSpPr>
            <p:nvPr/>
          </p:nvSpPr>
          <p:spPr>
            <a:xfrm>
              <a:off x="4847864" y="4276849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吃</a:t>
              </a:r>
              <a:r>
                <a:rPr lang="en-US" altLang="zh-TW" sz="3600" dirty="0"/>
                <a:t>___</a:t>
              </a:r>
              <a:r>
                <a:rPr lang="zh-TW" altLang="en-US" sz="3600" dirty="0"/>
                <a:t>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09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F9B7FC-2CAB-A01E-6A6F-23D51E63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753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只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zhǐ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adv. only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E3EFD5-A82A-7119-299B-1E8B7C6E3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31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只</a:t>
            </a:r>
            <a:r>
              <a:rPr lang="zh-TW" altLang="en-US" sz="3600" dirty="0"/>
              <a:t>有一个人。</a:t>
            </a:r>
            <a:endParaRPr lang="en-US" altLang="zh-TW" sz="3600" dirty="0"/>
          </a:p>
          <a:p>
            <a:pPr marL="0" indent="0" algn="ctr">
              <a:buNone/>
            </a:pPr>
            <a:r>
              <a:rPr lang="en-US" altLang="zh-TW" sz="36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Zhǐ</a:t>
            </a:r>
            <a:r>
              <a:rPr lang="zh-TW" altLang="en-US" sz="3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6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yǒu</a:t>
            </a:r>
            <a:r>
              <a:rPr lang="zh-TW" altLang="en-US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6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yígè</a:t>
            </a:r>
            <a:r>
              <a:rPr lang="en-US" altLang="zh-TW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6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rén</a:t>
            </a:r>
            <a:r>
              <a:rPr lang="en-US" altLang="zh-TW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</a:t>
            </a:r>
            <a:endParaRPr lang="zh-TW" altLang="en-US" sz="3600" dirty="0"/>
          </a:p>
        </p:txBody>
      </p:sp>
      <p:pic>
        <p:nvPicPr>
          <p:cNvPr id="13314" name="Picture 2" descr="我們不想孤單，卻常把自己鎖起來｜大人社團 - 與你一起實踐美好生活">
            <a:extLst>
              <a:ext uri="{FF2B5EF4-FFF2-40B4-BE49-F238E27FC236}">
                <a16:creationId xmlns:a16="http://schemas.microsoft.com/office/drawing/2014/main" id="{9AF0890F-87F5-FA0C-C239-8550E6128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46" y="2966192"/>
            <a:ext cx="6601308" cy="37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63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D1A017-1678-AB04-233C-040C3E9B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算了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suànle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forget it; never mind</a:t>
            </a:r>
            <a:endParaRPr lang="zh-TW" altLang="en-US" dirty="0"/>
          </a:p>
        </p:txBody>
      </p:sp>
      <p:pic>
        <p:nvPicPr>
          <p:cNvPr id="14338" name="Picture 2" descr="大哥，算了算了表情包图片gif动图 - 求表情网,斗图从此不求人!">
            <a:extLst>
              <a:ext uri="{FF2B5EF4-FFF2-40B4-BE49-F238E27FC236}">
                <a16:creationId xmlns:a16="http://schemas.microsoft.com/office/drawing/2014/main" id="{4403B44C-AB94-498D-EC5A-1C17D75AAA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81" y="1835029"/>
            <a:ext cx="4707038" cy="47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89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544BB-B1B2-B7B1-6A26-8C07B418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找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zhǎo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v. to look for</a:t>
            </a:r>
            <a:endParaRPr lang="zh-TW" altLang="en-US" dirty="0"/>
          </a:p>
        </p:txBody>
      </p:sp>
      <p:pic>
        <p:nvPicPr>
          <p:cNvPr id="15362" name="Picture 2" descr="字:找 (注音:ㄓㄠˇ,部首:手) | 《國語辭典》📘">
            <a:extLst>
              <a:ext uri="{FF2B5EF4-FFF2-40B4-BE49-F238E27FC236}">
                <a16:creationId xmlns:a16="http://schemas.microsoft.com/office/drawing/2014/main" id="{82A24E7D-D83C-F2AE-09C5-3C9FFB06FB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98" y="1752259"/>
            <a:ext cx="6762404" cy="449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043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18469D-56C6-98E3-62B5-7BA6965D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212825"/>
            <a:ext cx="11354764" cy="1657788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别人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biérén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n. other people; another person</a:t>
            </a:r>
            <a:endParaRPr lang="zh-TW" altLang="en-US" dirty="0"/>
          </a:p>
        </p:txBody>
      </p:sp>
      <p:pic>
        <p:nvPicPr>
          <p:cNvPr id="17410" name="Picture 2" descr="同事聚會慶祝喝香檳圖片素材-JPG圖片尺寸6720 × 4480px-高清圖案501408769-zh.lovepik.com">
            <a:extLst>
              <a:ext uri="{FF2B5EF4-FFF2-40B4-BE49-F238E27FC236}">
                <a16:creationId xmlns:a16="http://schemas.microsoft.com/office/drawing/2014/main" id="{52105B5B-2307-4AE1-F76F-69F0509FF8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23" y="1621098"/>
            <a:ext cx="7855354" cy="52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語音泡泡: 矩形 5">
            <a:extLst>
              <a:ext uri="{FF2B5EF4-FFF2-40B4-BE49-F238E27FC236}">
                <a16:creationId xmlns:a16="http://schemas.microsoft.com/office/drawing/2014/main" id="{D025CA30-7EB5-FF96-E964-A4CC25F74704}"/>
              </a:ext>
            </a:extLst>
          </p:cNvPr>
          <p:cNvSpPr/>
          <p:nvPr/>
        </p:nvSpPr>
        <p:spPr>
          <a:xfrm>
            <a:off x="9942653" y="1527858"/>
            <a:ext cx="1516284" cy="787079"/>
          </a:xfrm>
          <a:prstGeom prst="wedgeRectCallout">
            <a:avLst>
              <a:gd name="adj1" fmla="val -248762"/>
              <a:gd name="adj2" fmla="val 10073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ysClr val="windowText" lastClr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我</a:t>
            </a:r>
          </a:p>
        </p:txBody>
      </p:sp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90E17F24-22DC-45AB-1AAE-9F164DEA983A}"/>
              </a:ext>
            </a:extLst>
          </p:cNvPr>
          <p:cNvSpPr/>
          <p:nvPr/>
        </p:nvSpPr>
        <p:spPr>
          <a:xfrm>
            <a:off x="115747" y="1621098"/>
            <a:ext cx="2245489" cy="787079"/>
          </a:xfrm>
          <a:prstGeom prst="wedgeRectCallout">
            <a:avLst>
              <a:gd name="adj1" fmla="val 135558"/>
              <a:gd name="adj2" fmla="val 9485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ysClr val="windowText" lastClr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我女朋友</a:t>
            </a:r>
          </a:p>
        </p:txBody>
      </p:sp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891C077E-AB7E-677D-6F8D-BC62DFF033BC}"/>
              </a:ext>
            </a:extLst>
          </p:cNvPr>
          <p:cNvSpPr/>
          <p:nvPr/>
        </p:nvSpPr>
        <p:spPr>
          <a:xfrm>
            <a:off x="10289893" y="2982430"/>
            <a:ext cx="1516284" cy="787079"/>
          </a:xfrm>
          <a:prstGeom prst="wedgeRectCallout">
            <a:avLst>
              <a:gd name="adj1" fmla="val -151052"/>
              <a:gd name="adj2" fmla="val -367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ysClr val="windowText" lastClr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别人</a:t>
            </a:r>
          </a:p>
        </p:txBody>
      </p:sp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F1572A6B-E003-E429-A90D-A516EBCA48A0}"/>
              </a:ext>
            </a:extLst>
          </p:cNvPr>
          <p:cNvSpPr/>
          <p:nvPr/>
        </p:nvSpPr>
        <p:spPr>
          <a:xfrm>
            <a:off x="462988" y="3075670"/>
            <a:ext cx="1284790" cy="787079"/>
          </a:xfrm>
          <a:prstGeom prst="wedgeRectCallout">
            <a:avLst>
              <a:gd name="adj1" fmla="val 139162"/>
              <a:gd name="adj2" fmla="val 1103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ysClr val="windowText" lastClr="0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别人</a:t>
            </a:r>
          </a:p>
        </p:txBody>
      </p:sp>
    </p:spTree>
    <p:extLst>
      <p:ext uri="{BB962C8B-B14F-4D97-AF65-F5344CB8AC3E}">
        <p14:creationId xmlns:p14="http://schemas.microsoft.com/office/powerpoint/2010/main" val="1003555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B42A5E72-0E9D-5FC5-A429-98AD8420E3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/>
              <a:t>别的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bié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de</a:t>
            </a:r>
          </a:p>
          <a:p>
            <a:pPr algn="ctr"/>
            <a: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</a:rPr>
              <a:t>adj. other</a:t>
            </a:r>
            <a:endParaRPr lang="zh-TW" altLang="en-US" sz="4000" dirty="0">
              <a:solidFill>
                <a:srgbClr val="666666"/>
              </a:solidFill>
              <a:latin typeface="Roboto" panose="02000000000000000000" pitchFamily="2" charset="0"/>
            </a:endParaRPr>
          </a:p>
        </p:txBody>
      </p:sp>
      <p:pic>
        <p:nvPicPr>
          <p:cNvPr id="16386" name="Picture 2" descr="捷克菜食配有卷心菜高清图片下载-正版图片505074635-摄图网">
            <a:extLst>
              <a:ext uri="{FF2B5EF4-FFF2-40B4-BE49-F238E27FC236}">
                <a16:creationId xmlns:a16="http://schemas.microsoft.com/office/drawing/2014/main" id="{2D70161D-0E49-7D65-25CB-ABF15F4947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50" y="1905005"/>
            <a:ext cx="4489240" cy="299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【素食 佛跳牆 】料理－ 7 篇食譜與家常做法 - Cookpad">
            <a:extLst>
              <a:ext uri="{FF2B5EF4-FFF2-40B4-BE49-F238E27FC236}">
                <a16:creationId xmlns:a16="http://schemas.microsoft.com/office/drawing/2014/main" id="{5F419D30-3087-26D3-C932-35223754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98" y="1875098"/>
            <a:ext cx="5754270" cy="30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52591703-989B-AAD7-51E8-A090092A1E51}"/>
              </a:ext>
            </a:extLst>
          </p:cNvPr>
          <p:cNvSpPr txBox="1">
            <a:spLocks/>
          </p:cNvSpPr>
          <p:nvPr/>
        </p:nvSpPr>
        <p:spPr>
          <a:xfrm>
            <a:off x="937550" y="4983423"/>
            <a:ext cx="4489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>
                <a:solidFill>
                  <a:srgbClr val="666666"/>
                </a:solidFill>
                <a:latin typeface="Roboto" panose="02000000000000000000" pitchFamily="2" charset="0"/>
              </a:rPr>
              <a:t>捷克菜</a:t>
            </a:r>
            <a:endParaRPr lang="en-US" altLang="zh-TW" sz="4000" dirty="0">
              <a:solidFill>
                <a:srgbClr val="666666"/>
              </a:solidFill>
              <a:latin typeface="Roboto" panose="02000000000000000000" pitchFamily="2" charset="0"/>
            </a:endParaRPr>
          </a:p>
          <a:p>
            <a:pPr algn="ctr"/>
            <a:r>
              <a:rPr lang="en-US" altLang="zh-TW" sz="4000" dirty="0" err="1">
                <a:solidFill>
                  <a:srgbClr val="666666"/>
                </a:solidFill>
                <a:latin typeface="Roboto" panose="02000000000000000000" pitchFamily="2" charset="0"/>
              </a:rPr>
              <a:t>jiékè</a:t>
            </a:r>
            <a: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4000" dirty="0" err="1">
                <a:solidFill>
                  <a:srgbClr val="666666"/>
                </a:solidFill>
                <a:latin typeface="Roboto" panose="02000000000000000000" pitchFamily="2" charset="0"/>
              </a:rPr>
              <a:t>cài</a:t>
            </a:r>
            <a:endParaRPr lang="zh-TW" altLang="en-US" sz="4000" dirty="0">
              <a:solidFill>
                <a:srgbClr val="666666"/>
              </a:solidFill>
              <a:latin typeface="Roboto" panose="02000000000000000000" pitchFamily="2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1023AE15-08D8-13BA-22D6-A09262192C11}"/>
              </a:ext>
            </a:extLst>
          </p:cNvPr>
          <p:cNvSpPr txBox="1">
            <a:spLocks/>
          </p:cNvSpPr>
          <p:nvPr/>
        </p:nvSpPr>
        <p:spPr>
          <a:xfrm>
            <a:off x="5742698" y="4983422"/>
            <a:ext cx="5754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>
                <a:solidFill>
                  <a:srgbClr val="666666"/>
                </a:solidFill>
                <a:latin typeface="Roboto" panose="02000000000000000000" pitchFamily="2" charset="0"/>
              </a:rPr>
              <a:t>中国菜</a:t>
            </a:r>
            <a:endParaRPr lang="en-US" altLang="zh-TW" sz="4000" dirty="0">
              <a:solidFill>
                <a:srgbClr val="666666"/>
              </a:solidFill>
              <a:latin typeface="Roboto" panose="02000000000000000000" pitchFamily="2" charset="0"/>
            </a:endParaRPr>
          </a:p>
          <a:p>
            <a:pPr algn="ctr"/>
            <a:r>
              <a:rPr lang="en-US" altLang="zh-TW" sz="4000" dirty="0" err="1">
                <a:solidFill>
                  <a:srgbClr val="666666"/>
                </a:solidFill>
                <a:latin typeface="Roboto" panose="02000000000000000000" pitchFamily="2" charset="0"/>
              </a:rPr>
              <a:t>zhōngguócài</a:t>
            </a:r>
            <a:endParaRPr lang="zh-TW" altLang="en-US" sz="4000" dirty="0">
              <a:solidFill>
                <a:srgbClr val="666666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1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A7534C-7934-1583-4E14-BF72B090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927DCFC-B4D1-4FF9-0AFD-F10B9092F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9423" y="92597"/>
            <a:ext cx="7073154" cy="6664104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5A4BD57-4353-5AF3-5AD5-464BF1559202}"/>
              </a:ext>
            </a:extLst>
          </p:cNvPr>
          <p:cNvSpPr/>
          <p:nvPr/>
        </p:nvSpPr>
        <p:spPr>
          <a:xfrm>
            <a:off x="3750197" y="2291787"/>
            <a:ext cx="5625297" cy="8333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702E26-F97E-9E3E-B854-67A3547EBA15}"/>
              </a:ext>
            </a:extLst>
          </p:cNvPr>
          <p:cNvSpPr/>
          <p:nvPr/>
        </p:nvSpPr>
        <p:spPr>
          <a:xfrm>
            <a:off x="2708477" y="3125165"/>
            <a:ext cx="6667018" cy="10532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CCE4DED-3686-F9C9-C34D-7E0F6D1E610F}"/>
              </a:ext>
            </a:extLst>
          </p:cNvPr>
          <p:cNvSpPr/>
          <p:nvPr/>
        </p:nvSpPr>
        <p:spPr>
          <a:xfrm>
            <a:off x="2708476" y="4178461"/>
            <a:ext cx="6667018" cy="8333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89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58AFDB-6BE1-D176-CBFE-7D26F414D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想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xiǎng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mv. </a:t>
            </a:r>
            <a: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  <a:t>to want to; would like to; to think</a:t>
            </a:r>
            <a:endParaRPr lang="zh-TW" altLang="en-US" dirty="0"/>
          </a:p>
        </p:txBody>
      </p:sp>
      <p:pic>
        <p:nvPicPr>
          <p:cNvPr id="18434" name="Picture 2" descr="卡通想一想-图库-五毛网">
            <a:extLst>
              <a:ext uri="{FF2B5EF4-FFF2-40B4-BE49-F238E27FC236}">
                <a16:creationId xmlns:a16="http://schemas.microsoft.com/office/drawing/2014/main" id="{A3443ED0-9E8B-949F-4995-3FF1802757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08" y="1690688"/>
            <a:ext cx="6651584" cy="49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83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F8DB963-A674-535E-93A1-E8A51F6EDC6A}"/>
              </a:ext>
            </a:extLst>
          </p:cNvPr>
          <p:cNvSpPr/>
          <p:nvPr/>
        </p:nvSpPr>
        <p:spPr>
          <a:xfrm>
            <a:off x="787078" y="324091"/>
            <a:ext cx="10625560" cy="22802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958AFDB-6BE1-D176-CBFE-7D26F414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想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xiǎng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</a:rPr>
              <a:t>want to; would like to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62DC328-36DA-D655-2B06-59203C523502}"/>
              </a:ext>
            </a:extLst>
          </p:cNvPr>
          <p:cNvSpPr txBox="1">
            <a:spLocks/>
          </p:cNvSpPr>
          <p:nvPr/>
        </p:nvSpPr>
        <p:spPr>
          <a:xfrm>
            <a:off x="838200" y="1131686"/>
            <a:ext cx="10515600" cy="14726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4000" dirty="0"/>
              <a:t>想 </a:t>
            </a:r>
            <a:r>
              <a:rPr lang="en-US" altLang="zh-TW" sz="4000" dirty="0"/>
              <a:t>has several meanings. In this lesson it is a modal verb indicating a desire to do something. </a:t>
            </a:r>
            <a:r>
              <a:rPr lang="en-US" altLang="zh-TW" sz="4000" b="1" dirty="0"/>
              <a:t>It must be followed by a verb or a clause.</a:t>
            </a:r>
            <a:endParaRPr lang="zh-TW" altLang="en-US" sz="4000" b="1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D85F847-8F83-128F-7765-0A55567C441E}"/>
              </a:ext>
            </a:extLst>
          </p:cNvPr>
          <p:cNvSpPr txBox="1">
            <a:spLocks/>
          </p:cNvSpPr>
          <p:nvPr/>
        </p:nvSpPr>
        <p:spPr>
          <a:xfrm>
            <a:off x="838200" y="2801074"/>
            <a:ext cx="7136757" cy="1319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/>
              <a:t>你晚上想做什么？</a:t>
            </a:r>
            <a:endParaRPr lang="en-US" altLang="zh-TW" dirty="0"/>
          </a:p>
          <a:p>
            <a:pPr algn="ctr"/>
            <a:r>
              <a:rPr lang="en-US" altLang="zh-TW" sz="36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zh-TW" altLang="en-US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6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wǎnshang</a:t>
            </a:r>
            <a:r>
              <a:rPr lang="en-US" altLang="zh-TW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6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xiǎng</a:t>
            </a:r>
            <a:r>
              <a:rPr lang="en-US" altLang="zh-TW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6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zuòshénme</a:t>
            </a:r>
            <a:r>
              <a:rPr lang="en-US" altLang="zh-TW" sz="36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?</a:t>
            </a:r>
            <a:endParaRPr lang="zh-TW" altLang="en-US" sz="3600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4E389A34-CD9A-F58B-E507-F50FD864408C}"/>
              </a:ext>
            </a:extLst>
          </p:cNvPr>
          <p:cNvGrpSpPr/>
          <p:nvPr/>
        </p:nvGrpSpPr>
        <p:grpSpPr>
          <a:xfrm>
            <a:off x="787078" y="5416953"/>
            <a:ext cx="1979271" cy="1342663"/>
            <a:chOff x="787078" y="4294208"/>
            <a:chExt cx="1979271" cy="1342663"/>
          </a:xfrm>
        </p:grpSpPr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E3BA70F5-7BBB-7304-1637-39E4A14BA171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標題 1">
              <a:extLst>
                <a:ext uri="{FF2B5EF4-FFF2-40B4-BE49-F238E27FC236}">
                  <a16:creationId xmlns:a16="http://schemas.microsoft.com/office/drawing/2014/main" id="{EEB1C7DF-EF59-ACAF-4595-4E23BA133259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睡觉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ECB510F8-241D-BC0E-1BD4-2A5272DA7116}"/>
              </a:ext>
            </a:extLst>
          </p:cNvPr>
          <p:cNvGrpSpPr/>
          <p:nvPr/>
        </p:nvGrpSpPr>
        <p:grpSpPr>
          <a:xfrm>
            <a:off x="2817471" y="5416952"/>
            <a:ext cx="1979271" cy="1342663"/>
            <a:chOff x="787078" y="4294208"/>
            <a:chExt cx="1979271" cy="1342663"/>
          </a:xfrm>
        </p:grpSpPr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DC596716-13C1-04F3-1591-FAFA29259794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標題 1">
              <a:extLst>
                <a:ext uri="{FF2B5EF4-FFF2-40B4-BE49-F238E27FC236}">
                  <a16:creationId xmlns:a16="http://schemas.microsoft.com/office/drawing/2014/main" id="{8AF3AD73-FFB3-5628-0051-05557392BDF8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打球</a:t>
              </a: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8732DC8-2FC7-EB7C-7841-BA33D25600B8}"/>
              </a:ext>
            </a:extLst>
          </p:cNvPr>
          <p:cNvGrpSpPr/>
          <p:nvPr/>
        </p:nvGrpSpPr>
        <p:grpSpPr>
          <a:xfrm>
            <a:off x="4847864" y="5399592"/>
            <a:ext cx="6040057" cy="1383172"/>
            <a:chOff x="787078" y="4276849"/>
            <a:chExt cx="6040057" cy="1383172"/>
          </a:xfrm>
        </p:grpSpPr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50915B62-B0F3-3257-868E-4424755E9F4B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標題 1">
              <a:extLst>
                <a:ext uri="{FF2B5EF4-FFF2-40B4-BE49-F238E27FC236}">
                  <a16:creationId xmlns:a16="http://schemas.microsoft.com/office/drawing/2014/main" id="{3691086B-8800-1A56-82DF-739EE4AE2411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唱歌</a:t>
              </a:r>
            </a:p>
          </p:txBody>
        </p:sp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CF9C80E1-DB72-38A1-1467-78D2C55FD472}"/>
                </a:ext>
              </a:extLst>
            </p:cNvPr>
            <p:cNvSpPr/>
            <p:nvPr/>
          </p:nvSpPr>
          <p:spPr>
            <a:xfrm>
              <a:off x="2868593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標題 1">
              <a:extLst>
                <a:ext uri="{FF2B5EF4-FFF2-40B4-BE49-F238E27FC236}">
                  <a16:creationId xmlns:a16="http://schemas.microsoft.com/office/drawing/2014/main" id="{C1CDF115-BACC-6AF6-2049-2FB5BC7DFB5A}"/>
                </a:ext>
              </a:extLst>
            </p:cNvPr>
            <p:cNvSpPr txBox="1">
              <a:spLocks/>
            </p:cNvSpPr>
            <p:nvPr/>
          </p:nvSpPr>
          <p:spPr>
            <a:xfrm>
              <a:off x="2817471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跳舞</a:t>
              </a:r>
            </a:p>
          </p:txBody>
        </p:sp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252C4BFC-3EA0-2E09-F7E7-A9130F0C1235}"/>
                </a:ext>
              </a:extLst>
            </p:cNvPr>
            <p:cNvSpPr/>
            <p:nvPr/>
          </p:nvSpPr>
          <p:spPr>
            <a:xfrm>
              <a:off x="4898986" y="431735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標題 1">
              <a:extLst>
                <a:ext uri="{FF2B5EF4-FFF2-40B4-BE49-F238E27FC236}">
                  <a16:creationId xmlns:a16="http://schemas.microsoft.com/office/drawing/2014/main" id="{C0D65116-D15A-54EA-BA01-6CF9841B1AC4}"/>
                </a:ext>
              </a:extLst>
            </p:cNvPr>
            <p:cNvSpPr txBox="1">
              <a:spLocks/>
            </p:cNvSpPr>
            <p:nvPr/>
          </p:nvSpPr>
          <p:spPr>
            <a:xfrm>
              <a:off x="4847864" y="4276849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听音乐</a:t>
              </a: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0E075EA6-32A6-EAB3-4597-5632D85857CA}"/>
              </a:ext>
            </a:extLst>
          </p:cNvPr>
          <p:cNvGrpSpPr/>
          <p:nvPr/>
        </p:nvGrpSpPr>
        <p:grpSpPr>
          <a:xfrm>
            <a:off x="787078" y="4271058"/>
            <a:ext cx="1979271" cy="1342663"/>
            <a:chOff x="787078" y="4294208"/>
            <a:chExt cx="1979271" cy="1342663"/>
          </a:xfrm>
        </p:grpSpPr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196095FB-3C07-9BFF-1E38-A6F8D7A3F553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標題 1">
              <a:extLst>
                <a:ext uri="{FF2B5EF4-FFF2-40B4-BE49-F238E27FC236}">
                  <a16:creationId xmlns:a16="http://schemas.microsoft.com/office/drawing/2014/main" id="{E79C49B6-6291-4CD0-22A6-704E5ABB2D1A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看书</a:t>
              </a: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41366A6C-3D01-24B6-4846-65CD1D2BA500}"/>
              </a:ext>
            </a:extLst>
          </p:cNvPr>
          <p:cNvGrpSpPr/>
          <p:nvPr/>
        </p:nvGrpSpPr>
        <p:grpSpPr>
          <a:xfrm>
            <a:off x="2817471" y="4271057"/>
            <a:ext cx="1979271" cy="1342663"/>
            <a:chOff x="787078" y="4294208"/>
            <a:chExt cx="1979271" cy="1342663"/>
          </a:xfrm>
        </p:grpSpPr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5092554D-4553-6B0D-E7C1-F460E2E65A79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標題 1">
              <a:extLst>
                <a:ext uri="{FF2B5EF4-FFF2-40B4-BE49-F238E27FC236}">
                  <a16:creationId xmlns:a16="http://schemas.microsoft.com/office/drawing/2014/main" id="{AA7009B7-A280-78F4-05B4-FD1C52DAB7B9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看电视</a:t>
              </a: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6B9BEBA5-DACC-D865-48E1-EE1887BA8F4D}"/>
              </a:ext>
            </a:extLst>
          </p:cNvPr>
          <p:cNvGrpSpPr/>
          <p:nvPr/>
        </p:nvGrpSpPr>
        <p:grpSpPr>
          <a:xfrm>
            <a:off x="4847864" y="4253697"/>
            <a:ext cx="6040057" cy="1383172"/>
            <a:chOff x="787078" y="4276849"/>
            <a:chExt cx="6040057" cy="1383172"/>
          </a:xfrm>
        </p:grpSpPr>
        <p:sp>
          <p:nvSpPr>
            <p:cNvPr id="30" name="矩形: 圓角 29">
              <a:extLst>
                <a:ext uri="{FF2B5EF4-FFF2-40B4-BE49-F238E27FC236}">
                  <a16:creationId xmlns:a16="http://schemas.microsoft.com/office/drawing/2014/main" id="{1BE69E83-1C4B-634D-EEAB-65F3B1E5D998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標題 1">
              <a:extLst>
                <a:ext uri="{FF2B5EF4-FFF2-40B4-BE49-F238E27FC236}">
                  <a16:creationId xmlns:a16="http://schemas.microsoft.com/office/drawing/2014/main" id="{44F91F4F-41AD-5398-8AA6-E56A79BDBD29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看电影</a:t>
              </a:r>
            </a:p>
          </p:txBody>
        </p:sp>
        <p:sp>
          <p:nvSpPr>
            <p:cNvPr id="32" name="矩形: 圓角 31">
              <a:extLst>
                <a:ext uri="{FF2B5EF4-FFF2-40B4-BE49-F238E27FC236}">
                  <a16:creationId xmlns:a16="http://schemas.microsoft.com/office/drawing/2014/main" id="{42EB0466-445D-6CAF-B7DB-5685ABC16697}"/>
                </a:ext>
              </a:extLst>
            </p:cNvPr>
            <p:cNvSpPr/>
            <p:nvPr/>
          </p:nvSpPr>
          <p:spPr>
            <a:xfrm>
              <a:off x="2868593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3" name="標題 1">
              <a:extLst>
                <a:ext uri="{FF2B5EF4-FFF2-40B4-BE49-F238E27FC236}">
                  <a16:creationId xmlns:a16="http://schemas.microsoft.com/office/drawing/2014/main" id="{855E2A1A-5012-1EDE-C137-75434F34212F}"/>
                </a:ext>
              </a:extLst>
            </p:cNvPr>
            <p:cNvSpPr txBox="1">
              <a:spLocks/>
            </p:cNvSpPr>
            <p:nvPr/>
          </p:nvSpPr>
          <p:spPr>
            <a:xfrm>
              <a:off x="2817471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看球</a:t>
              </a:r>
            </a:p>
          </p:txBody>
        </p:sp>
        <p:sp>
          <p:nvSpPr>
            <p:cNvPr id="34" name="矩形: 圓角 33">
              <a:extLst>
                <a:ext uri="{FF2B5EF4-FFF2-40B4-BE49-F238E27FC236}">
                  <a16:creationId xmlns:a16="http://schemas.microsoft.com/office/drawing/2014/main" id="{55787ECC-B15A-5F83-C09B-B504DE556337}"/>
                </a:ext>
              </a:extLst>
            </p:cNvPr>
            <p:cNvSpPr/>
            <p:nvPr/>
          </p:nvSpPr>
          <p:spPr>
            <a:xfrm>
              <a:off x="4898986" y="431735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標題 1">
              <a:extLst>
                <a:ext uri="{FF2B5EF4-FFF2-40B4-BE49-F238E27FC236}">
                  <a16:creationId xmlns:a16="http://schemas.microsoft.com/office/drawing/2014/main" id="{2D1EBC64-337E-5D3A-C514-DCF4C595B96D}"/>
                </a:ext>
              </a:extLst>
            </p:cNvPr>
            <p:cNvSpPr txBox="1">
              <a:spLocks/>
            </p:cNvSpPr>
            <p:nvPr/>
          </p:nvSpPr>
          <p:spPr>
            <a:xfrm>
              <a:off x="4847864" y="4276849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吃</a:t>
              </a:r>
              <a:r>
                <a:rPr lang="en-US" altLang="zh-TW" sz="3600" dirty="0"/>
                <a:t>___</a:t>
              </a:r>
              <a:r>
                <a:rPr lang="zh-TW" altLang="en-US" sz="3600" dirty="0"/>
                <a:t>菜</a:t>
              </a:r>
            </a:p>
          </p:txBody>
        </p:sp>
      </p:grp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D8C2906F-3237-B6F7-889F-08E27C43D25A}"/>
              </a:ext>
            </a:extLst>
          </p:cNvPr>
          <p:cNvGrpSpPr/>
          <p:nvPr/>
        </p:nvGrpSpPr>
        <p:grpSpPr>
          <a:xfrm>
            <a:off x="8454341" y="2812650"/>
            <a:ext cx="1979271" cy="1342663"/>
            <a:chOff x="787078" y="4294208"/>
            <a:chExt cx="1979271" cy="1342663"/>
          </a:xfrm>
        </p:grpSpPr>
        <p:sp>
          <p:nvSpPr>
            <p:cNvPr id="57" name="矩形: 圓角 56">
              <a:extLst>
                <a:ext uri="{FF2B5EF4-FFF2-40B4-BE49-F238E27FC236}">
                  <a16:creationId xmlns:a16="http://schemas.microsoft.com/office/drawing/2014/main" id="{FCD20EB9-904A-2C33-925D-27EC5E40819F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標題 1">
              <a:extLst>
                <a:ext uri="{FF2B5EF4-FFF2-40B4-BE49-F238E27FC236}">
                  <a16:creationId xmlns:a16="http://schemas.microsoft.com/office/drawing/2014/main" id="{0AE5CD62-8892-12D8-A0BC-DEA84D661940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353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48711DB-0EA9-1530-D2C3-DFECC6D27F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167188"/>
              </p:ext>
            </p:extLst>
          </p:nvPr>
        </p:nvGraphicFramePr>
        <p:xfrm>
          <a:off x="339524" y="601884"/>
          <a:ext cx="11686572" cy="5741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370">
                  <a:extLst>
                    <a:ext uri="{9D8B030D-6E8A-4147-A177-3AD203B41FA5}">
                      <a16:colId xmlns:a16="http://schemas.microsoft.com/office/drawing/2014/main" val="1738990086"/>
                    </a:ext>
                  </a:extLst>
                </a:gridCol>
                <a:gridCol w="1273215">
                  <a:extLst>
                    <a:ext uri="{9D8B030D-6E8A-4147-A177-3AD203B41FA5}">
                      <a16:colId xmlns:a16="http://schemas.microsoft.com/office/drawing/2014/main" val="1758184062"/>
                    </a:ext>
                  </a:extLst>
                </a:gridCol>
                <a:gridCol w="2002420">
                  <a:extLst>
                    <a:ext uri="{9D8B030D-6E8A-4147-A177-3AD203B41FA5}">
                      <a16:colId xmlns:a16="http://schemas.microsoft.com/office/drawing/2014/main" val="3664145119"/>
                    </a:ext>
                  </a:extLst>
                </a:gridCol>
                <a:gridCol w="1678329">
                  <a:extLst>
                    <a:ext uri="{9D8B030D-6E8A-4147-A177-3AD203B41FA5}">
                      <a16:colId xmlns:a16="http://schemas.microsoft.com/office/drawing/2014/main" val="3626926881"/>
                    </a:ext>
                  </a:extLst>
                </a:gridCol>
                <a:gridCol w="1354238">
                  <a:extLst>
                    <a:ext uri="{9D8B030D-6E8A-4147-A177-3AD203B41FA5}">
                      <a16:colId xmlns:a16="http://schemas.microsoft.com/office/drawing/2014/main" val="3419487105"/>
                    </a:ext>
                  </a:extLst>
                </a:gridCol>
                <a:gridCol w="1620456">
                  <a:extLst>
                    <a:ext uri="{9D8B030D-6E8A-4147-A177-3AD203B41FA5}">
                      <a16:colId xmlns:a16="http://schemas.microsoft.com/office/drawing/2014/main" val="3599978752"/>
                    </a:ext>
                  </a:extLst>
                </a:gridCol>
                <a:gridCol w="1338805">
                  <a:extLst>
                    <a:ext uri="{9D8B030D-6E8A-4147-A177-3AD203B41FA5}">
                      <a16:colId xmlns:a16="http://schemas.microsoft.com/office/drawing/2014/main" val="4182822226"/>
                    </a:ext>
                  </a:extLst>
                </a:gridCol>
                <a:gridCol w="1612739">
                  <a:extLst>
                    <a:ext uri="{9D8B030D-6E8A-4147-A177-3AD203B41FA5}">
                      <a16:colId xmlns:a16="http://schemas.microsoft.com/office/drawing/2014/main" val="1999691516"/>
                    </a:ext>
                  </a:extLst>
                </a:gridCol>
              </a:tblGrid>
              <a:tr h="819708"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Monday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Tuesday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Wednesday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Thursday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Friday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Saturday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Sunday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339734"/>
                  </a:ext>
                </a:extLst>
              </a:tr>
              <a:tr h="492133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Little Wang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457535"/>
                  </a:ext>
                </a:extLst>
              </a:tr>
            </a:tbl>
          </a:graphicData>
        </a:graphic>
      </p:graphicFrame>
      <p:pic>
        <p:nvPicPr>
          <p:cNvPr id="5" name="Picture 6" descr="打羽毛球女孩素材图片免费下载-千库网">
            <a:extLst>
              <a:ext uri="{FF2B5EF4-FFF2-40B4-BE49-F238E27FC236}">
                <a16:creationId xmlns:a16="http://schemas.microsoft.com/office/drawing/2014/main" id="{39DD1541-B274-8B33-9D00-170618364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r="58525"/>
          <a:stretch/>
        </p:blipFill>
        <p:spPr bwMode="auto">
          <a:xfrm>
            <a:off x="1284789" y="2056949"/>
            <a:ext cx="1041723" cy="37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日看電視3小時 早亡風險大一倍_健康美容_亞太日報繁體版">
            <a:extLst>
              <a:ext uri="{FF2B5EF4-FFF2-40B4-BE49-F238E27FC236}">
                <a16:creationId xmlns:a16="http://schemas.microsoft.com/office/drawing/2014/main" id="{4404B2F3-05C7-ED7C-734D-E3B178D4D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98" y="1735868"/>
            <a:ext cx="1517724" cy="438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这是被强迫拉去听胖虎演唱会的大雄和哆啦A梦的切身感受">
            <a:extLst>
              <a:ext uri="{FF2B5EF4-FFF2-40B4-BE49-F238E27FC236}">
                <a16:creationId xmlns:a16="http://schemas.microsoft.com/office/drawing/2014/main" id="{1731D4B3-6EC3-5FB0-2376-172CFC680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/>
          <a:stretch/>
        </p:blipFill>
        <p:spPr bwMode="auto">
          <a:xfrm>
            <a:off x="2525210" y="1735868"/>
            <a:ext cx="1844233" cy="443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跳舞|其他|其他|园园最棒 - 原创作品 - 站酷 (ZCOOL)">
            <a:extLst>
              <a:ext uri="{FF2B5EF4-FFF2-40B4-BE49-F238E27FC236}">
                <a16:creationId xmlns:a16="http://schemas.microsoft.com/office/drawing/2014/main" id="{27A16C8C-A3FC-76D3-8100-4DEA1EAFD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6" r="19047"/>
          <a:stretch/>
        </p:blipFill>
        <p:spPr bwMode="auto">
          <a:xfrm>
            <a:off x="6172677" y="2398544"/>
            <a:ext cx="1169043" cy="30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讓孩子聽音樂好處多多～來看看聽音樂好處有哪些吧 @ ffrmusic的部落格 :: 痞客邦">
            <a:extLst>
              <a:ext uri="{FF2B5EF4-FFF2-40B4-BE49-F238E27FC236}">
                <a16:creationId xmlns:a16="http://schemas.microsoft.com/office/drawing/2014/main" id="{C69B3EBB-4E99-4172-2281-6C544D9FA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r="17571"/>
          <a:stretch/>
        </p:blipFill>
        <p:spPr bwMode="auto">
          <a:xfrm>
            <a:off x="7526438" y="1735868"/>
            <a:ext cx="1517724" cy="421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小孩看书摄影图__儿童幼儿_人物图库_摄影图库_昵图网nipic.com">
            <a:extLst>
              <a:ext uri="{FF2B5EF4-FFF2-40B4-BE49-F238E27FC236}">
                <a16:creationId xmlns:a16="http://schemas.microsoft.com/office/drawing/2014/main" id="{20F831C2-20E7-CD9E-0CEF-FF2FDC39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7" y="1607590"/>
            <a:ext cx="1517724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情侶看電影坐哪裡最好？ 女生們一致推薦這兩個位置 | 網搜奇趣蛋 | Oops | 聯合新聞網">
            <a:extLst>
              <a:ext uri="{FF2B5EF4-FFF2-40B4-BE49-F238E27FC236}">
                <a16:creationId xmlns:a16="http://schemas.microsoft.com/office/drawing/2014/main" id="{EA4E98C0-1A8F-3E79-3D31-4033B60C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61" y="1894263"/>
            <a:ext cx="1258747" cy="394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50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48711DB-0EA9-1530-D2C3-DFECC6D27F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961857"/>
              </p:ext>
            </p:extLst>
          </p:nvPr>
        </p:nvGraphicFramePr>
        <p:xfrm>
          <a:off x="339524" y="601884"/>
          <a:ext cx="11686572" cy="5741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370">
                  <a:extLst>
                    <a:ext uri="{9D8B030D-6E8A-4147-A177-3AD203B41FA5}">
                      <a16:colId xmlns:a16="http://schemas.microsoft.com/office/drawing/2014/main" val="1738990086"/>
                    </a:ext>
                  </a:extLst>
                </a:gridCol>
                <a:gridCol w="1273215">
                  <a:extLst>
                    <a:ext uri="{9D8B030D-6E8A-4147-A177-3AD203B41FA5}">
                      <a16:colId xmlns:a16="http://schemas.microsoft.com/office/drawing/2014/main" val="1758184062"/>
                    </a:ext>
                  </a:extLst>
                </a:gridCol>
                <a:gridCol w="2002420">
                  <a:extLst>
                    <a:ext uri="{9D8B030D-6E8A-4147-A177-3AD203B41FA5}">
                      <a16:colId xmlns:a16="http://schemas.microsoft.com/office/drawing/2014/main" val="3664145119"/>
                    </a:ext>
                  </a:extLst>
                </a:gridCol>
                <a:gridCol w="1678329">
                  <a:extLst>
                    <a:ext uri="{9D8B030D-6E8A-4147-A177-3AD203B41FA5}">
                      <a16:colId xmlns:a16="http://schemas.microsoft.com/office/drawing/2014/main" val="3626926881"/>
                    </a:ext>
                  </a:extLst>
                </a:gridCol>
                <a:gridCol w="1354238">
                  <a:extLst>
                    <a:ext uri="{9D8B030D-6E8A-4147-A177-3AD203B41FA5}">
                      <a16:colId xmlns:a16="http://schemas.microsoft.com/office/drawing/2014/main" val="3419487105"/>
                    </a:ext>
                  </a:extLst>
                </a:gridCol>
                <a:gridCol w="1620456">
                  <a:extLst>
                    <a:ext uri="{9D8B030D-6E8A-4147-A177-3AD203B41FA5}">
                      <a16:colId xmlns:a16="http://schemas.microsoft.com/office/drawing/2014/main" val="3599978752"/>
                    </a:ext>
                  </a:extLst>
                </a:gridCol>
                <a:gridCol w="1338805">
                  <a:extLst>
                    <a:ext uri="{9D8B030D-6E8A-4147-A177-3AD203B41FA5}">
                      <a16:colId xmlns:a16="http://schemas.microsoft.com/office/drawing/2014/main" val="4182822226"/>
                    </a:ext>
                  </a:extLst>
                </a:gridCol>
                <a:gridCol w="1612739">
                  <a:extLst>
                    <a:ext uri="{9D8B030D-6E8A-4147-A177-3AD203B41FA5}">
                      <a16:colId xmlns:a16="http://schemas.microsoft.com/office/drawing/2014/main" val="1999691516"/>
                    </a:ext>
                  </a:extLst>
                </a:gridCol>
              </a:tblGrid>
              <a:tr h="819708"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Monday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Tuesday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Wednesday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Thursday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Friday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Saturday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Sunday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339734"/>
                  </a:ext>
                </a:extLst>
              </a:tr>
              <a:tr h="492133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Little 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wants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457535"/>
                  </a:ext>
                </a:extLst>
              </a:tr>
            </a:tbl>
          </a:graphicData>
        </a:graphic>
      </p:graphicFrame>
      <p:pic>
        <p:nvPicPr>
          <p:cNvPr id="5" name="Picture 6" descr="打羽毛球女孩素材图片免费下载-千库网">
            <a:extLst>
              <a:ext uri="{FF2B5EF4-FFF2-40B4-BE49-F238E27FC236}">
                <a16:creationId xmlns:a16="http://schemas.microsoft.com/office/drawing/2014/main" id="{39DD1541-B274-8B33-9D00-170618364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r="58525"/>
          <a:stretch/>
        </p:blipFill>
        <p:spPr bwMode="auto">
          <a:xfrm>
            <a:off x="6225013" y="1992810"/>
            <a:ext cx="1041723" cy="37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日看電視3小時 早亡風險大一倍_健康美容_亞太日報繁體版">
            <a:extLst>
              <a:ext uri="{FF2B5EF4-FFF2-40B4-BE49-F238E27FC236}">
                <a16:creationId xmlns:a16="http://schemas.microsoft.com/office/drawing/2014/main" id="{4404B2F3-05C7-ED7C-734D-E3B178D4D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240" y="1735868"/>
            <a:ext cx="1517724" cy="438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这是被强迫拉去听胖虎演唱会的大雄和哆啦A梦的切身感受">
            <a:extLst>
              <a:ext uri="{FF2B5EF4-FFF2-40B4-BE49-F238E27FC236}">
                <a16:creationId xmlns:a16="http://schemas.microsoft.com/office/drawing/2014/main" id="{1731D4B3-6EC3-5FB0-2376-172CFC680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/>
          <a:stretch/>
        </p:blipFill>
        <p:spPr bwMode="auto">
          <a:xfrm>
            <a:off x="2525210" y="1735868"/>
            <a:ext cx="1844233" cy="443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跳舞|其他|其他|园园最棒 - 原创作品 - 站酷 (ZCOOL)">
            <a:extLst>
              <a:ext uri="{FF2B5EF4-FFF2-40B4-BE49-F238E27FC236}">
                <a16:creationId xmlns:a16="http://schemas.microsoft.com/office/drawing/2014/main" id="{27A16C8C-A3FC-76D3-8100-4DEA1EAFD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6" r="19047"/>
          <a:stretch/>
        </p:blipFill>
        <p:spPr bwMode="auto">
          <a:xfrm>
            <a:off x="1179537" y="2398544"/>
            <a:ext cx="1169043" cy="30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讓孩子聽音樂好處多多～來看看聽音樂好處有哪些吧 @ ffrmusic的部落格 :: 痞客邦">
            <a:extLst>
              <a:ext uri="{FF2B5EF4-FFF2-40B4-BE49-F238E27FC236}">
                <a16:creationId xmlns:a16="http://schemas.microsoft.com/office/drawing/2014/main" id="{C69B3EBB-4E99-4172-2281-6C544D9FA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r="17571"/>
          <a:stretch/>
        </p:blipFill>
        <p:spPr bwMode="auto">
          <a:xfrm>
            <a:off x="4511124" y="1846736"/>
            <a:ext cx="1517724" cy="421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情侶看電影坐哪裡最好？ 女生們一致推薦這兩個位置 | 網搜奇趣蛋 | Oops | 聯合新聞網">
            <a:extLst>
              <a:ext uri="{FF2B5EF4-FFF2-40B4-BE49-F238E27FC236}">
                <a16:creationId xmlns:a16="http://schemas.microsoft.com/office/drawing/2014/main" id="{EA4E98C0-1A8F-3E79-3D31-4033B60C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61" y="1894263"/>
            <a:ext cx="1258747" cy="394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還在輾轉反側難以入睡嗎？知道這些安然入睡~ - 每日頭條">
            <a:extLst>
              <a:ext uri="{FF2B5EF4-FFF2-40B4-BE49-F238E27FC236}">
                <a16:creationId xmlns:a16="http://schemas.microsoft.com/office/drawing/2014/main" id="{FBF23D98-5A4C-DACB-EC88-559077051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t="11776" r="22308" b="5366"/>
          <a:stretch/>
        </p:blipFill>
        <p:spPr bwMode="auto">
          <a:xfrm>
            <a:off x="7524769" y="1805142"/>
            <a:ext cx="1517724" cy="4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06E5017-7DDF-2215-2A4B-36C7B3FE107B}"/>
              </a:ext>
            </a:extLst>
          </p:cNvPr>
          <p:cNvSpPr/>
          <p:nvPr/>
        </p:nvSpPr>
        <p:spPr>
          <a:xfrm>
            <a:off x="3634451" y="0"/>
            <a:ext cx="5625296" cy="601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ysClr val="windowText" lastClr="000000"/>
                </a:solidFill>
              </a:rPr>
              <a:t>Go another place</a:t>
            </a:r>
            <a:endParaRPr lang="zh-TW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B3EB71-D97E-2B46-F8B6-ACE33C2ED179}"/>
              </a:ext>
            </a:extLst>
          </p:cNvPr>
          <p:cNvSpPr/>
          <p:nvPr/>
        </p:nvSpPr>
        <p:spPr>
          <a:xfrm>
            <a:off x="9375494" y="0"/>
            <a:ext cx="2641691" cy="601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ysClr val="windowText" lastClr="000000"/>
                </a:solidFill>
              </a:rPr>
              <a:t>night</a:t>
            </a:r>
            <a:endParaRPr lang="zh-TW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52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915A35-7233-F5C5-EE5F-E62020C6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06C7FB1-6859-EFAA-756A-124638621319}"/>
              </a:ext>
            </a:extLst>
          </p:cNvPr>
          <p:cNvSpPr/>
          <p:nvPr/>
        </p:nvSpPr>
        <p:spPr>
          <a:xfrm>
            <a:off x="787078" y="324091"/>
            <a:ext cx="10625560" cy="17362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36CC1EB-EF08-4E72-D5EF-ADAACB87A93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38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b="1" u="sng" dirty="0"/>
              <a:t>Verb + Object as a Detachable Compound</a:t>
            </a:r>
            <a:endParaRPr lang="zh-TW" altLang="en-US" b="1" u="sng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5676DB3-E6F4-9313-203C-D709E3B469DB}"/>
              </a:ext>
            </a:extLst>
          </p:cNvPr>
          <p:cNvSpPr txBox="1">
            <a:spLocks/>
          </p:cNvSpPr>
          <p:nvPr/>
        </p:nvSpPr>
        <p:spPr>
          <a:xfrm>
            <a:off x="173620" y="1131686"/>
            <a:ext cx="11852476" cy="32088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hu-HU" altLang="zh-TW" sz="4000" dirty="0"/>
              <a:t>Even though </a:t>
            </a:r>
            <a:r>
              <a:rPr lang="zh-TW" altLang="en-US" sz="4000" dirty="0"/>
              <a:t>睡觉</a:t>
            </a:r>
            <a:r>
              <a:rPr lang="hu-HU" altLang="zh-TW" sz="4000" dirty="0"/>
              <a:t>, </a:t>
            </a:r>
            <a:r>
              <a:rPr lang="zh-TW" altLang="en-US" sz="4000" dirty="0"/>
              <a:t>唱歌</a:t>
            </a:r>
            <a:r>
              <a:rPr lang="hu-HU" altLang="zh-TW" sz="4000" dirty="0"/>
              <a:t>, and </a:t>
            </a:r>
            <a:r>
              <a:rPr lang="zh-TW" altLang="en-US" sz="4000" dirty="0"/>
              <a:t>跳舞 </a:t>
            </a:r>
            <a:r>
              <a:rPr lang="hu-HU" altLang="zh-TW" sz="4000" dirty="0"/>
              <a:t>are treated each as a word, grammatically speaking, they are all verb-object compounds. When there is an attributive element to modify the object, such as an adjective or a number-measure word combination, it must be inserted between the verb and the noun. Such a compound is called a "detachable compound." It is important to remember that a detachable compound does not take an</a:t>
            </a:r>
            <a:r>
              <a:rPr lang="en-US" altLang="zh-TW" sz="4000" dirty="0"/>
              <a:t> </a:t>
            </a:r>
            <a:r>
              <a:rPr lang="hu-HU" altLang="zh-TW" sz="4000" dirty="0"/>
              <a:t>object. Here are examples:</a:t>
            </a:r>
            <a:endParaRPr lang="zh-TW" altLang="en-US" sz="4000" b="1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DABE590-2E32-2BCF-8B23-8A4053969D78}"/>
              </a:ext>
            </a:extLst>
          </p:cNvPr>
          <p:cNvSpPr txBox="1">
            <a:spLocks/>
          </p:cNvSpPr>
          <p:nvPr/>
        </p:nvSpPr>
        <p:spPr>
          <a:xfrm>
            <a:off x="173621" y="4488344"/>
            <a:ext cx="5922379" cy="22018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sz="3600" dirty="0">
                <a:solidFill>
                  <a:srgbClr val="FF0000"/>
                </a:solidFill>
              </a:rPr>
              <a:t>	</a:t>
            </a:r>
            <a:r>
              <a:rPr lang="zh-TW" altLang="en-US" sz="3600" dirty="0">
                <a:solidFill>
                  <a:srgbClr val="FF0000"/>
                </a:solidFill>
              </a:rPr>
              <a:t>睡觉</a:t>
            </a:r>
            <a:r>
              <a:rPr lang="zh-TW" altLang="en-US" sz="3600" dirty="0"/>
              <a:t> </a:t>
            </a:r>
            <a:r>
              <a:rPr lang="en-US" altLang="zh-TW" sz="3600" dirty="0">
                <a:sym typeface="Wingdings" panose="05000000000000000000" pitchFamily="2" charset="2"/>
              </a:rPr>
              <a:t></a:t>
            </a:r>
            <a:r>
              <a:rPr lang="zh-TW" altLang="en-US" sz="3600" dirty="0"/>
              <a:t>  </a:t>
            </a:r>
            <a:r>
              <a:rPr lang="zh-TW" altLang="en-US" sz="3600" dirty="0">
                <a:solidFill>
                  <a:srgbClr val="FF0000"/>
                </a:solidFill>
              </a:rPr>
              <a:t>睡</a:t>
            </a:r>
            <a:r>
              <a:rPr lang="zh-TW" altLang="en-US" sz="3600" dirty="0"/>
              <a:t>一个好</a:t>
            </a:r>
            <a:r>
              <a:rPr lang="zh-TW" altLang="en-US" sz="3600" dirty="0">
                <a:solidFill>
                  <a:srgbClr val="FF0000"/>
                </a:solidFill>
              </a:rPr>
              <a:t>觉</a:t>
            </a:r>
            <a:endParaRPr lang="en-US" altLang="zh-TW" sz="3600" dirty="0">
              <a:solidFill>
                <a:srgbClr val="FF0000"/>
              </a:solidFill>
            </a:endParaRPr>
          </a:p>
          <a:p>
            <a:r>
              <a:rPr lang="en-US" altLang="zh-TW" sz="3600" dirty="0">
                <a:solidFill>
                  <a:srgbClr val="FF0000"/>
                </a:solidFill>
              </a:rPr>
              <a:t>	</a:t>
            </a:r>
            <a:r>
              <a:rPr lang="zh-TW" altLang="en-US" sz="3600" dirty="0">
                <a:solidFill>
                  <a:srgbClr val="FF0000"/>
                </a:solidFill>
              </a:rPr>
              <a:t>唱歌</a:t>
            </a:r>
            <a:r>
              <a:rPr lang="zh-TW" altLang="en-US" sz="3600" dirty="0"/>
              <a:t> </a:t>
            </a:r>
            <a:r>
              <a:rPr lang="en-US" altLang="zh-TW" sz="3600" dirty="0">
                <a:sym typeface="Wingdings" panose="05000000000000000000" pitchFamily="2" charset="2"/>
              </a:rPr>
              <a:t></a:t>
            </a:r>
            <a:r>
              <a:rPr lang="zh-TW" altLang="en-US" sz="3600" dirty="0">
                <a:sym typeface="Wingdings" panose="05000000000000000000" pitchFamily="2" charset="2"/>
              </a:rPr>
              <a:t>  </a:t>
            </a:r>
            <a:r>
              <a:rPr lang="zh-TW" alt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唱</a:t>
            </a:r>
            <a:r>
              <a:rPr lang="zh-TW" altLang="en-US" sz="3600" dirty="0">
                <a:sym typeface="Wingdings" panose="05000000000000000000" pitchFamily="2" charset="2"/>
              </a:rPr>
              <a:t>英文</a:t>
            </a:r>
            <a:r>
              <a:rPr lang="zh-TW" alt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歌</a:t>
            </a:r>
            <a:endParaRPr lang="en-US" altLang="zh-TW" sz="3600" dirty="0">
              <a:solidFill>
                <a:srgbClr val="FF0000"/>
              </a:solidFill>
            </a:endParaRPr>
          </a:p>
          <a:p>
            <a:r>
              <a:rPr lang="en-US" altLang="zh-TW" sz="3600" dirty="0">
                <a:solidFill>
                  <a:srgbClr val="FF0000"/>
                </a:solidFill>
              </a:rPr>
              <a:t>	</a:t>
            </a:r>
            <a:r>
              <a:rPr lang="zh-TW" altLang="en-US" sz="3600" dirty="0">
                <a:solidFill>
                  <a:srgbClr val="FF0000"/>
                </a:solidFill>
              </a:rPr>
              <a:t>跳舞</a:t>
            </a:r>
            <a:r>
              <a:rPr lang="zh-TW" altLang="en-US" sz="3600" dirty="0"/>
              <a:t> </a:t>
            </a:r>
            <a:r>
              <a:rPr lang="en-US" altLang="zh-TW" sz="3600" dirty="0">
                <a:sym typeface="Wingdings" panose="05000000000000000000" pitchFamily="2" charset="2"/>
              </a:rPr>
              <a:t></a:t>
            </a:r>
            <a:r>
              <a:rPr lang="zh-TW" altLang="en-US" sz="3600" dirty="0">
                <a:sym typeface="Wingdings" panose="05000000000000000000" pitchFamily="2" charset="2"/>
              </a:rPr>
              <a:t>  </a:t>
            </a:r>
            <a:r>
              <a:rPr lang="zh-TW" alt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跳</a:t>
            </a:r>
            <a:r>
              <a:rPr lang="zh-TW" altLang="en-US" sz="3600" dirty="0">
                <a:sym typeface="Wingdings" panose="05000000000000000000" pitchFamily="2" charset="2"/>
              </a:rPr>
              <a:t>中国</a:t>
            </a:r>
            <a:r>
              <a:rPr lang="zh-TW" alt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舞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FFF1A18F-9443-FC15-7D5C-F55CFCBBF5E7}"/>
              </a:ext>
            </a:extLst>
          </p:cNvPr>
          <p:cNvSpPr txBox="1">
            <a:spLocks/>
          </p:cNvSpPr>
          <p:nvPr/>
        </p:nvSpPr>
        <p:spPr>
          <a:xfrm>
            <a:off x="6227180" y="4488343"/>
            <a:ext cx="5798916" cy="22018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TW" sz="3600" dirty="0"/>
              <a:t>In later lessons, you will see examples of other elements, like aspect markers, being inserted between the verb and the object in a detachable compound.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49555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00153D-98D1-FBDC-3519-A54FB611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画画儿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huà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huàer</a:t>
            </a:r>
            <a:b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Draw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458" name="Picture 2" descr="畫畫的男孩PSD圖案素材免費下載，圖片尺寸2000 × 2000px - Lovepik">
            <a:extLst>
              <a:ext uri="{FF2B5EF4-FFF2-40B4-BE49-F238E27FC236}">
                <a16:creationId xmlns:a16="http://schemas.microsoft.com/office/drawing/2014/main" id="{408ACCE2-51C0-45B3-A8A0-C9D609E06C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84" y="1250066"/>
            <a:ext cx="5042644" cy="504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28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00153D-98D1-FBDC-3519-A54FB611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下棋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xiàqí</a:t>
            </a:r>
            <a:b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play chess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556" name="Picture 4" descr="下棋摄影图__生活素材_生活百科_摄影图库_昵图网nipic.com">
            <a:extLst>
              <a:ext uri="{FF2B5EF4-FFF2-40B4-BE49-F238E27FC236}">
                <a16:creationId xmlns:a16="http://schemas.microsoft.com/office/drawing/2014/main" id="{EEC1AF53-9FFB-4A35-E961-BC9BA493B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47" y="3367169"/>
            <a:ext cx="4502551" cy="340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下棋视频 _网络排行榜">
            <a:extLst>
              <a:ext uri="{FF2B5EF4-FFF2-40B4-BE49-F238E27FC236}">
                <a16:creationId xmlns:a16="http://schemas.microsoft.com/office/drawing/2014/main" id="{66F6BDCF-8334-875F-D84F-47C729793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0" y="2622329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围棋下棋图片素材_免费下载_jpg图片格式_VRF高清图片501192962_摄图网">
            <a:extLst>
              <a:ext uri="{FF2B5EF4-FFF2-40B4-BE49-F238E27FC236}">
                <a16:creationId xmlns:a16="http://schemas.microsoft.com/office/drawing/2014/main" id="{C31B6F66-439F-5DFE-D647-01759F9938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70" y="83154"/>
            <a:ext cx="5094790" cy="339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932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EE82BE-4348-83A3-DABC-CDC2928D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上网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shàngwǎng</a:t>
            </a:r>
            <a:b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Internet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578" name="Picture 2" descr="学生在家上网课元素素材下载-正版素材401692551-摄图网">
            <a:extLst>
              <a:ext uri="{FF2B5EF4-FFF2-40B4-BE49-F238E27FC236}">
                <a16:creationId xmlns:a16="http://schemas.microsoft.com/office/drawing/2014/main" id="{1CE7356A-862E-6D3B-ED46-797FEE2507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2442">
                        <a14:foregroundMark x1="20814" y1="39884" x2="20814" y2="39884"/>
                        <a14:foregroundMark x1="15814" y1="39419" x2="15814" y2="39419"/>
                        <a14:foregroundMark x1="17907" y1="39884" x2="37791" y2="36977"/>
                        <a14:foregroundMark x1="37791" y1="36977" x2="40465" y2="35814"/>
                        <a14:foregroundMark x1="41279" y1="34070" x2="39186" y2="42907"/>
                        <a14:foregroundMark x1="39186" y1="42907" x2="30698" y2="47093"/>
                        <a14:foregroundMark x1="30698" y1="47093" x2="19302" y2="43256"/>
                        <a14:foregroundMark x1="19302" y1="43256" x2="21628" y2="50116"/>
                        <a14:foregroundMark x1="75000" y1="41860" x2="90698" y2="65930"/>
                        <a14:foregroundMark x1="90698" y1="65930" x2="92442" y2="74767"/>
                        <a14:foregroundMark x1="92442" y1="74767" x2="75814" y2="72907"/>
                        <a14:foregroundMark x1="75814" y1="72907" x2="68721" y2="67558"/>
                        <a14:foregroundMark x1="68721" y1="67558" x2="48605" y2="65116"/>
                        <a14:foregroundMark x1="48605" y1="65116" x2="54651" y2="57442"/>
                        <a14:foregroundMark x1="54651" y1="57442" x2="48721" y2="64302"/>
                        <a14:foregroundMark x1="48721" y1="64302" x2="35814" y2="70930"/>
                        <a14:foregroundMark x1="35814" y1="70930" x2="33023" y2="81628"/>
                        <a14:foregroundMark x1="57907" y1="75465" x2="42907" y2="64651"/>
                        <a14:foregroundMark x1="42907" y1="64651" x2="43372" y2="53256"/>
                        <a14:foregroundMark x1="43372" y1="53256" x2="34419" y2="54070"/>
                        <a14:foregroundMark x1="34419" y1="54070" x2="37791" y2="43605"/>
                        <a14:foregroundMark x1="37791" y1="43605" x2="44535" y2="34070"/>
                        <a14:foregroundMark x1="44535" y1="34070" x2="32558" y2="36163"/>
                        <a14:foregroundMark x1="32558" y1="36163" x2="25116" y2="42907"/>
                        <a14:foregroundMark x1="25116" y1="42907" x2="20581" y2="50581"/>
                        <a14:foregroundMark x1="20581" y1="50581" x2="30930" y2="52674"/>
                        <a14:foregroundMark x1="30930" y1="52674" x2="33837" y2="51512"/>
                        <a14:foregroundMark x1="40000" y1="34767" x2="35698" y2="34767"/>
                        <a14:foregroundMark x1="44535" y1="42558" x2="33256" y2="45814"/>
                        <a14:foregroundMark x1="42326" y1="30233" x2="42326" y2="30233"/>
                        <a14:foregroundMark x1="42326" y1="30698" x2="39419" y2="31047"/>
                        <a14:foregroundMark x1="77326" y1="35581" x2="71047" y2="46977"/>
                        <a14:foregroundMark x1="71047" y1="46977" x2="70698" y2="49651"/>
                        <a14:foregroundMark x1="63140" y1="58953" x2="40000" y2="59070"/>
                        <a14:foregroundMark x1="45000" y1="55814" x2="34535" y2="61395"/>
                        <a14:foregroundMark x1="34535" y1="61395" x2="34535" y2="61744"/>
                        <a14:foregroundMark x1="55814" y1="53140" x2="47791" y2="60581"/>
                        <a14:foregroundMark x1="32209" y1="58488" x2="41512" y2="66744"/>
                        <a14:foregroundMark x1="35930" y1="57326" x2="35581" y2="59302"/>
                        <a14:foregroundMark x1="36163" y1="59767" x2="36163" y2="59767"/>
                        <a14:foregroundMark x1="53140" y1="54767" x2="43953" y2="58140"/>
                        <a14:foregroundMark x1="49070" y1="66744" x2="45581" y2="71977"/>
                        <a14:foregroundMark x1="67093" y1="66279" x2="57674" y2="77442"/>
                        <a14:foregroundMark x1="57674" y1="77442" x2="55349" y2="76512"/>
                        <a14:foregroundMark x1="56977" y1="77907" x2="56977" y2="77907"/>
                        <a14:foregroundMark x1="56628" y1="75116" x2="56163" y2="76512"/>
                        <a14:foregroundMark x1="56163" y1="76977" x2="58837" y2="74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66"/>
            <a:ext cx="6456558" cy="645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【人物上网素材】免费下载_人物上网图片大全_千库网png">
            <a:extLst>
              <a:ext uri="{FF2B5EF4-FFF2-40B4-BE49-F238E27FC236}">
                <a16:creationId xmlns:a16="http://schemas.microsoft.com/office/drawing/2014/main" id="{D4D8233B-43B0-7D58-1A2A-3774E26CD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2" b="89272" l="10000" r="97692">
                        <a14:foregroundMark x1="56923" y1="38314" x2="51538" y2="45211"/>
                        <a14:foregroundMark x1="51538" y1="45211" x2="53846" y2="39080"/>
                        <a14:foregroundMark x1="92308" y1="55939" x2="91538" y2="65134"/>
                        <a14:foregroundMark x1="91538" y1="65134" x2="86538" y2="70115"/>
                        <a14:foregroundMark x1="97692" y1="54023" x2="91154" y2="620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7906"/>
            <a:ext cx="5887415" cy="591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151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A28953-4DCB-43B2-7175-D2F44081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聊天儿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liáotiānér</a:t>
            </a:r>
            <a:b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Chat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602" name="Picture 2" descr="12星座喜歡你的證據？聊天洩天機 - 時事 - 中時新聞網">
            <a:extLst>
              <a:ext uri="{FF2B5EF4-FFF2-40B4-BE49-F238E27FC236}">
                <a16:creationId xmlns:a16="http://schemas.microsoft.com/office/drawing/2014/main" id="{D6667BDB-09B8-A9D8-0302-CBE6D32123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29" y="1165867"/>
            <a:ext cx="8277608" cy="55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03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34D9F2-8EA9-DAAD-B61B-4455C308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玩游戏机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wán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yóuxìjī</a:t>
            </a:r>
            <a:b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Play game consoles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626" name="Picture 2" descr="寶可夢遊戲機初體驗 - YouTube">
            <a:extLst>
              <a:ext uri="{FF2B5EF4-FFF2-40B4-BE49-F238E27FC236}">
                <a16:creationId xmlns:a16="http://schemas.microsoft.com/office/drawing/2014/main" id="{2BF532E4-B4A8-2624-1612-1F372E180B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2" y="1690688"/>
            <a:ext cx="8867385" cy="498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年終購物季大贏家 任天堂靠3招讓Switch成為長壽遊戲機｜天下雜誌">
            <a:extLst>
              <a:ext uri="{FF2B5EF4-FFF2-40B4-BE49-F238E27FC236}">
                <a16:creationId xmlns:a16="http://schemas.microsoft.com/office/drawing/2014/main" id="{47B32EC1-067C-7B2E-C1A0-CFFE00FCC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19424" r="3518" b="13247"/>
          <a:stretch/>
        </p:blipFill>
        <p:spPr bwMode="auto">
          <a:xfrm>
            <a:off x="6847620" y="179408"/>
            <a:ext cx="5023413" cy="25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21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30AD47-181A-1B09-0E5D-5523F6288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第四课</a:t>
            </a:r>
            <a:r>
              <a:rPr lang="en-US" altLang="zh-TW" dirty="0"/>
              <a:t>–</a:t>
            </a:r>
            <a:r>
              <a:rPr lang="zh-TW" altLang="en-US" dirty="0"/>
              <a:t>爱好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974C815-BBD0-5244-7368-3EE9BAC36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Lesson 4</a:t>
            </a:r>
            <a:r>
              <a:rPr lang="zh-TW" altLang="en-US" sz="4000" dirty="0"/>
              <a:t> </a:t>
            </a:r>
            <a:r>
              <a:rPr lang="en-US" altLang="zh-TW" sz="4000" dirty="0"/>
              <a:t>--</a:t>
            </a:r>
            <a:r>
              <a:rPr lang="zh-TW" altLang="en-US" sz="4000" dirty="0"/>
              <a:t> </a:t>
            </a:r>
            <a:r>
              <a:rPr lang="en-US" altLang="zh-TW" sz="4000" dirty="0"/>
              <a:t>Hobbies</a:t>
            </a:r>
            <a:endParaRPr lang="zh-TW" alt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822656F-6F89-BC60-664A-A029CD5183B8}"/>
              </a:ext>
            </a:extLst>
          </p:cNvPr>
          <p:cNvSpPr txBox="1"/>
          <p:nvPr/>
        </p:nvSpPr>
        <p:spPr>
          <a:xfrm>
            <a:off x="3916947" y="1962220"/>
            <a:ext cx="4602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Dì</a:t>
            </a:r>
            <a:r>
              <a:rPr lang="zh-TW" altLang="en-US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sì</a:t>
            </a:r>
            <a:r>
              <a:rPr lang="zh-TW" altLang="en-US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kè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–</a:t>
            </a:r>
            <a:r>
              <a:rPr lang="zh-TW" altLang="en-US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ài</a:t>
            </a:r>
            <a:r>
              <a:rPr lang="zh-TW" altLang="en-US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hào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83236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62149E-C9E7-B289-0220-A32A322F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逛街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guàngjiē</a:t>
            </a:r>
            <a:b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Shopping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650" name="Picture 2" descr="Wazaiii:: “與其說女生是喜歡逛街，或者習慣逛街，可以更準確的說，這本來就是一種天生的技能”">
            <a:extLst>
              <a:ext uri="{FF2B5EF4-FFF2-40B4-BE49-F238E27FC236}">
                <a16:creationId xmlns:a16="http://schemas.microsoft.com/office/drawing/2014/main" id="{2F699EB9-8EA3-EB30-9596-8A013CB2A7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86" y="1166320"/>
            <a:ext cx="8267625" cy="55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13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群組 37">
            <a:extLst>
              <a:ext uri="{FF2B5EF4-FFF2-40B4-BE49-F238E27FC236}">
                <a16:creationId xmlns:a16="http://schemas.microsoft.com/office/drawing/2014/main" id="{4A6DB8BD-7FC8-F7F8-BF61-47D9FF4DDACB}"/>
              </a:ext>
            </a:extLst>
          </p:cNvPr>
          <p:cNvGrpSpPr/>
          <p:nvPr/>
        </p:nvGrpSpPr>
        <p:grpSpPr>
          <a:xfrm>
            <a:off x="6126386" y="2163676"/>
            <a:ext cx="6040057" cy="1018572"/>
            <a:chOff x="787078" y="4276849"/>
            <a:chExt cx="6040057" cy="1360022"/>
          </a:xfrm>
        </p:grpSpPr>
        <p:sp>
          <p:nvSpPr>
            <p:cNvPr id="39" name="矩形: 圓角 38">
              <a:extLst>
                <a:ext uri="{FF2B5EF4-FFF2-40B4-BE49-F238E27FC236}">
                  <a16:creationId xmlns:a16="http://schemas.microsoft.com/office/drawing/2014/main" id="{C94CCE7A-FD53-2213-BEA4-CC972DAC98FE}"/>
                </a:ext>
              </a:extLst>
            </p:cNvPr>
            <p:cNvSpPr/>
            <p:nvPr/>
          </p:nvSpPr>
          <p:spPr>
            <a:xfrm>
              <a:off x="895596" y="4294208"/>
              <a:ext cx="187557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標題 1">
              <a:extLst>
                <a:ext uri="{FF2B5EF4-FFF2-40B4-BE49-F238E27FC236}">
                  <a16:creationId xmlns:a16="http://schemas.microsoft.com/office/drawing/2014/main" id="{98DC911E-A90D-091A-7ED9-C5F5867E4206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唱歌</a:t>
              </a:r>
            </a:p>
          </p:txBody>
        </p:sp>
        <p:sp>
          <p:nvSpPr>
            <p:cNvPr id="41" name="矩形: 圓角 40">
              <a:extLst>
                <a:ext uri="{FF2B5EF4-FFF2-40B4-BE49-F238E27FC236}">
                  <a16:creationId xmlns:a16="http://schemas.microsoft.com/office/drawing/2014/main" id="{C3522D42-2CFA-9904-8417-BA0A9A5D732D}"/>
                </a:ext>
              </a:extLst>
            </p:cNvPr>
            <p:cNvSpPr/>
            <p:nvPr/>
          </p:nvSpPr>
          <p:spPr>
            <a:xfrm>
              <a:off x="2868593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標題 1">
              <a:extLst>
                <a:ext uri="{FF2B5EF4-FFF2-40B4-BE49-F238E27FC236}">
                  <a16:creationId xmlns:a16="http://schemas.microsoft.com/office/drawing/2014/main" id="{17BFCA5F-64D3-5B10-E28C-CB874ED85CDA}"/>
                </a:ext>
              </a:extLst>
            </p:cNvPr>
            <p:cNvSpPr txBox="1">
              <a:spLocks/>
            </p:cNvSpPr>
            <p:nvPr/>
          </p:nvSpPr>
          <p:spPr>
            <a:xfrm>
              <a:off x="2817471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跳舞</a:t>
              </a:r>
            </a:p>
          </p:txBody>
        </p:sp>
        <p:sp>
          <p:nvSpPr>
            <p:cNvPr id="43" name="矩形: 圓角 42">
              <a:extLst>
                <a:ext uri="{FF2B5EF4-FFF2-40B4-BE49-F238E27FC236}">
                  <a16:creationId xmlns:a16="http://schemas.microsoft.com/office/drawing/2014/main" id="{5BDC7B82-22B1-E73B-C8BD-1AE71BC71117}"/>
                </a:ext>
              </a:extLst>
            </p:cNvPr>
            <p:cNvSpPr/>
            <p:nvPr/>
          </p:nvSpPr>
          <p:spPr>
            <a:xfrm>
              <a:off x="4775034" y="4276849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標題 1">
              <a:extLst>
                <a:ext uri="{FF2B5EF4-FFF2-40B4-BE49-F238E27FC236}">
                  <a16:creationId xmlns:a16="http://schemas.microsoft.com/office/drawing/2014/main" id="{5E8D1CAF-8623-393F-DF75-7D0127F8F693}"/>
                </a:ext>
              </a:extLst>
            </p:cNvPr>
            <p:cNvSpPr txBox="1">
              <a:spLocks/>
            </p:cNvSpPr>
            <p:nvPr/>
          </p:nvSpPr>
          <p:spPr>
            <a:xfrm>
              <a:off x="4847864" y="4276849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听音乐</a:t>
              </a:r>
            </a:p>
          </p:txBody>
        </p:sp>
      </p:grp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8E7FB4-03C1-590C-B7A5-2F3F4A2A5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75" y="153364"/>
            <a:ext cx="11559250" cy="65483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z="3200" dirty="0"/>
              <a:t>A:</a:t>
            </a:r>
            <a:r>
              <a:rPr lang="zh-TW" altLang="en-US" sz="3200" dirty="0"/>
              <a:t>这个周末你想做什么？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Zhège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zhōumò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nǐxiǎng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zuòshénme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altLang="zh-TW" sz="3200" dirty="0"/>
              <a:t>B:</a:t>
            </a:r>
            <a:r>
              <a:rPr lang="zh-TW" altLang="en-US" sz="3200" dirty="0"/>
              <a:t>这个周末我想</a:t>
            </a:r>
            <a:r>
              <a:rPr lang="en-US" altLang="zh-TW" sz="3200" dirty="0"/>
              <a:t>_______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Zhège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zhōumò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wǒxiǎng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_______.</a:t>
            </a:r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A:</a:t>
            </a:r>
            <a:r>
              <a:rPr lang="zh-TW" altLang="en-US" sz="3200" dirty="0"/>
              <a:t>你想</a:t>
            </a:r>
            <a:r>
              <a:rPr lang="en-US" altLang="zh-TW" sz="3200" dirty="0"/>
              <a:t>_______</a:t>
            </a:r>
            <a:r>
              <a:rPr lang="zh-TW" altLang="en-US" sz="3200" dirty="0"/>
              <a:t>吗？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Nǐxiǎng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_______ ma?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B:</a:t>
            </a:r>
            <a:r>
              <a:rPr lang="zh-TW" altLang="en-US" sz="3200" dirty="0"/>
              <a:t>我想</a:t>
            </a:r>
            <a:r>
              <a:rPr lang="en-US" altLang="zh-TW" sz="3200" dirty="0"/>
              <a:t>/</a:t>
            </a:r>
            <a:r>
              <a:rPr lang="zh-TW" altLang="en-US" sz="3200" dirty="0"/>
              <a:t>不想</a:t>
            </a:r>
            <a:r>
              <a:rPr lang="en-US" altLang="zh-TW" sz="3200" dirty="0"/>
              <a:t>_________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Wǒxiǎng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/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bùxiǎng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_________.</a:t>
            </a:r>
          </a:p>
          <a:p>
            <a:pPr marL="0" indent="0">
              <a:buNone/>
            </a:pPr>
            <a:endParaRPr lang="en-US" altLang="zh-TW" sz="3200" dirty="0">
              <a:solidFill>
                <a:srgbClr val="666666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altLang="zh-TW" sz="3200" dirty="0"/>
              <a:t>A:</a:t>
            </a:r>
            <a:r>
              <a:rPr lang="zh-TW" altLang="en-US" sz="3200" dirty="0"/>
              <a:t>你觉得</a:t>
            </a:r>
            <a:r>
              <a:rPr lang="en-US" altLang="zh-TW" sz="3200" dirty="0"/>
              <a:t>________</a:t>
            </a:r>
            <a:r>
              <a:rPr lang="zh-TW" altLang="en-US" sz="3200" dirty="0"/>
              <a:t>有意思吗？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Nǐ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juéde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________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yǒu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yìsima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altLang="zh-TW" sz="3200" dirty="0"/>
              <a:t>B:</a:t>
            </a:r>
            <a:r>
              <a:rPr lang="zh-TW" altLang="en-US" sz="3200" dirty="0"/>
              <a:t>我觉得</a:t>
            </a:r>
            <a:r>
              <a:rPr lang="en-US" altLang="zh-TW" sz="3200" dirty="0"/>
              <a:t>________</a:t>
            </a:r>
            <a:r>
              <a:rPr lang="zh-TW" altLang="en-US" sz="3200" dirty="0"/>
              <a:t>很有意思</a:t>
            </a:r>
            <a:r>
              <a:rPr lang="en-US" altLang="zh-TW" sz="3200" dirty="0"/>
              <a:t>/</a:t>
            </a:r>
            <a:r>
              <a:rPr lang="zh-TW" altLang="en-US" sz="3200" dirty="0"/>
              <a:t>没有意思。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Wǒ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juéde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________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hěn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yǒuyìsi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/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méiyǒu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yìsi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  <a:endParaRPr lang="zh-TW" altLang="en-US" sz="3200" dirty="0"/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28E2BC72-D916-E0B3-5FAB-18A3BDCDF04C}"/>
              </a:ext>
            </a:extLst>
          </p:cNvPr>
          <p:cNvGrpSpPr/>
          <p:nvPr/>
        </p:nvGrpSpPr>
        <p:grpSpPr>
          <a:xfrm>
            <a:off x="10114342" y="3244825"/>
            <a:ext cx="1979271" cy="1005572"/>
            <a:chOff x="787078" y="4294208"/>
            <a:chExt cx="1979271" cy="1342663"/>
          </a:xfrm>
        </p:grpSpPr>
        <p:sp>
          <p:nvSpPr>
            <p:cNvPr id="33" name="矩形: 圓角 32">
              <a:extLst>
                <a:ext uri="{FF2B5EF4-FFF2-40B4-BE49-F238E27FC236}">
                  <a16:creationId xmlns:a16="http://schemas.microsoft.com/office/drawing/2014/main" id="{3A00613B-FD49-3418-1F88-0A1760DBD76F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標題 1">
              <a:extLst>
                <a:ext uri="{FF2B5EF4-FFF2-40B4-BE49-F238E27FC236}">
                  <a16:creationId xmlns:a16="http://schemas.microsoft.com/office/drawing/2014/main" id="{6C9A6C5A-D6B7-E6E1-2EAC-CC2EAF17A0F0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睡觉</a:t>
              </a: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1A983F06-4ADC-E704-9999-1326AAB55737}"/>
              </a:ext>
            </a:extLst>
          </p:cNvPr>
          <p:cNvGrpSpPr/>
          <p:nvPr/>
        </p:nvGrpSpPr>
        <p:grpSpPr>
          <a:xfrm>
            <a:off x="10267242" y="5529874"/>
            <a:ext cx="1979271" cy="910013"/>
            <a:chOff x="787078" y="4294208"/>
            <a:chExt cx="1979271" cy="1342664"/>
          </a:xfrm>
        </p:grpSpPr>
        <p:sp>
          <p:nvSpPr>
            <p:cNvPr id="36" name="矩形: 圓角 35">
              <a:extLst>
                <a:ext uri="{FF2B5EF4-FFF2-40B4-BE49-F238E27FC236}">
                  <a16:creationId xmlns:a16="http://schemas.microsoft.com/office/drawing/2014/main" id="{C9D62AC9-CFE2-FCB4-8D28-2B8F9BE5017A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標題 1">
              <a:extLst>
                <a:ext uri="{FF2B5EF4-FFF2-40B4-BE49-F238E27FC236}">
                  <a16:creationId xmlns:a16="http://schemas.microsoft.com/office/drawing/2014/main" id="{768C670A-27BA-3C60-12EF-1E4D93F5CB33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打球</a:t>
              </a:r>
            </a:p>
          </p:txBody>
        </p: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1E25C0C7-D4D6-F1B1-1409-CA0A95BF01DB}"/>
              </a:ext>
            </a:extLst>
          </p:cNvPr>
          <p:cNvGrpSpPr/>
          <p:nvPr/>
        </p:nvGrpSpPr>
        <p:grpSpPr>
          <a:xfrm>
            <a:off x="8203079" y="3257826"/>
            <a:ext cx="1979271" cy="1005572"/>
            <a:chOff x="787078" y="4294208"/>
            <a:chExt cx="1979271" cy="1342663"/>
          </a:xfrm>
        </p:grpSpPr>
        <p:sp>
          <p:nvSpPr>
            <p:cNvPr id="46" name="矩形: 圓角 45">
              <a:extLst>
                <a:ext uri="{FF2B5EF4-FFF2-40B4-BE49-F238E27FC236}">
                  <a16:creationId xmlns:a16="http://schemas.microsoft.com/office/drawing/2014/main" id="{2D8B03CC-562A-5989-C492-5DCBCC73FEBD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標題 1">
              <a:extLst>
                <a:ext uri="{FF2B5EF4-FFF2-40B4-BE49-F238E27FC236}">
                  <a16:creationId xmlns:a16="http://schemas.microsoft.com/office/drawing/2014/main" id="{7D0372AE-C7E3-F7D1-5EC7-B7B65F89E293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看书</a:t>
              </a:r>
            </a:p>
          </p:txBody>
        </p: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3B1DCF0B-B095-AD33-AF44-B3842E06EF24}"/>
              </a:ext>
            </a:extLst>
          </p:cNvPr>
          <p:cNvGrpSpPr/>
          <p:nvPr/>
        </p:nvGrpSpPr>
        <p:grpSpPr>
          <a:xfrm>
            <a:off x="6191496" y="3248106"/>
            <a:ext cx="1979271" cy="1040938"/>
            <a:chOff x="787078" y="4246986"/>
            <a:chExt cx="1979271" cy="1389885"/>
          </a:xfrm>
        </p:grpSpPr>
        <p:sp>
          <p:nvSpPr>
            <p:cNvPr id="49" name="矩形: 圓角 48">
              <a:extLst>
                <a:ext uri="{FF2B5EF4-FFF2-40B4-BE49-F238E27FC236}">
                  <a16:creationId xmlns:a16="http://schemas.microsoft.com/office/drawing/2014/main" id="{7902E960-D286-C8A2-593E-F2A46F419DE4}"/>
                </a:ext>
              </a:extLst>
            </p:cNvPr>
            <p:cNvSpPr/>
            <p:nvPr/>
          </p:nvSpPr>
          <p:spPr>
            <a:xfrm>
              <a:off x="838200" y="4246986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標題 1">
              <a:extLst>
                <a:ext uri="{FF2B5EF4-FFF2-40B4-BE49-F238E27FC236}">
                  <a16:creationId xmlns:a16="http://schemas.microsoft.com/office/drawing/2014/main" id="{C1270F95-CC01-9F09-5339-23E238F3BFC4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看电视</a:t>
              </a:r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CCBDEB65-8B6F-C5A6-D5B9-ACE38CC20686}"/>
              </a:ext>
            </a:extLst>
          </p:cNvPr>
          <p:cNvGrpSpPr/>
          <p:nvPr/>
        </p:nvGrpSpPr>
        <p:grpSpPr>
          <a:xfrm>
            <a:off x="6164008" y="4330172"/>
            <a:ext cx="6040057" cy="1029607"/>
            <a:chOff x="787078" y="4225868"/>
            <a:chExt cx="6040057" cy="1434153"/>
          </a:xfrm>
        </p:grpSpPr>
        <p:sp>
          <p:nvSpPr>
            <p:cNvPr id="52" name="矩形: 圓角 51">
              <a:extLst>
                <a:ext uri="{FF2B5EF4-FFF2-40B4-BE49-F238E27FC236}">
                  <a16:creationId xmlns:a16="http://schemas.microsoft.com/office/drawing/2014/main" id="{9D134B82-6BB4-D1D8-D12B-7E3D402C2128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標題 1">
              <a:extLst>
                <a:ext uri="{FF2B5EF4-FFF2-40B4-BE49-F238E27FC236}">
                  <a16:creationId xmlns:a16="http://schemas.microsoft.com/office/drawing/2014/main" id="{944AA191-078A-B4E2-27F2-6D928F2534E1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看电影</a:t>
              </a:r>
            </a:p>
          </p:txBody>
        </p:sp>
        <p:sp>
          <p:nvSpPr>
            <p:cNvPr id="54" name="矩形: 圓角 53">
              <a:extLst>
                <a:ext uri="{FF2B5EF4-FFF2-40B4-BE49-F238E27FC236}">
                  <a16:creationId xmlns:a16="http://schemas.microsoft.com/office/drawing/2014/main" id="{9D14FA13-2DD0-D272-CCEF-1C78AA97BC19}"/>
                </a:ext>
              </a:extLst>
            </p:cNvPr>
            <p:cNvSpPr/>
            <p:nvPr/>
          </p:nvSpPr>
          <p:spPr>
            <a:xfrm>
              <a:off x="2868593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5" name="標題 1">
              <a:extLst>
                <a:ext uri="{FF2B5EF4-FFF2-40B4-BE49-F238E27FC236}">
                  <a16:creationId xmlns:a16="http://schemas.microsoft.com/office/drawing/2014/main" id="{E66A2460-FA42-BE48-7F0D-D052D3185F05}"/>
                </a:ext>
              </a:extLst>
            </p:cNvPr>
            <p:cNvSpPr txBox="1">
              <a:spLocks/>
            </p:cNvSpPr>
            <p:nvPr/>
          </p:nvSpPr>
          <p:spPr>
            <a:xfrm>
              <a:off x="2817471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看球</a:t>
              </a:r>
            </a:p>
          </p:txBody>
        </p:sp>
        <p:sp>
          <p:nvSpPr>
            <p:cNvPr id="56" name="矩形: 圓角 55">
              <a:extLst>
                <a:ext uri="{FF2B5EF4-FFF2-40B4-BE49-F238E27FC236}">
                  <a16:creationId xmlns:a16="http://schemas.microsoft.com/office/drawing/2014/main" id="{00CC904F-D056-D319-894C-7B452B2E69A2}"/>
                </a:ext>
              </a:extLst>
            </p:cNvPr>
            <p:cNvSpPr/>
            <p:nvPr/>
          </p:nvSpPr>
          <p:spPr>
            <a:xfrm>
              <a:off x="4898986" y="431735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標題 1">
              <a:extLst>
                <a:ext uri="{FF2B5EF4-FFF2-40B4-BE49-F238E27FC236}">
                  <a16:creationId xmlns:a16="http://schemas.microsoft.com/office/drawing/2014/main" id="{1E06B963-2FC9-83A4-C7A1-1895AE1ADDA2}"/>
                </a:ext>
              </a:extLst>
            </p:cNvPr>
            <p:cNvSpPr txBox="1">
              <a:spLocks/>
            </p:cNvSpPr>
            <p:nvPr/>
          </p:nvSpPr>
          <p:spPr>
            <a:xfrm>
              <a:off x="4847864" y="422586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吃</a:t>
              </a:r>
              <a:r>
                <a:rPr lang="en-US" altLang="zh-TW" sz="3600" dirty="0"/>
                <a:t>___</a:t>
              </a:r>
              <a:r>
                <a:rPr lang="zh-TW" altLang="en-US" sz="3600" dirty="0"/>
                <a:t>菜</a:t>
              </a:r>
            </a:p>
          </p:txBody>
        </p:sp>
      </p:grp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5A761C7A-A349-BE2D-BB77-8CDDB3C295DE}"/>
              </a:ext>
            </a:extLst>
          </p:cNvPr>
          <p:cNvGrpSpPr/>
          <p:nvPr/>
        </p:nvGrpSpPr>
        <p:grpSpPr>
          <a:xfrm>
            <a:off x="6220198" y="1149650"/>
            <a:ext cx="5760821" cy="910013"/>
            <a:chOff x="787078" y="4276849"/>
            <a:chExt cx="6040057" cy="1383172"/>
          </a:xfrm>
        </p:grpSpPr>
        <p:sp>
          <p:nvSpPr>
            <p:cNvPr id="59" name="矩形: 圓角 58">
              <a:extLst>
                <a:ext uri="{FF2B5EF4-FFF2-40B4-BE49-F238E27FC236}">
                  <a16:creationId xmlns:a16="http://schemas.microsoft.com/office/drawing/2014/main" id="{C6BBB6D8-FFBB-0FBD-C2A6-22914A033DA1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標題 1">
              <a:extLst>
                <a:ext uri="{FF2B5EF4-FFF2-40B4-BE49-F238E27FC236}">
                  <a16:creationId xmlns:a16="http://schemas.microsoft.com/office/drawing/2014/main" id="{748D34CC-D115-9C9A-DCBE-A35BD9BDB179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画画儿</a:t>
              </a:r>
            </a:p>
          </p:txBody>
        </p:sp>
        <p:sp>
          <p:nvSpPr>
            <p:cNvPr id="61" name="矩形: 圓角 60">
              <a:extLst>
                <a:ext uri="{FF2B5EF4-FFF2-40B4-BE49-F238E27FC236}">
                  <a16:creationId xmlns:a16="http://schemas.microsoft.com/office/drawing/2014/main" id="{EA78A49F-3B6F-966A-4C6A-558196FD5ED1}"/>
                </a:ext>
              </a:extLst>
            </p:cNvPr>
            <p:cNvSpPr/>
            <p:nvPr/>
          </p:nvSpPr>
          <p:spPr>
            <a:xfrm>
              <a:off x="2868593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標題 1">
              <a:extLst>
                <a:ext uri="{FF2B5EF4-FFF2-40B4-BE49-F238E27FC236}">
                  <a16:creationId xmlns:a16="http://schemas.microsoft.com/office/drawing/2014/main" id="{D5BF8670-2076-2BDA-D658-E94BF7FF848B}"/>
                </a:ext>
              </a:extLst>
            </p:cNvPr>
            <p:cNvSpPr txBox="1">
              <a:spLocks/>
            </p:cNvSpPr>
            <p:nvPr/>
          </p:nvSpPr>
          <p:spPr>
            <a:xfrm>
              <a:off x="2817471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下棋</a:t>
              </a:r>
            </a:p>
          </p:txBody>
        </p:sp>
        <p:sp>
          <p:nvSpPr>
            <p:cNvPr id="63" name="矩形: 圓角 62">
              <a:extLst>
                <a:ext uri="{FF2B5EF4-FFF2-40B4-BE49-F238E27FC236}">
                  <a16:creationId xmlns:a16="http://schemas.microsoft.com/office/drawing/2014/main" id="{537A74E8-B08E-0BDF-DBC4-919CA97DC13F}"/>
                </a:ext>
              </a:extLst>
            </p:cNvPr>
            <p:cNvSpPr/>
            <p:nvPr/>
          </p:nvSpPr>
          <p:spPr>
            <a:xfrm>
              <a:off x="4898986" y="431735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標題 1">
              <a:extLst>
                <a:ext uri="{FF2B5EF4-FFF2-40B4-BE49-F238E27FC236}">
                  <a16:creationId xmlns:a16="http://schemas.microsoft.com/office/drawing/2014/main" id="{487D8743-C4E3-BD80-90DE-C98B5A6B495B}"/>
                </a:ext>
              </a:extLst>
            </p:cNvPr>
            <p:cNvSpPr txBox="1">
              <a:spLocks/>
            </p:cNvSpPr>
            <p:nvPr/>
          </p:nvSpPr>
          <p:spPr>
            <a:xfrm>
              <a:off x="4847864" y="4276849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上网</a:t>
              </a:r>
            </a:p>
          </p:txBody>
        </p: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91FFB04B-FDBE-9193-0FA2-104994FA4077}"/>
              </a:ext>
            </a:extLst>
          </p:cNvPr>
          <p:cNvGrpSpPr/>
          <p:nvPr/>
        </p:nvGrpSpPr>
        <p:grpSpPr>
          <a:xfrm>
            <a:off x="10026570" y="124696"/>
            <a:ext cx="1979271" cy="910012"/>
            <a:chOff x="787078" y="4294208"/>
            <a:chExt cx="1979271" cy="1342663"/>
          </a:xfrm>
        </p:grpSpPr>
        <p:sp>
          <p:nvSpPr>
            <p:cNvPr id="66" name="矩形: 圓角 65">
              <a:extLst>
                <a:ext uri="{FF2B5EF4-FFF2-40B4-BE49-F238E27FC236}">
                  <a16:creationId xmlns:a16="http://schemas.microsoft.com/office/drawing/2014/main" id="{DFCE2F19-FFE5-179A-D369-1B0440381FD5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標題 1">
              <a:extLst>
                <a:ext uri="{FF2B5EF4-FFF2-40B4-BE49-F238E27FC236}">
                  <a16:creationId xmlns:a16="http://schemas.microsoft.com/office/drawing/2014/main" id="{1DCD4702-9504-62E5-2507-42A094FBD473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聊天儿</a:t>
              </a:r>
            </a:p>
          </p:txBody>
        </p:sp>
      </p:grp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FFDFE46E-D9D6-479D-7C3E-C86D47A140AB}"/>
              </a:ext>
            </a:extLst>
          </p:cNvPr>
          <p:cNvGrpSpPr/>
          <p:nvPr/>
        </p:nvGrpSpPr>
        <p:grpSpPr>
          <a:xfrm>
            <a:off x="8041034" y="149274"/>
            <a:ext cx="1979271" cy="910012"/>
            <a:chOff x="787078" y="4294208"/>
            <a:chExt cx="1979271" cy="1342663"/>
          </a:xfrm>
        </p:grpSpPr>
        <p:sp>
          <p:nvSpPr>
            <p:cNvPr id="69" name="矩形: 圓角 68">
              <a:extLst>
                <a:ext uri="{FF2B5EF4-FFF2-40B4-BE49-F238E27FC236}">
                  <a16:creationId xmlns:a16="http://schemas.microsoft.com/office/drawing/2014/main" id="{8E1705B6-3EF3-AA21-71F3-42B8A567F5B2}"/>
                </a:ext>
              </a:extLst>
            </p:cNvPr>
            <p:cNvSpPr/>
            <p:nvPr/>
          </p:nvSpPr>
          <p:spPr>
            <a:xfrm>
              <a:off x="838200" y="4294208"/>
              <a:ext cx="1812404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標題 1">
              <a:extLst>
                <a:ext uri="{FF2B5EF4-FFF2-40B4-BE49-F238E27FC236}">
                  <a16:creationId xmlns:a16="http://schemas.microsoft.com/office/drawing/2014/main" id="{ECE0C436-016C-40DC-5D88-798B763BB2CD}"/>
                </a:ext>
              </a:extLst>
            </p:cNvPr>
            <p:cNvSpPr txBox="1">
              <a:spLocks/>
            </p:cNvSpPr>
            <p:nvPr/>
          </p:nvSpPr>
          <p:spPr>
            <a:xfrm>
              <a:off x="787078" y="4317358"/>
              <a:ext cx="1979271" cy="13195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逛街</a:t>
              </a:r>
            </a:p>
          </p:txBody>
        </p:sp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C96F5EA3-6AD1-F61D-A2F3-8A79D7352131}"/>
              </a:ext>
            </a:extLst>
          </p:cNvPr>
          <p:cNvGrpSpPr/>
          <p:nvPr/>
        </p:nvGrpSpPr>
        <p:grpSpPr>
          <a:xfrm>
            <a:off x="8027534" y="5510055"/>
            <a:ext cx="2260443" cy="910012"/>
            <a:chOff x="505906" y="4294208"/>
            <a:chExt cx="2260443" cy="1342663"/>
          </a:xfrm>
        </p:grpSpPr>
        <p:sp>
          <p:nvSpPr>
            <p:cNvPr id="72" name="矩形: 圓角 71">
              <a:extLst>
                <a:ext uri="{FF2B5EF4-FFF2-40B4-BE49-F238E27FC236}">
                  <a16:creationId xmlns:a16="http://schemas.microsoft.com/office/drawing/2014/main" id="{A553D4F5-5E33-F7C0-E7FC-E5D967CE89FA}"/>
                </a:ext>
              </a:extLst>
            </p:cNvPr>
            <p:cNvSpPr/>
            <p:nvPr/>
          </p:nvSpPr>
          <p:spPr>
            <a:xfrm>
              <a:off x="505906" y="4294208"/>
              <a:ext cx="2144698" cy="13426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標題 1">
              <a:extLst>
                <a:ext uri="{FF2B5EF4-FFF2-40B4-BE49-F238E27FC236}">
                  <a16:creationId xmlns:a16="http://schemas.microsoft.com/office/drawing/2014/main" id="{BEF6FA4D-63F4-8889-D707-59C212986443}"/>
                </a:ext>
              </a:extLst>
            </p:cNvPr>
            <p:cNvSpPr txBox="1">
              <a:spLocks/>
            </p:cNvSpPr>
            <p:nvPr/>
          </p:nvSpPr>
          <p:spPr>
            <a:xfrm>
              <a:off x="505906" y="4317357"/>
              <a:ext cx="2260443" cy="13195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zh-TW" altLang="en-US" sz="3600" dirty="0"/>
                <a:t>玩游戏机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6329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一群在聊天的朋友图片图片-图行天下素材网">
            <a:extLst>
              <a:ext uri="{FF2B5EF4-FFF2-40B4-BE49-F238E27FC236}">
                <a16:creationId xmlns:a16="http://schemas.microsoft.com/office/drawing/2014/main" id="{F6965BE7-A754-828E-B550-33511B5D3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99FA33-0E73-382E-7577-43325AE76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A:</a:t>
            </a:r>
            <a:r>
              <a:rPr lang="zh-TW" altLang="en-US" sz="3200" dirty="0">
                <a:solidFill>
                  <a:srgbClr val="FF0000"/>
                </a:solidFill>
              </a:rPr>
              <a:t>小</a:t>
            </a:r>
            <a:r>
              <a:rPr lang="zh-TW" altLang="en-US" sz="3200" dirty="0"/>
              <a:t>高，</a:t>
            </a:r>
            <a:r>
              <a:rPr lang="zh-TW" altLang="en-US" sz="3200" dirty="0">
                <a:solidFill>
                  <a:srgbClr val="FF0000"/>
                </a:solidFill>
              </a:rPr>
              <a:t>好久</a:t>
            </a:r>
            <a:r>
              <a:rPr lang="zh-TW" altLang="en-US" sz="3200" dirty="0"/>
              <a:t>不见，你好吗？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B:</a:t>
            </a:r>
            <a:r>
              <a:rPr lang="zh-TW" altLang="en-US" sz="3200" dirty="0"/>
              <a:t>我很好。你怎么样？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A:</a:t>
            </a:r>
            <a:r>
              <a:rPr lang="zh-TW" altLang="en-US" sz="3200" dirty="0"/>
              <a:t>我也</a:t>
            </a:r>
            <a:r>
              <a:rPr lang="zh-TW" altLang="en-US" sz="3200" dirty="0">
                <a:solidFill>
                  <a:srgbClr val="FF0000"/>
                </a:solidFill>
              </a:rPr>
              <a:t>不错</a:t>
            </a:r>
            <a:r>
              <a:rPr lang="zh-TW" altLang="en-US" sz="3200" dirty="0"/>
              <a:t>。这个周末你</a:t>
            </a:r>
            <a:r>
              <a:rPr lang="zh-TW" altLang="en-US" sz="3200" dirty="0">
                <a:solidFill>
                  <a:srgbClr val="FF0000"/>
                </a:solidFill>
              </a:rPr>
              <a:t>想</a:t>
            </a:r>
            <a:r>
              <a:rPr lang="zh-TW" altLang="en-US" sz="3200" dirty="0"/>
              <a:t>做什么？想不想去打球？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B:</a:t>
            </a:r>
            <a:r>
              <a:rPr lang="zh-TW" altLang="en-US" sz="3200" dirty="0"/>
              <a:t>打球？我不喜欢打球。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A:</a:t>
            </a:r>
            <a:r>
              <a:rPr lang="zh-TW" altLang="en-US" sz="3200" dirty="0"/>
              <a:t>那我们去看球。怎么样？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A568E2B-A2DC-1695-C431-0EEED7346A60}"/>
              </a:ext>
            </a:extLst>
          </p:cNvPr>
          <p:cNvSpPr txBox="1"/>
          <p:nvPr/>
        </p:nvSpPr>
        <p:spPr>
          <a:xfrm>
            <a:off x="-23152" y="3266390"/>
            <a:ext cx="99310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yěbùcuò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Zhège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zhōumò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nǐxiǎng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zuòshénme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xiǎng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bùxiǎng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qù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dǎqiú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zh-TW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F7B2015-3DA3-E512-5DFA-5CF12EF20CF4}"/>
              </a:ext>
            </a:extLst>
          </p:cNvPr>
          <p:cNvSpPr txBox="1"/>
          <p:nvPr/>
        </p:nvSpPr>
        <p:spPr>
          <a:xfrm>
            <a:off x="-23150" y="1051890"/>
            <a:ext cx="11229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Xiǎogāo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hǎojiǔbùjiàn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nǐhǎoma</a:t>
            </a:r>
            <a:r>
              <a:rPr lang="en-US" altLang="zh-TW" sz="3200" dirty="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zh-TW" altLang="en-US" sz="32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89B67BA-F972-998D-85FE-CA2441694366}"/>
              </a:ext>
            </a:extLst>
          </p:cNvPr>
          <p:cNvSpPr txBox="1"/>
          <p:nvPr/>
        </p:nvSpPr>
        <p:spPr>
          <a:xfrm>
            <a:off x="-23152" y="2057528"/>
            <a:ext cx="114767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hěnhǎo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zěnmeyàng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zh-TW" altLang="en-US" sz="32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9E48FAE-46EF-7B15-D6E1-042B7C574705}"/>
              </a:ext>
            </a:extLst>
          </p:cNvPr>
          <p:cNvSpPr txBox="1"/>
          <p:nvPr/>
        </p:nvSpPr>
        <p:spPr>
          <a:xfrm>
            <a:off x="0" y="6047572"/>
            <a:ext cx="114767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women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qù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kànqiú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Zěnmeyàng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zh-TW" altLang="en-US" sz="32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C2D2051-47E6-CB45-BD5F-87993C08D94C}"/>
              </a:ext>
            </a:extLst>
          </p:cNvPr>
          <p:cNvSpPr txBox="1"/>
          <p:nvPr/>
        </p:nvSpPr>
        <p:spPr>
          <a:xfrm>
            <a:off x="1" y="4967695"/>
            <a:ext cx="114767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Dǎqiú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bùxǐhuan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dǎqiú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10514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一群在聊天的朋友图片图片-图行天下素材网">
            <a:extLst>
              <a:ext uri="{FF2B5EF4-FFF2-40B4-BE49-F238E27FC236}">
                <a16:creationId xmlns:a16="http://schemas.microsoft.com/office/drawing/2014/main" id="{335592F1-FCC8-2714-E0F5-A4CBD86E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99FA33-0E73-382E-7577-43325AE76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B:</a:t>
            </a:r>
            <a:r>
              <a:rPr lang="zh-TW" altLang="en-US" sz="3200" dirty="0"/>
              <a:t>看球？我觉得看球也没有</a:t>
            </a:r>
            <a:r>
              <a:rPr lang="zh-TW" altLang="en-US" sz="3200" dirty="0">
                <a:solidFill>
                  <a:srgbClr val="FF0000"/>
                </a:solidFill>
              </a:rPr>
              <a:t>意思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A:</a:t>
            </a:r>
            <a:r>
              <a:rPr lang="zh-TW" altLang="en-US" sz="3200" dirty="0"/>
              <a:t>那你这个周末想做什么？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B:</a:t>
            </a:r>
            <a:r>
              <a:rPr lang="zh-TW" altLang="en-US" sz="3200" dirty="0"/>
              <a:t>我只想吃饭、</a:t>
            </a:r>
            <a:r>
              <a:rPr lang="zh-TW" altLang="en-US" sz="3200" dirty="0">
                <a:solidFill>
                  <a:srgbClr val="FF0000"/>
                </a:solidFill>
              </a:rPr>
              <a:t>睡觉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A:</a:t>
            </a:r>
            <a:r>
              <a:rPr lang="zh-TW" altLang="en-US" sz="3200" dirty="0">
                <a:solidFill>
                  <a:srgbClr val="FF0000"/>
                </a:solidFill>
              </a:rPr>
              <a:t>算了</a:t>
            </a:r>
            <a:r>
              <a:rPr lang="zh-TW" altLang="en-US" sz="3200" dirty="0"/>
              <a:t>。我去</a:t>
            </a:r>
            <a:r>
              <a:rPr lang="zh-TW" altLang="en-US" sz="3200" dirty="0">
                <a:solidFill>
                  <a:srgbClr val="FF0000"/>
                </a:solidFill>
              </a:rPr>
              <a:t>找别人</a:t>
            </a:r>
            <a:r>
              <a:rPr lang="zh-TW" altLang="en-US" sz="3200" dirty="0"/>
              <a:t>。</a:t>
            </a:r>
            <a:endParaRPr lang="en-US" altLang="zh-TW" sz="32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72146E5-ADBD-D18F-8B7E-B5137E8CDA52}"/>
              </a:ext>
            </a:extLst>
          </p:cNvPr>
          <p:cNvSpPr txBox="1"/>
          <p:nvPr/>
        </p:nvSpPr>
        <p:spPr>
          <a:xfrm>
            <a:off x="0" y="269229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zhège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zhōumò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xiǎng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zuòshénme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6B5E5A5-06AE-0323-FCF5-5C33237C22A4}"/>
              </a:ext>
            </a:extLst>
          </p:cNvPr>
          <p:cNvSpPr txBox="1"/>
          <p:nvPr/>
        </p:nvSpPr>
        <p:spPr>
          <a:xfrm>
            <a:off x="0" y="3815760"/>
            <a:ext cx="6176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zhǐxiǎng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chīfàn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shuìjiào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BBEDAFE-C197-D005-9AB4-1BA0E91CF748}"/>
              </a:ext>
            </a:extLst>
          </p:cNvPr>
          <p:cNvSpPr txBox="1"/>
          <p:nvPr/>
        </p:nvSpPr>
        <p:spPr>
          <a:xfrm>
            <a:off x="0" y="4914101"/>
            <a:ext cx="6176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Suànle</a:t>
            </a:r>
            <a:r>
              <a:rPr lang="en-US" altLang="zh-TW" sz="3200" dirty="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qù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zhǎo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biérén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04583C0-C511-40EE-BEA0-877BB51197C1}"/>
              </a:ext>
            </a:extLst>
          </p:cNvPr>
          <p:cNvSpPr txBox="1"/>
          <p:nvPr/>
        </p:nvSpPr>
        <p:spPr>
          <a:xfrm>
            <a:off x="0" y="1610079"/>
            <a:ext cx="114767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Kànqiú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juéde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kànqiú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yě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méiyǒuyìsi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8214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打球人物卡通动漫图片-图行天下素材网">
            <a:extLst>
              <a:ext uri="{FF2B5EF4-FFF2-40B4-BE49-F238E27FC236}">
                <a16:creationId xmlns:a16="http://schemas.microsoft.com/office/drawing/2014/main" id="{34861092-5425-8D21-568B-2C6BABE3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9" y="1119048"/>
            <a:ext cx="3083242" cy="43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卡通矢量打球EPS图片_装饰图案_设计元素_图行天下图库">
            <a:extLst>
              <a:ext uri="{FF2B5EF4-FFF2-40B4-BE49-F238E27FC236}">
                <a16:creationId xmlns:a16="http://schemas.microsoft.com/office/drawing/2014/main" id="{504B2361-671D-D3BC-0AAC-67F7420A9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44" y="0"/>
            <a:ext cx="2943912" cy="311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排球運動員PSD圖案素材免費下載，圖片尺寸2000 × 2000px - Lovepik">
            <a:extLst>
              <a:ext uri="{FF2B5EF4-FFF2-40B4-BE49-F238E27FC236}">
                <a16:creationId xmlns:a16="http://schemas.microsoft.com/office/drawing/2014/main" id="{F846D1A0-D72B-98BA-DF61-3462CD646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1" t="16878" r="25808" b="13756"/>
          <a:stretch/>
        </p:blipFill>
        <p:spPr bwMode="auto">
          <a:xfrm>
            <a:off x="4570703" y="3119377"/>
            <a:ext cx="2961078" cy="36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打羽毛球女孩素材图片免费下载-千库网">
            <a:extLst>
              <a:ext uri="{FF2B5EF4-FFF2-40B4-BE49-F238E27FC236}">
                <a16:creationId xmlns:a16="http://schemas.microsoft.com/office/drawing/2014/main" id="{B717485E-05F7-FB21-D45A-265092E08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34" y="891251"/>
            <a:ext cx="3032483" cy="37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19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日看電視3小時 早亡風險大一倍_健康美容_亞太日報繁體版">
            <a:extLst>
              <a:ext uri="{FF2B5EF4-FFF2-40B4-BE49-F238E27FC236}">
                <a16:creationId xmlns:a16="http://schemas.microsoft.com/office/drawing/2014/main" id="{1155C8B7-63EC-0209-2F23-16B86699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51" y="541898"/>
            <a:ext cx="8138443" cy="55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1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这是被强迫拉去听胖虎演唱会的大雄和哆啦A梦的切身感受">
            <a:extLst>
              <a:ext uri="{FF2B5EF4-FFF2-40B4-BE49-F238E27FC236}">
                <a16:creationId xmlns:a16="http://schemas.microsoft.com/office/drawing/2014/main" id="{0AAD3CB2-4C8C-269A-6C05-6CE627328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1" y="602361"/>
            <a:ext cx="10050271" cy="565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1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跳舞的小人图片素材免费下载 - 觅知网">
            <a:extLst>
              <a:ext uri="{FF2B5EF4-FFF2-40B4-BE49-F238E27FC236}">
                <a16:creationId xmlns:a16="http://schemas.microsoft.com/office/drawing/2014/main" id="{741479F4-10AB-EF6C-DF6C-6DCAA949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0" y="2120285"/>
            <a:ext cx="5603840" cy="448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跳舞|其他|其他|园园最棒 - 原创作品 - 站酷 (ZCOOL)">
            <a:extLst>
              <a:ext uri="{FF2B5EF4-FFF2-40B4-BE49-F238E27FC236}">
                <a16:creationId xmlns:a16="http://schemas.microsoft.com/office/drawing/2014/main" id="{8F90A1D5-3680-1AFE-D6CF-7CF473D97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41" y="228063"/>
            <a:ext cx="6330256" cy="401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4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讓孩子聽音樂好處多多～來看看聽音樂好處有哪些吧 @ ffrmusic的部落格 :: 痞客邦">
            <a:extLst>
              <a:ext uri="{FF2B5EF4-FFF2-40B4-BE49-F238E27FC236}">
                <a16:creationId xmlns:a16="http://schemas.microsoft.com/office/drawing/2014/main" id="{8B207E3F-C6A6-BAF7-AC75-E269CD07E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3" y="1793433"/>
            <a:ext cx="6295862" cy="489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听音乐的女子_素材中国sccnn.com">
            <a:extLst>
              <a:ext uri="{FF2B5EF4-FFF2-40B4-BE49-F238E27FC236}">
                <a16:creationId xmlns:a16="http://schemas.microsoft.com/office/drawing/2014/main" id="{EE536B62-11D4-36A0-0BDE-DCE991815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45" y="224491"/>
            <a:ext cx="6673152" cy="40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66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4440</TotalTime>
  <Words>962</Words>
  <Application>Microsoft Office PowerPoint</Application>
  <PresentationFormat>寬螢幕</PresentationFormat>
  <Paragraphs>195</Paragraphs>
  <Slides>43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2" baseType="lpstr">
      <vt:lpstr>-apple-system</vt:lpstr>
      <vt:lpstr>標楷體</vt:lpstr>
      <vt:lpstr>微軟正黑體 Light</vt:lpstr>
      <vt:lpstr>Arial</vt:lpstr>
      <vt:lpstr>Calibri</vt:lpstr>
      <vt:lpstr>Roboto</vt:lpstr>
      <vt:lpstr>Tahoma</vt:lpstr>
      <vt:lpstr>Times New Roman</vt:lpstr>
      <vt:lpstr>Office 佈景主題</vt:lpstr>
      <vt:lpstr>Modern Chinese for non-major students I </vt:lpstr>
      <vt:lpstr>包饺子活动 Dumpling-making activity</vt:lpstr>
      <vt:lpstr>PowerPoint 簡報</vt:lpstr>
      <vt:lpstr>第四课–爱好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小 xiǎo adj. small; little</vt:lpstr>
      <vt:lpstr>再见 zàijiàn Goodbye; see you again</vt:lpstr>
      <vt:lpstr>好久 hǎojiǔ a long time</vt:lpstr>
      <vt:lpstr>好久 hǎojiǔ a long time</vt:lpstr>
      <vt:lpstr>睡觉 shuìjiào  vo. to sleep</vt:lpstr>
      <vt:lpstr>错 cuò adj. wrong</vt:lpstr>
      <vt:lpstr>觉得 juéde v. to feel; to think</vt:lpstr>
      <vt:lpstr>__________，你觉得呢？ Nǐ juéde ne? what do you think?</vt:lpstr>
      <vt:lpstr>意思 yìsi n. meaning</vt:lpstr>
      <vt:lpstr>PowerPoint 簡報</vt:lpstr>
      <vt:lpstr>我觉得_______没/很有意思，你觉得呢？ Wǒ juéde _______ méi /hěn yǒu yìsi, nǐ juédéne?</vt:lpstr>
      <vt:lpstr>只 zhǐ adv. only</vt:lpstr>
      <vt:lpstr>算了 suànle forget it; never mind</vt:lpstr>
      <vt:lpstr>找 zhǎo v. to look for</vt:lpstr>
      <vt:lpstr>别人 biérén n. other people; another person</vt:lpstr>
      <vt:lpstr>PowerPoint 簡報</vt:lpstr>
      <vt:lpstr>想 xiǎng mv. to want to; would like to; to think</vt:lpstr>
      <vt:lpstr>想 xiǎng want to; would like to</vt:lpstr>
      <vt:lpstr>PowerPoint 簡報</vt:lpstr>
      <vt:lpstr>PowerPoint 簡報</vt:lpstr>
      <vt:lpstr>PowerPoint 簡報</vt:lpstr>
      <vt:lpstr>画画儿 huà huàer Draw</vt:lpstr>
      <vt:lpstr>下棋 xiàqí play chess</vt:lpstr>
      <vt:lpstr>上网 shàngwǎng Internet</vt:lpstr>
      <vt:lpstr>聊天儿 liáotiānér Chat</vt:lpstr>
      <vt:lpstr>玩游戏机 wán yóuxìjī Play game consoles</vt:lpstr>
      <vt:lpstr>逛街 guàngjiē Shopping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施鑫午</dc:creator>
  <cp:lastModifiedBy>施鑫午</cp:lastModifiedBy>
  <cp:revision>143</cp:revision>
  <dcterms:created xsi:type="dcterms:W3CDTF">2023-09-17T14:07:53Z</dcterms:created>
  <dcterms:modified xsi:type="dcterms:W3CDTF">2023-11-27T18:35:11Z</dcterms:modified>
</cp:coreProperties>
</file>