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830" r:id="rId3"/>
    <p:sldId id="834" r:id="rId4"/>
    <p:sldId id="738" r:id="rId5"/>
    <p:sldId id="752" r:id="rId6"/>
    <p:sldId id="753" r:id="rId7"/>
    <p:sldId id="754" r:id="rId8"/>
    <p:sldId id="755" r:id="rId9"/>
    <p:sldId id="779" r:id="rId10"/>
    <p:sldId id="780" r:id="rId11"/>
    <p:sldId id="781" r:id="rId12"/>
    <p:sldId id="782" r:id="rId13"/>
    <p:sldId id="815" r:id="rId14"/>
    <p:sldId id="744" r:id="rId15"/>
    <p:sldId id="818" r:id="rId16"/>
    <p:sldId id="817" r:id="rId17"/>
    <p:sldId id="816" r:id="rId18"/>
    <p:sldId id="835" r:id="rId19"/>
    <p:sldId id="836" r:id="rId20"/>
    <p:sldId id="837" r:id="rId21"/>
    <p:sldId id="838" r:id="rId22"/>
    <p:sldId id="890" r:id="rId23"/>
    <p:sldId id="891" r:id="rId24"/>
    <p:sldId id="892" r:id="rId25"/>
    <p:sldId id="893" r:id="rId26"/>
    <p:sldId id="894" r:id="rId27"/>
    <p:sldId id="895" r:id="rId28"/>
    <p:sldId id="896" r:id="rId29"/>
    <p:sldId id="839" r:id="rId30"/>
    <p:sldId id="840" r:id="rId31"/>
    <p:sldId id="841" r:id="rId32"/>
    <p:sldId id="842" r:id="rId33"/>
    <p:sldId id="843" r:id="rId34"/>
    <p:sldId id="850" r:id="rId35"/>
    <p:sldId id="868" r:id="rId36"/>
    <p:sldId id="831" r:id="rId37"/>
    <p:sldId id="833" r:id="rId38"/>
    <p:sldId id="897" r:id="rId39"/>
    <p:sldId id="832" r:id="rId40"/>
    <p:sldId id="791" r:id="rId41"/>
    <p:sldId id="797" r:id="rId42"/>
    <p:sldId id="798" r:id="rId43"/>
    <p:sldId id="800" r:id="rId44"/>
    <p:sldId id="799" r:id="rId45"/>
    <p:sldId id="899" r:id="rId46"/>
    <p:sldId id="900" r:id="rId47"/>
    <p:sldId id="901" r:id="rId48"/>
    <p:sldId id="902" r:id="rId49"/>
    <p:sldId id="903" r:id="rId50"/>
    <p:sldId id="904" r:id="rId51"/>
    <p:sldId id="898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72" autoAdjust="0"/>
  </p:normalViewPr>
  <p:slideViewPr>
    <p:cSldViewPr snapToGrid="0">
      <p:cViewPr varScale="1">
        <p:scale>
          <a:sx n="70" d="100"/>
          <a:sy n="70" d="100"/>
        </p:scale>
        <p:origin x="110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F084409C-55BD-26E1-B226-5F8FF1574C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4C073FA-94A6-2246-FD06-3815504657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96578-FE33-471F-8ACC-47F06CBB6C5B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E90B2A6-17F5-6249-BCDF-EEE8BBB064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8E05714-C717-917B-371D-1BFEB9E79F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E1BBA-6885-4CCE-9778-7A4B426FEA3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4249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341F9-6872-4FEA-8192-E1BA0BB50A09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87EC2-8498-4738-A6C0-E856F0682A32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67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5099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7808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7395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0492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5113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0790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1779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676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8379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96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8473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Xiānsheng</a:t>
            </a:r>
            <a: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xiǎojiě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9425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273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4673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057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3483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8481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问</a:t>
            </a:r>
            <a:r>
              <a:rPr lang="en-US" altLang="zh-TW" dirty="0"/>
              <a:t>/</a:t>
            </a:r>
            <a:r>
              <a:rPr lang="zh-TW" altLang="en-US" dirty="0"/>
              <a:t>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4075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2426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7590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87EC2-8498-4738-A6C0-E856F0682A32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66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839EFD28-8500-6CA4-7359-843DE3E93C4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18A22A5-C4AC-7E29-8B47-2D1AB3DB110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alphaModFix/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388ADBC-5E64-A8AA-19B5-BEA51CAFEBE9}"/>
                </a:ext>
              </a:extLst>
            </p:cNvPr>
            <p:cNvSpPr/>
            <p:nvPr/>
          </p:nvSpPr>
          <p:spPr>
            <a:xfrm>
              <a:off x="1376218" y="1043709"/>
              <a:ext cx="9439564" cy="4770582"/>
            </a:xfrm>
            <a:custGeom>
              <a:avLst/>
              <a:gdLst>
                <a:gd name="connsiteX0" fmla="*/ 0 w 9439564"/>
                <a:gd name="connsiteY0" fmla="*/ 0 h 4770582"/>
                <a:gd name="connsiteX1" fmla="*/ 401181 w 9439564"/>
                <a:gd name="connsiteY1" fmla="*/ 0 h 4770582"/>
                <a:gd name="connsiteX2" fmla="*/ 802363 w 9439564"/>
                <a:gd name="connsiteY2" fmla="*/ 0 h 4770582"/>
                <a:gd name="connsiteX3" fmla="*/ 1109149 w 9439564"/>
                <a:gd name="connsiteY3" fmla="*/ 0 h 4770582"/>
                <a:gd name="connsiteX4" fmla="*/ 1793517 w 9439564"/>
                <a:gd name="connsiteY4" fmla="*/ 0 h 4770582"/>
                <a:gd name="connsiteX5" fmla="*/ 2572281 w 9439564"/>
                <a:gd name="connsiteY5" fmla="*/ 0 h 4770582"/>
                <a:gd name="connsiteX6" fmla="*/ 3351045 w 9439564"/>
                <a:gd name="connsiteY6" fmla="*/ 0 h 4770582"/>
                <a:gd name="connsiteX7" fmla="*/ 3846622 w 9439564"/>
                <a:gd name="connsiteY7" fmla="*/ 0 h 4770582"/>
                <a:gd name="connsiteX8" fmla="*/ 4436595 w 9439564"/>
                <a:gd name="connsiteY8" fmla="*/ 0 h 4770582"/>
                <a:gd name="connsiteX9" fmla="*/ 4837777 w 9439564"/>
                <a:gd name="connsiteY9" fmla="*/ 0 h 4770582"/>
                <a:gd name="connsiteX10" fmla="*/ 5427749 w 9439564"/>
                <a:gd name="connsiteY10" fmla="*/ 0 h 4770582"/>
                <a:gd name="connsiteX11" fmla="*/ 5923326 w 9439564"/>
                <a:gd name="connsiteY11" fmla="*/ 0 h 4770582"/>
                <a:gd name="connsiteX12" fmla="*/ 6324508 w 9439564"/>
                <a:gd name="connsiteY12" fmla="*/ 0 h 4770582"/>
                <a:gd name="connsiteX13" fmla="*/ 6914481 w 9439564"/>
                <a:gd name="connsiteY13" fmla="*/ 0 h 4770582"/>
                <a:gd name="connsiteX14" fmla="*/ 7598849 w 9439564"/>
                <a:gd name="connsiteY14" fmla="*/ 0 h 4770582"/>
                <a:gd name="connsiteX15" fmla="*/ 7905635 w 9439564"/>
                <a:gd name="connsiteY15" fmla="*/ 0 h 4770582"/>
                <a:gd name="connsiteX16" fmla="*/ 8684399 w 9439564"/>
                <a:gd name="connsiteY16" fmla="*/ 0 h 4770582"/>
                <a:gd name="connsiteX17" fmla="*/ 9439564 w 9439564"/>
                <a:gd name="connsiteY17" fmla="*/ 0 h 4770582"/>
                <a:gd name="connsiteX18" fmla="*/ 9439564 w 9439564"/>
                <a:gd name="connsiteY18" fmla="*/ 500911 h 4770582"/>
                <a:gd name="connsiteX19" fmla="*/ 9439564 w 9439564"/>
                <a:gd name="connsiteY19" fmla="*/ 1192646 h 4770582"/>
                <a:gd name="connsiteX20" fmla="*/ 9439564 w 9439564"/>
                <a:gd name="connsiteY20" fmla="*/ 1741262 h 4770582"/>
                <a:gd name="connsiteX21" fmla="*/ 9439564 w 9439564"/>
                <a:gd name="connsiteY21" fmla="*/ 2432997 h 4770582"/>
                <a:gd name="connsiteX22" fmla="*/ 9439564 w 9439564"/>
                <a:gd name="connsiteY22" fmla="*/ 3124731 h 4770582"/>
                <a:gd name="connsiteX23" fmla="*/ 9439564 w 9439564"/>
                <a:gd name="connsiteY23" fmla="*/ 3721054 h 4770582"/>
                <a:gd name="connsiteX24" fmla="*/ 9439564 w 9439564"/>
                <a:gd name="connsiteY24" fmla="*/ 4770582 h 4770582"/>
                <a:gd name="connsiteX25" fmla="*/ 8755196 w 9439564"/>
                <a:gd name="connsiteY25" fmla="*/ 4770582 h 4770582"/>
                <a:gd name="connsiteX26" fmla="*/ 8070827 w 9439564"/>
                <a:gd name="connsiteY26" fmla="*/ 4770582 h 4770582"/>
                <a:gd name="connsiteX27" fmla="*/ 7764041 w 9439564"/>
                <a:gd name="connsiteY27" fmla="*/ 4770582 h 4770582"/>
                <a:gd name="connsiteX28" fmla="*/ 7268464 w 9439564"/>
                <a:gd name="connsiteY28" fmla="*/ 4770582 h 4770582"/>
                <a:gd name="connsiteX29" fmla="*/ 6961678 w 9439564"/>
                <a:gd name="connsiteY29" fmla="*/ 4770582 h 4770582"/>
                <a:gd name="connsiteX30" fmla="*/ 6560497 w 9439564"/>
                <a:gd name="connsiteY30" fmla="*/ 4770582 h 4770582"/>
                <a:gd name="connsiteX31" fmla="*/ 5781733 w 9439564"/>
                <a:gd name="connsiteY31" fmla="*/ 4770582 h 4770582"/>
                <a:gd name="connsiteX32" fmla="*/ 5097365 w 9439564"/>
                <a:gd name="connsiteY32" fmla="*/ 4770582 h 4770582"/>
                <a:gd name="connsiteX33" fmla="*/ 4696183 w 9439564"/>
                <a:gd name="connsiteY33" fmla="*/ 4770582 h 4770582"/>
                <a:gd name="connsiteX34" fmla="*/ 4389397 w 9439564"/>
                <a:gd name="connsiteY34" fmla="*/ 4770582 h 4770582"/>
                <a:gd name="connsiteX35" fmla="*/ 3988216 w 9439564"/>
                <a:gd name="connsiteY35" fmla="*/ 4770582 h 4770582"/>
                <a:gd name="connsiteX36" fmla="*/ 3303847 w 9439564"/>
                <a:gd name="connsiteY36" fmla="*/ 4770582 h 4770582"/>
                <a:gd name="connsiteX37" fmla="*/ 2997062 w 9439564"/>
                <a:gd name="connsiteY37" fmla="*/ 4770582 h 4770582"/>
                <a:gd name="connsiteX38" fmla="*/ 2595880 w 9439564"/>
                <a:gd name="connsiteY38" fmla="*/ 4770582 h 4770582"/>
                <a:gd name="connsiteX39" fmla="*/ 1817116 w 9439564"/>
                <a:gd name="connsiteY39" fmla="*/ 4770582 h 4770582"/>
                <a:gd name="connsiteX40" fmla="*/ 1321539 w 9439564"/>
                <a:gd name="connsiteY40" fmla="*/ 4770582 h 4770582"/>
                <a:gd name="connsiteX41" fmla="*/ 920357 w 9439564"/>
                <a:gd name="connsiteY41" fmla="*/ 4770582 h 4770582"/>
                <a:gd name="connsiteX42" fmla="*/ 0 w 9439564"/>
                <a:gd name="connsiteY42" fmla="*/ 4770582 h 4770582"/>
                <a:gd name="connsiteX43" fmla="*/ 0 w 9439564"/>
                <a:gd name="connsiteY43" fmla="*/ 4221965 h 4770582"/>
                <a:gd name="connsiteX44" fmla="*/ 0 w 9439564"/>
                <a:gd name="connsiteY44" fmla="*/ 3530231 h 4770582"/>
                <a:gd name="connsiteX45" fmla="*/ 0 w 9439564"/>
                <a:gd name="connsiteY45" fmla="*/ 2838496 h 4770582"/>
                <a:gd name="connsiteX46" fmla="*/ 0 w 9439564"/>
                <a:gd name="connsiteY46" fmla="*/ 2194468 h 4770582"/>
                <a:gd name="connsiteX47" fmla="*/ 0 w 9439564"/>
                <a:gd name="connsiteY47" fmla="*/ 1598145 h 4770582"/>
                <a:gd name="connsiteX48" fmla="*/ 0 w 9439564"/>
                <a:gd name="connsiteY48" fmla="*/ 954116 h 4770582"/>
                <a:gd name="connsiteX49" fmla="*/ 0 w 9439564"/>
                <a:gd name="connsiteY49" fmla="*/ 0 h 477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439564" h="4770582" extrusionOk="0">
                  <a:moveTo>
                    <a:pt x="0" y="0"/>
                  </a:moveTo>
                  <a:cubicBezTo>
                    <a:pt x="162918" y="-27870"/>
                    <a:pt x="295787" y="26800"/>
                    <a:pt x="401181" y="0"/>
                  </a:cubicBezTo>
                  <a:cubicBezTo>
                    <a:pt x="506575" y="-26800"/>
                    <a:pt x="612058" y="46690"/>
                    <a:pt x="802363" y="0"/>
                  </a:cubicBezTo>
                  <a:cubicBezTo>
                    <a:pt x="992668" y="-46690"/>
                    <a:pt x="965318" y="22819"/>
                    <a:pt x="1109149" y="0"/>
                  </a:cubicBezTo>
                  <a:cubicBezTo>
                    <a:pt x="1252980" y="-22819"/>
                    <a:pt x="1641892" y="57460"/>
                    <a:pt x="1793517" y="0"/>
                  </a:cubicBezTo>
                  <a:cubicBezTo>
                    <a:pt x="1945142" y="-57460"/>
                    <a:pt x="2295771" y="85876"/>
                    <a:pt x="2572281" y="0"/>
                  </a:cubicBezTo>
                  <a:cubicBezTo>
                    <a:pt x="2848791" y="-85876"/>
                    <a:pt x="3061301" y="46424"/>
                    <a:pt x="3351045" y="0"/>
                  </a:cubicBezTo>
                  <a:cubicBezTo>
                    <a:pt x="3640789" y="-46424"/>
                    <a:pt x="3658787" y="8090"/>
                    <a:pt x="3846622" y="0"/>
                  </a:cubicBezTo>
                  <a:cubicBezTo>
                    <a:pt x="4034457" y="-8090"/>
                    <a:pt x="4310414" y="20414"/>
                    <a:pt x="4436595" y="0"/>
                  </a:cubicBezTo>
                  <a:cubicBezTo>
                    <a:pt x="4562776" y="-20414"/>
                    <a:pt x="4721599" y="36488"/>
                    <a:pt x="4837777" y="0"/>
                  </a:cubicBezTo>
                  <a:cubicBezTo>
                    <a:pt x="4953955" y="-36488"/>
                    <a:pt x="5179451" y="27936"/>
                    <a:pt x="5427749" y="0"/>
                  </a:cubicBezTo>
                  <a:cubicBezTo>
                    <a:pt x="5676047" y="-27936"/>
                    <a:pt x="5677179" y="30382"/>
                    <a:pt x="5923326" y="0"/>
                  </a:cubicBezTo>
                  <a:cubicBezTo>
                    <a:pt x="6169473" y="-30382"/>
                    <a:pt x="6138476" y="34159"/>
                    <a:pt x="6324508" y="0"/>
                  </a:cubicBezTo>
                  <a:cubicBezTo>
                    <a:pt x="6510540" y="-34159"/>
                    <a:pt x="6772635" y="24552"/>
                    <a:pt x="6914481" y="0"/>
                  </a:cubicBezTo>
                  <a:cubicBezTo>
                    <a:pt x="7056327" y="-24552"/>
                    <a:pt x="7310492" y="58711"/>
                    <a:pt x="7598849" y="0"/>
                  </a:cubicBezTo>
                  <a:cubicBezTo>
                    <a:pt x="7887206" y="-58711"/>
                    <a:pt x="7836777" y="7580"/>
                    <a:pt x="7905635" y="0"/>
                  </a:cubicBezTo>
                  <a:cubicBezTo>
                    <a:pt x="7974493" y="-7580"/>
                    <a:pt x="8422161" y="34812"/>
                    <a:pt x="8684399" y="0"/>
                  </a:cubicBezTo>
                  <a:cubicBezTo>
                    <a:pt x="8946637" y="-34812"/>
                    <a:pt x="9205860" y="82132"/>
                    <a:pt x="9439564" y="0"/>
                  </a:cubicBezTo>
                  <a:cubicBezTo>
                    <a:pt x="9457747" y="247004"/>
                    <a:pt x="9404392" y="321296"/>
                    <a:pt x="9439564" y="500911"/>
                  </a:cubicBezTo>
                  <a:cubicBezTo>
                    <a:pt x="9474736" y="680526"/>
                    <a:pt x="9398773" y="1011354"/>
                    <a:pt x="9439564" y="1192646"/>
                  </a:cubicBezTo>
                  <a:cubicBezTo>
                    <a:pt x="9480355" y="1373939"/>
                    <a:pt x="9375680" y="1501121"/>
                    <a:pt x="9439564" y="1741262"/>
                  </a:cubicBezTo>
                  <a:cubicBezTo>
                    <a:pt x="9503448" y="1981403"/>
                    <a:pt x="9386375" y="2273052"/>
                    <a:pt x="9439564" y="2432997"/>
                  </a:cubicBezTo>
                  <a:cubicBezTo>
                    <a:pt x="9492753" y="2592943"/>
                    <a:pt x="9404119" y="2894295"/>
                    <a:pt x="9439564" y="3124731"/>
                  </a:cubicBezTo>
                  <a:cubicBezTo>
                    <a:pt x="9475009" y="3355167"/>
                    <a:pt x="9429497" y="3506757"/>
                    <a:pt x="9439564" y="3721054"/>
                  </a:cubicBezTo>
                  <a:cubicBezTo>
                    <a:pt x="9449631" y="3935351"/>
                    <a:pt x="9378743" y="4363337"/>
                    <a:pt x="9439564" y="4770582"/>
                  </a:cubicBezTo>
                  <a:cubicBezTo>
                    <a:pt x="9214760" y="4845042"/>
                    <a:pt x="8961334" y="4738382"/>
                    <a:pt x="8755196" y="4770582"/>
                  </a:cubicBezTo>
                  <a:cubicBezTo>
                    <a:pt x="8549058" y="4802782"/>
                    <a:pt x="8340684" y="4729655"/>
                    <a:pt x="8070827" y="4770582"/>
                  </a:cubicBezTo>
                  <a:cubicBezTo>
                    <a:pt x="7800970" y="4811509"/>
                    <a:pt x="7908172" y="4749123"/>
                    <a:pt x="7764041" y="4770582"/>
                  </a:cubicBezTo>
                  <a:cubicBezTo>
                    <a:pt x="7619910" y="4792041"/>
                    <a:pt x="7506646" y="4739333"/>
                    <a:pt x="7268464" y="4770582"/>
                  </a:cubicBezTo>
                  <a:cubicBezTo>
                    <a:pt x="7030282" y="4801831"/>
                    <a:pt x="7082447" y="4751001"/>
                    <a:pt x="6961678" y="4770582"/>
                  </a:cubicBezTo>
                  <a:cubicBezTo>
                    <a:pt x="6840909" y="4790163"/>
                    <a:pt x="6679698" y="4739051"/>
                    <a:pt x="6560497" y="4770582"/>
                  </a:cubicBezTo>
                  <a:cubicBezTo>
                    <a:pt x="6441296" y="4802113"/>
                    <a:pt x="6116144" y="4707462"/>
                    <a:pt x="5781733" y="4770582"/>
                  </a:cubicBezTo>
                  <a:cubicBezTo>
                    <a:pt x="5447322" y="4833702"/>
                    <a:pt x="5368444" y="4767595"/>
                    <a:pt x="5097365" y="4770582"/>
                  </a:cubicBezTo>
                  <a:cubicBezTo>
                    <a:pt x="4826286" y="4773569"/>
                    <a:pt x="4794510" y="4749257"/>
                    <a:pt x="4696183" y="4770582"/>
                  </a:cubicBezTo>
                  <a:cubicBezTo>
                    <a:pt x="4597856" y="4791907"/>
                    <a:pt x="4485763" y="4753978"/>
                    <a:pt x="4389397" y="4770582"/>
                  </a:cubicBezTo>
                  <a:cubicBezTo>
                    <a:pt x="4293031" y="4787186"/>
                    <a:pt x="4129881" y="4739975"/>
                    <a:pt x="3988216" y="4770582"/>
                  </a:cubicBezTo>
                  <a:cubicBezTo>
                    <a:pt x="3846551" y="4801189"/>
                    <a:pt x="3610851" y="4770212"/>
                    <a:pt x="3303847" y="4770582"/>
                  </a:cubicBezTo>
                  <a:cubicBezTo>
                    <a:pt x="2996843" y="4770952"/>
                    <a:pt x="3147917" y="4764959"/>
                    <a:pt x="2997062" y="4770582"/>
                  </a:cubicBezTo>
                  <a:cubicBezTo>
                    <a:pt x="2846207" y="4776205"/>
                    <a:pt x="2717900" y="4723913"/>
                    <a:pt x="2595880" y="4770582"/>
                  </a:cubicBezTo>
                  <a:cubicBezTo>
                    <a:pt x="2473860" y="4817251"/>
                    <a:pt x="1999540" y="4677372"/>
                    <a:pt x="1817116" y="4770582"/>
                  </a:cubicBezTo>
                  <a:cubicBezTo>
                    <a:pt x="1634692" y="4863792"/>
                    <a:pt x="1526110" y="4741353"/>
                    <a:pt x="1321539" y="4770582"/>
                  </a:cubicBezTo>
                  <a:cubicBezTo>
                    <a:pt x="1116968" y="4799811"/>
                    <a:pt x="1103566" y="4733437"/>
                    <a:pt x="920357" y="4770582"/>
                  </a:cubicBezTo>
                  <a:cubicBezTo>
                    <a:pt x="737148" y="4807727"/>
                    <a:pt x="312102" y="4750414"/>
                    <a:pt x="0" y="4770582"/>
                  </a:cubicBezTo>
                  <a:cubicBezTo>
                    <a:pt x="-7808" y="4638902"/>
                    <a:pt x="42491" y="4366465"/>
                    <a:pt x="0" y="4221965"/>
                  </a:cubicBezTo>
                  <a:cubicBezTo>
                    <a:pt x="-42491" y="4077465"/>
                    <a:pt x="71576" y="3794993"/>
                    <a:pt x="0" y="3530231"/>
                  </a:cubicBezTo>
                  <a:cubicBezTo>
                    <a:pt x="-71576" y="3265469"/>
                    <a:pt x="58213" y="3106186"/>
                    <a:pt x="0" y="2838496"/>
                  </a:cubicBezTo>
                  <a:cubicBezTo>
                    <a:pt x="-58213" y="2570806"/>
                    <a:pt x="47558" y="2444513"/>
                    <a:pt x="0" y="2194468"/>
                  </a:cubicBezTo>
                  <a:cubicBezTo>
                    <a:pt x="-47558" y="1944423"/>
                    <a:pt x="23645" y="1722161"/>
                    <a:pt x="0" y="1598145"/>
                  </a:cubicBezTo>
                  <a:cubicBezTo>
                    <a:pt x="-23645" y="1474129"/>
                    <a:pt x="33012" y="1222679"/>
                    <a:pt x="0" y="954116"/>
                  </a:cubicBezTo>
                  <a:cubicBezTo>
                    <a:pt x="-33012" y="685553"/>
                    <a:pt x="100625" y="333205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58686941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A157CBE-83FB-7B5B-A98D-A4E1A36BB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2A89609-0965-43C5-621E-2A2F8F248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B11CD3-CE32-0D2D-438B-BC5234961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4828-FCAC-4158-8EE4-4574A72979B1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E89ABD9-9E1A-CF59-6208-6C1E1344D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BB47339-22EB-A11F-30A1-0ED08260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54B1-3C42-48EC-B05F-22671B746CC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072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D1970A-0870-2AB8-DA86-E51D3D55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5D2B65C-58C7-33D7-6BE2-923774A9C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3D311B-3F74-D879-2607-7A0250E8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4828-FCAC-4158-8EE4-4574A72979B1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F38B536-5EC1-5250-FF8C-BD1D8848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FC2301-B37D-058E-E2B8-29E6A7EB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54B1-3C42-48EC-B05F-22671B746CC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0041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04C9A31-077F-1305-F8AD-56C031596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B82FBBA-FA26-48AA-F7E5-F580CE7E8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5772872-D499-2F49-FF98-011A838E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4828-FCAC-4158-8EE4-4574A72979B1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3A0C89-5366-A119-C492-3E97BD2EE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EF40F8-BC7F-5D49-0BAF-F10818D3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54B1-3C42-48EC-B05F-22671B746CC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1578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AA8075-D0AF-8C1E-7B53-35185166C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FE0D891-3B24-4111-2593-D2955F3CA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991221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7E003B-E2FA-7CAC-8A76-99355CCFF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90C204-82CD-E8CC-F0C9-089DDCC8D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20C7F0-7084-8CD8-0B2F-5FB5BF710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4828-FCAC-4158-8EE4-4574A72979B1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4E9CE87-E80D-4E42-3877-C3D0B7A1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E2B8401-FFFB-F310-F0A0-BCBA5621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54B1-3C42-48EC-B05F-22671B746CC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555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180AF9-4204-2EBE-E1AE-82DFF22D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6FAAACA-88C8-81B6-57BE-958E22AEE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E980A80-8291-D8B5-00DB-CC6A471E5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4828-FCAC-4158-8EE4-4574A72979B1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07FAF5-E938-3721-FBF7-E281AD51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21040C-9C22-CF15-C969-CDC54F4D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54B1-3C42-48EC-B05F-22671B746CC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908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B3C9CE-C01B-2211-169F-69B7CF748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43DFE8-4F26-0448-F6D1-177A8BE70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8267E1-AEC1-6A93-2C67-1706DB249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547307-BC5C-BD4A-EE66-B49F8D842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4828-FCAC-4158-8EE4-4574A72979B1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9C361DC-ECCF-FE90-B311-96A050B39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CA5589F-7006-B8A0-105E-75FB5CBD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54B1-3C42-48EC-B05F-22671B746CC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185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E8A8C6-7AD0-9153-A95F-A6D39E56D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D3C455F-1A3C-9CCC-B7DC-933759B70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2F15B3A-119D-B448-90E9-01671678B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A63ABF1-F0B1-62DC-6390-0B3DBA3516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405F43E-AF3F-3D37-E5E9-7F52987B1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5167122-C4AD-E0C2-E033-FC56DDB0A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4828-FCAC-4158-8EE4-4574A72979B1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4FCFCD3-0DE3-0BD5-8F6C-101A1787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BDBF94A-24B0-305B-4C31-0EB18E61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54B1-3C42-48EC-B05F-22671B746CC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457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374EF6-7480-DCCD-912E-71D9208D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36FF1A2-F03B-AFDB-4A03-81511A71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4828-FCAC-4158-8EE4-4574A72979B1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255D586-ACF2-7ABD-C56D-760FE1C2E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24F37C4-B9D0-E30D-29A0-6E3E8EC9F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54B1-3C42-48EC-B05F-22671B746CC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0438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58E32F3-6B40-80AC-0B97-AC1ECC956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4828-FCAC-4158-8EE4-4574A72979B1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03C3FCB-346A-9B65-184E-41F9C5A3B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F95BE11-AB26-C459-4E36-85C26DF3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54B1-3C42-48EC-B05F-22671B746CC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11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C3815B-23DC-B2BC-CC8B-B198C3DF7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E2D4AF-E804-8061-C5D6-45FD2EB76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8F64F89-8A19-D481-196F-ACAB49C2A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3EF9E9-14A5-D287-687B-8602DB9B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4828-FCAC-4158-8EE4-4574A72979B1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57DB7ED-E143-5B40-C32F-5D5D17826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0AB6A92-0ED8-2FC4-00A7-3BA79889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54B1-3C42-48EC-B05F-22671B746CC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645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6B4A58-C787-C4A7-52C1-98247659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0947E0F-7CFD-183A-70A1-C66A86136F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0EF9314-1C03-62DC-12A9-4C196040B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B1E9BFF-20D8-E236-F502-E157A980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4828-FCAC-4158-8EE4-4574A72979B1}" type="datetimeFigureOut">
              <a:rPr lang="zh-TW" altLang="en-US" smtClean="0"/>
              <a:t>2023/12/5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3E55743-BABF-DF43-4A8C-EDB1FD47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11F0F54-8ABF-E3D0-B8A9-3C7444DB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54B1-3C42-48EC-B05F-22671B746CCF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712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43737C8-ADE5-5F5C-42F6-D5FC90DDA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14D4110-B833-3D56-4EC4-BAC2E5482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B72A62-E913-C7B2-6BE3-EE73DF640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fld id="{AD274828-FCAC-4158-8EE4-4574A72979B1}" type="datetimeFigureOut">
              <a:rPr lang="zh-TW" altLang="en-US" smtClean="0"/>
              <a:pPr/>
              <a:t>2023/12/5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41E8047-9F2E-D414-A54B-CBCB743EE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5A3E03-813A-6F35-701C-3A8E1BC31A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fld id="{99A554B1-3C42-48EC-B05F-22671B746CC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309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youtube.com/watch?v=S1pWjQhMT1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83FDB0-4854-78E8-A636-A15E06B28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Modern Chinese for non-major students I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4519B7F-327B-1C33-65DA-CFC65FC3E3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US" altLang="zh-TW" dirty="0"/>
              <a:t>Week 11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1107B1B-F2F8-DB1B-8B83-5CD0E5E5376C}"/>
              </a:ext>
            </a:extLst>
          </p:cNvPr>
          <p:cNvSpPr txBox="1">
            <a:spLocks/>
          </p:cNvSpPr>
          <p:nvPr/>
        </p:nvSpPr>
        <p:spPr>
          <a:xfrm>
            <a:off x="8421511" y="5532437"/>
            <a:ext cx="550897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sz="4000" dirty="0"/>
              <a:t>记得点名</a:t>
            </a:r>
          </a:p>
        </p:txBody>
      </p:sp>
    </p:spTree>
    <p:extLst>
      <p:ext uri="{BB962C8B-B14F-4D97-AF65-F5344CB8AC3E}">
        <p14:creationId xmlns:p14="http://schemas.microsoft.com/office/powerpoint/2010/main" val="876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52136CB-84DE-08EF-CAC5-D7C1CC367470}"/>
              </a:ext>
            </a:extLst>
          </p:cNvPr>
          <p:cNvSpPr/>
          <p:nvPr/>
        </p:nvSpPr>
        <p:spPr>
          <a:xfrm>
            <a:off x="5570583" y="157480"/>
            <a:ext cx="4043680" cy="6543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D4B5A95-0170-BD19-7482-70A997F1E29C}"/>
              </a:ext>
            </a:extLst>
          </p:cNvPr>
          <p:cNvSpPr txBox="1"/>
          <p:nvPr/>
        </p:nvSpPr>
        <p:spPr>
          <a:xfrm>
            <a:off x="1476103" y="5027022"/>
            <a:ext cx="5892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Jiānádà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3CD7F09-7DD4-5EF8-D129-10C2E694AA34}"/>
              </a:ext>
            </a:extLst>
          </p:cNvPr>
          <p:cNvSpPr txBox="1"/>
          <p:nvPr/>
        </p:nvSpPr>
        <p:spPr>
          <a:xfrm>
            <a:off x="1820058" y="3066487"/>
            <a:ext cx="5538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Hánguó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E792F88-0BB5-DB3F-F58E-696B005B7357}"/>
              </a:ext>
            </a:extLst>
          </p:cNvPr>
          <p:cNvSpPr txBox="1"/>
          <p:nvPr/>
        </p:nvSpPr>
        <p:spPr>
          <a:xfrm>
            <a:off x="1709783" y="1117612"/>
            <a:ext cx="553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Rìběn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6CEBAEE-65D5-C4AF-2923-673BFB9DA4DA}"/>
              </a:ext>
            </a:extLst>
          </p:cNvPr>
          <p:cNvSpPr txBox="1"/>
          <p:nvPr/>
        </p:nvSpPr>
        <p:spPr>
          <a:xfrm>
            <a:off x="2518418" y="1093207"/>
            <a:ext cx="125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日本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5B1B4F8-42C1-E9E8-D409-263B95112F56}"/>
              </a:ext>
            </a:extLst>
          </p:cNvPr>
          <p:cNvSpPr txBox="1"/>
          <p:nvPr/>
        </p:nvSpPr>
        <p:spPr>
          <a:xfrm>
            <a:off x="2440266" y="3029337"/>
            <a:ext cx="125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韩国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646D27B-E000-1F6F-981E-47A6D2A18B1D}"/>
              </a:ext>
            </a:extLst>
          </p:cNvPr>
          <p:cNvSpPr txBox="1"/>
          <p:nvPr/>
        </p:nvSpPr>
        <p:spPr>
          <a:xfrm>
            <a:off x="2024779" y="4965467"/>
            <a:ext cx="1747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加拿大</a:t>
            </a:r>
          </a:p>
        </p:txBody>
      </p:sp>
      <p:pic>
        <p:nvPicPr>
          <p:cNvPr id="27650" name="Picture 2" descr="日本國旗">
            <a:extLst>
              <a:ext uri="{FF2B5EF4-FFF2-40B4-BE49-F238E27FC236}">
                <a16:creationId xmlns:a16="http://schemas.microsoft.com/office/drawing/2014/main" id="{0976956D-4CF9-D1BF-36E9-7594AAFFA4C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414" y="502488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韓國國旗">
            <a:extLst>
              <a:ext uri="{FF2B5EF4-FFF2-40B4-BE49-F238E27FC236}">
                <a16:creationId xmlns:a16="http://schemas.microsoft.com/office/drawing/2014/main" id="{C4AE796C-6439-0ACE-C0E8-83A1F83BF56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82" y="253105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紅白二色三條縱旗，中央有紅色的楓葉標誌">
            <a:extLst>
              <a:ext uri="{FF2B5EF4-FFF2-40B4-BE49-F238E27FC236}">
                <a16:creationId xmlns:a16="http://schemas.microsoft.com/office/drawing/2014/main" id="{6D7FFC4A-BA3B-4A56-5B6F-5237501AD2B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94" y="4559611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0046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52136CB-84DE-08EF-CAC5-D7C1CC367470}"/>
              </a:ext>
            </a:extLst>
          </p:cNvPr>
          <p:cNvSpPr/>
          <p:nvPr/>
        </p:nvSpPr>
        <p:spPr>
          <a:xfrm>
            <a:off x="5570583" y="157480"/>
            <a:ext cx="4043680" cy="6543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3CD7F09-7DD4-5EF8-D129-10C2E694AA34}"/>
              </a:ext>
            </a:extLst>
          </p:cNvPr>
          <p:cNvSpPr txBox="1"/>
          <p:nvPr/>
        </p:nvSpPr>
        <p:spPr>
          <a:xfrm>
            <a:off x="1744265" y="4798720"/>
            <a:ext cx="5538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Yuènán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E792F88-0BB5-DB3F-F58E-696B005B7357}"/>
              </a:ext>
            </a:extLst>
          </p:cNvPr>
          <p:cNvSpPr txBox="1"/>
          <p:nvPr/>
        </p:nvSpPr>
        <p:spPr>
          <a:xfrm>
            <a:off x="1667658" y="1887216"/>
            <a:ext cx="553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Yìndù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6CEBAEE-65D5-C4AF-2923-673BFB9DA4DA}"/>
              </a:ext>
            </a:extLst>
          </p:cNvPr>
          <p:cNvSpPr txBox="1"/>
          <p:nvPr/>
        </p:nvSpPr>
        <p:spPr>
          <a:xfrm>
            <a:off x="2476293" y="1862811"/>
            <a:ext cx="125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印度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5B1B4F8-42C1-E9E8-D409-263B95112F56}"/>
              </a:ext>
            </a:extLst>
          </p:cNvPr>
          <p:cNvSpPr txBox="1"/>
          <p:nvPr/>
        </p:nvSpPr>
        <p:spPr>
          <a:xfrm>
            <a:off x="2364473" y="4761570"/>
            <a:ext cx="125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越南</a:t>
            </a:r>
          </a:p>
        </p:txBody>
      </p:sp>
      <p:pic>
        <p:nvPicPr>
          <p:cNvPr id="1026" name="Picture 2" descr="越南國旗">
            <a:extLst>
              <a:ext uri="{FF2B5EF4-FFF2-40B4-BE49-F238E27FC236}">
                <a16:creationId xmlns:a16="http://schemas.microsoft.com/office/drawing/2014/main" id="{3834C5F3-FEB0-3DD3-A0CA-13C2C67FD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23" y="4209175"/>
            <a:ext cx="2520000" cy="16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印度國旗">
            <a:extLst>
              <a:ext uri="{FF2B5EF4-FFF2-40B4-BE49-F238E27FC236}">
                <a16:creationId xmlns:a16="http://schemas.microsoft.com/office/drawing/2014/main" id="{21310A20-0BFB-BB21-A4F7-60FE40D91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23" y="1280426"/>
            <a:ext cx="2520000" cy="16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6827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52136CB-84DE-08EF-CAC5-D7C1CC367470}"/>
              </a:ext>
            </a:extLst>
          </p:cNvPr>
          <p:cNvSpPr/>
          <p:nvPr/>
        </p:nvSpPr>
        <p:spPr>
          <a:xfrm>
            <a:off x="5287554" y="167139"/>
            <a:ext cx="4043680" cy="6543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D4B5A95-0170-BD19-7482-70A997F1E29C}"/>
              </a:ext>
            </a:extLst>
          </p:cNvPr>
          <p:cNvSpPr txBox="1"/>
          <p:nvPr/>
        </p:nvSpPr>
        <p:spPr>
          <a:xfrm>
            <a:off x="1537029" y="5036681"/>
            <a:ext cx="5548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Xiàwēiyí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3CD7F09-7DD4-5EF8-D129-10C2E694AA34}"/>
              </a:ext>
            </a:extLst>
          </p:cNvPr>
          <p:cNvSpPr txBox="1"/>
          <p:nvPr/>
        </p:nvSpPr>
        <p:spPr>
          <a:xfrm>
            <a:off x="1537029" y="3076146"/>
            <a:ext cx="5538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Shànghǎi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E792F88-0BB5-DB3F-F58E-696B005B7357}"/>
              </a:ext>
            </a:extLst>
          </p:cNvPr>
          <p:cNvSpPr txBox="1"/>
          <p:nvPr/>
        </p:nvSpPr>
        <p:spPr>
          <a:xfrm>
            <a:off x="1426754" y="1127271"/>
            <a:ext cx="553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Jiāzhōu</a:t>
            </a:r>
            <a:endParaRPr lang="en-US" altLang="zh-TW" sz="3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6CEBAEE-65D5-C4AF-2923-673BFB9DA4DA}"/>
              </a:ext>
            </a:extLst>
          </p:cNvPr>
          <p:cNvSpPr txBox="1"/>
          <p:nvPr/>
        </p:nvSpPr>
        <p:spPr>
          <a:xfrm>
            <a:off x="2235389" y="1102866"/>
            <a:ext cx="125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加州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5B1B4F8-42C1-E9E8-D409-263B95112F56}"/>
              </a:ext>
            </a:extLst>
          </p:cNvPr>
          <p:cNvSpPr txBox="1"/>
          <p:nvPr/>
        </p:nvSpPr>
        <p:spPr>
          <a:xfrm>
            <a:off x="2157237" y="3038996"/>
            <a:ext cx="125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上海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646D27B-E000-1F6F-981E-47A6D2A18B1D}"/>
              </a:ext>
            </a:extLst>
          </p:cNvPr>
          <p:cNvSpPr txBox="1"/>
          <p:nvPr/>
        </p:nvSpPr>
        <p:spPr>
          <a:xfrm>
            <a:off x="1741750" y="4975126"/>
            <a:ext cx="1747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夏威夷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87685A1-3FFF-B9DC-F132-19A98AB5B379}"/>
              </a:ext>
            </a:extLst>
          </p:cNvPr>
          <p:cNvSpPr txBox="1"/>
          <p:nvPr/>
        </p:nvSpPr>
        <p:spPr>
          <a:xfrm>
            <a:off x="2701366" y="1710655"/>
            <a:ext cx="2474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California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237F4C9-74D1-83D4-E6DD-6F8C28CDD9C5}"/>
              </a:ext>
            </a:extLst>
          </p:cNvPr>
          <p:cNvSpPr txBox="1"/>
          <p:nvPr/>
        </p:nvSpPr>
        <p:spPr>
          <a:xfrm>
            <a:off x="2701366" y="3799525"/>
            <a:ext cx="2474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Shanghai 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0403203-21FC-6FD6-338A-0838DDA8140E}"/>
              </a:ext>
            </a:extLst>
          </p:cNvPr>
          <p:cNvSpPr txBox="1"/>
          <p:nvPr/>
        </p:nvSpPr>
        <p:spPr>
          <a:xfrm>
            <a:off x="2698326" y="5827257"/>
            <a:ext cx="2474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Hawaii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F21BBF63-E567-2156-6A54-A01791A35E7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10" y="167139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上海自由行必讀：上海沒有海！應該怎麼玩？ 上海旅遊8大必去景點和自由行攻略- Skyscanner台灣">
            <a:extLst>
              <a:ext uri="{FF2B5EF4-FFF2-40B4-BE49-F238E27FC236}">
                <a16:creationId xmlns:a16="http://schemas.microsoft.com/office/drawing/2014/main" id="{8AB6B97B-3205-1E47-F11C-C35C4412FEC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10" y="2349000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Randy體驗記錄] 夏威夷可愛島(Kauai) 知名景點介紹與餐飲體驗分享| TripPlus">
            <a:extLst>
              <a:ext uri="{FF2B5EF4-FFF2-40B4-BE49-F238E27FC236}">
                <a16:creationId xmlns:a16="http://schemas.microsoft.com/office/drawing/2014/main" id="{36128712-6A47-EC94-C973-C309C121534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10" y="4530861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58459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918C541-09A2-A425-D9F2-E707425489AD}"/>
              </a:ext>
            </a:extLst>
          </p:cNvPr>
          <p:cNvSpPr/>
          <p:nvPr/>
        </p:nvSpPr>
        <p:spPr>
          <a:xfrm>
            <a:off x="375920" y="223520"/>
            <a:ext cx="11369040" cy="2143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26" name="Picture 2" descr="Legal High王牌大律師 - 古美門篇 - 吉米‧邱小如的不落‧嗝">
            <a:extLst>
              <a:ext uri="{FF2B5EF4-FFF2-40B4-BE49-F238E27FC236}">
                <a16:creationId xmlns:a16="http://schemas.microsoft.com/office/drawing/2014/main" id="{100900AE-9836-9673-C659-B1B9E889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32" y="2444207"/>
            <a:ext cx="5600107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D31D2CFB-2C99-FDE4-8C11-56FD94A2E3ED}"/>
              </a:ext>
            </a:extLst>
          </p:cNvPr>
          <p:cNvSpPr/>
          <p:nvPr/>
        </p:nvSpPr>
        <p:spPr>
          <a:xfrm>
            <a:off x="5554785" y="2963290"/>
            <a:ext cx="2389752" cy="37582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15190AB-A378-2C54-8954-52FAC8159EB9}"/>
              </a:ext>
            </a:extLst>
          </p:cNvPr>
          <p:cNvSpPr txBox="1"/>
          <p:nvPr/>
        </p:nvSpPr>
        <p:spPr>
          <a:xfrm>
            <a:off x="8354839" y="2592756"/>
            <a:ext cx="217162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律师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5400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Lǜshī</a:t>
            </a:r>
            <a:endParaRPr lang="en-US" altLang="zh-TW" sz="5400" b="0" i="0" dirty="0">
              <a:solidFill>
                <a:srgbClr val="666666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lawyer</a:t>
            </a:r>
            <a:endParaRPr lang="zh-TW" altLang="en-US" sz="5400" dirty="0"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EE35A0E1-5E95-4758-83FD-11749B59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160" y="714356"/>
            <a:ext cx="8900160" cy="1391919"/>
          </a:xfrm>
        </p:spPr>
        <p:txBody>
          <a:bodyPr anchor="t">
            <a:normAutofit/>
          </a:bodyPr>
          <a:lstStyle/>
          <a:p>
            <a:r>
              <a:rPr lang="zh-TW" altLang="en-US" dirty="0"/>
              <a:t>工作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gōngzuò</a:t>
            </a:r>
            <a:b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job; to work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1B4A08E-AF7A-7924-4BD7-668565F57819}"/>
              </a:ext>
            </a:extLst>
          </p:cNvPr>
          <p:cNvSpPr txBox="1"/>
          <p:nvPr/>
        </p:nvSpPr>
        <p:spPr>
          <a:xfrm>
            <a:off x="5904049" y="490835"/>
            <a:ext cx="1572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N./V.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8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E8387C-3520-1E78-0A58-8B0D37C8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99" y="4461490"/>
            <a:ext cx="5427133" cy="1325563"/>
          </a:xfrm>
        </p:spPr>
        <p:txBody>
          <a:bodyPr/>
          <a:lstStyle/>
          <a:p>
            <a:r>
              <a:rPr lang="zh-TW" altLang="en-US" dirty="0"/>
              <a:t>老师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lǎoshī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5C859B-3E0B-FB94-2EF7-8E0420638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5504921"/>
            <a:ext cx="4851400" cy="672042"/>
          </a:xfrm>
        </p:spPr>
        <p:txBody>
          <a:bodyPr/>
          <a:lstStyle/>
          <a:p>
            <a:r>
              <a:rPr lang="en-US" altLang="zh-TW" dirty="0"/>
              <a:t>teacher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CAE1A91-DF6E-22D7-27DC-936DAC46849D}"/>
              </a:ext>
            </a:extLst>
          </p:cNvPr>
          <p:cNvSpPr txBox="1">
            <a:spLocks/>
          </p:cNvSpPr>
          <p:nvPr/>
        </p:nvSpPr>
        <p:spPr>
          <a:xfrm>
            <a:off x="6604000" y="4461490"/>
            <a:ext cx="42756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学生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xuésheng</a:t>
            </a:r>
            <a:endParaRPr lang="zh-TW" altLang="en-US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8AE76DD-AEE3-D084-53E2-1F82866744F2}"/>
              </a:ext>
            </a:extLst>
          </p:cNvPr>
          <p:cNvSpPr txBox="1">
            <a:spLocks/>
          </p:cNvSpPr>
          <p:nvPr/>
        </p:nvSpPr>
        <p:spPr>
          <a:xfrm>
            <a:off x="6265333" y="1825625"/>
            <a:ext cx="54271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CCF86642-7B74-CFE9-DF91-A1AEC62A787C}"/>
              </a:ext>
            </a:extLst>
          </p:cNvPr>
          <p:cNvSpPr txBox="1">
            <a:spLocks/>
          </p:cNvSpPr>
          <p:nvPr/>
        </p:nvSpPr>
        <p:spPr>
          <a:xfrm>
            <a:off x="6604000" y="5517971"/>
            <a:ext cx="48514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student</a:t>
            </a:r>
            <a:endParaRPr lang="zh-TW" altLang="en-US" dirty="0"/>
          </a:p>
        </p:txBody>
      </p:sp>
      <p:pic>
        <p:nvPicPr>
          <p:cNvPr id="6146" name="Picture 2" descr="Departamento de Religión: Profesor viejo o Viejo profesor">
            <a:extLst>
              <a:ext uri="{FF2B5EF4-FFF2-40B4-BE49-F238E27FC236}">
                <a16:creationId xmlns:a16="http://schemas.microsoft.com/office/drawing/2014/main" id="{BD619F98-1824-2BB5-598A-9A6396455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6" y="187637"/>
            <a:ext cx="481012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学生摄影图__儿童幼儿_人物图库_摄影图库_昵图网nipic.com">
            <a:extLst>
              <a:ext uri="{FF2B5EF4-FFF2-40B4-BE49-F238E27FC236}">
                <a16:creationId xmlns:a16="http://schemas.microsoft.com/office/drawing/2014/main" id="{14332877-BC41-CE45-E6B2-E0C1EFBE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22" y="407903"/>
            <a:ext cx="7026814" cy="416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5434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918C541-09A2-A425-D9F2-E707425489AD}"/>
              </a:ext>
            </a:extLst>
          </p:cNvPr>
          <p:cNvSpPr/>
          <p:nvPr/>
        </p:nvSpPr>
        <p:spPr>
          <a:xfrm>
            <a:off x="375920" y="223520"/>
            <a:ext cx="11369040" cy="2143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A02479E-70E8-7320-4301-FE47F9FE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640081"/>
            <a:ext cx="4853395" cy="1381759"/>
          </a:xfrm>
        </p:spPr>
        <p:txBody>
          <a:bodyPr anchor="t">
            <a:normAutofit/>
          </a:bodyPr>
          <a:lstStyle/>
          <a:p>
            <a:r>
              <a:rPr lang="zh-TW" altLang="en-US" dirty="0"/>
              <a:t>英文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yīngwén</a:t>
            </a:r>
            <a:b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English (language)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9410DA8-CFEC-01A5-D782-16081E5982CC}"/>
              </a:ext>
            </a:extLst>
          </p:cNvPr>
          <p:cNvSpPr txBox="1"/>
          <p:nvPr/>
        </p:nvSpPr>
        <p:spPr>
          <a:xfrm>
            <a:off x="4422684" y="416560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044D7AD-7912-24F0-C783-654FF2EA1C38}"/>
              </a:ext>
            </a:extLst>
          </p:cNvPr>
          <p:cNvSpPr txBox="1">
            <a:spLocks/>
          </p:cNvSpPr>
          <p:nvPr/>
        </p:nvSpPr>
        <p:spPr>
          <a:xfrm>
            <a:off x="6725920" y="640081"/>
            <a:ext cx="4853395" cy="1381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中文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zhōngwén</a:t>
            </a:r>
            <a:b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</a:b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Chinese (language)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37E0137-7B29-7ADF-DDD5-B8C8595F7EE5}"/>
              </a:ext>
            </a:extLst>
          </p:cNvPr>
          <p:cNvSpPr txBox="1"/>
          <p:nvPr/>
        </p:nvSpPr>
        <p:spPr>
          <a:xfrm>
            <a:off x="10772684" y="416560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英文ABC图片素材免费下载 - 觅知网">
            <a:extLst>
              <a:ext uri="{FF2B5EF4-FFF2-40B4-BE49-F238E27FC236}">
                <a16:creationId xmlns:a16="http://schemas.microsoft.com/office/drawing/2014/main" id="{1154E435-1424-AE4E-E5C3-73E41CBBF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5" y="2407920"/>
            <a:ext cx="4490720" cy="449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中文_360百科">
            <a:extLst>
              <a:ext uri="{FF2B5EF4-FFF2-40B4-BE49-F238E27FC236}">
                <a16:creationId xmlns:a16="http://schemas.microsoft.com/office/drawing/2014/main" id="{8DB1256A-0CCB-52FB-C968-C4F0CF9F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01" y="2367280"/>
            <a:ext cx="5094514" cy="449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918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918C541-09A2-A425-D9F2-E707425489AD}"/>
              </a:ext>
            </a:extLst>
          </p:cNvPr>
          <p:cNvSpPr/>
          <p:nvPr/>
        </p:nvSpPr>
        <p:spPr>
          <a:xfrm>
            <a:off x="375920" y="223520"/>
            <a:ext cx="11369040" cy="2143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A02479E-70E8-7320-4301-FE47F9FE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160" y="714356"/>
            <a:ext cx="8900160" cy="1391919"/>
          </a:xfrm>
        </p:spPr>
        <p:txBody>
          <a:bodyPr anchor="t">
            <a:normAutofit/>
          </a:bodyPr>
          <a:lstStyle/>
          <a:p>
            <a:r>
              <a:rPr lang="zh-TW" altLang="en-US" dirty="0"/>
              <a:t>工作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gōngzuò</a:t>
            </a:r>
            <a:b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job; to work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81D2603-124D-4B39-874C-AE612E62B7F8}"/>
              </a:ext>
            </a:extLst>
          </p:cNvPr>
          <p:cNvSpPr txBox="1"/>
          <p:nvPr/>
        </p:nvSpPr>
        <p:spPr>
          <a:xfrm>
            <a:off x="5904049" y="490835"/>
            <a:ext cx="1572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N./V.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15190AB-A378-2C54-8954-52FAC8159EB9}"/>
              </a:ext>
            </a:extLst>
          </p:cNvPr>
          <p:cNvSpPr txBox="1"/>
          <p:nvPr/>
        </p:nvSpPr>
        <p:spPr>
          <a:xfrm>
            <a:off x="6441440" y="2505670"/>
            <a:ext cx="31272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医生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5400" dirty="0" err="1">
                <a:solidFill>
                  <a:srgbClr val="666666"/>
                </a:solidFill>
                <a:latin typeface="Roboto" panose="02000000000000000000" pitchFamily="2" charset="0"/>
              </a:rPr>
              <a:t>Yīshēng</a:t>
            </a:r>
            <a:endParaRPr lang="en-US" altLang="zh-TW" sz="5400" dirty="0">
              <a:solidFill>
                <a:srgbClr val="666666"/>
              </a:solidFill>
              <a:latin typeface="Roboto" panose="02000000000000000000" pitchFamily="2" charset="0"/>
            </a:endParaRPr>
          </a:p>
          <a:p>
            <a:r>
              <a:rPr lang="en-US" altLang="zh-TW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doctor</a:t>
            </a:r>
          </a:p>
        </p:txBody>
      </p:sp>
      <p:pic>
        <p:nvPicPr>
          <p:cNvPr id="2052" name="Picture 4" descr="망토 PNG 일러스트 | 이미지 및 PSD 파일 | Pngtree에 무료 다운로드">
            <a:extLst>
              <a:ext uri="{FF2B5EF4-FFF2-40B4-BE49-F238E27FC236}">
                <a16:creationId xmlns:a16="http://schemas.microsoft.com/office/drawing/2014/main" id="{1AD5023A-A841-6A1D-748B-0311F1703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944" l="10000" r="90000">
                        <a14:foregroundMark x1="45833" y1="55556" x2="30556" y2="70833"/>
                        <a14:foregroundMark x1="30556" y1="70833" x2="22222" y2="87778"/>
                        <a14:foregroundMark x1="22222" y1="87778" x2="37500" y2="87778"/>
                        <a14:foregroundMark x1="37500" y1="87778" x2="55000" y2="86111"/>
                        <a14:foregroundMark x1="55000" y1="86111" x2="72778" y2="87500"/>
                        <a14:foregroundMark x1="72778" y1="87500" x2="81111" y2="74722"/>
                        <a14:foregroundMark x1="81111" y1="74722" x2="71944" y2="61111"/>
                        <a14:foregroundMark x1="71944" y1="61111" x2="55556" y2="61389"/>
                        <a14:foregroundMark x1="55556" y1="61389" x2="47222" y2="65278"/>
                        <a14:foregroundMark x1="62500" y1="51667" x2="80278" y2="73056"/>
                        <a14:foregroundMark x1="80278" y1="73056" x2="80000" y2="89167"/>
                        <a14:foregroundMark x1="80000" y1="89167" x2="80000" y2="89722"/>
                        <a14:foregroundMark x1="65278" y1="49167" x2="87500" y2="76667"/>
                        <a14:foregroundMark x1="72500" y1="53056" x2="86111" y2="72500"/>
                        <a14:foregroundMark x1="68889" y1="48056" x2="86111" y2="66389"/>
                        <a14:foregroundMark x1="79408" y1="56944" x2="70833" y2="49167"/>
                        <a14:foregroundMark x1="82778" y1="60000" x2="79408" y2="56944"/>
                        <a14:foregroundMark x1="70833" y1="49167" x2="65556" y2="46944"/>
                        <a14:foregroundMark x1="66389" y1="71111" x2="68333" y2="77222"/>
                        <a14:foregroundMark x1="27222" y1="63056" x2="20278" y2="74444"/>
                        <a14:foregroundMark x1="20278" y1="74444" x2="17222" y2="87222"/>
                        <a14:foregroundMark x1="17222" y1="87222" x2="20833" y2="79444"/>
                        <a14:foregroundMark x1="82222" y1="91944" x2="82222" y2="85556"/>
                        <a14:foregroundMark x1="15278" y1="91111" x2="20556" y2="85833"/>
                        <a14:foregroundMark x1="10278" y1="91667" x2="21111" y2="66667"/>
                        <a14:foregroundMark x1="21111" y1="66667" x2="30000" y2="56944"/>
                        <a14:foregroundMark x1="24167" y1="60556" x2="31944" y2="51389"/>
                        <a14:foregroundMark x1="23611" y1="59167" x2="23611" y2="59167"/>
                        <a14:foregroundMark x1="27500" y1="56389" x2="27500" y2="56389"/>
                        <a14:foregroundMark x1="27500" y1="56111" x2="27500" y2="56111"/>
                        <a14:foregroundMark x1="27500" y1="55278" x2="27500" y2="55278"/>
                        <a14:foregroundMark x1="26667" y1="55556" x2="26667" y2="55556"/>
                        <a14:foregroundMark x1="83889" y1="56111" x2="83889" y2="56111"/>
                        <a14:backgroundMark x1="78889" y1="49167" x2="78889" y2="49167"/>
                        <a14:backgroundMark x1="83333" y1="56944" x2="833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80" y="2367280"/>
            <a:ext cx="4490720" cy="449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889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918C541-09A2-A425-D9F2-E707425489AD}"/>
              </a:ext>
            </a:extLst>
          </p:cNvPr>
          <p:cNvSpPr/>
          <p:nvPr/>
        </p:nvSpPr>
        <p:spPr>
          <a:xfrm>
            <a:off x="375920" y="223520"/>
            <a:ext cx="11369040" cy="2143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A02479E-70E8-7320-4301-FE47F9FE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960" y="670561"/>
            <a:ext cx="4216400" cy="1463039"/>
          </a:xfrm>
        </p:spPr>
        <p:txBody>
          <a:bodyPr anchor="t">
            <a:normAutofit/>
          </a:bodyPr>
          <a:lstStyle/>
          <a:p>
            <a:r>
              <a:rPr lang="zh-TW" altLang="en-US" dirty="0"/>
              <a:t>做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zuò</a:t>
            </a:r>
            <a:b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to do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625BBF-373F-37D8-BB7D-48B4397FD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829757"/>
            <a:ext cx="11297920" cy="3373120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Tahoma" panose="020B0604030504040204" pitchFamily="34" charset="0"/>
                <a:cs typeface="Tahoma" panose="020B0604030504040204" pitchFamily="34" charset="0"/>
              </a:rPr>
              <a:t>你做什么工作？</a:t>
            </a:r>
            <a:endParaRPr lang="en-US" altLang="zh-TW" sz="32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altLang="zh-TW" dirty="0" err="1">
                <a:latin typeface="Tahoma" panose="020B0604030504040204" pitchFamily="34" charset="0"/>
                <a:cs typeface="Tahoma" panose="020B0604030504040204" pitchFamily="34" charset="0"/>
              </a:rPr>
              <a:t>Nǐ</a:t>
            </a:r>
            <a:r>
              <a:rPr lang="en-US" altLang="zh-TW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dirty="0" err="1">
                <a:latin typeface="Tahoma" panose="020B0604030504040204" pitchFamily="34" charset="0"/>
                <a:cs typeface="Tahoma" panose="020B0604030504040204" pitchFamily="34" charset="0"/>
              </a:rPr>
              <a:t>zuò</a:t>
            </a:r>
            <a:r>
              <a:rPr lang="zh-TW" altLang="en-US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dirty="0" err="1">
                <a:latin typeface="Tahoma" panose="020B0604030504040204" pitchFamily="34" charset="0"/>
                <a:cs typeface="Tahoma" panose="020B0604030504040204" pitchFamily="34" charset="0"/>
              </a:rPr>
              <a:t>shénme</a:t>
            </a:r>
            <a:r>
              <a:rPr lang="en-US" altLang="zh-TW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dirty="0" err="1">
                <a:latin typeface="Tahoma" panose="020B0604030504040204" pitchFamily="34" charset="0"/>
                <a:cs typeface="Tahoma" panose="020B0604030504040204" pitchFamily="34" charset="0"/>
              </a:rPr>
              <a:t>gōngzuò</a:t>
            </a:r>
            <a:r>
              <a:rPr lang="en-US" altLang="zh-TW" dirty="0"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indent="0">
              <a:buNone/>
            </a:pPr>
            <a:endParaRPr lang="en-US" altLang="zh-TW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dirty="0">
                <a:latin typeface="Tahoma" panose="020B0604030504040204" pitchFamily="34" charset="0"/>
                <a:cs typeface="Tahoma" panose="020B0604030504040204" pitchFamily="34" charset="0"/>
              </a:rPr>
              <a:t>我是</a:t>
            </a:r>
            <a:r>
              <a:rPr lang="en-US" altLang="zh-TW" dirty="0">
                <a:latin typeface="Tahoma" panose="020B0604030504040204" pitchFamily="34" charset="0"/>
                <a:cs typeface="Tahoma" panose="020B0604030504040204" pitchFamily="34" charset="0"/>
              </a:rPr>
              <a:t>______</a:t>
            </a:r>
            <a:r>
              <a:rPr lang="zh-TW" altLang="en-US" dirty="0">
                <a:latin typeface="Tahoma" panose="020B0604030504040204" pitchFamily="34" charset="0"/>
                <a:cs typeface="Tahoma" panose="020B0604030504040204" pitchFamily="34" charset="0"/>
              </a:rPr>
              <a:t>。</a:t>
            </a:r>
            <a:endParaRPr lang="en-US" altLang="zh-TW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altLang="zh-TW" dirty="0" err="1">
                <a:latin typeface="Tahoma" panose="020B0604030504040204" pitchFamily="34" charset="0"/>
                <a:cs typeface="Tahoma" panose="020B0604030504040204" pitchFamily="34" charset="0"/>
              </a:rPr>
              <a:t>Wǒ</a:t>
            </a:r>
            <a:r>
              <a:rPr lang="zh-TW" altLang="en-US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dirty="0" err="1">
                <a:latin typeface="Tahoma" panose="020B0604030504040204" pitchFamily="34" charset="0"/>
                <a:cs typeface="Tahoma" panose="020B0604030504040204" pitchFamily="34" charset="0"/>
              </a:rPr>
              <a:t>shì</a:t>
            </a:r>
            <a:r>
              <a:rPr lang="en-US" altLang="zh-TW" dirty="0">
                <a:latin typeface="Tahoma" panose="020B0604030504040204" pitchFamily="34" charset="0"/>
                <a:cs typeface="Tahoma" panose="020B0604030504040204" pitchFamily="34" charset="0"/>
              </a:rPr>
              <a:t> ______.</a:t>
            </a:r>
            <a:endParaRPr lang="zh-TW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9410DA8-CFEC-01A5-D782-16081E5982CC}"/>
              </a:ext>
            </a:extLst>
          </p:cNvPr>
          <p:cNvSpPr txBox="1"/>
          <p:nvPr/>
        </p:nvSpPr>
        <p:spPr>
          <a:xfrm>
            <a:off x="5413184" y="208896"/>
            <a:ext cx="682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V.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pic>
        <p:nvPicPr>
          <p:cNvPr id="6" name="Picture 2" descr="Departamento de Religión: Profesor viejo o Viejo profesor">
            <a:extLst>
              <a:ext uri="{FF2B5EF4-FFF2-40B4-BE49-F238E27FC236}">
                <a16:creationId xmlns:a16="http://schemas.microsoft.com/office/drawing/2014/main" id="{6D7E597F-A812-0C44-472C-A0F8F7008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t="-1" r="22178" b="-5412"/>
          <a:stretch/>
        </p:blipFill>
        <p:spPr bwMode="auto">
          <a:xfrm>
            <a:off x="4556705" y="2402225"/>
            <a:ext cx="3078589" cy="458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egal High王牌大律師 - 古美門篇 - 吉米‧邱小如的不落‧嗝">
            <a:extLst>
              <a:ext uri="{FF2B5EF4-FFF2-40B4-BE49-F238E27FC236}">
                <a16:creationId xmlns:a16="http://schemas.microsoft.com/office/drawing/2014/main" id="{F4A767CE-EDDA-9DDA-31F7-1B9D87620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586" y="319843"/>
            <a:ext cx="3618907" cy="282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667316E2-B6A7-732D-FB8C-35FA46AAA78E}"/>
              </a:ext>
            </a:extLst>
          </p:cNvPr>
          <p:cNvSpPr/>
          <p:nvPr/>
        </p:nvSpPr>
        <p:spPr>
          <a:xfrm>
            <a:off x="9445883" y="782320"/>
            <a:ext cx="1544308" cy="23717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4" descr="망토 PNG 일러스트 | 이미지 및 PSD 파일 | Pngtree에 무료 다운로드">
            <a:extLst>
              <a:ext uri="{FF2B5EF4-FFF2-40B4-BE49-F238E27FC236}">
                <a16:creationId xmlns:a16="http://schemas.microsoft.com/office/drawing/2014/main" id="{9C315D65-737F-1A51-B0B5-CFAA55FA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944" l="10000" r="90000">
                        <a14:foregroundMark x1="45833" y1="55556" x2="30556" y2="70833"/>
                        <a14:foregroundMark x1="30556" y1="70833" x2="22222" y2="87778"/>
                        <a14:foregroundMark x1="22222" y1="87778" x2="37500" y2="87778"/>
                        <a14:foregroundMark x1="37500" y1="87778" x2="55000" y2="86111"/>
                        <a14:foregroundMark x1="55000" y1="86111" x2="72778" y2="87500"/>
                        <a14:foregroundMark x1="72778" y1="87500" x2="81111" y2="74722"/>
                        <a14:foregroundMark x1="81111" y1="74722" x2="71944" y2="61111"/>
                        <a14:foregroundMark x1="71944" y1="61111" x2="55556" y2="61389"/>
                        <a14:foregroundMark x1="55556" y1="61389" x2="47222" y2="65278"/>
                        <a14:foregroundMark x1="62500" y1="51667" x2="80278" y2="73056"/>
                        <a14:foregroundMark x1="80278" y1="73056" x2="80000" y2="89167"/>
                        <a14:foregroundMark x1="80000" y1="89167" x2="80000" y2="89722"/>
                        <a14:foregroundMark x1="65278" y1="49167" x2="87500" y2="76667"/>
                        <a14:foregroundMark x1="72500" y1="53056" x2="86111" y2="72500"/>
                        <a14:foregroundMark x1="68889" y1="48056" x2="86111" y2="66389"/>
                        <a14:foregroundMark x1="79408" y1="56944" x2="70833" y2="49167"/>
                        <a14:foregroundMark x1="82778" y1="60000" x2="79408" y2="56944"/>
                        <a14:foregroundMark x1="70833" y1="49167" x2="65556" y2="46944"/>
                        <a14:foregroundMark x1="66389" y1="71111" x2="68333" y2="77222"/>
                        <a14:foregroundMark x1="27222" y1="63056" x2="20278" y2="74444"/>
                        <a14:foregroundMark x1="20278" y1="74444" x2="17222" y2="87222"/>
                        <a14:foregroundMark x1="17222" y1="87222" x2="20833" y2="79444"/>
                        <a14:foregroundMark x1="82222" y1="91944" x2="82222" y2="85556"/>
                        <a14:foregroundMark x1="15278" y1="91111" x2="20556" y2="85833"/>
                        <a14:foregroundMark x1="10278" y1="91667" x2="21111" y2="66667"/>
                        <a14:foregroundMark x1="21111" y1="66667" x2="30000" y2="56944"/>
                        <a14:foregroundMark x1="24167" y1="60556" x2="31944" y2="51389"/>
                        <a14:foregroundMark x1="23611" y1="59167" x2="23611" y2="59167"/>
                        <a14:foregroundMark x1="27500" y1="56389" x2="27500" y2="56389"/>
                        <a14:foregroundMark x1="27500" y1="56111" x2="27500" y2="56111"/>
                        <a14:foregroundMark x1="27500" y1="55278" x2="27500" y2="55278"/>
                        <a14:foregroundMark x1="26667" y1="55556" x2="26667" y2="55556"/>
                        <a14:foregroundMark x1="83889" y1="56111" x2="83889" y2="56111"/>
                        <a14:backgroundMark x1="78889" y1="49167" x2="78889" y2="49167"/>
                        <a14:backgroundMark x1="83333" y1="56944" x2="833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80" y="2930543"/>
            <a:ext cx="3703937" cy="37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英文ABC图片素材免费下载 - 觅知网">
            <a:extLst>
              <a:ext uri="{FF2B5EF4-FFF2-40B4-BE49-F238E27FC236}">
                <a16:creationId xmlns:a16="http://schemas.microsoft.com/office/drawing/2014/main" id="{3C05F19D-3FBB-8A0A-904A-714BA9C4C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5068" r="22104" b="36651"/>
          <a:stretch/>
        </p:blipFill>
        <p:spPr bwMode="auto">
          <a:xfrm>
            <a:off x="3540761" y="4058781"/>
            <a:ext cx="2519679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中文_360百科">
            <a:extLst>
              <a:ext uri="{FF2B5EF4-FFF2-40B4-BE49-F238E27FC236}">
                <a16:creationId xmlns:a16="http://schemas.microsoft.com/office/drawing/2014/main" id="{43498ACF-3EF0-ACC8-803A-7609D1D96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8"/>
          <a:stretch/>
        </p:blipFill>
        <p:spPr bwMode="auto">
          <a:xfrm>
            <a:off x="4184144" y="5395465"/>
            <a:ext cx="1876296" cy="13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2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918C541-09A2-A425-D9F2-E707425489AD}"/>
              </a:ext>
            </a:extLst>
          </p:cNvPr>
          <p:cNvSpPr/>
          <p:nvPr/>
        </p:nvSpPr>
        <p:spPr>
          <a:xfrm>
            <a:off x="375920" y="223520"/>
            <a:ext cx="11369040" cy="2143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A02479E-70E8-7320-4301-FE47F9FE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640081"/>
            <a:ext cx="6350000" cy="1381759"/>
          </a:xfrm>
        </p:spPr>
        <p:txBody>
          <a:bodyPr anchor="t">
            <a:normAutofit/>
          </a:bodyPr>
          <a:lstStyle/>
          <a:p>
            <a:r>
              <a:rPr lang="zh-TW" altLang="en-US" dirty="0"/>
              <a:t>商人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shāngrén</a:t>
            </a:r>
            <a:br>
              <a:rPr lang="en-US" altLang="zh-TW" dirty="0"/>
            </a:br>
            <a:r>
              <a:rPr lang="en-US" altLang="zh-TW" dirty="0"/>
              <a:t>merchant; businessperson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9410DA8-CFEC-01A5-D782-16081E5982CC}"/>
              </a:ext>
            </a:extLst>
          </p:cNvPr>
          <p:cNvSpPr txBox="1"/>
          <p:nvPr/>
        </p:nvSpPr>
        <p:spPr>
          <a:xfrm>
            <a:off x="4422684" y="416560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044D7AD-7912-24F0-C783-654FF2EA1C38}"/>
              </a:ext>
            </a:extLst>
          </p:cNvPr>
          <p:cNvSpPr txBox="1">
            <a:spLocks/>
          </p:cNvSpPr>
          <p:nvPr/>
        </p:nvSpPr>
        <p:spPr>
          <a:xfrm>
            <a:off x="6593306" y="640081"/>
            <a:ext cx="5406190" cy="13817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军人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jūnrén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/>
              <a:t>Soldier; military officer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37E0137-7B29-7ADF-DDD5-B8C8595F7EE5}"/>
              </a:ext>
            </a:extLst>
          </p:cNvPr>
          <p:cNvSpPr txBox="1"/>
          <p:nvPr/>
        </p:nvSpPr>
        <p:spPr>
          <a:xfrm>
            <a:off x="10772684" y="416560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商人”一词的由来居然与这个朝代有关">
            <a:extLst>
              <a:ext uri="{FF2B5EF4-FFF2-40B4-BE49-F238E27FC236}">
                <a16:creationId xmlns:a16="http://schemas.microsoft.com/office/drawing/2014/main" id="{0757278E-F0CE-2CD4-EB5D-042DEF6F7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6875"/>
          <a:stretch/>
        </p:blipFill>
        <p:spPr bwMode="auto">
          <a:xfrm>
            <a:off x="825874" y="2474645"/>
            <a:ext cx="4692609" cy="41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職人系列6】對長官的絕對服從，真的扼殺了思考嗎?來認識一下職業軍人– 技職3.0 Craftsmanship Insights｜台灣第一個技職平台">
            <a:extLst>
              <a:ext uri="{FF2B5EF4-FFF2-40B4-BE49-F238E27FC236}">
                <a16:creationId xmlns:a16="http://schemas.microsoft.com/office/drawing/2014/main" id="{98DC8A6D-AA51-8939-0E05-4ADA6B595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838" y="2500431"/>
            <a:ext cx="6156171" cy="40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1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918C541-09A2-A425-D9F2-E707425489AD}"/>
              </a:ext>
            </a:extLst>
          </p:cNvPr>
          <p:cNvSpPr/>
          <p:nvPr/>
        </p:nvSpPr>
        <p:spPr>
          <a:xfrm>
            <a:off x="375920" y="223520"/>
            <a:ext cx="11369040" cy="2143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A02479E-70E8-7320-4301-FE47F9FE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640081"/>
            <a:ext cx="4853395" cy="1381759"/>
          </a:xfrm>
        </p:spPr>
        <p:txBody>
          <a:bodyPr anchor="t">
            <a:normAutofit/>
          </a:bodyPr>
          <a:lstStyle/>
          <a:p>
            <a:r>
              <a:rPr lang="zh-TW" altLang="en-US" dirty="0"/>
              <a:t>教授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jiàoshòu</a:t>
            </a:r>
            <a:br>
              <a:rPr lang="en-US" altLang="zh-TW" dirty="0"/>
            </a:br>
            <a:r>
              <a:rPr lang="en-US" altLang="zh-TW" dirty="0"/>
              <a:t>professor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9410DA8-CFEC-01A5-D782-16081E5982CC}"/>
              </a:ext>
            </a:extLst>
          </p:cNvPr>
          <p:cNvSpPr txBox="1"/>
          <p:nvPr/>
        </p:nvSpPr>
        <p:spPr>
          <a:xfrm>
            <a:off x="4422684" y="416560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044D7AD-7912-24F0-C783-654FF2EA1C38}"/>
              </a:ext>
            </a:extLst>
          </p:cNvPr>
          <p:cNvSpPr txBox="1">
            <a:spLocks/>
          </p:cNvSpPr>
          <p:nvPr/>
        </p:nvSpPr>
        <p:spPr>
          <a:xfrm>
            <a:off x="6725920" y="640081"/>
            <a:ext cx="4853395" cy="1381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经理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jīnglǐ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/>
              <a:t>manager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37E0137-7B29-7ADF-DDD5-B8C8595F7EE5}"/>
              </a:ext>
            </a:extLst>
          </p:cNvPr>
          <p:cNvSpPr txBox="1"/>
          <p:nvPr/>
        </p:nvSpPr>
        <p:spPr>
          <a:xfrm>
            <a:off x="10772684" y="416560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要跟產業或國外大學搶才清大校長：盡快修復教授年金制度｜天下雜誌">
            <a:extLst>
              <a:ext uri="{FF2B5EF4-FFF2-40B4-BE49-F238E27FC236}">
                <a16:creationId xmlns:a16="http://schemas.microsoft.com/office/drawing/2014/main" id="{BB57B518-4F12-0B37-5F49-1D36C40AF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" y="2542264"/>
            <a:ext cx="5846006" cy="391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北捷高層人事異動代總經理黃清信正式接任總經理- 生活- 中時">
            <a:extLst>
              <a:ext uri="{FF2B5EF4-FFF2-40B4-BE49-F238E27FC236}">
                <a16:creationId xmlns:a16="http://schemas.microsoft.com/office/drawing/2014/main" id="{2FF6F4BB-209B-D526-7EAF-BCFB00B68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40" y="2524209"/>
            <a:ext cx="5933707" cy="395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381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30AD47-181A-1B09-0E5D-5523F6288D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Introduce yourself</a:t>
            </a:r>
            <a:endParaRPr lang="zh-TW" altLang="en-US" dirty="0"/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24C01A35-2B7E-A00C-F171-4818374102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3236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918C541-09A2-A425-D9F2-E707425489AD}"/>
              </a:ext>
            </a:extLst>
          </p:cNvPr>
          <p:cNvSpPr/>
          <p:nvPr/>
        </p:nvSpPr>
        <p:spPr>
          <a:xfrm>
            <a:off x="375920" y="223520"/>
            <a:ext cx="11369040" cy="2143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A02479E-70E8-7320-4301-FE47F9FE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640081"/>
            <a:ext cx="4853395" cy="1381759"/>
          </a:xfrm>
        </p:spPr>
        <p:txBody>
          <a:bodyPr anchor="t">
            <a:normAutofit/>
          </a:bodyPr>
          <a:lstStyle/>
          <a:p>
            <a:r>
              <a:rPr lang="zh-TW" altLang="en-US" dirty="0"/>
              <a:t>工人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gōngrén</a:t>
            </a:r>
            <a:br>
              <a:rPr lang="en-US" altLang="zh-TW" dirty="0"/>
            </a:br>
            <a:r>
              <a:rPr lang="en-US" altLang="zh-TW" dirty="0"/>
              <a:t>worker	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9410DA8-CFEC-01A5-D782-16081E5982CC}"/>
              </a:ext>
            </a:extLst>
          </p:cNvPr>
          <p:cNvSpPr txBox="1"/>
          <p:nvPr/>
        </p:nvSpPr>
        <p:spPr>
          <a:xfrm>
            <a:off x="4422684" y="416560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044D7AD-7912-24F0-C783-654FF2EA1C38}"/>
              </a:ext>
            </a:extLst>
          </p:cNvPr>
          <p:cNvSpPr txBox="1">
            <a:spLocks/>
          </p:cNvSpPr>
          <p:nvPr/>
        </p:nvSpPr>
        <p:spPr>
          <a:xfrm>
            <a:off x="5951622" y="640081"/>
            <a:ext cx="5627694" cy="1381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工程师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gōngchéngshī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/>
              <a:t>engineer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37E0137-7B29-7ADF-DDD5-B8C8595F7EE5}"/>
              </a:ext>
            </a:extLst>
          </p:cNvPr>
          <p:cNvSpPr txBox="1"/>
          <p:nvPr/>
        </p:nvSpPr>
        <p:spPr>
          <a:xfrm>
            <a:off x="11021151" y="-61682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為何只有保力達跟維士比廣告說工人的故事？《做工的人》暢銷的原因是…-風傳媒">
            <a:extLst>
              <a:ext uri="{FF2B5EF4-FFF2-40B4-BE49-F238E27FC236}">
                <a16:creationId xmlns:a16="http://schemas.microsoft.com/office/drawing/2014/main" id="{6233C051-88EC-0842-7194-926FCD4C1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0" y="2576513"/>
            <a:ext cx="5853410" cy="389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工程師職稱[職稱]:工程師指具有從事工程系統操作、設計、管理、評估能力的-百科知識中文網">
            <a:extLst>
              <a:ext uri="{FF2B5EF4-FFF2-40B4-BE49-F238E27FC236}">
                <a16:creationId xmlns:a16="http://schemas.microsoft.com/office/drawing/2014/main" id="{FC080E3C-0437-2AD8-8211-8D70C30DC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19" y="2576513"/>
            <a:ext cx="5786595" cy="386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81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5918C541-09A2-A425-D9F2-E707425489AD}"/>
              </a:ext>
            </a:extLst>
          </p:cNvPr>
          <p:cNvSpPr/>
          <p:nvPr/>
        </p:nvSpPr>
        <p:spPr>
          <a:xfrm>
            <a:off x="375920" y="223520"/>
            <a:ext cx="11369040" cy="2143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A02479E-70E8-7320-4301-FE47F9FE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640081"/>
            <a:ext cx="4853395" cy="1381759"/>
          </a:xfrm>
        </p:spPr>
        <p:txBody>
          <a:bodyPr anchor="t">
            <a:normAutofit/>
          </a:bodyPr>
          <a:lstStyle/>
          <a:p>
            <a:r>
              <a:rPr lang="zh-TW" altLang="en-US" dirty="0"/>
              <a:t>农民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nóngmín</a:t>
            </a:r>
            <a:br>
              <a:rPr lang="en-US" altLang="zh-TW" dirty="0"/>
            </a:br>
            <a:r>
              <a:rPr lang="en-US" altLang="zh-TW" dirty="0"/>
              <a:t>farmer; peasant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9410DA8-CFEC-01A5-D782-16081E5982CC}"/>
              </a:ext>
            </a:extLst>
          </p:cNvPr>
          <p:cNvSpPr txBox="1"/>
          <p:nvPr/>
        </p:nvSpPr>
        <p:spPr>
          <a:xfrm>
            <a:off x="4422684" y="416560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044D7AD-7912-24F0-C783-654FF2EA1C38}"/>
              </a:ext>
            </a:extLst>
          </p:cNvPr>
          <p:cNvSpPr txBox="1">
            <a:spLocks/>
          </p:cNvSpPr>
          <p:nvPr/>
        </p:nvSpPr>
        <p:spPr>
          <a:xfrm>
            <a:off x="6725920" y="640081"/>
            <a:ext cx="4853395" cy="1381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护士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hùshi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/>
              <a:t>nurse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37E0137-7B29-7ADF-DDD5-B8C8595F7EE5}"/>
              </a:ext>
            </a:extLst>
          </p:cNvPr>
          <p:cNvSpPr txBox="1"/>
          <p:nvPr/>
        </p:nvSpPr>
        <p:spPr>
          <a:xfrm>
            <a:off x="10772684" y="416560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農民看過來！2022年起13項農業新制整理稻作4選3、水稻收入保險新制上路@ 食力foodNEXT‧食事求實的知識頻道">
            <a:extLst>
              <a:ext uri="{FF2B5EF4-FFF2-40B4-BE49-F238E27FC236}">
                <a16:creationId xmlns:a16="http://schemas.microsoft.com/office/drawing/2014/main" id="{5476936E-6311-FE28-7E94-AA4018DFE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51" y="2236479"/>
            <a:ext cx="5754916" cy="431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原版日本现实医院护士卡通人物专辑版 - WWII nurse  - 护士美眉们 de 影像家园">
            <a:extLst>
              <a:ext uri="{FF2B5EF4-FFF2-40B4-BE49-F238E27FC236}">
                <a16:creationId xmlns:a16="http://schemas.microsoft.com/office/drawing/2014/main" id="{4E274C17-C577-1EB9-DE17-A8E0F4096C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0" name="Picture 6" descr="原版日本现实医院护士卡通人物专辑版- WWII nurse - 护士美眉们de 影像家园">
            <a:extLst>
              <a:ext uri="{FF2B5EF4-FFF2-40B4-BE49-F238E27FC236}">
                <a16:creationId xmlns:a16="http://schemas.microsoft.com/office/drawing/2014/main" id="{B96428C6-0515-A9D9-3639-752814CAB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5" b="96825" l="10000" r="90000">
                        <a14:foregroundMark x1="64000" y1="13889" x2="40500" y2="8333"/>
                        <a14:foregroundMark x1="40500" y1="8333" x2="34500" y2="9524"/>
                        <a14:foregroundMark x1="54500" y1="8333" x2="43500" y2="3175"/>
                        <a14:foregroundMark x1="53000" y1="76190" x2="41000" y2="92857"/>
                        <a14:foregroundMark x1="60000" y1="80556" x2="66500" y2="92063"/>
                        <a14:foregroundMark x1="49000" y1="96825" x2="49000" y2="96825"/>
                        <a14:foregroundMark x1="47500" y1="43254" x2="42000" y2="43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920" y="2115907"/>
            <a:ext cx="3455068" cy="43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1,200+ 項男護士照片檔、圖片和免版稅影像- iStock">
            <a:extLst>
              <a:ext uri="{FF2B5EF4-FFF2-40B4-BE49-F238E27FC236}">
                <a16:creationId xmlns:a16="http://schemas.microsoft.com/office/drawing/2014/main" id="{CE26B50E-A67D-613D-757F-ED4519E98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9755" l="41667" r="83987">
                        <a14:foregroundMark x1="66340" y1="46078" x2="49183" y2="69853"/>
                        <a14:foregroundMark x1="49183" y1="69853" x2="44935" y2="87745"/>
                        <a14:foregroundMark x1="44935" y1="87745" x2="57190" y2="94363"/>
                        <a14:foregroundMark x1="57190" y1="94363" x2="75817" y2="85539"/>
                        <a14:foregroundMark x1="75817" y1="85539" x2="75980" y2="73039"/>
                        <a14:foregroundMark x1="75980" y1="73039" x2="64379" y2="62500"/>
                        <a14:foregroundMark x1="64379" y1="62500" x2="63562" y2="49020"/>
                        <a14:foregroundMark x1="63562" y1="49020" x2="64379" y2="43873"/>
                        <a14:foregroundMark x1="59967" y1="64461" x2="49183" y2="69608"/>
                        <a14:foregroundMark x1="49183" y1="69608" x2="45261" y2="83578"/>
                        <a14:foregroundMark x1="45261" y1="83578" x2="49673" y2="96078"/>
                        <a14:foregroundMark x1="49673" y1="96078" x2="80392" y2="87255"/>
                        <a14:foregroundMark x1="44608" y1="87010" x2="41993" y2="74510"/>
                        <a14:foregroundMark x1="41993" y1="74510" x2="41993" y2="74510"/>
                        <a14:foregroundMark x1="67810" y1="94608" x2="67484" y2="96569"/>
                        <a14:foregroundMark x1="62908" y1="97304" x2="65359" y2="99755"/>
                        <a14:backgroundMark x1="52614" y1="23284" x2="54248" y2="32843"/>
                        <a14:backgroundMark x1="56046" y1="37990" x2="55229" y2="3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29" r="10922"/>
          <a:stretch/>
        </p:blipFill>
        <p:spPr bwMode="auto">
          <a:xfrm>
            <a:off x="9124087" y="1864534"/>
            <a:ext cx="3157215" cy="435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63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00153D-98D1-FBDC-3519-A54FB6115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画画儿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huà</a:t>
            </a:r>
            <a:r>
              <a:rPr lang="en-US" altLang="zh-TW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huàr</a:t>
            </a:r>
            <a:br>
              <a:rPr lang="en-US" altLang="zh-TW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Draw</a:t>
            </a:r>
            <a:endParaRPr lang="zh-TW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458" name="Picture 2" descr="畫畫的男孩PSD圖案素材免費下載，圖片尺寸2000 × 2000px - Lovepik">
            <a:extLst>
              <a:ext uri="{FF2B5EF4-FFF2-40B4-BE49-F238E27FC236}">
                <a16:creationId xmlns:a16="http://schemas.microsoft.com/office/drawing/2014/main" id="{408ACCE2-51C0-45B3-A8A0-C9D609E06C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84" y="1250066"/>
            <a:ext cx="5042644" cy="504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28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00153D-98D1-FBDC-3519-A54FB6115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下棋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xiàqí</a:t>
            </a:r>
            <a:br>
              <a:rPr lang="en-US" altLang="zh-TW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play chess</a:t>
            </a:r>
            <a:endParaRPr lang="zh-TW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556" name="Picture 4" descr="下棋摄影图__生活素材_生活百科_摄影图库_昵图网nipic.com">
            <a:extLst>
              <a:ext uri="{FF2B5EF4-FFF2-40B4-BE49-F238E27FC236}">
                <a16:creationId xmlns:a16="http://schemas.microsoft.com/office/drawing/2014/main" id="{EEC1AF53-9FFB-4A35-E961-BC9BA493B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947" y="3367169"/>
            <a:ext cx="4502551" cy="340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下棋视频 _网络排行榜">
            <a:extLst>
              <a:ext uri="{FF2B5EF4-FFF2-40B4-BE49-F238E27FC236}">
                <a16:creationId xmlns:a16="http://schemas.microsoft.com/office/drawing/2014/main" id="{66F6BDCF-8334-875F-D84F-47C729793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0" y="2622329"/>
            <a:ext cx="6096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围棋下棋图片素材_免费下载_jpg图片格式_VRF高清图片501192962_摄图网">
            <a:extLst>
              <a:ext uri="{FF2B5EF4-FFF2-40B4-BE49-F238E27FC236}">
                <a16:creationId xmlns:a16="http://schemas.microsoft.com/office/drawing/2014/main" id="{C31B6F66-439F-5DFE-D647-01759F9938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070" y="83154"/>
            <a:ext cx="5094790" cy="33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32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EE82BE-4348-83A3-DABC-CDC2928D2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上网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shàngwǎng</a:t>
            </a:r>
            <a:br>
              <a:rPr lang="en-US" altLang="zh-TW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Internet</a:t>
            </a:r>
            <a:endParaRPr lang="zh-TW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578" name="Picture 2" descr="学生在家上网课元素素材下载-正版素材401692551-摄图网">
            <a:extLst>
              <a:ext uri="{FF2B5EF4-FFF2-40B4-BE49-F238E27FC236}">
                <a16:creationId xmlns:a16="http://schemas.microsoft.com/office/drawing/2014/main" id="{1CE7356A-862E-6D3B-ED46-797FEE2507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442">
                        <a14:foregroundMark x1="20814" y1="39884" x2="20814" y2="39884"/>
                        <a14:foregroundMark x1="15814" y1="39419" x2="15814" y2="39419"/>
                        <a14:foregroundMark x1="17907" y1="39884" x2="37791" y2="36977"/>
                        <a14:foregroundMark x1="37791" y1="36977" x2="40465" y2="35814"/>
                        <a14:foregroundMark x1="41279" y1="34070" x2="39186" y2="42907"/>
                        <a14:foregroundMark x1="39186" y1="42907" x2="30698" y2="47093"/>
                        <a14:foregroundMark x1="30698" y1="47093" x2="19302" y2="43256"/>
                        <a14:foregroundMark x1="19302" y1="43256" x2="21628" y2="50116"/>
                        <a14:foregroundMark x1="75000" y1="41860" x2="90698" y2="65930"/>
                        <a14:foregroundMark x1="90698" y1="65930" x2="92442" y2="74767"/>
                        <a14:foregroundMark x1="92442" y1="74767" x2="75814" y2="72907"/>
                        <a14:foregroundMark x1="75814" y1="72907" x2="68721" y2="67558"/>
                        <a14:foregroundMark x1="68721" y1="67558" x2="48605" y2="65116"/>
                        <a14:foregroundMark x1="48605" y1="65116" x2="54651" y2="57442"/>
                        <a14:foregroundMark x1="54651" y1="57442" x2="48721" y2="64302"/>
                        <a14:foregroundMark x1="48721" y1="64302" x2="35814" y2="70930"/>
                        <a14:foregroundMark x1="35814" y1="70930" x2="33023" y2="81628"/>
                        <a14:foregroundMark x1="57907" y1="75465" x2="42907" y2="64651"/>
                        <a14:foregroundMark x1="42907" y1="64651" x2="43372" y2="53256"/>
                        <a14:foregroundMark x1="43372" y1="53256" x2="34419" y2="54070"/>
                        <a14:foregroundMark x1="34419" y1="54070" x2="37791" y2="43605"/>
                        <a14:foregroundMark x1="37791" y1="43605" x2="44535" y2="34070"/>
                        <a14:foregroundMark x1="44535" y1="34070" x2="32558" y2="36163"/>
                        <a14:foregroundMark x1="32558" y1="36163" x2="25116" y2="42907"/>
                        <a14:foregroundMark x1="25116" y1="42907" x2="20581" y2="50581"/>
                        <a14:foregroundMark x1="20581" y1="50581" x2="30930" y2="52674"/>
                        <a14:foregroundMark x1="30930" y1="52674" x2="33837" y2="51512"/>
                        <a14:foregroundMark x1="40000" y1="34767" x2="35698" y2="34767"/>
                        <a14:foregroundMark x1="44535" y1="42558" x2="33256" y2="45814"/>
                        <a14:foregroundMark x1="42326" y1="30233" x2="42326" y2="30233"/>
                        <a14:foregroundMark x1="42326" y1="30698" x2="39419" y2="31047"/>
                        <a14:foregroundMark x1="77326" y1="35581" x2="71047" y2="46977"/>
                        <a14:foregroundMark x1="71047" y1="46977" x2="70698" y2="49651"/>
                        <a14:foregroundMark x1="63140" y1="58953" x2="40000" y2="59070"/>
                        <a14:foregroundMark x1="45000" y1="55814" x2="34535" y2="61395"/>
                        <a14:foregroundMark x1="34535" y1="61395" x2="34535" y2="61744"/>
                        <a14:foregroundMark x1="55814" y1="53140" x2="47791" y2="60581"/>
                        <a14:foregroundMark x1="32209" y1="58488" x2="41512" y2="66744"/>
                        <a14:foregroundMark x1="35930" y1="57326" x2="35581" y2="59302"/>
                        <a14:foregroundMark x1="36163" y1="59767" x2="36163" y2="59767"/>
                        <a14:foregroundMark x1="53140" y1="54767" x2="43953" y2="58140"/>
                        <a14:foregroundMark x1="49070" y1="66744" x2="45581" y2="71977"/>
                        <a14:foregroundMark x1="67093" y1="66279" x2="57674" y2="77442"/>
                        <a14:foregroundMark x1="57674" y1="77442" x2="55349" y2="76512"/>
                        <a14:foregroundMark x1="56977" y1="77907" x2="56977" y2="77907"/>
                        <a14:foregroundMark x1="56628" y1="75116" x2="56163" y2="76512"/>
                        <a14:foregroundMark x1="56163" y1="76977" x2="58837" y2="74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6"/>
            <a:ext cx="6456558" cy="645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【人物上网素材】免费下载_人物上网图片大全_千库网png">
            <a:extLst>
              <a:ext uri="{FF2B5EF4-FFF2-40B4-BE49-F238E27FC236}">
                <a16:creationId xmlns:a16="http://schemas.microsoft.com/office/drawing/2014/main" id="{D4D8233B-43B0-7D58-1A2A-3774E26CD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2" b="89272" l="10000" r="97692">
                        <a14:foregroundMark x1="56923" y1="38314" x2="51538" y2="45211"/>
                        <a14:foregroundMark x1="51538" y1="45211" x2="53846" y2="39080"/>
                        <a14:foregroundMark x1="92308" y1="55939" x2="91538" y2="65134"/>
                        <a14:foregroundMark x1="91538" y1="65134" x2="86538" y2="70115"/>
                        <a14:foregroundMark x1="97692" y1="54023" x2="91154" y2="6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7906"/>
            <a:ext cx="5887415" cy="591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151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A28953-4DCB-43B2-7175-D2F44081B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聊天儿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liáotiānr</a:t>
            </a:r>
            <a:br>
              <a:rPr lang="en-US" altLang="zh-TW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Chat</a:t>
            </a:r>
            <a:endParaRPr lang="zh-TW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602" name="Picture 2" descr="12星座喜歡你的證據？聊天洩天機 - 時事 - 中時新聞網">
            <a:extLst>
              <a:ext uri="{FF2B5EF4-FFF2-40B4-BE49-F238E27FC236}">
                <a16:creationId xmlns:a16="http://schemas.microsoft.com/office/drawing/2014/main" id="{D6667BDB-09B8-A9D8-0302-CBE6D32123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9" y="1165867"/>
            <a:ext cx="8277608" cy="55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403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34D9F2-8EA9-DAAD-B61B-4455C308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玩游戏机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wán</a:t>
            </a:r>
            <a:r>
              <a:rPr lang="en-US" altLang="zh-TW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yóuxìjī</a:t>
            </a:r>
            <a:br>
              <a:rPr lang="en-US" altLang="zh-TW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Play game consoles</a:t>
            </a:r>
            <a:endParaRPr lang="zh-TW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寶可夢遊戲機初體驗 - YouTube">
            <a:extLst>
              <a:ext uri="{FF2B5EF4-FFF2-40B4-BE49-F238E27FC236}">
                <a16:creationId xmlns:a16="http://schemas.microsoft.com/office/drawing/2014/main" id="{2BF532E4-B4A8-2624-1612-1F372E180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42" y="1690688"/>
            <a:ext cx="8867385" cy="498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年終購物季大贏家 任天堂靠3招讓Switch成為長壽遊戲機｜天下雜誌">
            <a:extLst>
              <a:ext uri="{FF2B5EF4-FFF2-40B4-BE49-F238E27FC236}">
                <a16:creationId xmlns:a16="http://schemas.microsoft.com/office/drawing/2014/main" id="{47B32EC1-067C-7B2E-C1A0-CFFE00FCC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19424" r="3518" b="13247"/>
          <a:stretch/>
        </p:blipFill>
        <p:spPr bwMode="auto">
          <a:xfrm>
            <a:off x="6847620" y="179408"/>
            <a:ext cx="5023413" cy="25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16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62149E-C9E7-B289-0220-A32A322F3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逛街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guàngjiē</a:t>
            </a:r>
            <a:br>
              <a:rPr lang="en-US" altLang="zh-TW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Shopping</a:t>
            </a:r>
            <a:endParaRPr lang="zh-TW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650" name="Picture 2" descr="Wazaiii:: “與其說女生是喜歡逛街，或者習慣逛街，可以更準確的說，這本來就是一種天生的技能”">
            <a:extLst>
              <a:ext uri="{FF2B5EF4-FFF2-40B4-BE49-F238E27FC236}">
                <a16:creationId xmlns:a16="http://schemas.microsoft.com/office/drawing/2014/main" id="{2F699EB9-8EA3-EB30-9596-8A013CB2A7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886" y="1166320"/>
            <a:ext cx="8267625" cy="55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213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打球人物卡通动漫图片-图行天下素材网">
            <a:extLst>
              <a:ext uri="{FF2B5EF4-FFF2-40B4-BE49-F238E27FC236}">
                <a16:creationId xmlns:a16="http://schemas.microsoft.com/office/drawing/2014/main" id="{34861092-5425-8D21-568B-2C6BABE33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79" y="2514833"/>
            <a:ext cx="3083242" cy="432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卡通矢量打球EPS图片_装饰图案_设计元素_图行天下图库">
            <a:extLst>
              <a:ext uri="{FF2B5EF4-FFF2-40B4-BE49-F238E27FC236}">
                <a16:creationId xmlns:a16="http://schemas.microsoft.com/office/drawing/2014/main" id="{504B2361-671D-D3BC-0AAC-67F7420A9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605" y="309623"/>
            <a:ext cx="2943912" cy="311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排球運動員PSD圖案素材免費下載，圖片尺寸2000 × 2000px - Lovepik">
            <a:extLst>
              <a:ext uri="{FF2B5EF4-FFF2-40B4-BE49-F238E27FC236}">
                <a16:creationId xmlns:a16="http://schemas.microsoft.com/office/drawing/2014/main" id="{F846D1A0-D72B-98BA-DF61-3462CD646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1" t="16878" r="25808" b="13756"/>
          <a:stretch/>
        </p:blipFill>
        <p:spPr bwMode="auto">
          <a:xfrm>
            <a:off x="7459611" y="3280620"/>
            <a:ext cx="2961078" cy="363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打羽毛球女孩素材图片免费下载-千库网">
            <a:extLst>
              <a:ext uri="{FF2B5EF4-FFF2-40B4-BE49-F238E27FC236}">
                <a16:creationId xmlns:a16="http://schemas.microsoft.com/office/drawing/2014/main" id="{B717485E-05F7-FB21-D45A-265092E08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517" y="0"/>
            <a:ext cx="3032483" cy="37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8A8E2462-12F4-2B95-CCC2-86C9A8ED1F26}"/>
              </a:ext>
            </a:extLst>
          </p:cNvPr>
          <p:cNvSpPr/>
          <p:nvPr/>
        </p:nvSpPr>
        <p:spPr>
          <a:xfrm>
            <a:off x="196770" y="266218"/>
            <a:ext cx="6018835" cy="21323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95A3E92-F2CA-358A-4485-C1F6E069B6A7}"/>
              </a:ext>
            </a:extLst>
          </p:cNvPr>
          <p:cNvSpPr txBox="1"/>
          <p:nvPr/>
        </p:nvSpPr>
        <p:spPr>
          <a:xfrm>
            <a:off x="428263" y="266218"/>
            <a:ext cx="57020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打球 </a:t>
            </a:r>
            <a:r>
              <a:rPr lang="en-US" altLang="zh-TW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vo.</a:t>
            </a:r>
            <a:r>
              <a:rPr lang="zh-TW" altLang="en-US" sz="44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 </a:t>
            </a:r>
            <a:r>
              <a:rPr lang="en-US" altLang="zh-TW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zh-TW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r>
              <a:rPr lang="zh-TW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ball</a:t>
            </a:r>
            <a:endParaRPr lang="en-US" altLang="zh-TW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zh-TW" sz="60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dǎqiú</a:t>
            </a:r>
            <a:endParaRPr lang="zh-TW" altLang="en-US" sz="6000" dirty="0">
              <a:solidFill>
                <a:srgbClr val="FF0000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98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日看電視3小時 早亡風險大一倍_健康美容_亞太日報繁體版">
            <a:extLst>
              <a:ext uri="{FF2B5EF4-FFF2-40B4-BE49-F238E27FC236}">
                <a16:creationId xmlns:a16="http://schemas.microsoft.com/office/drawing/2014/main" id="{1155C8B7-63EC-0209-2F23-16B866993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810" y="2474872"/>
            <a:ext cx="6473241" cy="438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8A8E2462-12F4-2B95-CCC2-86C9A8ED1F26}"/>
              </a:ext>
            </a:extLst>
          </p:cNvPr>
          <p:cNvSpPr/>
          <p:nvPr/>
        </p:nvSpPr>
        <p:spPr>
          <a:xfrm>
            <a:off x="196770" y="266218"/>
            <a:ext cx="6423949" cy="21323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95A3E92-F2CA-358A-4485-C1F6E069B6A7}"/>
              </a:ext>
            </a:extLst>
          </p:cNvPr>
          <p:cNvSpPr txBox="1"/>
          <p:nvPr/>
        </p:nvSpPr>
        <p:spPr>
          <a:xfrm>
            <a:off x="428263" y="266218"/>
            <a:ext cx="60485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看电视 </a:t>
            </a:r>
            <a:r>
              <a:rPr lang="en-US" altLang="zh-TW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vo.</a:t>
            </a:r>
            <a:r>
              <a:rPr lang="zh-TW" altLang="en-US" sz="44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 </a:t>
            </a:r>
            <a:r>
              <a:rPr lang="en-US" altLang="zh-TW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Watch</a:t>
            </a:r>
            <a:r>
              <a:rPr lang="zh-TW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</a:t>
            </a:r>
            <a:endParaRPr lang="en-US" altLang="zh-TW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zh-TW" sz="60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Kàn</a:t>
            </a:r>
            <a:r>
              <a:rPr lang="zh-TW" altLang="en-US" sz="60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sz="60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diànshì</a:t>
            </a:r>
            <a:endParaRPr lang="zh-TW" altLang="en-US" sz="6000" dirty="0">
              <a:solidFill>
                <a:srgbClr val="FF0000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19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4F62AFD9-C198-5DDD-0893-5DECBB010FEB}"/>
              </a:ext>
            </a:extLst>
          </p:cNvPr>
          <p:cNvSpPr txBox="1">
            <a:spLocks/>
          </p:cNvSpPr>
          <p:nvPr/>
        </p:nvSpPr>
        <p:spPr>
          <a:xfrm>
            <a:off x="817684" y="93235"/>
            <a:ext cx="10556631" cy="66715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100" dirty="0"/>
              <a:t>先生</a:t>
            </a:r>
            <a:r>
              <a:rPr lang="en-US" altLang="zh-TW" sz="4100" dirty="0"/>
              <a:t>/</a:t>
            </a:r>
            <a:r>
              <a:rPr lang="zh-TW" altLang="en-US" sz="4100" dirty="0"/>
              <a:t>小姐你好</a:t>
            </a:r>
            <a:endParaRPr lang="en-US" altLang="zh-TW" sz="4100" dirty="0"/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Xiānsheng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/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xiǎojiě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nǐhǎo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,</a:t>
            </a:r>
            <a:endParaRPr lang="en-US" altLang="zh-TW" sz="3600" dirty="0"/>
          </a:p>
          <a:p>
            <a:r>
              <a:rPr lang="zh-TW" altLang="en-US" sz="4100" dirty="0"/>
              <a:t>请问您贵姓？你叫什么名字？</a:t>
            </a:r>
            <a:endParaRPr lang="en-US" altLang="zh-TW" sz="4100" dirty="0"/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Qǐngwèn</a:t>
            </a:r>
            <a:r>
              <a:rPr lang="zh-TW" altLang="en-US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nín</a:t>
            </a:r>
            <a:r>
              <a:rPr lang="zh-TW" altLang="en-US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guìxìng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r>
              <a:rPr lang="zh-TW" altLang="en-US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zh-TW" altLang="en-US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jiào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shénme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míngzi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endParaRPr lang="en-US" altLang="zh-TW" sz="3600" dirty="0"/>
          </a:p>
          <a:p>
            <a:r>
              <a:rPr lang="zh-TW" altLang="en-US" sz="4100" dirty="0"/>
              <a:t>你是美国人吗？</a:t>
            </a:r>
            <a:endParaRPr lang="en-US" altLang="zh-TW" sz="4100" dirty="0"/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shì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měiguórén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ma?</a:t>
            </a:r>
            <a:endParaRPr lang="en-US" altLang="zh-TW" sz="3600" dirty="0"/>
          </a:p>
          <a:p>
            <a:r>
              <a:rPr lang="zh-TW" altLang="en-US" sz="4100" dirty="0"/>
              <a:t>你做什么工作？</a:t>
            </a:r>
            <a:endParaRPr lang="en-US" altLang="zh-TW" sz="4100" dirty="0"/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zuò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shénme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gōngzuò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endParaRPr lang="en-US" altLang="zh-TW" sz="3600" dirty="0"/>
          </a:p>
          <a:p>
            <a:r>
              <a:rPr lang="zh-TW" altLang="en-US" sz="4100" dirty="0"/>
              <a:t>你今年几岁？</a:t>
            </a:r>
            <a:endParaRPr lang="en-US" altLang="zh-TW" sz="4100" dirty="0"/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jīnnián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jǐsuì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endParaRPr lang="en-US" altLang="zh-TW" sz="3600" dirty="0"/>
          </a:p>
          <a:p>
            <a:r>
              <a:rPr lang="zh-TW" altLang="en-US" sz="4100" dirty="0"/>
              <a:t>你喜欢做什么？</a:t>
            </a:r>
            <a:endParaRPr lang="en-US" altLang="zh-TW" sz="4100" dirty="0"/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xǐhuan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zuòshénme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endParaRPr lang="en-US" altLang="zh-TW" sz="3600" dirty="0"/>
          </a:p>
          <a:p>
            <a:endParaRPr lang="en-US" altLang="zh-TW" sz="3600" dirty="0"/>
          </a:p>
          <a:p>
            <a:r>
              <a:rPr lang="zh-TW" altLang="en-US" sz="4100" dirty="0"/>
              <a:t>他呢</a:t>
            </a:r>
            <a:r>
              <a:rPr lang="en-US" altLang="zh-TW" sz="4100" dirty="0"/>
              <a:t>?</a:t>
            </a:r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Tā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ne?</a:t>
            </a:r>
            <a:endParaRPr lang="zh-TW" altLang="en-US" sz="3600" dirty="0">
              <a:solidFill>
                <a:srgbClr val="666666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54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8A8E2462-12F4-2B95-CCC2-86C9A8ED1F26}"/>
              </a:ext>
            </a:extLst>
          </p:cNvPr>
          <p:cNvSpPr/>
          <p:nvPr/>
        </p:nvSpPr>
        <p:spPr>
          <a:xfrm>
            <a:off x="196771" y="266218"/>
            <a:ext cx="4882510" cy="21323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95A3E92-F2CA-358A-4485-C1F6E069B6A7}"/>
              </a:ext>
            </a:extLst>
          </p:cNvPr>
          <p:cNvSpPr txBox="1"/>
          <p:nvPr/>
        </p:nvSpPr>
        <p:spPr>
          <a:xfrm>
            <a:off x="428263" y="266218"/>
            <a:ext cx="46510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唱歌 </a:t>
            </a:r>
            <a:r>
              <a:rPr lang="en-US" altLang="zh-TW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vo.</a:t>
            </a:r>
            <a:r>
              <a:rPr lang="zh-TW" altLang="en-US" sz="44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 </a:t>
            </a:r>
            <a:r>
              <a:rPr lang="en-US" altLang="zh-TW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zh-TW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</a:t>
            </a:r>
          </a:p>
          <a:p>
            <a:r>
              <a:rPr lang="en-US" altLang="zh-TW" sz="60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chànggē</a:t>
            </a:r>
            <a:endParaRPr lang="zh-TW" altLang="en-US" sz="6000" dirty="0">
              <a:solidFill>
                <a:srgbClr val="FF0000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pic>
        <p:nvPicPr>
          <p:cNvPr id="5122" name="Picture 2" descr="这是被强迫拉去听胖虎演唱会的大雄和哆啦A梦的切身感受">
            <a:extLst>
              <a:ext uri="{FF2B5EF4-FFF2-40B4-BE49-F238E27FC236}">
                <a16:creationId xmlns:a16="http://schemas.microsoft.com/office/drawing/2014/main" id="{0AAD3CB2-4C8C-269A-6C05-6CE627328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752" y="1468710"/>
            <a:ext cx="7890628" cy="443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110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8A8E2462-12F4-2B95-CCC2-86C9A8ED1F26}"/>
              </a:ext>
            </a:extLst>
          </p:cNvPr>
          <p:cNvSpPr/>
          <p:nvPr/>
        </p:nvSpPr>
        <p:spPr>
          <a:xfrm>
            <a:off x="196771" y="266218"/>
            <a:ext cx="4882510" cy="21323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95A3E92-F2CA-358A-4485-C1F6E069B6A7}"/>
              </a:ext>
            </a:extLst>
          </p:cNvPr>
          <p:cNvSpPr txBox="1"/>
          <p:nvPr/>
        </p:nvSpPr>
        <p:spPr>
          <a:xfrm>
            <a:off x="428263" y="266218"/>
            <a:ext cx="43687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跳舞 </a:t>
            </a:r>
            <a:r>
              <a:rPr lang="en-US" altLang="zh-TW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vo.</a:t>
            </a:r>
            <a:r>
              <a:rPr lang="zh-TW" altLang="en-US" sz="44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 </a:t>
            </a:r>
            <a:r>
              <a:rPr lang="en-US" altLang="zh-TW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dance</a:t>
            </a:r>
          </a:p>
          <a:p>
            <a:r>
              <a:rPr lang="en-US" altLang="zh-TW" sz="600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tiàowǔ</a:t>
            </a:r>
            <a:endParaRPr lang="zh-TW" altLang="en-US" sz="6000" dirty="0">
              <a:solidFill>
                <a:srgbClr val="FF0000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pic>
        <p:nvPicPr>
          <p:cNvPr id="6148" name="Picture 4" descr="跳舞的小人图片素材免费下载 - 觅知网">
            <a:extLst>
              <a:ext uri="{FF2B5EF4-FFF2-40B4-BE49-F238E27FC236}">
                <a16:creationId xmlns:a16="http://schemas.microsoft.com/office/drawing/2014/main" id="{741479F4-10AB-EF6C-DF6C-6DCAA949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66" y="2854703"/>
            <a:ext cx="5235615" cy="418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跳舞|其他|其他|园园最棒 - 原创作品 - 站酷 (ZCOOL)">
            <a:extLst>
              <a:ext uri="{FF2B5EF4-FFF2-40B4-BE49-F238E27FC236}">
                <a16:creationId xmlns:a16="http://schemas.microsoft.com/office/drawing/2014/main" id="{8F90A1D5-3680-1AFE-D6CF-7CF473D97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39" y="228063"/>
            <a:ext cx="4820657" cy="306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43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8A8E2462-12F4-2B95-CCC2-86C9A8ED1F26}"/>
              </a:ext>
            </a:extLst>
          </p:cNvPr>
          <p:cNvSpPr/>
          <p:nvPr/>
        </p:nvSpPr>
        <p:spPr>
          <a:xfrm>
            <a:off x="196771" y="266218"/>
            <a:ext cx="7000868" cy="17543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95A3E92-F2CA-358A-4485-C1F6E069B6A7}"/>
              </a:ext>
            </a:extLst>
          </p:cNvPr>
          <p:cNvSpPr txBox="1"/>
          <p:nvPr/>
        </p:nvSpPr>
        <p:spPr>
          <a:xfrm>
            <a:off x="428263" y="266218"/>
            <a:ext cx="68782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听音乐 </a:t>
            </a:r>
            <a:r>
              <a:rPr lang="en-US" altLang="zh-TW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vo.</a:t>
            </a:r>
            <a:r>
              <a:rPr lang="zh-TW" altLang="en-US" sz="40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 </a:t>
            </a:r>
            <a:r>
              <a:rPr lang="en-US" altLang="zh-TW" sz="40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Listen to music </a:t>
            </a:r>
          </a:p>
          <a:p>
            <a:r>
              <a:rPr lang="en-US" altLang="zh-TW" sz="540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tīng</a:t>
            </a:r>
            <a:r>
              <a:rPr lang="en-US" altLang="zh-TW" sz="540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sz="540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yīnyuè</a:t>
            </a:r>
            <a:endParaRPr lang="zh-TW" altLang="en-US" sz="5400" dirty="0">
              <a:solidFill>
                <a:srgbClr val="FF0000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pic>
        <p:nvPicPr>
          <p:cNvPr id="7170" name="Picture 2" descr="讓孩子聽音樂好處多多～來看看聽音樂好處有哪些吧 @ ffrmusic的部落格 :: 痞客邦">
            <a:extLst>
              <a:ext uri="{FF2B5EF4-FFF2-40B4-BE49-F238E27FC236}">
                <a16:creationId xmlns:a16="http://schemas.microsoft.com/office/drawing/2014/main" id="{8B207E3F-C6A6-BAF7-AC75-E269CD07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10" y="2474872"/>
            <a:ext cx="5419977" cy="42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听音乐的女子_素材中国sccnn.com">
            <a:extLst>
              <a:ext uri="{FF2B5EF4-FFF2-40B4-BE49-F238E27FC236}">
                <a16:creationId xmlns:a16="http://schemas.microsoft.com/office/drawing/2014/main" id="{EE536B62-11D4-36A0-0BDE-DCE991815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253" y="224491"/>
            <a:ext cx="4731043" cy="290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66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如何從閱讀中獲得最多？分享我的看書習慣！ - 大人學">
            <a:extLst>
              <a:ext uri="{FF2B5EF4-FFF2-40B4-BE49-F238E27FC236}">
                <a16:creationId xmlns:a16="http://schemas.microsoft.com/office/drawing/2014/main" id="{08030550-56F3-A0CD-22D4-8FACF9B6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2" t="4257" r="652" b="6279"/>
          <a:stretch/>
        </p:blipFill>
        <p:spPr bwMode="auto">
          <a:xfrm>
            <a:off x="2361507" y="3284763"/>
            <a:ext cx="6576729" cy="353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8A8E2462-12F4-2B95-CCC2-86C9A8ED1F26}"/>
              </a:ext>
            </a:extLst>
          </p:cNvPr>
          <p:cNvSpPr/>
          <p:nvPr/>
        </p:nvSpPr>
        <p:spPr>
          <a:xfrm>
            <a:off x="196771" y="266218"/>
            <a:ext cx="4872940" cy="17543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95A3E92-F2CA-358A-4485-C1F6E069B6A7}"/>
              </a:ext>
            </a:extLst>
          </p:cNvPr>
          <p:cNvSpPr txBox="1"/>
          <p:nvPr/>
        </p:nvSpPr>
        <p:spPr>
          <a:xfrm>
            <a:off x="428263" y="266218"/>
            <a:ext cx="44452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看书 </a:t>
            </a:r>
            <a:r>
              <a:rPr lang="en-US" altLang="zh-TW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vo.</a:t>
            </a:r>
            <a:r>
              <a:rPr lang="zh-TW" altLang="en-US" sz="40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 </a:t>
            </a:r>
            <a:r>
              <a:rPr lang="en-US" altLang="zh-TW" sz="40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Reading</a:t>
            </a:r>
          </a:p>
          <a:p>
            <a:r>
              <a:rPr lang="en-US" altLang="zh-TW" sz="540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kànshū</a:t>
            </a:r>
            <a:endParaRPr lang="zh-TW" altLang="en-US" sz="5400" dirty="0">
              <a:solidFill>
                <a:srgbClr val="FF0000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  <p:pic>
        <p:nvPicPr>
          <p:cNvPr id="8194" name="Picture 2" descr="小孩看书摄影图__儿童幼儿_人物图库_摄影图库_昵图网nipic.com">
            <a:extLst>
              <a:ext uri="{FF2B5EF4-FFF2-40B4-BE49-F238E27FC236}">
                <a16:creationId xmlns:a16="http://schemas.microsoft.com/office/drawing/2014/main" id="{48F8162A-D859-CF5D-1A6A-2B6D869A9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76" y="42959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677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看电影的一家人PNG图片素材下载_一家人PNG_熊猫办公">
            <a:extLst>
              <a:ext uri="{FF2B5EF4-FFF2-40B4-BE49-F238E27FC236}">
                <a16:creationId xmlns:a16="http://schemas.microsoft.com/office/drawing/2014/main" id="{9925A29A-F7A5-DEA0-5135-70582846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000" y="3755975"/>
            <a:ext cx="4028848" cy="331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英國 - 大英小事 - 戶外電影院 - 在車內觀看電影，保持社交距離">
            <a:extLst>
              <a:ext uri="{FF2B5EF4-FFF2-40B4-BE49-F238E27FC236}">
                <a16:creationId xmlns:a16="http://schemas.microsoft.com/office/drawing/2014/main" id="{8D7633FA-9881-23FF-2B88-600796E80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32" y="3217522"/>
            <a:ext cx="5459875" cy="364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情侶看電影坐哪裡最好？ 女生們一致推薦這兩個位置 | 網搜奇趣蛋 | Oops | 聯合新聞網">
            <a:extLst>
              <a:ext uri="{FF2B5EF4-FFF2-40B4-BE49-F238E27FC236}">
                <a16:creationId xmlns:a16="http://schemas.microsoft.com/office/drawing/2014/main" id="{4A8C3605-E373-200F-AC68-0DA6EDDB0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73" y="387429"/>
            <a:ext cx="5912256" cy="394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8A8E2462-12F4-2B95-CCC2-86C9A8ED1F26}"/>
              </a:ext>
            </a:extLst>
          </p:cNvPr>
          <p:cNvSpPr/>
          <p:nvPr/>
        </p:nvSpPr>
        <p:spPr>
          <a:xfrm>
            <a:off x="196771" y="266218"/>
            <a:ext cx="6980327" cy="17543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95A3E92-F2CA-358A-4485-C1F6E069B6A7}"/>
              </a:ext>
            </a:extLst>
          </p:cNvPr>
          <p:cNvSpPr txBox="1"/>
          <p:nvPr/>
        </p:nvSpPr>
        <p:spPr>
          <a:xfrm>
            <a:off x="428263" y="266218"/>
            <a:ext cx="67488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看电影 </a:t>
            </a:r>
            <a:r>
              <a:rPr lang="en-US" altLang="zh-TW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vo.</a:t>
            </a:r>
            <a:r>
              <a:rPr lang="zh-TW" altLang="en-US" sz="40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 </a:t>
            </a:r>
            <a:r>
              <a:rPr lang="en-US" altLang="zh-TW" sz="40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Watch a</a:t>
            </a:r>
            <a:r>
              <a:rPr lang="zh-TW" altLang="en-US" sz="40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 </a:t>
            </a:r>
            <a:r>
              <a:rPr lang="en-US" altLang="zh-TW" sz="4000" dirty="0">
                <a:latin typeface="Tahoma" panose="020B0604030504040204" pitchFamily="34" charset="0"/>
                <a:ea typeface="標楷體" panose="03000509000000000000" pitchFamily="65" charset="-120"/>
                <a:cs typeface="Tahoma" panose="020B0604030504040204" pitchFamily="34" charset="0"/>
              </a:rPr>
              <a:t>movie</a:t>
            </a:r>
          </a:p>
          <a:p>
            <a:r>
              <a:rPr lang="en-US" altLang="zh-TW" sz="540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Kàn</a:t>
            </a:r>
            <a:r>
              <a:rPr lang="zh-TW" altLang="en-US" sz="540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TW" sz="540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diànyǐng</a:t>
            </a:r>
            <a:endParaRPr lang="zh-TW" altLang="en-US" sz="5400" dirty="0">
              <a:solidFill>
                <a:srgbClr val="FF0000"/>
              </a:solidFill>
              <a:latin typeface="Tahoma" panose="020B0604030504040204" pitchFamily="34" charset="0"/>
              <a:ea typeface="標楷體" panose="03000509000000000000" pitchFamily="65" charset="-12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59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卡通美食女孩吃货图片素材免费下载 - 觅知网">
            <a:extLst>
              <a:ext uri="{FF2B5EF4-FFF2-40B4-BE49-F238E27FC236}">
                <a16:creationId xmlns:a16="http://schemas.microsoft.com/office/drawing/2014/main" id="{2C7CB124-C8C3-CF0C-0500-17CCAD61BA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4" t="10814" r="24596" b="18204"/>
          <a:stretch/>
        </p:blipFill>
        <p:spPr bwMode="auto">
          <a:xfrm>
            <a:off x="190367" y="435507"/>
            <a:ext cx="7970710" cy="598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044832FA-A2E0-C0DD-9015-1C322B5F07EC}"/>
              </a:ext>
            </a:extLst>
          </p:cNvPr>
          <p:cNvSpPr txBox="1">
            <a:spLocks/>
          </p:cNvSpPr>
          <p:nvPr/>
        </p:nvSpPr>
        <p:spPr>
          <a:xfrm>
            <a:off x="7294880" y="435507"/>
            <a:ext cx="4897120" cy="2516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zh-TW" altLang="en-US" dirty="0"/>
              <a:t>吃饭</a:t>
            </a:r>
            <a:r>
              <a:rPr lang="en-US" altLang="zh-TW" sz="4000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chī</a:t>
            </a:r>
            <a:r>
              <a:rPr lang="en-US" altLang="zh-TW" sz="4000" dirty="0" err="1">
                <a:solidFill>
                  <a:srgbClr val="FF0000"/>
                </a:solidFill>
                <a:latin typeface="Roboto" panose="02000000000000000000" pitchFamily="2" charset="0"/>
              </a:rPr>
              <a:t>fàn</a:t>
            </a:r>
            <a:endParaRPr lang="en-US" altLang="zh-TW" sz="4000" b="0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  <a:p>
            <a:pPr algn="ctr"/>
            <a:r>
              <a:rPr lang="en-US" altLang="zh-TW" dirty="0"/>
              <a:t>vo. To eat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2523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4F62AFD9-C198-5DDD-0893-5DECBB010FEB}"/>
              </a:ext>
            </a:extLst>
          </p:cNvPr>
          <p:cNvSpPr txBox="1">
            <a:spLocks/>
          </p:cNvSpPr>
          <p:nvPr/>
        </p:nvSpPr>
        <p:spPr>
          <a:xfrm>
            <a:off x="817684" y="93235"/>
            <a:ext cx="10556631" cy="66715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100" dirty="0"/>
              <a:t>先生</a:t>
            </a:r>
            <a:r>
              <a:rPr lang="en-US" altLang="zh-TW" sz="4100" dirty="0"/>
              <a:t>/</a:t>
            </a:r>
            <a:r>
              <a:rPr lang="zh-TW" altLang="en-US" sz="4100" dirty="0"/>
              <a:t>小姐你好</a:t>
            </a:r>
            <a:endParaRPr lang="en-US" altLang="zh-TW" sz="4100" dirty="0"/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Xiānsheng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/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xiǎojiě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nǐhǎo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,</a:t>
            </a:r>
            <a:endParaRPr lang="en-US" altLang="zh-TW" sz="3600" dirty="0"/>
          </a:p>
          <a:p>
            <a:r>
              <a:rPr lang="zh-TW" altLang="en-US" sz="4100" dirty="0"/>
              <a:t>请问您贵姓？你叫什么名字？</a:t>
            </a:r>
            <a:endParaRPr lang="en-US" altLang="zh-TW" sz="4100" dirty="0"/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Qǐngwèn</a:t>
            </a:r>
            <a:r>
              <a:rPr lang="zh-TW" altLang="en-US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nín</a:t>
            </a:r>
            <a:r>
              <a:rPr lang="zh-TW" altLang="en-US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guìxìng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r>
              <a:rPr lang="zh-TW" altLang="en-US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zh-TW" altLang="en-US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jiào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shénme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míngzi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endParaRPr lang="en-US" altLang="zh-TW" sz="3600" dirty="0"/>
          </a:p>
          <a:p>
            <a:r>
              <a:rPr lang="zh-TW" altLang="en-US" sz="4100" dirty="0"/>
              <a:t>你是美国人吗？</a:t>
            </a:r>
            <a:endParaRPr lang="en-US" altLang="zh-TW" sz="4100" dirty="0"/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shì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měiguórén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ma?</a:t>
            </a:r>
            <a:endParaRPr lang="en-US" altLang="zh-TW" sz="3600" dirty="0"/>
          </a:p>
          <a:p>
            <a:r>
              <a:rPr lang="zh-TW" altLang="en-US" sz="4100" dirty="0"/>
              <a:t>你做什么工作？</a:t>
            </a:r>
            <a:endParaRPr lang="en-US" altLang="zh-TW" sz="4100" dirty="0"/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zuò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shénme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gōngzuò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endParaRPr lang="en-US" altLang="zh-TW" sz="3600" dirty="0"/>
          </a:p>
          <a:p>
            <a:r>
              <a:rPr lang="zh-TW" altLang="en-US" sz="4100" dirty="0"/>
              <a:t>你今年几岁？</a:t>
            </a:r>
            <a:endParaRPr lang="en-US" altLang="zh-TW" sz="4100" dirty="0"/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jīnnián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jǐsuì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endParaRPr lang="en-US" altLang="zh-TW" sz="3600" dirty="0"/>
          </a:p>
          <a:p>
            <a:r>
              <a:rPr lang="zh-TW" altLang="en-US" sz="4100" dirty="0"/>
              <a:t>你喜欢做什么？</a:t>
            </a:r>
            <a:endParaRPr lang="en-US" altLang="zh-TW" sz="4100" dirty="0"/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xǐhuan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zuòshénme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endParaRPr lang="en-US" altLang="zh-TW" sz="3600" dirty="0"/>
          </a:p>
          <a:p>
            <a:endParaRPr lang="en-US" altLang="zh-TW" sz="3600" dirty="0"/>
          </a:p>
          <a:p>
            <a:r>
              <a:rPr lang="zh-TW" altLang="en-US" sz="4100" dirty="0"/>
              <a:t>他呢</a:t>
            </a:r>
            <a:r>
              <a:rPr lang="en-US" altLang="zh-TW" sz="4100" dirty="0"/>
              <a:t>?</a:t>
            </a:r>
          </a:p>
          <a:p>
            <a:pPr marL="0" indent="0">
              <a:buNone/>
            </a:pPr>
            <a:r>
              <a:rPr lang="en-US" altLang="zh-TW" sz="3600" dirty="0" err="1">
                <a:solidFill>
                  <a:srgbClr val="666666"/>
                </a:solidFill>
                <a:latin typeface="Roboto" panose="02000000000000000000" pitchFamily="2" charset="0"/>
              </a:rPr>
              <a:t>Tā</a:t>
            </a:r>
            <a:r>
              <a:rPr lang="en-US" altLang="zh-TW" sz="3600" dirty="0">
                <a:solidFill>
                  <a:srgbClr val="666666"/>
                </a:solidFill>
                <a:latin typeface="Roboto" panose="02000000000000000000" pitchFamily="2" charset="0"/>
              </a:rPr>
              <a:t> ne?</a:t>
            </a:r>
            <a:endParaRPr lang="zh-TW" altLang="en-US" sz="3600" dirty="0">
              <a:solidFill>
                <a:srgbClr val="666666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494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CB0090-4E27-CD6A-2BFB-B00D36DF9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972" y="76200"/>
            <a:ext cx="8915398" cy="6705600"/>
          </a:xfrm>
        </p:spPr>
        <p:txBody>
          <a:bodyPr>
            <a:normAutofit/>
          </a:bodyPr>
          <a:lstStyle/>
          <a:p>
            <a:endParaRPr lang="en-US" altLang="zh-TW" sz="3200" dirty="0"/>
          </a:p>
          <a:p>
            <a:r>
              <a:rPr lang="zh-TW" altLang="en-US" sz="3200" dirty="0"/>
              <a:t>先生</a:t>
            </a:r>
            <a:r>
              <a:rPr lang="en-US" altLang="zh-TW" sz="3200" dirty="0"/>
              <a:t>/</a:t>
            </a:r>
            <a:r>
              <a:rPr lang="zh-TW" altLang="en-US" sz="3200" dirty="0"/>
              <a:t>小姐你好</a:t>
            </a:r>
            <a:endParaRPr lang="en-US" altLang="zh-TW" sz="3200" dirty="0"/>
          </a:p>
          <a:p>
            <a:r>
              <a:rPr lang="zh-TW" altLang="en-US" sz="3200" dirty="0"/>
              <a:t>我姓施，我叫施博凯</a:t>
            </a:r>
            <a:endParaRPr lang="en-US" altLang="zh-TW" sz="3200" dirty="0"/>
          </a:p>
          <a:p>
            <a:r>
              <a:rPr lang="zh-TW" altLang="en-US" sz="3200" dirty="0"/>
              <a:t>我是台湾人</a:t>
            </a:r>
            <a:endParaRPr lang="en-US" altLang="zh-TW" sz="3200" dirty="0"/>
          </a:p>
          <a:p>
            <a:r>
              <a:rPr lang="zh-TW" altLang="en-US" sz="3200" dirty="0"/>
              <a:t>我是学生</a:t>
            </a:r>
            <a:endParaRPr lang="en-US" altLang="zh-TW" sz="3200" dirty="0"/>
          </a:p>
          <a:p>
            <a:r>
              <a:rPr lang="zh-TW" altLang="en-US" sz="3200" dirty="0"/>
              <a:t>我今年二十三岁</a:t>
            </a:r>
            <a:endParaRPr lang="en-US" altLang="zh-TW" sz="3200" dirty="0"/>
          </a:p>
          <a:p>
            <a:r>
              <a:rPr lang="zh-TW" altLang="en-US" sz="3200" dirty="0"/>
              <a:t>我喜欢打球</a:t>
            </a:r>
            <a:endParaRPr lang="en-US" altLang="zh-TW" sz="3200" dirty="0"/>
          </a:p>
          <a:p>
            <a:endParaRPr lang="en-US" altLang="zh-TW" sz="3200" dirty="0"/>
          </a:p>
          <a:p>
            <a:r>
              <a:rPr lang="zh-TW" altLang="en-US" sz="3200" dirty="0"/>
              <a:t>他是我的同学</a:t>
            </a:r>
            <a:r>
              <a:rPr lang="en-US" altLang="zh-TW" sz="3200" dirty="0"/>
              <a:t>/</a:t>
            </a:r>
            <a:r>
              <a:rPr lang="zh-TW" altLang="en-US" sz="3200" dirty="0"/>
              <a:t>朋友</a:t>
            </a:r>
            <a:endParaRPr lang="en-US" altLang="zh-TW" sz="3200" dirty="0"/>
          </a:p>
          <a:p>
            <a:r>
              <a:rPr lang="zh-TW" altLang="en-US" sz="3200" dirty="0"/>
              <a:t>她姓</a:t>
            </a:r>
            <a:r>
              <a:rPr lang="en-US" altLang="zh-TW" sz="3200" dirty="0"/>
              <a:t>…</a:t>
            </a:r>
          </a:p>
          <a:p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944808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30AD47-181A-1B09-0E5D-5523F6288D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Introduce your family</a:t>
            </a:r>
            <a:endParaRPr lang="zh-TW" altLang="en-US" dirty="0"/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24C01A35-2B7E-A00C-F171-4818374102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4923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4456BAF6-5B5C-5ECD-4D9B-6037E7D68455}"/>
              </a:ext>
            </a:extLst>
          </p:cNvPr>
          <p:cNvSpPr txBox="1">
            <a:spLocks/>
          </p:cNvSpPr>
          <p:nvPr/>
        </p:nvSpPr>
        <p:spPr>
          <a:xfrm>
            <a:off x="1575099" y="355002"/>
            <a:ext cx="9064214" cy="5821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你家有几个人？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jiā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yǒu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jǐgèrén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endParaRPr lang="en-US" altLang="zh-TW" dirty="0"/>
          </a:p>
          <a:p>
            <a:r>
              <a:rPr lang="zh-TW" altLang="en-US" dirty="0"/>
              <a:t>你的家人做什么工作？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 de </a:t>
            </a: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jiārén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zuòshénme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gōngzuò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endParaRPr lang="en-US" altLang="zh-TW" dirty="0"/>
          </a:p>
          <a:p>
            <a:r>
              <a:rPr lang="zh-TW" altLang="en-US" dirty="0"/>
              <a:t>你们喜欢做什么？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Nǐ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 men </a:t>
            </a: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xǐhuan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zuòshénme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endParaRPr lang="en-US" altLang="zh-TW" dirty="0"/>
          </a:p>
          <a:p>
            <a:r>
              <a:rPr lang="zh-TW" altLang="en-US" dirty="0"/>
              <a:t>你们家周末喜欢做什么？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Nǐmenjiā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zhōumò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xǐhuan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 </a:t>
            </a:r>
            <a:r>
              <a:rPr lang="en-US" altLang="zh-TW" dirty="0" err="1">
                <a:solidFill>
                  <a:srgbClr val="666666"/>
                </a:solidFill>
                <a:latin typeface="Roboto" panose="02000000000000000000" pitchFamily="2" charset="0"/>
              </a:rPr>
              <a:t>zuòshénme</a:t>
            </a:r>
            <a:r>
              <a:rPr lang="en-US" altLang="zh-TW" dirty="0">
                <a:solidFill>
                  <a:srgbClr val="666666"/>
                </a:solidFill>
                <a:latin typeface="Roboto" panose="02000000000000000000" pitchFamily="2" charset="0"/>
              </a:rPr>
              <a:t>?</a:t>
            </a:r>
            <a:endParaRPr lang="en-US" altLang="zh-TW" dirty="0"/>
          </a:p>
          <a:p>
            <a:r>
              <a:rPr lang="zh-TW" altLang="en-US" dirty="0"/>
              <a:t>你们家</a:t>
            </a:r>
            <a:r>
              <a:rPr lang="zh-TW" altLang="en-US" u="sng" dirty="0"/>
              <a:t>父亲节</a:t>
            </a:r>
            <a:r>
              <a:rPr lang="zh-TW" altLang="en-US" dirty="0"/>
              <a:t>吃什么菜？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Nǐmenjiā</a:t>
            </a:r>
            <a: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fùqīnjié</a:t>
            </a:r>
            <a: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chī</a:t>
            </a:r>
            <a: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shénmecài</a:t>
            </a:r>
            <a: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5966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E8387C-3520-1E78-0A58-8B0D37C8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110" y="4211195"/>
            <a:ext cx="5427133" cy="1325563"/>
          </a:xfrm>
        </p:spPr>
        <p:txBody>
          <a:bodyPr/>
          <a:lstStyle/>
          <a:p>
            <a:r>
              <a:rPr lang="zh-TW" altLang="en-US" dirty="0"/>
              <a:t>先生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xiānsheng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5C859B-3E0B-FB94-2EF7-8E0420638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111" y="5254625"/>
            <a:ext cx="4851400" cy="1603375"/>
          </a:xfrm>
        </p:spPr>
        <p:txBody>
          <a:bodyPr/>
          <a:lstStyle/>
          <a:p>
            <a:r>
              <a:rPr lang="en-US" altLang="zh-TW" dirty="0"/>
              <a:t>Mr.</a:t>
            </a:r>
          </a:p>
          <a:p>
            <a:r>
              <a:rPr lang="en-US" altLang="zh-TW" dirty="0"/>
              <a:t>Husband</a:t>
            </a:r>
          </a:p>
          <a:p>
            <a:r>
              <a:rPr lang="en-US" altLang="zh-TW" dirty="0"/>
              <a:t>Teacher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CAE1A91-DF6E-22D7-27DC-936DAC46849D}"/>
              </a:ext>
            </a:extLst>
          </p:cNvPr>
          <p:cNvSpPr txBox="1">
            <a:spLocks/>
          </p:cNvSpPr>
          <p:nvPr/>
        </p:nvSpPr>
        <p:spPr>
          <a:xfrm>
            <a:off x="7340600" y="4480277"/>
            <a:ext cx="42756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小姐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xiǎojiě</a:t>
            </a:r>
            <a:endParaRPr lang="zh-TW" altLang="en-US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8AE76DD-AEE3-D084-53E2-1F82866744F2}"/>
              </a:ext>
            </a:extLst>
          </p:cNvPr>
          <p:cNvSpPr txBox="1">
            <a:spLocks/>
          </p:cNvSpPr>
          <p:nvPr/>
        </p:nvSpPr>
        <p:spPr>
          <a:xfrm>
            <a:off x="6265333" y="1825625"/>
            <a:ext cx="54271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CCF86642-7B74-CFE9-DF91-A1AEC62A787C}"/>
              </a:ext>
            </a:extLst>
          </p:cNvPr>
          <p:cNvSpPr txBox="1">
            <a:spLocks/>
          </p:cNvSpPr>
          <p:nvPr/>
        </p:nvSpPr>
        <p:spPr>
          <a:xfrm>
            <a:off x="7340600" y="5864225"/>
            <a:ext cx="48514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Miss</a:t>
            </a:r>
          </a:p>
          <a:p>
            <a:r>
              <a:rPr lang="en-US" altLang="zh-TW" dirty="0"/>
              <a:t>Young lady</a:t>
            </a:r>
            <a:endParaRPr lang="zh-TW" altLang="en-US" dirty="0"/>
          </a:p>
        </p:txBody>
      </p:sp>
      <p:pic>
        <p:nvPicPr>
          <p:cNvPr id="4098" name="Picture 2" descr="憨豆先生简介_百度知道">
            <a:extLst>
              <a:ext uri="{FF2B5EF4-FFF2-40B4-BE49-F238E27FC236}">
                <a16:creationId xmlns:a16="http://schemas.microsoft.com/office/drawing/2014/main" id="{1B5C1340-961E-4838-1819-1D3A3ABB7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8" r="10407"/>
          <a:stretch/>
        </p:blipFill>
        <p:spPr bwMode="auto">
          <a:xfrm>
            <a:off x="160866" y="89958"/>
            <a:ext cx="5427134" cy="415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30+ Times BLACKPINK's Lisa Took Our Breaths Away With Her Effortless ...">
            <a:extLst>
              <a:ext uri="{FF2B5EF4-FFF2-40B4-BE49-F238E27FC236}">
                <a16:creationId xmlns:a16="http://schemas.microsoft.com/office/drawing/2014/main" id="{2D4269C5-DBEC-0108-93C9-B427743AF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" b="3031"/>
          <a:stretch/>
        </p:blipFill>
        <p:spPr bwMode="auto">
          <a:xfrm>
            <a:off x="7264402" y="89958"/>
            <a:ext cx="3401719" cy="468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82129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02479E-70E8-7320-4301-FE47F9FE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zh-TW" altLang="en-US" dirty="0"/>
              <a:t>爸爸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bàba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272703E-44F4-8906-7745-F5A28B109FB9}"/>
              </a:ext>
            </a:extLst>
          </p:cNvPr>
          <p:cNvSpPr txBox="1">
            <a:spLocks/>
          </p:cNvSpPr>
          <p:nvPr/>
        </p:nvSpPr>
        <p:spPr>
          <a:xfrm>
            <a:off x="6096000" y="365125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妈妈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māma</a:t>
            </a:r>
            <a:endParaRPr lang="zh-TW" altLang="en-US" dirty="0"/>
          </a:p>
        </p:txBody>
      </p:sp>
      <p:pic>
        <p:nvPicPr>
          <p:cNvPr id="4098" name="Picture 2" descr="#全家福 #家庭照 #Family Portrait – LaFame Bridal Mansion">
            <a:extLst>
              <a:ext uri="{FF2B5EF4-FFF2-40B4-BE49-F238E27FC236}">
                <a16:creationId xmlns:a16="http://schemas.microsoft.com/office/drawing/2014/main" id="{4C6879EF-DF93-BD77-CA19-76A568570F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76" y="1815464"/>
            <a:ext cx="7259003" cy="483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D4B31C0-A8BB-CBBC-7E16-3A21774AF56C}"/>
              </a:ext>
            </a:extLst>
          </p:cNvPr>
          <p:cNvSpPr txBox="1"/>
          <p:nvPr/>
        </p:nvSpPr>
        <p:spPr>
          <a:xfrm>
            <a:off x="949960" y="115966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dirty="0"/>
              <a:t>Father; dad</a:t>
            </a:r>
            <a:endParaRPr lang="zh-TW" altLang="en-US" sz="40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C684022-2189-FCB8-F8D9-76E8D70251A0}"/>
              </a:ext>
            </a:extLst>
          </p:cNvPr>
          <p:cNvSpPr txBox="1"/>
          <p:nvPr/>
        </p:nvSpPr>
        <p:spPr>
          <a:xfrm>
            <a:off x="6096000" y="119451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dirty="0"/>
              <a:t>Mather; mom</a:t>
            </a:r>
            <a:endParaRPr lang="zh-TW" altLang="en-US" sz="4000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99932D94-EAD6-ADD1-391E-1F3AFAB71D36}"/>
              </a:ext>
            </a:extLst>
          </p:cNvPr>
          <p:cNvCxnSpPr>
            <a:cxnSpLocks/>
          </p:cNvCxnSpPr>
          <p:nvPr/>
        </p:nvCxnSpPr>
        <p:spPr>
          <a:xfrm>
            <a:off x="1483360" y="1902400"/>
            <a:ext cx="660400" cy="9627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橢圓 8">
            <a:extLst>
              <a:ext uri="{FF2B5EF4-FFF2-40B4-BE49-F238E27FC236}">
                <a16:creationId xmlns:a16="http://schemas.microsoft.com/office/drawing/2014/main" id="{0E45F6BD-5EF1-B6D1-93A9-DD2EF8FCC7D0}"/>
              </a:ext>
            </a:extLst>
          </p:cNvPr>
          <p:cNvSpPr/>
          <p:nvPr/>
        </p:nvSpPr>
        <p:spPr>
          <a:xfrm>
            <a:off x="1747520" y="1992330"/>
            <a:ext cx="2915920" cy="478724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A1AC84C6-8BF0-FA45-3900-6568519EE493}"/>
              </a:ext>
            </a:extLst>
          </p:cNvPr>
          <p:cNvCxnSpPr>
            <a:cxnSpLocks/>
          </p:cNvCxnSpPr>
          <p:nvPr/>
        </p:nvCxnSpPr>
        <p:spPr>
          <a:xfrm flipH="1">
            <a:off x="7289800" y="1867554"/>
            <a:ext cx="421640" cy="8642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>
            <a:extLst>
              <a:ext uri="{FF2B5EF4-FFF2-40B4-BE49-F238E27FC236}">
                <a16:creationId xmlns:a16="http://schemas.microsoft.com/office/drawing/2014/main" id="{A33D91E3-0876-34E5-1D8A-3311C79D170A}"/>
              </a:ext>
            </a:extLst>
          </p:cNvPr>
          <p:cNvSpPr/>
          <p:nvPr/>
        </p:nvSpPr>
        <p:spPr>
          <a:xfrm>
            <a:off x="5601096" y="2485231"/>
            <a:ext cx="2232264" cy="41246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9317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02479E-70E8-7320-4301-FE47F9FE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zh-TW" altLang="en-US" dirty="0"/>
              <a:t>姐姐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jiějie</a:t>
            </a:r>
            <a:b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sz="4000" b="0" i="0" dirty="0">
                <a:effectLst/>
                <a:latin typeface="Roboto" panose="02000000000000000000" pitchFamily="2" charset="0"/>
              </a:rPr>
              <a:t>older sister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272703E-44F4-8906-7745-F5A28B109FB9}"/>
              </a:ext>
            </a:extLst>
          </p:cNvPr>
          <p:cNvSpPr txBox="1">
            <a:spLocks/>
          </p:cNvSpPr>
          <p:nvPr/>
        </p:nvSpPr>
        <p:spPr>
          <a:xfrm>
            <a:off x="6096000" y="365125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妹妹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mèimei</a:t>
            </a:r>
            <a:endParaRPr lang="en-US" altLang="zh-TW" b="0" i="0" dirty="0">
              <a:solidFill>
                <a:srgbClr val="666666"/>
              </a:solidFill>
              <a:effectLst/>
              <a:latin typeface="Roboto" panose="02000000000000000000" pitchFamily="2" charset="0"/>
            </a:endParaRPr>
          </a:p>
          <a:p>
            <a:r>
              <a:rPr lang="en-US" altLang="zh-TW" sz="4000" dirty="0">
                <a:latin typeface="Roboto" panose="02000000000000000000" pitchFamily="2" charset="0"/>
              </a:rPr>
              <a:t>Younger sister</a:t>
            </a:r>
            <a:endParaRPr lang="zh-TW" altLang="en-US" sz="4000" dirty="0"/>
          </a:p>
        </p:txBody>
      </p:sp>
      <p:pic>
        <p:nvPicPr>
          <p:cNvPr id="8194" name="Picture 2" descr="姐姐妹妹 – Cozyrewe">
            <a:extLst>
              <a:ext uri="{FF2B5EF4-FFF2-40B4-BE49-F238E27FC236}">
                <a16:creationId xmlns:a16="http://schemas.microsoft.com/office/drawing/2014/main" id="{90D8E793-DFDC-9714-4634-209A040589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0" y="1940560"/>
            <a:ext cx="7376160" cy="49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87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02479E-70E8-7320-4301-FE47F9FE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zh-TW" altLang="en-US" dirty="0"/>
              <a:t>哥哥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gēge</a:t>
            </a:r>
            <a:b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sz="4400" b="0" i="0" dirty="0">
                <a:effectLst/>
                <a:latin typeface="Roboto" panose="02000000000000000000" pitchFamily="2" charset="0"/>
              </a:rPr>
              <a:t>older brother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272703E-44F4-8906-7745-F5A28B109FB9}"/>
              </a:ext>
            </a:extLst>
          </p:cNvPr>
          <p:cNvSpPr txBox="1">
            <a:spLocks/>
          </p:cNvSpPr>
          <p:nvPr/>
        </p:nvSpPr>
        <p:spPr>
          <a:xfrm>
            <a:off x="6096000" y="365125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弟弟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dìdi</a:t>
            </a:r>
            <a:endParaRPr lang="en-US" altLang="zh-TW" b="0" i="0" dirty="0">
              <a:solidFill>
                <a:srgbClr val="666666"/>
              </a:solidFill>
              <a:effectLst/>
              <a:latin typeface="Roboto" panose="02000000000000000000" pitchFamily="2" charset="0"/>
            </a:endParaRPr>
          </a:p>
          <a:p>
            <a:r>
              <a:rPr lang="en-US" altLang="zh-TW" sz="4400" b="0" i="0" dirty="0">
                <a:effectLst/>
                <a:latin typeface="Roboto" panose="02000000000000000000" pitchFamily="2" charset="0"/>
              </a:rPr>
              <a:t>younger brother</a:t>
            </a:r>
            <a:endParaRPr lang="zh-TW" altLang="en-US" dirty="0"/>
          </a:p>
        </p:txBody>
      </p:sp>
      <p:pic>
        <p:nvPicPr>
          <p:cNvPr id="9218" name="Picture 2" descr="哥哥背着弟弟图片-蓝天白云背景下哥哥背着弟弟素材-高清图片-摄影照片-寻图免费打包下载">
            <a:extLst>
              <a:ext uri="{FF2B5EF4-FFF2-40B4-BE49-F238E27FC236}">
                <a16:creationId xmlns:a16="http://schemas.microsoft.com/office/drawing/2014/main" id="{50B01895-5166-9C9E-5160-85F8BB5B54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19" y="2028196"/>
            <a:ext cx="7481461" cy="482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080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02479E-70E8-7320-4301-FE47F9FE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zh-TW" altLang="en-US" dirty="0"/>
              <a:t>儿子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érzi</a:t>
            </a:r>
            <a:b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sz="4000" b="0" i="0" dirty="0">
                <a:effectLst/>
                <a:latin typeface="Roboto" panose="02000000000000000000" pitchFamily="2" charset="0"/>
              </a:rPr>
              <a:t>son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272703E-44F4-8906-7745-F5A28B109FB9}"/>
              </a:ext>
            </a:extLst>
          </p:cNvPr>
          <p:cNvSpPr txBox="1">
            <a:spLocks/>
          </p:cNvSpPr>
          <p:nvPr/>
        </p:nvSpPr>
        <p:spPr>
          <a:xfrm>
            <a:off x="6096000" y="365125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女儿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nǚér</a:t>
            </a:r>
            <a:endParaRPr lang="en-US" altLang="zh-TW" b="0" i="0" dirty="0">
              <a:solidFill>
                <a:srgbClr val="666666"/>
              </a:solidFill>
              <a:effectLst/>
              <a:latin typeface="Roboto" panose="02000000000000000000" pitchFamily="2" charset="0"/>
            </a:endParaRPr>
          </a:p>
          <a:p>
            <a:r>
              <a:rPr lang="en-US" altLang="zh-TW" sz="4000" dirty="0">
                <a:latin typeface="Roboto" panose="02000000000000000000" pitchFamily="2" charset="0"/>
              </a:rPr>
              <a:t>daughter</a:t>
            </a:r>
            <a:endParaRPr lang="zh-TW" altLang="en-US" sz="4000" dirty="0"/>
          </a:p>
        </p:txBody>
      </p:sp>
      <p:pic>
        <p:nvPicPr>
          <p:cNvPr id="11268" name="Picture 4" descr="父子户外嬉戏摄影图6720*4480图片素材免费下载-编号981021-潮点视频">
            <a:extLst>
              <a:ext uri="{FF2B5EF4-FFF2-40B4-BE49-F238E27FC236}">
                <a16:creationId xmlns:a16="http://schemas.microsoft.com/office/drawing/2014/main" id="{EBE4F667-39FD-BEAF-37F9-6CD6F1258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0"/>
            <a:ext cx="6096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女儿抱母亲画像高清图片下载-正版图片501456704-摄图网">
            <a:extLst>
              <a:ext uri="{FF2B5EF4-FFF2-40B4-BE49-F238E27FC236}">
                <a16:creationId xmlns:a16="http://schemas.microsoft.com/office/drawing/2014/main" id="{3A10A369-0538-BDD6-F900-DB62FA7E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1982"/>
            <a:ext cx="6096000" cy="404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986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海贼王ASL壁纸，艾斯虽已离去，但他的火焰在萨博和路飞手中燃烧 – 优宅社">
            <a:extLst>
              <a:ext uri="{FF2B5EF4-FFF2-40B4-BE49-F238E27FC236}">
                <a16:creationId xmlns:a16="http://schemas.microsoft.com/office/drawing/2014/main" id="{F8C470D3-EB24-129B-6E5C-B8D9AD0D6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0" r="1" b="17503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A02479E-70E8-7320-4301-FE47F9FE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" y="1208405"/>
            <a:ext cx="3822189" cy="1899912"/>
          </a:xfrm>
        </p:spPr>
        <p:txBody>
          <a:bodyPr>
            <a:normAutofit/>
          </a:bodyPr>
          <a:lstStyle/>
          <a:p>
            <a:r>
              <a:rPr lang="zh-TW" altLang="en-US" dirty="0"/>
              <a:t>大哥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dàgē</a:t>
            </a:r>
            <a:br>
              <a:rPr lang="en-US" altLang="zh-TW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</a:br>
            <a:r>
              <a:rPr lang="en-US" altLang="zh-TW" sz="4000" b="0" i="0" dirty="0">
                <a:effectLst/>
                <a:latin typeface="Roboto" panose="02000000000000000000" pitchFamily="2" charset="0"/>
              </a:rPr>
              <a:t>eldest brother</a:t>
            </a:r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D41FC064-EDE2-248E-B73D-6EC401143D41}"/>
              </a:ext>
            </a:extLst>
          </p:cNvPr>
          <p:cNvSpPr txBox="1">
            <a:spLocks/>
          </p:cNvSpPr>
          <p:nvPr/>
        </p:nvSpPr>
        <p:spPr>
          <a:xfrm>
            <a:off x="-4" y="3829685"/>
            <a:ext cx="5791204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二哥 </a:t>
            </a:r>
            <a:r>
              <a:rPr lang="en-US" altLang="zh-TW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èrgē</a:t>
            </a:r>
            <a:endParaRPr lang="en-US" altLang="zh-TW" b="0" i="0" dirty="0">
              <a:solidFill>
                <a:srgbClr val="666666"/>
              </a:solidFill>
              <a:effectLst/>
              <a:latin typeface="Roboto" panose="02000000000000000000" pitchFamily="2" charset="0"/>
            </a:endParaRPr>
          </a:p>
          <a:p>
            <a:r>
              <a:rPr lang="en-US" altLang="zh-TW" sz="4400" b="0" i="0" dirty="0" err="1">
                <a:effectLst/>
                <a:latin typeface="Roboto" panose="02000000000000000000" pitchFamily="2" charset="0"/>
              </a:rPr>
              <a:t>Secend</a:t>
            </a:r>
            <a:r>
              <a:rPr lang="en-US" altLang="zh-TW" sz="4400" b="0" i="0" dirty="0">
                <a:effectLst/>
                <a:latin typeface="Roboto" panose="02000000000000000000" pitchFamily="2" charset="0"/>
              </a:rPr>
              <a:t> oldest brother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223849D-08BD-1FDF-7CA2-9EB62344D1DC}"/>
              </a:ext>
            </a:extLst>
          </p:cNvPr>
          <p:cNvSpPr txBox="1"/>
          <p:nvPr/>
        </p:nvSpPr>
        <p:spPr>
          <a:xfrm>
            <a:off x="1715725" y="746740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12FEF-0013-A70B-B44F-A9A930FF4496}"/>
              </a:ext>
            </a:extLst>
          </p:cNvPr>
          <p:cNvSpPr txBox="1"/>
          <p:nvPr/>
        </p:nvSpPr>
        <p:spPr>
          <a:xfrm>
            <a:off x="1715725" y="3368020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rgbClr val="FF0000"/>
                </a:solidFill>
              </a:rPr>
              <a:t>N.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8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AE1EB4-54B8-1A7F-E09E-2D506519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新年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xīnnián</a:t>
            </a:r>
            <a:br>
              <a:rPr lang="en-US" altLang="zh-TW" dirty="0"/>
            </a:br>
            <a:r>
              <a:rPr lang="en-US" altLang="zh-TW" dirty="0"/>
              <a:t>New Year</a:t>
            </a:r>
            <a:endParaRPr lang="zh-TW" altLang="en-US" dirty="0"/>
          </a:p>
        </p:txBody>
      </p:sp>
      <p:pic>
        <p:nvPicPr>
          <p:cNvPr id="5122" name="Picture 2" descr="各地農曆新年特色一覽表｜千居Spacious">
            <a:hlinkClick r:id="rId2"/>
            <a:extLst>
              <a:ext uri="{FF2B5EF4-FFF2-40B4-BE49-F238E27FC236}">
                <a16:creationId xmlns:a16="http://schemas.microsoft.com/office/drawing/2014/main" id="{3D7A9DA4-36CD-6697-E80D-5BE69423FD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125"/>
            <a:ext cx="6506226" cy="433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舊曆年v.s新曆年臺灣什麼時候開始過起「兩個年」？｜天下雜誌">
            <a:extLst>
              <a:ext uri="{FF2B5EF4-FFF2-40B4-BE49-F238E27FC236}">
                <a16:creationId xmlns:a16="http://schemas.microsoft.com/office/drawing/2014/main" id="{2F55D40A-2826-902C-9E79-11E21268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865"/>
            <a:ext cx="6506226" cy="43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427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AE1EB4-54B8-1A7F-E09E-2D506519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情人节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qíngrénjié</a:t>
            </a:r>
            <a:br>
              <a:rPr lang="en-US" altLang="zh-TW" dirty="0"/>
            </a:br>
            <a:r>
              <a:rPr lang="en-US" altLang="zh-TW" dirty="0"/>
              <a:t>Valentine’s Day</a:t>
            </a:r>
            <a:endParaRPr lang="zh-TW" altLang="en-US" dirty="0"/>
          </a:p>
        </p:txBody>
      </p:sp>
      <p:pic>
        <p:nvPicPr>
          <p:cNvPr id="6146" name="Picture 2" descr="情人節Valentine's Day的由來你知道嗎？ | 環球新聞時訊報">
            <a:extLst>
              <a:ext uri="{FF2B5EF4-FFF2-40B4-BE49-F238E27FC236}">
                <a16:creationId xmlns:a16="http://schemas.microsoft.com/office/drawing/2014/main" id="{D8F49883-4519-B597-29F9-7451C90E08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82" y="1715272"/>
            <a:ext cx="7446818" cy="487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6872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母親節快樂！06 - 「賽馬會智家樂計劃」">
            <a:extLst>
              <a:ext uri="{FF2B5EF4-FFF2-40B4-BE49-F238E27FC236}">
                <a16:creationId xmlns:a16="http://schemas.microsoft.com/office/drawing/2014/main" id="{4CDC2012-C18B-50BB-B06C-0786583DC8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67" y="221167"/>
            <a:ext cx="6636833" cy="663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3AE1EB4-54B8-1A7F-E09E-2D506519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母亲节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mǔqīnjié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en-US" altLang="zh-TW" dirty="0"/>
              <a:t>Mother’s Day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59786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AE1EB4-54B8-1A7F-E09E-2D506519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父亲节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fùqīnjié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en-US" altLang="zh-TW" dirty="0"/>
              <a:t>Father’s Day</a:t>
            </a:r>
            <a:endParaRPr lang="zh-TW" altLang="en-US" dirty="0"/>
          </a:p>
        </p:txBody>
      </p:sp>
      <p:pic>
        <p:nvPicPr>
          <p:cNvPr id="8194" name="Picture 2" descr="父親節冷知識｜要送花俾爸爸？各國習俗大不同德國會狂歡飲酒！">
            <a:extLst>
              <a:ext uri="{FF2B5EF4-FFF2-40B4-BE49-F238E27FC236}">
                <a16:creationId xmlns:a16="http://schemas.microsoft.com/office/drawing/2014/main" id="{2DEBAD02-2D18-D131-AB19-B4AF51D84C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95" y="365125"/>
            <a:ext cx="6151241" cy="627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789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AE1EB4-54B8-1A7F-E09E-2D506519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感恩节 </a:t>
            </a: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gǎnēnjié</a:t>
            </a:r>
            <a:br>
              <a:rPr lang="en-US" altLang="zh-TW" dirty="0"/>
            </a:br>
            <a:r>
              <a:rPr lang="en-US" altLang="zh-TW" dirty="0"/>
              <a:t>Thanksgiving</a:t>
            </a:r>
            <a:endParaRPr lang="zh-TW" altLang="en-US" dirty="0"/>
          </a:p>
        </p:txBody>
      </p:sp>
      <p:pic>
        <p:nvPicPr>
          <p:cNvPr id="9218" name="Picture 2" descr="感恩節Thanksgiving，感謝一年的豐收辛勞-線上學英文│巨匠線上真人">
            <a:extLst>
              <a:ext uri="{FF2B5EF4-FFF2-40B4-BE49-F238E27FC236}">
                <a16:creationId xmlns:a16="http://schemas.microsoft.com/office/drawing/2014/main" id="{0C98748E-3604-1026-559B-8A8DECB838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14" y="1690688"/>
            <a:ext cx="9187186" cy="482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521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6D5B46AE-0FB3-5BD1-A74C-987BED3705B3}"/>
              </a:ext>
            </a:extLst>
          </p:cNvPr>
          <p:cNvSpPr txBox="1"/>
          <p:nvPr/>
        </p:nvSpPr>
        <p:spPr>
          <a:xfrm>
            <a:off x="2186266" y="2142433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捷克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9BB0C8-B12D-BCC1-E70C-A4F6BA1D2424}"/>
              </a:ext>
            </a:extLst>
          </p:cNvPr>
          <p:cNvSpPr txBox="1"/>
          <p:nvPr/>
        </p:nvSpPr>
        <p:spPr>
          <a:xfrm>
            <a:off x="4987945" y="2142433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斯洛伐克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B2BF96D-3094-3E57-2966-0A223963827D}"/>
              </a:ext>
            </a:extLst>
          </p:cNvPr>
          <p:cNvSpPr txBox="1"/>
          <p:nvPr/>
        </p:nvSpPr>
        <p:spPr>
          <a:xfrm>
            <a:off x="7776962" y="2142433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荷兰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452DC04-15BD-A2A3-350A-B243F3033847}"/>
              </a:ext>
            </a:extLst>
          </p:cNvPr>
          <p:cNvSpPr txBox="1"/>
          <p:nvPr/>
        </p:nvSpPr>
        <p:spPr>
          <a:xfrm>
            <a:off x="2198932" y="2771065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Jiékè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DF549F-B08A-13D9-BBAF-9975A79C7213}"/>
              </a:ext>
            </a:extLst>
          </p:cNvPr>
          <p:cNvSpPr txBox="1"/>
          <p:nvPr/>
        </p:nvSpPr>
        <p:spPr>
          <a:xfrm>
            <a:off x="4856974" y="2771065"/>
            <a:ext cx="2390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Sīluòfákè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4966BF6-FD06-E259-24EC-A4E6FD285BB8}"/>
              </a:ext>
            </a:extLst>
          </p:cNvPr>
          <p:cNvSpPr txBox="1"/>
          <p:nvPr/>
        </p:nvSpPr>
        <p:spPr>
          <a:xfrm>
            <a:off x="7789628" y="2771065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Hélán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7D063BB-1677-0CD2-01C8-EC2B902830C4}"/>
              </a:ext>
            </a:extLst>
          </p:cNvPr>
          <p:cNvSpPr/>
          <p:nvPr/>
        </p:nvSpPr>
        <p:spPr>
          <a:xfrm>
            <a:off x="2012899" y="3379358"/>
            <a:ext cx="2494845" cy="17320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捷克國旗">
            <a:extLst>
              <a:ext uri="{FF2B5EF4-FFF2-40B4-BE49-F238E27FC236}">
                <a16:creationId xmlns:a16="http://schemas.microsoft.com/office/drawing/2014/main" id="{05A18356-017F-6379-920C-BACECD4E3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266" y="3475682"/>
            <a:ext cx="2103219" cy="13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A11748E-6B11-B888-AD84-E6CC7CBFF8BA}"/>
              </a:ext>
            </a:extLst>
          </p:cNvPr>
          <p:cNvSpPr/>
          <p:nvPr/>
        </p:nvSpPr>
        <p:spPr>
          <a:xfrm>
            <a:off x="4804798" y="3379357"/>
            <a:ext cx="2494845" cy="17320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斯洛伐克國旗">
            <a:extLst>
              <a:ext uri="{FF2B5EF4-FFF2-40B4-BE49-F238E27FC236}">
                <a16:creationId xmlns:a16="http://schemas.microsoft.com/office/drawing/2014/main" id="{474F7CC9-16DB-0FEC-CD6F-CE5A686E9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945" y="3456865"/>
            <a:ext cx="2103219" cy="13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90219A2-30F4-3757-F8F5-3D390CB9D6ED}"/>
              </a:ext>
            </a:extLst>
          </p:cNvPr>
          <p:cNvSpPr/>
          <p:nvPr/>
        </p:nvSpPr>
        <p:spPr>
          <a:xfrm>
            <a:off x="7593814" y="3379357"/>
            <a:ext cx="2494845" cy="17320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0" name="Picture 6" descr="荷蘭國旗">
            <a:extLst>
              <a:ext uri="{FF2B5EF4-FFF2-40B4-BE49-F238E27FC236}">
                <a16:creationId xmlns:a16="http://schemas.microsoft.com/office/drawing/2014/main" id="{F3A8F32E-BC07-0B68-C226-2D368EBAB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8992" y="3475680"/>
            <a:ext cx="2103219" cy="13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69701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AE1EB4-54B8-1A7F-E09E-2D506519C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8" y="365124"/>
            <a:ext cx="10515600" cy="1993065"/>
          </a:xfrm>
        </p:spPr>
        <p:txBody>
          <a:bodyPr>
            <a:normAutofit/>
          </a:bodyPr>
          <a:lstStyle/>
          <a:p>
            <a:r>
              <a:rPr lang="zh-TW" altLang="en-US" dirty="0"/>
              <a:t>圣诞节</a:t>
            </a:r>
            <a:br>
              <a:rPr lang="en-US" altLang="zh-TW" dirty="0"/>
            </a:br>
            <a:r>
              <a:rPr lang="en-US" altLang="zh-TW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shèngdànjié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en-US" altLang="zh-TW" dirty="0"/>
              <a:t> Christmas</a:t>
            </a:r>
            <a:endParaRPr lang="zh-TW" altLang="en-US" dirty="0"/>
          </a:p>
        </p:txBody>
      </p:sp>
      <p:pic>
        <p:nvPicPr>
          <p:cNvPr id="10242" name="Picture 2" descr="聖誕節慶祝活動有哪些？聖誕節的由來習俗+交換禮物推薦總整理| Rakuten樂天市場">
            <a:extLst>
              <a:ext uri="{FF2B5EF4-FFF2-40B4-BE49-F238E27FC236}">
                <a16:creationId xmlns:a16="http://schemas.microsoft.com/office/drawing/2014/main" id="{5B5906E4-37CE-413F-824A-0991CC7E95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85" y="365124"/>
            <a:ext cx="8220759" cy="616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096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00C30B-0121-31A0-6A9E-244D65AD2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30306"/>
            <a:ext cx="10414299" cy="574665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我家有四个人，我爸爸、妈妈、弟弟和我。</a:t>
            </a:r>
            <a:endParaRPr lang="en-US" altLang="zh-TW" sz="3200" dirty="0"/>
          </a:p>
          <a:p>
            <a:r>
              <a:rPr lang="zh-TW" altLang="en-US" sz="3200" dirty="0"/>
              <a:t>我爸爸是医生</a:t>
            </a:r>
            <a:endParaRPr lang="en-US" altLang="zh-TW" sz="3200" dirty="0"/>
          </a:p>
          <a:p>
            <a:r>
              <a:rPr lang="zh-TW" altLang="en-US" sz="3200" dirty="0"/>
              <a:t>我妈妈是老师</a:t>
            </a:r>
            <a:endParaRPr lang="en-US" altLang="zh-TW" sz="3200" dirty="0"/>
          </a:p>
          <a:p>
            <a:r>
              <a:rPr lang="zh-TW" altLang="en-US" sz="3200" dirty="0"/>
              <a:t>我和我弟弟都是学生</a:t>
            </a:r>
            <a:endParaRPr lang="en-US" altLang="zh-TW" sz="3200" dirty="0"/>
          </a:p>
          <a:p>
            <a:r>
              <a:rPr lang="zh-TW" altLang="en-US" sz="3200" dirty="0"/>
              <a:t>我爸爸喜欢看电视</a:t>
            </a:r>
            <a:endParaRPr lang="en-US" altLang="zh-TW" sz="3200" dirty="0"/>
          </a:p>
          <a:p>
            <a:r>
              <a:rPr lang="zh-TW" altLang="en-US" sz="3200" dirty="0"/>
              <a:t>我妈妈喜欢唱歌</a:t>
            </a:r>
            <a:endParaRPr lang="en-US" altLang="zh-TW" sz="3200" dirty="0"/>
          </a:p>
          <a:p>
            <a:r>
              <a:rPr lang="zh-TW" altLang="en-US" sz="3200" dirty="0"/>
              <a:t>我弟弟喜欢打游戏机</a:t>
            </a:r>
            <a:endParaRPr lang="en-US" altLang="zh-TW" sz="3200" dirty="0"/>
          </a:p>
          <a:p>
            <a:r>
              <a:rPr lang="zh-TW" altLang="en-US" sz="3200" dirty="0"/>
              <a:t>我喜欢打球</a:t>
            </a:r>
            <a:endParaRPr lang="en-US" altLang="zh-TW" sz="3200" dirty="0"/>
          </a:p>
          <a:p>
            <a:r>
              <a:rPr lang="zh-TW" altLang="en-US" sz="3200" dirty="0"/>
              <a:t>我们家周末喜欢去看电影</a:t>
            </a:r>
            <a:endParaRPr lang="en-US" altLang="zh-TW" sz="3200" dirty="0"/>
          </a:p>
          <a:p>
            <a:r>
              <a:rPr lang="zh-TW" altLang="en-US" sz="3200" dirty="0"/>
              <a:t>我们家父亲节吃中国菜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3296296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56CDBBA-C27F-9C63-55AF-A3F6EE184C20}"/>
              </a:ext>
            </a:extLst>
          </p:cNvPr>
          <p:cNvSpPr txBox="1"/>
          <p:nvPr/>
        </p:nvSpPr>
        <p:spPr>
          <a:xfrm>
            <a:off x="2186266" y="2142433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立陶宛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4D1E666-106A-F793-FB2A-B11519F5D845}"/>
              </a:ext>
            </a:extLst>
          </p:cNvPr>
          <p:cNvSpPr txBox="1"/>
          <p:nvPr/>
        </p:nvSpPr>
        <p:spPr>
          <a:xfrm>
            <a:off x="4987945" y="2142433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墨西哥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2FC9544-04AB-AA1E-20A6-52484F1E2356}"/>
              </a:ext>
            </a:extLst>
          </p:cNvPr>
          <p:cNvSpPr txBox="1"/>
          <p:nvPr/>
        </p:nvSpPr>
        <p:spPr>
          <a:xfrm>
            <a:off x="7776962" y="2142433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乌克兰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F5FDDF8-8A03-B4CD-239A-166CCC7A5EBD}"/>
              </a:ext>
            </a:extLst>
          </p:cNvPr>
          <p:cNvSpPr txBox="1"/>
          <p:nvPr/>
        </p:nvSpPr>
        <p:spPr>
          <a:xfrm>
            <a:off x="2198932" y="2771065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Lìtáowǎn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9156CD1-FA4C-952C-BE41-12E0EA501DF9}"/>
              </a:ext>
            </a:extLst>
          </p:cNvPr>
          <p:cNvSpPr txBox="1"/>
          <p:nvPr/>
        </p:nvSpPr>
        <p:spPr>
          <a:xfrm>
            <a:off x="4856974" y="2771065"/>
            <a:ext cx="2390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Mòxīgē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97E02EC-D34C-C01D-5EAD-43DF5AFB5469}"/>
              </a:ext>
            </a:extLst>
          </p:cNvPr>
          <p:cNvSpPr txBox="1"/>
          <p:nvPr/>
        </p:nvSpPr>
        <p:spPr>
          <a:xfrm>
            <a:off x="7789628" y="2771065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Wūkèlán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BFD4956-82E1-8809-2562-93F2ACEB7EB3}"/>
              </a:ext>
            </a:extLst>
          </p:cNvPr>
          <p:cNvSpPr/>
          <p:nvPr/>
        </p:nvSpPr>
        <p:spPr>
          <a:xfrm>
            <a:off x="2012898" y="3379357"/>
            <a:ext cx="2520000" cy="18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44CCC47-6682-5683-8318-D54323D65DC8}"/>
              </a:ext>
            </a:extLst>
          </p:cNvPr>
          <p:cNvSpPr/>
          <p:nvPr/>
        </p:nvSpPr>
        <p:spPr>
          <a:xfrm>
            <a:off x="4804797" y="3379356"/>
            <a:ext cx="2520000" cy="18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B75DAE1-9740-175A-AF2E-5010ECC2CCE6}"/>
              </a:ext>
            </a:extLst>
          </p:cNvPr>
          <p:cNvSpPr/>
          <p:nvPr/>
        </p:nvSpPr>
        <p:spPr>
          <a:xfrm>
            <a:off x="7593813" y="3379356"/>
            <a:ext cx="2520000" cy="18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 descr="墨西哥合眾國國旗">
            <a:extLst>
              <a:ext uri="{FF2B5EF4-FFF2-40B4-BE49-F238E27FC236}">
                <a16:creationId xmlns:a16="http://schemas.microsoft.com/office/drawing/2014/main" id="{38A97AFA-90EF-CD88-3E1B-412159CAC5E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5998" y="3578376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立陶宛國旗">
            <a:extLst>
              <a:ext uri="{FF2B5EF4-FFF2-40B4-BE49-F238E27FC236}">
                <a16:creationId xmlns:a16="http://schemas.microsoft.com/office/drawing/2014/main" id="{9C82A58A-DB8F-C883-5EF5-673DB0B9C51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8932" y="3578376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烏克蘭國旗">
            <a:extLst>
              <a:ext uri="{FF2B5EF4-FFF2-40B4-BE49-F238E27FC236}">
                <a16:creationId xmlns:a16="http://schemas.microsoft.com/office/drawing/2014/main" id="{B3471462-E58C-5D17-2DB5-4329F4406BA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9628" y="3544416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515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6C2A3709-8DCB-C0B2-0B6C-1DD83A3ADAF5}"/>
              </a:ext>
            </a:extLst>
          </p:cNvPr>
          <p:cNvSpPr txBox="1"/>
          <p:nvPr/>
        </p:nvSpPr>
        <p:spPr>
          <a:xfrm>
            <a:off x="2186266" y="2142433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台湾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BB1C71B-CEAD-5AB8-B6C7-D9ACB0B8BB8C}"/>
              </a:ext>
            </a:extLst>
          </p:cNvPr>
          <p:cNvSpPr txBox="1"/>
          <p:nvPr/>
        </p:nvSpPr>
        <p:spPr>
          <a:xfrm>
            <a:off x="4987945" y="2142433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美国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E34DEF7-CDBC-F4D9-8AA1-D07B4590BCA7}"/>
              </a:ext>
            </a:extLst>
          </p:cNvPr>
          <p:cNvSpPr txBox="1"/>
          <p:nvPr/>
        </p:nvSpPr>
        <p:spPr>
          <a:xfrm>
            <a:off x="7776962" y="2142433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中国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4A345D3-2FA5-7522-1B46-1EA5F973CA41}"/>
              </a:ext>
            </a:extLst>
          </p:cNvPr>
          <p:cNvSpPr txBox="1"/>
          <p:nvPr/>
        </p:nvSpPr>
        <p:spPr>
          <a:xfrm>
            <a:off x="2198932" y="2771065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Táiwān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0A2C888-6D74-118C-7513-A8E3D5195A98}"/>
              </a:ext>
            </a:extLst>
          </p:cNvPr>
          <p:cNvSpPr txBox="1"/>
          <p:nvPr/>
        </p:nvSpPr>
        <p:spPr>
          <a:xfrm>
            <a:off x="7789628" y="2771065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Zhōngguó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4C1038E-5C73-00EC-3EA7-CE8FD46DFDB8}"/>
              </a:ext>
            </a:extLst>
          </p:cNvPr>
          <p:cNvSpPr/>
          <p:nvPr/>
        </p:nvSpPr>
        <p:spPr>
          <a:xfrm>
            <a:off x="2012898" y="3379357"/>
            <a:ext cx="2520000" cy="18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0A2F4A1-6FB4-CAC9-9526-F9B36AE7020E}"/>
              </a:ext>
            </a:extLst>
          </p:cNvPr>
          <p:cNvSpPr/>
          <p:nvPr/>
        </p:nvSpPr>
        <p:spPr>
          <a:xfrm>
            <a:off x="4804797" y="3379356"/>
            <a:ext cx="2520000" cy="18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AECAD19-8B75-32A6-0E01-3F19A23E95DF}"/>
              </a:ext>
            </a:extLst>
          </p:cNvPr>
          <p:cNvSpPr/>
          <p:nvPr/>
        </p:nvSpPr>
        <p:spPr>
          <a:xfrm>
            <a:off x="7593813" y="3379356"/>
            <a:ext cx="2520000" cy="180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8" name="Picture 6" descr="中華民國國旗定為紅地，左上角為青天白日圖案。">
            <a:extLst>
              <a:ext uri="{FF2B5EF4-FFF2-40B4-BE49-F238E27FC236}">
                <a16:creationId xmlns:a16="http://schemas.microsoft.com/office/drawing/2014/main" id="{F6E16871-8886-CE9A-DA84-926E4128718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266" y="3587784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美國國旗">
            <a:extLst>
              <a:ext uri="{FF2B5EF4-FFF2-40B4-BE49-F238E27FC236}">
                <a16:creationId xmlns:a16="http://schemas.microsoft.com/office/drawing/2014/main" id="{57F69E8A-1DF9-B83F-28C2-00130835EAD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945" y="3568967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中華人民共和國國旗">
            <a:extLst>
              <a:ext uri="{FF2B5EF4-FFF2-40B4-BE49-F238E27FC236}">
                <a16:creationId xmlns:a16="http://schemas.microsoft.com/office/drawing/2014/main" id="{7514D98E-31E8-3F93-8C1B-26056692932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8992" y="3587782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B834C10-9255-A70D-8844-E017A526E655}"/>
              </a:ext>
            </a:extLst>
          </p:cNvPr>
          <p:cNvSpPr txBox="1"/>
          <p:nvPr/>
        </p:nvSpPr>
        <p:spPr>
          <a:xfrm>
            <a:off x="4856974" y="2771065"/>
            <a:ext cx="2390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Měiguó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820309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5B56067-7518-3173-A2BD-113204000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r="36976" b="1"/>
          <a:stretch/>
        </p:blipFill>
        <p:spPr bwMode="auto">
          <a:xfrm>
            <a:off x="484632" y="1667356"/>
            <a:ext cx="3517119" cy="351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75B3D3B-E6EF-F03E-996A-B5265F841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8" r="17833" b="1"/>
          <a:stretch/>
        </p:blipFill>
        <p:spPr bwMode="auto">
          <a:xfrm>
            <a:off x="4310676" y="1657242"/>
            <a:ext cx="3537345" cy="35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516B7D0-71B7-F00C-1623-A6A14A64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5" r="31526" b="1"/>
          <a:stretch/>
        </p:blipFill>
        <p:spPr bwMode="auto">
          <a:xfrm>
            <a:off x="8162336" y="1667356"/>
            <a:ext cx="3517120" cy="35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74FEB45-BB05-3489-C56C-EFB675668EE1}"/>
              </a:ext>
            </a:extLst>
          </p:cNvPr>
          <p:cNvSpPr txBox="1"/>
          <p:nvPr/>
        </p:nvSpPr>
        <p:spPr>
          <a:xfrm>
            <a:off x="1204912" y="298923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纽约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EC33C36-B75C-95E1-4D06-C79F5DFC1D28}"/>
              </a:ext>
            </a:extLst>
          </p:cNvPr>
          <p:cNvSpPr txBox="1"/>
          <p:nvPr/>
        </p:nvSpPr>
        <p:spPr>
          <a:xfrm>
            <a:off x="4996470" y="298923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布尔诺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37047FF-2330-52F3-84AD-DE8D5F7F3EAE}"/>
              </a:ext>
            </a:extLst>
          </p:cNvPr>
          <p:cNvSpPr txBox="1"/>
          <p:nvPr/>
        </p:nvSpPr>
        <p:spPr>
          <a:xfrm>
            <a:off x="8920267" y="298923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北京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A034747-6567-1776-E35E-0F143036287C}"/>
              </a:ext>
            </a:extLst>
          </p:cNvPr>
          <p:cNvSpPr txBox="1"/>
          <p:nvPr/>
        </p:nvSpPr>
        <p:spPr>
          <a:xfrm>
            <a:off x="1217578" y="927555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Niǔyuē</a:t>
            </a:r>
            <a:endParaRPr lang="en-US" altLang="zh-TW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7EADB1-C1B8-5FC5-1A20-E19AD0C34C1D}"/>
              </a:ext>
            </a:extLst>
          </p:cNvPr>
          <p:cNvSpPr txBox="1"/>
          <p:nvPr/>
        </p:nvSpPr>
        <p:spPr>
          <a:xfrm>
            <a:off x="4865499" y="927555"/>
            <a:ext cx="2390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Bùěrnuò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7A8C895-B511-436E-D665-9B9EFF30C122}"/>
              </a:ext>
            </a:extLst>
          </p:cNvPr>
          <p:cNvSpPr txBox="1"/>
          <p:nvPr/>
        </p:nvSpPr>
        <p:spPr>
          <a:xfrm>
            <a:off x="8932933" y="927555"/>
            <a:ext cx="2103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Běijīng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7D235AB-18ED-7B85-C3E9-D5D3775570FE}"/>
              </a:ext>
            </a:extLst>
          </p:cNvPr>
          <p:cNvSpPr txBox="1"/>
          <p:nvPr/>
        </p:nvSpPr>
        <p:spPr>
          <a:xfrm>
            <a:off x="4310675" y="5345670"/>
            <a:ext cx="3537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Brno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DAB0829-F058-C6DB-4109-971CE463A452}"/>
              </a:ext>
            </a:extLst>
          </p:cNvPr>
          <p:cNvSpPr txBox="1"/>
          <p:nvPr/>
        </p:nvSpPr>
        <p:spPr>
          <a:xfrm>
            <a:off x="487848" y="5380064"/>
            <a:ext cx="3513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50B9820-F124-6599-2461-5410D7455D43}"/>
              </a:ext>
            </a:extLst>
          </p:cNvPr>
          <p:cNvSpPr txBox="1"/>
          <p:nvPr/>
        </p:nvSpPr>
        <p:spPr>
          <a:xfrm>
            <a:off x="8162336" y="5345669"/>
            <a:ext cx="3517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Beijing</a:t>
            </a:r>
          </a:p>
        </p:txBody>
      </p:sp>
    </p:spTree>
    <p:extLst>
      <p:ext uri="{BB962C8B-B14F-4D97-AF65-F5344CB8AC3E}">
        <p14:creationId xmlns:p14="http://schemas.microsoft.com/office/powerpoint/2010/main" val="292633992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7233E8F2-405E-697A-3ABA-5984320E9F48}"/>
              </a:ext>
            </a:extLst>
          </p:cNvPr>
          <p:cNvSpPr/>
          <p:nvPr/>
        </p:nvSpPr>
        <p:spPr>
          <a:xfrm>
            <a:off x="5341983" y="157480"/>
            <a:ext cx="4043680" cy="6543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510" name="Picture 6" descr="德國國旗">
            <a:extLst>
              <a:ext uri="{FF2B5EF4-FFF2-40B4-BE49-F238E27FC236}">
                <a16:creationId xmlns:a16="http://schemas.microsoft.com/office/drawing/2014/main" id="{DBF21FA0-CB15-7755-CCBB-98E7B212FA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5808" y="54715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藍底，上為白邊紅色聖喬治十字以及紅白交錯的聖安得魯十字">
            <a:extLst>
              <a:ext uri="{FF2B5EF4-FFF2-40B4-BE49-F238E27FC236}">
                <a16:creationId xmlns:a16="http://schemas.microsoft.com/office/drawing/2014/main" id="{ACDFF91A-03E0-07C2-4C08-7E64A7A3A6B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5808" y="2501855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法國國旗">
            <a:extLst>
              <a:ext uri="{FF2B5EF4-FFF2-40B4-BE49-F238E27FC236}">
                <a16:creationId xmlns:a16="http://schemas.microsoft.com/office/drawing/2014/main" id="{D9A93993-114E-BD74-536F-226E4B58BC7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5808" y="445656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6CEBAEE-65D5-C4AF-2923-673BFB9DA4DA}"/>
              </a:ext>
            </a:extLst>
          </p:cNvPr>
          <p:cNvSpPr txBox="1"/>
          <p:nvPr/>
        </p:nvSpPr>
        <p:spPr>
          <a:xfrm>
            <a:off x="2289818" y="1093207"/>
            <a:ext cx="3740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德国 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5B1B4F8-42C1-E9E8-D409-263B95112F56}"/>
              </a:ext>
            </a:extLst>
          </p:cNvPr>
          <p:cNvSpPr txBox="1"/>
          <p:nvPr/>
        </p:nvSpPr>
        <p:spPr>
          <a:xfrm>
            <a:off x="2211666" y="3029337"/>
            <a:ext cx="3740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英国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646D27B-E000-1F6F-981E-47A6D2A18B1D}"/>
              </a:ext>
            </a:extLst>
          </p:cNvPr>
          <p:cNvSpPr txBox="1"/>
          <p:nvPr/>
        </p:nvSpPr>
        <p:spPr>
          <a:xfrm>
            <a:off x="2211666" y="5002617"/>
            <a:ext cx="3740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法国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E792F88-0BB5-DB3F-F58E-696B005B7357}"/>
              </a:ext>
            </a:extLst>
          </p:cNvPr>
          <p:cNvSpPr txBox="1"/>
          <p:nvPr/>
        </p:nvSpPr>
        <p:spPr>
          <a:xfrm>
            <a:off x="1481183" y="1117612"/>
            <a:ext cx="5538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Déguó</a:t>
            </a:r>
            <a:r>
              <a:rPr lang="en-US" altLang="zh-TW" sz="3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3CD7F09-7DD4-5EF8-D129-10C2E694AA34}"/>
              </a:ext>
            </a:extLst>
          </p:cNvPr>
          <p:cNvSpPr txBox="1"/>
          <p:nvPr/>
        </p:nvSpPr>
        <p:spPr>
          <a:xfrm>
            <a:off x="1591458" y="3066487"/>
            <a:ext cx="5538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Yīngguó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D4B5A95-0170-BD19-7482-70A997F1E29C}"/>
              </a:ext>
            </a:extLst>
          </p:cNvPr>
          <p:cNvSpPr txBox="1"/>
          <p:nvPr/>
        </p:nvSpPr>
        <p:spPr>
          <a:xfrm>
            <a:off x="1247503" y="5027022"/>
            <a:ext cx="5892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Fǎguó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0665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4624</TotalTime>
  <Words>801</Words>
  <Application>Microsoft Office PowerPoint</Application>
  <PresentationFormat>寬螢幕</PresentationFormat>
  <Paragraphs>238</Paragraphs>
  <Slides>51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8" baseType="lpstr">
      <vt:lpstr>標楷體</vt:lpstr>
      <vt:lpstr>Arial</vt:lpstr>
      <vt:lpstr>Calibri</vt:lpstr>
      <vt:lpstr>Roboto</vt:lpstr>
      <vt:lpstr>Tahoma</vt:lpstr>
      <vt:lpstr>Times New Roman</vt:lpstr>
      <vt:lpstr>Office 佈景主題</vt:lpstr>
      <vt:lpstr>Modern Chinese for non-major students I </vt:lpstr>
      <vt:lpstr>Introduce yourself</vt:lpstr>
      <vt:lpstr>PowerPoint 簡報</vt:lpstr>
      <vt:lpstr>先生 xiānsheng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工作 gōngzuò job; to work</vt:lpstr>
      <vt:lpstr>老师 lǎoshī</vt:lpstr>
      <vt:lpstr>英文 yīngwén English (language)</vt:lpstr>
      <vt:lpstr>工作 gōngzuò job; to work</vt:lpstr>
      <vt:lpstr>做 zuò to do</vt:lpstr>
      <vt:lpstr>商人 shāngrén merchant; businessperson</vt:lpstr>
      <vt:lpstr>教授 jiàoshòu professor</vt:lpstr>
      <vt:lpstr>工人 gōngrén worker </vt:lpstr>
      <vt:lpstr>农民 nóngmín farmer; peasant</vt:lpstr>
      <vt:lpstr>画画儿 huà huàr Draw</vt:lpstr>
      <vt:lpstr>下棋 xiàqí play chess</vt:lpstr>
      <vt:lpstr>上网 shàngwǎng Internet</vt:lpstr>
      <vt:lpstr>聊天儿 liáotiānr Chat</vt:lpstr>
      <vt:lpstr>玩游戏机 wán yóuxìjī Play game consoles</vt:lpstr>
      <vt:lpstr>逛街 guàngjiē Shopping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Introduce your family</vt:lpstr>
      <vt:lpstr>PowerPoint 簡報</vt:lpstr>
      <vt:lpstr>爸爸 bàba</vt:lpstr>
      <vt:lpstr>姐姐 jiějie older sister</vt:lpstr>
      <vt:lpstr>哥哥 gēge older brother</vt:lpstr>
      <vt:lpstr>儿子 érzi son</vt:lpstr>
      <vt:lpstr>大哥 dàgē eldest brother</vt:lpstr>
      <vt:lpstr>新年 xīnnián New Year</vt:lpstr>
      <vt:lpstr>情人节 qíngrénjié Valentine’s Day</vt:lpstr>
      <vt:lpstr>母亲节 mǔqīnjié Mother’s Day</vt:lpstr>
      <vt:lpstr>父亲节 fùqīnjié Father’s Day</vt:lpstr>
      <vt:lpstr>感恩节 gǎnēnjié Thanksgiving</vt:lpstr>
      <vt:lpstr>圣诞节 shèngdànjié  Christmas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施鑫午</dc:creator>
  <cp:lastModifiedBy>施鑫午</cp:lastModifiedBy>
  <cp:revision>152</cp:revision>
  <dcterms:created xsi:type="dcterms:W3CDTF">2023-09-17T14:07:53Z</dcterms:created>
  <dcterms:modified xsi:type="dcterms:W3CDTF">2023-12-05T18:43:03Z</dcterms:modified>
</cp:coreProperties>
</file>