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856" r:id="rId12"/>
    <p:sldId id="857" r:id="rId13"/>
    <p:sldId id="855" r:id="rId14"/>
    <p:sldId id="858" r:id="rId15"/>
    <p:sldId id="859" r:id="rId16"/>
    <p:sldId id="868" r:id="rId17"/>
    <p:sldId id="865" r:id="rId18"/>
    <p:sldId id="866" r:id="rId19"/>
    <p:sldId id="867" r:id="rId20"/>
    <p:sldId id="869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598" autoAdjust="0"/>
  </p:normalViewPr>
  <p:slideViewPr>
    <p:cSldViewPr snapToGrid="0">
      <p:cViewPr varScale="1">
        <p:scale>
          <a:sx n="51" d="100"/>
          <a:sy n="51" d="100"/>
        </p:scale>
        <p:origin x="183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084409C-55BD-26E1-B226-5F8FF157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C073FA-94A6-2246-FD06-381550465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6578-FE33-471F-8ACC-47F06CBB6C5B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90B2A6-17F5-6249-BCDF-EEE8BBB06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E05714-C717-917B-371D-1BFEB9E79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1BBA-6885-4CCE-9778-7A4B426FEA3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24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41F9-6872-4FEA-8192-E1BA0BB50A09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7EC2-8498-4738-A6C0-E856F0682A32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7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MANY</a:t>
            </a:r>
            <a:r>
              <a:rPr lang="zh-TW" altLang="en-US" dirty="0"/>
              <a:t> 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这两个人你都认识吗？都</a:t>
            </a:r>
            <a:r>
              <a:rPr lang="en-US" altLang="zh-TW" dirty="0"/>
              <a:t>/</a:t>
            </a:r>
            <a:r>
              <a:rPr lang="zh-TW" altLang="en-US" dirty="0"/>
              <a:t>不都</a:t>
            </a:r>
            <a:r>
              <a:rPr lang="en-US" altLang="zh-TW" dirty="0"/>
              <a:t>/</a:t>
            </a:r>
            <a:r>
              <a:rPr lang="zh-TW" altLang="en-US" dirty="0"/>
              <a:t>都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258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6042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719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83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280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还是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7745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3686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太忙了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0047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外国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请客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好久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只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算了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找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别人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谢谢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再见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688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MANY</a:t>
            </a:r>
            <a:r>
              <a:rPr lang="zh-TW" altLang="en-US" dirty="0"/>
              <a:t> 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208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MANY</a:t>
            </a:r>
            <a:r>
              <a:rPr lang="zh-TW" altLang="en-US" dirty="0"/>
              <a:t> 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22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几个照片？两个照片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079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几个照片？两个照片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668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几个照片？两个照片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040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几个照片？两个照片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976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几个照片？两个照片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727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这是什么？</a:t>
            </a:r>
            <a:r>
              <a:rPr lang="zh-TW" altLang="en-US" dirty="0">
                <a:solidFill>
                  <a:srgbClr val="FF0000"/>
                </a:solidFill>
              </a:rPr>
              <a:t>照片</a:t>
            </a:r>
            <a:endParaRPr lang="en-US" altLang="zh-TW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几个照片？两个照片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这个照片你认识谁？我认识</a:t>
            </a:r>
            <a:r>
              <a:rPr lang="en-US" altLang="zh-TW" dirty="0"/>
              <a:t>A,B</a:t>
            </a:r>
            <a:r>
              <a:rPr lang="zh-TW" altLang="en-US" dirty="0"/>
              <a:t>和</a:t>
            </a:r>
            <a:r>
              <a:rPr lang="en-US" altLang="zh-TW" dirty="0"/>
              <a:t>C/</a:t>
            </a:r>
            <a:r>
              <a:rPr lang="zh-TW" altLang="en-US" dirty="0"/>
              <a:t>我认识</a:t>
            </a:r>
            <a:r>
              <a:rPr lang="en-US" altLang="zh-TW" dirty="0"/>
              <a:t>A,B,</a:t>
            </a:r>
            <a:r>
              <a:rPr lang="zh-TW" altLang="en-US" dirty="0"/>
              <a:t>还认识</a:t>
            </a:r>
            <a:r>
              <a:rPr lang="en-US" altLang="zh-TW" dirty="0"/>
              <a:t>C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他们是你的同学还是你的朋友？他们都是我的同学</a:t>
            </a:r>
            <a:r>
              <a:rPr lang="en-US" altLang="zh-TW" dirty="0"/>
              <a:t>/</a:t>
            </a:r>
            <a:r>
              <a:rPr lang="zh-TW" altLang="en-US" dirty="0"/>
              <a:t>朋友。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他们是你的同学，那他呢？他也是我的同学。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那个照片你认识谁？我都不认识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你觉得这个</a:t>
            </a:r>
            <a:r>
              <a:rPr lang="en-US" altLang="zh-TW" dirty="0"/>
              <a:t>activity</a:t>
            </a:r>
            <a:r>
              <a:rPr lang="zh-TW" altLang="en-US" dirty="0"/>
              <a:t>怎么样？</a:t>
            </a:r>
            <a:r>
              <a:rPr lang="zh-CN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觉得这个</a:t>
            </a:r>
            <a:r>
              <a:rPr lang="en-US" altLang="zh-TW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activity</a:t>
            </a: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很不错</a:t>
            </a:r>
            <a:r>
              <a:rPr lang="en-US" altLang="zh-TW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很有意思</a:t>
            </a:r>
            <a:r>
              <a:rPr lang="en-US" altLang="zh-TW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没有意思</a:t>
            </a:r>
            <a:r>
              <a:rPr lang="en-US" altLang="zh-TW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不怎么样。</a:t>
            </a:r>
            <a:endParaRPr lang="zh-CN" altLang="en-US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dirty="0"/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60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39EFD28-8500-6CA4-7359-843DE3E93C4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8A22A5-C4AC-7E29-8B47-2D1AB3DB1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388ADBC-5E64-A8AA-19B5-BEA51CAFEBE9}"/>
                </a:ext>
              </a:extLst>
            </p:cNvPr>
            <p:cNvSpPr/>
            <p:nvPr/>
          </p:nvSpPr>
          <p:spPr>
            <a:xfrm>
              <a:off x="1376218" y="1043709"/>
              <a:ext cx="9439564" cy="4770582"/>
            </a:xfrm>
            <a:custGeom>
              <a:avLst/>
              <a:gdLst>
                <a:gd name="connsiteX0" fmla="*/ 0 w 9439564"/>
                <a:gd name="connsiteY0" fmla="*/ 0 h 4770582"/>
                <a:gd name="connsiteX1" fmla="*/ 401181 w 9439564"/>
                <a:gd name="connsiteY1" fmla="*/ 0 h 4770582"/>
                <a:gd name="connsiteX2" fmla="*/ 802363 w 9439564"/>
                <a:gd name="connsiteY2" fmla="*/ 0 h 4770582"/>
                <a:gd name="connsiteX3" fmla="*/ 1109149 w 9439564"/>
                <a:gd name="connsiteY3" fmla="*/ 0 h 4770582"/>
                <a:gd name="connsiteX4" fmla="*/ 1793517 w 9439564"/>
                <a:gd name="connsiteY4" fmla="*/ 0 h 4770582"/>
                <a:gd name="connsiteX5" fmla="*/ 2572281 w 9439564"/>
                <a:gd name="connsiteY5" fmla="*/ 0 h 4770582"/>
                <a:gd name="connsiteX6" fmla="*/ 3351045 w 9439564"/>
                <a:gd name="connsiteY6" fmla="*/ 0 h 4770582"/>
                <a:gd name="connsiteX7" fmla="*/ 3846622 w 9439564"/>
                <a:gd name="connsiteY7" fmla="*/ 0 h 4770582"/>
                <a:gd name="connsiteX8" fmla="*/ 4436595 w 9439564"/>
                <a:gd name="connsiteY8" fmla="*/ 0 h 4770582"/>
                <a:gd name="connsiteX9" fmla="*/ 4837777 w 9439564"/>
                <a:gd name="connsiteY9" fmla="*/ 0 h 4770582"/>
                <a:gd name="connsiteX10" fmla="*/ 5427749 w 9439564"/>
                <a:gd name="connsiteY10" fmla="*/ 0 h 4770582"/>
                <a:gd name="connsiteX11" fmla="*/ 5923326 w 9439564"/>
                <a:gd name="connsiteY11" fmla="*/ 0 h 4770582"/>
                <a:gd name="connsiteX12" fmla="*/ 6324508 w 9439564"/>
                <a:gd name="connsiteY12" fmla="*/ 0 h 4770582"/>
                <a:gd name="connsiteX13" fmla="*/ 6914481 w 9439564"/>
                <a:gd name="connsiteY13" fmla="*/ 0 h 4770582"/>
                <a:gd name="connsiteX14" fmla="*/ 7598849 w 9439564"/>
                <a:gd name="connsiteY14" fmla="*/ 0 h 4770582"/>
                <a:gd name="connsiteX15" fmla="*/ 7905635 w 9439564"/>
                <a:gd name="connsiteY15" fmla="*/ 0 h 4770582"/>
                <a:gd name="connsiteX16" fmla="*/ 8684399 w 9439564"/>
                <a:gd name="connsiteY16" fmla="*/ 0 h 4770582"/>
                <a:gd name="connsiteX17" fmla="*/ 9439564 w 9439564"/>
                <a:gd name="connsiteY17" fmla="*/ 0 h 4770582"/>
                <a:gd name="connsiteX18" fmla="*/ 9439564 w 9439564"/>
                <a:gd name="connsiteY18" fmla="*/ 500911 h 4770582"/>
                <a:gd name="connsiteX19" fmla="*/ 9439564 w 9439564"/>
                <a:gd name="connsiteY19" fmla="*/ 1192646 h 4770582"/>
                <a:gd name="connsiteX20" fmla="*/ 9439564 w 9439564"/>
                <a:gd name="connsiteY20" fmla="*/ 1741262 h 4770582"/>
                <a:gd name="connsiteX21" fmla="*/ 9439564 w 9439564"/>
                <a:gd name="connsiteY21" fmla="*/ 2432997 h 4770582"/>
                <a:gd name="connsiteX22" fmla="*/ 9439564 w 9439564"/>
                <a:gd name="connsiteY22" fmla="*/ 3124731 h 4770582"/>
                <a:gd name="connsiteX23" fmla="*/ 9439564 w 9439564"/>
                <a:gd name="connsiteY23" fmla="*/ 3721054 h 4770582"/>
                <a:gd name="connsiteX24" fmla="*/ 9439564 w 9439564"/>
                <a:gd name="connsiteY24" fmla="*/ 4770582 h 4770582"/>
                <a:gd name="connsiteX25" fmla="*/ 8755196 w 9439564"/>
                <a:gd name="connsiteY25" fmla="*/ 4770582 h 4770582"/>
                <a:gd name="connsiteX26" fmla="*/ 8070827 w 9439564"/>
                <a:gd name="connsiteY26" fmla="*/ 4770582 h 4770582"/>
                <a:gd name="connsiteX27" fmla="*/ 7764041 w 9439564"/>
                <a:gd name="connsiteY27" fmla="*/ 4770582 h 4770582"/>
                <a:gd name="connsiteX28" fmla="*/ 7268464 w 9439564"/>
                <a:gd name="connsiteY28" fmla="*/ 4770582 h 4770582"/>
                <a:gd name="connsiteX29" fmla="*/ 6961678 w 9439564"/>
                <a:gd name="connsiteY29" fmla="*/ 4770582 h 4770582"/>
                <a:gd name="connsiteX30" fmla="*/ 6560497 w 9439564"/>
                <a:gd name="connsiteY30" fmla="*/ 4770582 h 4770582"/>
                <a:gd name="connsiteX31" fmla="*/ 5781733 w 9439564"/>
                <a:gd name="connsiteY31" fmla="*/ 4770582 h 4770582"/>
                <a:gd name="connsiteX32" fmla="*/ 5097365 w 9439564"/>
                <a:gd name="connsiteY32" fmla="*/ 4770582 h 4770582"/>
                <a:gd name="connsiteX33" fmla="*/ 4696183 w 9439564"/>
                <a:gd name="connsiteY33" fmla="*/ 4770582 h 4770582"/>
                <a:gd name="connsiteX34" fmla="*/ 4389397 w 9439564"/>
                <a:gd name="connsiteY34" fmla="*/ 4770582 h 4770582"/>
                <a:gd name="connsiteX35" fmla="*/ 3988216 w 9439564"/>
                <a:gd name="connsiteY35" fmla="*/ 4770582 h 4770582"/>
                <a:gd name="connsiteX36" fmla="*/ 3303847 w 9439564"/>
                <a:gd name="connsiteY36" fmla="*/ 4770582 h 4770582"/>
                <a:gd name="connsiteX37" fmla="*/ 2997062 w 9439564"/>
                <a:gd name="connsiteY37" fmla="*/ 4770582 h 4770582"/>
                <a:gd name="connsiteX38" fmla="*/ 2595880 w 9439564"/>
                <a:gd name="connsiteY38" fmla="*/ 4770582 h 4770582"/>
                <a:gd name="connsiteX39" fmla="*/ 1817116 w 9439564"/>
                <a:gd name="connsiteY39" fmla="*/ 4770582 h 4770582"/>
                <a:gd name="connsiteX40" fmla="*/ 1321539 w 9439564"/>
                <a:gd name="connsiteY40" fmla="*/ 4770582 h 4770582"/>
                <a:gd name="connsiteX41" fmla="*/ 920357 w 9439564"/>
                <a:gd name="connsiteY41" fmla="*/ 4770582 h 4770582"/>
                <a:gd name="connsiteX42" fmla="*/ 0 w 9439564"/>
                <a:gd name="connsiteY42" fmla="*/ 4770582 h 4770582"/>
                <a:gd name="connsiteX43" fmla="*/ 0 w 9439564"/>
                <a:gd name="connsiteY43" fmla="*/ 4221965 h 4770582"/>
                <a:gd name="connsiteX44" fmla="*/ 0 w 9439564"/>
                <a:gd name="connsiteY44" fmla="*/ 3530231 h 4770582"/>
                <a:gd name="connsiteX45" fmla="*/ 0 w 9439564"/>
                <a:gd name="connsiteY45" fmla="*/ 2838496 h 4770582"/>
                <a:gd name="connsiteX46" fmla="*/ 0 w 9439564"/>
                <a:gd name="connsiteY46" fmla="*/ 2194468 h 4770582"/>
                <a:gd name="connsiteX47" fmla="*/ 0 w 9439564"/>
                <a:gd name="connsiteY47" fmla="*/ 1598145 h 4770582"/>
                <a:gd name="connsiteX48" fmla="*/ 0 w 9439564"/>
                <a:gd name="connsiteY48" fmla="*/ 954116 h 4770582"/>
                <a:gd name="connsiteX49" fmla="*/ 0 w 9439564"/>
                <a:gd name="connsiteY49" fmla="*/ 0 h 47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439564" h="4770582" extrusionOk="0">
                  <a:moveTo>
                    <a:pt x="0" y="0"/>
                  </a:moveTo>
                  <a:cubicBezTo>
                    <a:pt x="162918" y="-27870"/>
                    <a:pt x="295787" y="26800"/>
                    <a:pt x="401181" y="0"/>
                  </a:cubicBezTo>
                  <a:cubicBezTo>
                    <a:pt x="506575" y="-26800"/>
                    <a:pt x="612058" y="46690"/>
                    <a:pt x="802363" y="0"/>
                  </a:cubicBezTo>
                  <a:cubicBezTo>
                    <a:pt x="992668" y="-46690"/>
                    <a:pt x="965318" y="22819"/>
                    <a:pt x="1109149" y="0"/>
                  </a:cubicBezTo>
                  <a:cubicBezTo>
                    <a:pt x="1252980" y="-22819"/>
                    <a:pt x="1641892" y="57460"/>
                    <a:pt x="1793517" y="0"/>
                  </a:cubicBezTo>
                  <a:cubicBezTo>
                    <a:pt x="1945142" y="-57460"/>
                    <a:pt x="2295771" y="85876"/>
                    <a:pt x="2572281" y="0"/>
                  </a:cubicBezTo>
                  <a:cubicBezTo>
                    <a:pt x="2848791" y="-85876"/>
                    <a:pt x="3061301" y="46424"/>
                    <a:pt x="3351045" y="0"/>
                  </a:cubicBezTo>
                  <a:cubicBezTo>
                    <a:pt x="3640789" y="-46424"/>
                    <a:pt x="3658787" y="8090"/>
                    <a:pt x="3846622" y="0"/>
                  </a:cubicBezTo>
                  <a:cubicBezTo>
                    <a:pt x="4034457" y="-8090"/>
                    <a:pt x="4310414" y="20414"/>
                    <a:pt x="4436595" y="0"/>
                  </a:cubicBezTo>
                  <a:cubicBezTo>
                    <a:pt x="4562776" y="-20414"/>
                    <a:pt x="4721599" y="36488"/>
                    <a:pt x="4837777" y="0"/>
                  </a:cubicBezTo>
                  <a:cubicBezTo>
                    <a:pt x="4953955" y="-36488"/>
                    <a:pt x="5179451" y="27936"/>
                    <a:pt x="5427749" y="0"/>
                  </a:cubicBezTo>
                  <a:cubicBezTo>
                    <a:pt x="5676047" y="-27936"/>
                    <a:pt x="5677179" y="30382"/>
                    <a:pt x="5923326" y="0"/>
                  </a:cubicBezTo>
                  <a:cubicBezTo>
                    <a:pt x="6169473" y="-30382"/>
                    <a:pt x="6138476" y="34159"/>
                    <a:pt x="6324508" y="0"/>
                  </a:cubicBezTo>
                  <a:cubicBezTo>
                    <a:pt x="6510540" y="-34159"/>
                    <a:pt x="6772635" y="24552"/>
                    <a:pt x="6914481" y="0"/>
                  </a:cubicBezTo>
                  <a:cubicBezTo>
                    <a:pt x="7056327" y="-24552"/>
                    <a:pt x="7310492" y="58711"/>
                    <a:pt x="7598849" y="0"/>
                  </a:cubicBezTo>
                  <a:cubicBezTo>
                    <a:pt x="7887206" y="-58711"/>
                    <a:pt x="7836777" y="7580"/>
                    <a:pt x="7905635" y="0"/>
                  </a:cubicBezTo>
                  <a:cubicBezTo>
                    <a:pt x="7974493" y="-7580"/>
                    <a:pt x="8422161" y="34812"/>
                    <a:pt x="8684399" y="0"/>
                  </a:cubicBezTo>
                  <a:cubicBezTo>
                    <a:pt x="8946637" y="-34812"/>
                    <a:pt x="9205860" y="82132"/>
                    <a:pt x="9439564" y="0"/>
                  </a:cubicBezTo>
                  <a:cubicBezTo>
                    <a:pt x="9457747" y="247004"/>
                    <a:pt x="9404392" y="321296"/>
                    <a:pt x="9439564" y="500911"/>
                  </a:cubicBezTo>
                  <a:cubicBezTo>
                    <a:pt x="9474736" y="680526"/>
                    <a:pt x="9398773" y="1011354"/>
                    <a:pt x="9439564" y="1192646"/>
                  </a:cubicBezTo>
                  <a:cubicBezTo>
                    <a:pt x="9480355" y="1373939"/>
                    <a:pt x="9375680" y="1501121"/>
                    <a:pt x="9439564" y="1741262"/>
                  </a:cubicBezTo>
                  <a:cubicBezTo>
                    <a:pt x="9503448" y="1981403"/>
                    <a:pt x="9386375" y="2273052"/>
                    <a:pt x="9439564" y="2432997"/>
                  </a:cubicBezTo>
                  <a:cubicBezTo>
                    <a:pt x="9492753" y="2592943"/>
                    <a:pt x="9404119" y="2894295"/>
                    <a:pt x="9439564" y="3124731"/>
                  </a:cubicBezTo>
                  <a:cubicBezTo>
                    <a:pt x="9475009" y="3355167"/>
                    <a:pt x="9429497" y="3506757"/>
                    <a:pt x="9439564" y="3721054"/>
                  </a:cubicBezTo>
                  <a:cubicBezTo>
                    <a:pt x="9449631" y="3935351"/>
                    <a:pt x="9378743" y="4363337"/>
                    <a:pt x="9439564" y="4770582"/>
                  </a:cubicBezTo>
                  <a:cubicBezTo>
                    <a:pt x="9214760" y="4845042"/>
                    <a:pt x="8961334" y="4738382"/>
                    <a:pt x="8755196" y="4770582"/>
                  </a:cubicBezTo>
                  <a:cubicBezTo>
                    <a:pt x="8549058" y="4802782"/>
                    <a:pt x="8340684" y="4729655"/>
                    <a:pt x="8070827" y="4770582"/>
                  </a:cubicBezTo>
                  <a:cubicBezTo>
                    <a:pt x="7800970" y="4811509"/>
                    <a:pt x="7908172" y="4749123"/>
                    <a:pt x="7764041" y="4770582"/>
                  </a:cubicBezTo>
                  <a:cubicBezTo>
                    <a:pt x="7619910" y="4792041"/>
                    <a:pt x="7506646" y="4739333"/>
                    <a:pt x="7268464" y="4770582"/>
                  </a:cubicBezTo>
                  <a:cubicBezTo>
                    <a:pt x="7030282" y="4801831"/>
                    <a:pt x="7082447" y="4751001"/>
                    <a:pt x="6961678" y="4770582"/>
                  </a:cubicBezTo>
                  <a:cubicBezTo>
                    <a:pt x="6840909" y="4790163"/>
                    <a:pt x="6679698" y="4739051"/>
                    <a:pt x="6560497" y="4770582"/>
                  </a:cubicBezTo>
                  <a:cubicBezTo>
                    <a:pt x="6441296" y="4802113"/>
                    <a:pt x="6116144" y="4707462"/>
                    <a:pt x="5781733" y="4770582"/>
                  </a:cubicBezTo>
                  <a:cubicBezTo>
                    <a:pt x="5447322" y="4833702"/>
                    <a:pt x="5368444" y="4767595"/>
                    <a:pt x="5097365" y="4770582"/>
                  </a:cubicBezTo>
                  <a:cubicBezTo>
                    <a:pt x="4826286" y="4773569"/>
                    <a:pt x="4794510" y="4749257"/>
                    <a:pt x="4696183" y="4770582"/>
                  </a:cubicBezTo>
                  <a:cubicBezTo>
                    <a:pt x="4597856" y="4791907"/>
                    <a:pt x="4485763" y="4753978"/>
                    <a:pt x="4389397" y="4770582"/>
                  </a:cubicBezTo>
                  <a:cubicBezTo>
                    <a:pt x="4293031" y="4787186"/>
                    <a:pt x="4129881" y="4739975"/>
                    <a:pt x="3988216" y="4770582"/>
                  </a:cubicBezTo>
                  <a:cubicBezTo>
                    <a:pt x="3846551" y="4801189"/>
                    <a:pt x="3610851" y="4770212"/>
                    <a:pt x="3303847" y="4770582"/>
                  </a:cubicBezTo>
                  <a:cubicBezTo>
                    <a:pt x="2996843" y="4770952"/>
                    <a:pt x="3147917" y="4764959"/>
                    <a:pt x="2997062" y="4770582"/>
                  </a:cubicBezTo>
                  <a:cubicBezTo>
                    <a:pt x="2846207" y="4776205"/>
                    <a:pt x="2717900" y="4723913"/>
                    <a:pt x="2595880" y="4770582"/>
                  </a:cubicBezTo>
                  <a:cubicBezTo>
                    <a:pt x="2473860" y="4817251"/>
                    <a:pt x="1999540" y="4677372"/>
                    <a:pt x="1817116" y="4770582"/>
                  </a:cubicBezTo>
                  <a:cubicBezTo>
                    <a:pt x="1634692" y="4863792"/>
                    <a:pt x="1526110" y="4741353"/>
                    <a:pt x="1321539" y="4770582"/>
                  </a:cubicBezTo>
                  <a:cubicBezTo>
                    <a:pt x="1116968" y="4799811"/>
                    <a:pt x="1103566" y="4733437"/>
                    <a:pt x="920357" y="4770582"/>
                  </a:cubicBezTo>
                  <a:cubicBezTo>
                    <a:pt x="737148" y="4807727"/>
                    <a:pt x="312102" y="4750414"/>
                    <a:pt x="0" y="4770582"/>
                  </a:cubicBezTo>
                  <a:cubicBezTo>
                    <a:pt x="-7808" y="4638902"/>
                    <a:pt x="42491" y="4366465"/>
                    <a:pt x="0" y="4221965"/>
                  </a:cubicBezTo>
                  <a:cubicBezTo>
                    <a:pt x="-42491" y="4077465"/>
                    <a:pt x="71576" y="3794993"/>
                    <a:pt x="0" y="3530231"/>
                  </a:cubicBezTo>
                  <a:cubicBezTo>
                    <a:pt x="-71576" y="3265469"/>
                    <a:pt x="58213" y="3106186"/>
                    <a:pt x="0" y="2838496"/>
                  </a:cubicBezTo>
                  <a:cubicBezTo>
                    <a:pt x="-58213" y="2570806"/>
                    <a:pt x="47558" y="2444513"/>
                    <a:pt x="0" y="2194468"/>
                  </a:cubicBezTo>
                  <a:cubicBezTo>
                    <a:pt x="-47558" y="1944423"/>
                    <a:pt x="23645" y="1722161"/>
                    <a:pt x="0" y="1598145"/>
                  </a:cubicBezTo>
                  <a:cubicBezTo>
                    <a:pt x="-23645" y="1474129"/>
                    <a:pt x="33012" y="1222679"/>
                    <a:pt x="0" y="954116"/>
                  </a:cubicBezTo>
                  <a:cubicBezTo>
                    <a:pt x="-33012" y="685553"/>
                    <a:pt x="100625" y="333205"/>
                    <a:pt x="0" y="0"/>
                  </a:cubicBez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58686941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A157CBE-83FB-7B5B-A98D-A4E1A36B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A89609-0965-43C5-621E-2A2F8F248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B11CD3-CE32-0D2D-438B-BC52349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89ABD9-9E1A-CF59-6208-6C1E134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47339-22EB-A11F-30A1-0ED08260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7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1970A-0870-2AB8-DA86-E51D3D5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2B65C-58C7-33D7-6BE2-923774A9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D311B-3F74-D879-2607-7A0250E8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8B536-5EC1-5250-FF8C-BD1D884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FC2301-B37D-058E-E2B8-29E6A7EB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0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4C9A31-077F-1305-F8AD-56C03159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82FBBA-FA26-48AA-F7E5-F580CE7E8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772872-D499-2F49-FF98-011A838E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A0C89-5366-A119-C492-3E97BD2E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EF40F8-BC7F-5D49-0BAF-F10818D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5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E003B-E2FA-7CAC-8A76-99355CCF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90C204-82CD-E8CC-F0C9-089DDCC8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0C7F0-7084-8CD8-0B2F-5FB5BF71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9CE87-E80D-4E42-3877-C3D0B7A1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2B8401-FFFB-F310-F0A0-BCBA562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5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80AF9-4204-2EBE-E1AE-82DFF22D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FAAACA-88C8-81B6-57BE-958E22AEE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980A80-8291-D8B5-00DB-CC6A471E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07FAF5-E938-3721-FBF7-E281AD5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21040C-9C22-CF15-C969-CDC54F4D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0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3C9CE-C01B-2211-169F-69B7CF7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3DFE8-4F26-0448-F6D1-177A8BE7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8267E1-AEC1-6A93-2C67-1706DB24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547307-BC5C-BD4A-EE66-B49F8D84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C361DC-ECCF-FE90-B311-96A050B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5589F-7006-B8A0-105E-75FB5CB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8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8A8C6-7AD0-9153-A95F-A6D39E56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C455F-1A3C-9CCC-B7DC-933759B7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F15B3A-119D-B448-90E9-01671678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63ABF1-F0B1-62DC-6390-0B3DBA351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405F43E-AF3F-3D37-E5E9-7F52987B1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67122-C4AD-E0C2-E033-FC56DDB0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FCFCD3-0DE3-0BD5-8F6C-101A1787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BDBF94A-24B0-305B-4C31-0EB18E61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74EF6-7480-DCCD-912E-71D9208D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6FF1A2-F03B-AFDB-4A03-81511A71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55D586-ACF2-7ABD-C56D-760FE1C2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4F37C4-B9D0-E30D-29A0-6E3E8EC9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4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8E32F3-6B40-80AC-0B97-AC1ECC9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3C3FCB-346A-9B65-184E-41F9C5A3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95BE11-AB26-C459-4E36-85C26DF3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11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815B-23DC-B2BC-CC8B-B198C3DF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2D4AF-E804-8061-C5D6-45FD2EB7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F64F89-8A19-D481-196F-ACAB49C2A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3EF9E9-14A5-D287-687B-8602DB9B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7DB7ED-E143-5B40-C32F-5D5D1782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AB6A92-0ED8-2FC4-00A7-3BA7988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64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B4A58-C787-C4A7-52C1-98247659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0947E0F-7CFD-183A-70A1-C66A8613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EF9314-1C03-62DC-12A9-4C196040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1E9BFF-20D8-E236-F502-E157A98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2023/12/13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E55743-BABF-DF43-4A8C-EDB1FD47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1F0F54-8ABF-E3D0-B8A9-3C7444D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71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43737C8-ADE5-5F5C-42F6-D5FC90DD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4D4110-B833-3D56-4EC4-BAC2E548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72A62-E913-C7B2-6BE3-EE73DF64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AD274828-FCAC-4158-8EE4-4574A72979B1}" type="datetimeFigureOut">
              <a:rPr lang="zh-TW" altLang="en-US" smtClean="0"/>
              <a:pPr/>
              <a:t>2023/12/13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E8047-9F2E-D414-A54B-CBCB743E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A3E03-813A-6F35-701C-3A8E1BC31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99A554B1-3C42-48EC-B05F-22671B746CC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30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3FDB0-4854-78E8-A636-A15E06B2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Modern Chinese for non-major students I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19B7F-327B-1C33-65DA-CFC65FC3E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zh-TW" dirty="0"/>
              <a:t>Week 12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107B1B-F2F8-DB1B-8B83-5CD0E5E5376C}"/>
              </a:ext>
            </a:extLst>
          </p:cNvPr>
          <p:cNvSpPr txBox="1">
            <a:spLocks/>
          </p:cNvSpPr>
          <p:nvPr/>
        </p:nvSpPr>
        <p:spPr>
          <a:xfrm>
            <a:off x="8421511" y="5532437"/>
            <a:ext cx="55089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记得点名</a:t>
            </a:r>
          </a:p>
        </p:txBody>
      </p:sp>
    </p:spTree>
    <p:extLst>
      <p:ext uri="{BB962C8B-B14F-4D97-AF65-F5344CB8AC3E}">
        <p14:creationId xmlns:p14="http://schemas.microsoft.com/office/powerpoint/2010/main" val="87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72877" y="316340"/>
            <a:ext cx="111726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你觉得这个</a:t>
            </a:r>
            <a:r>
              <a:rPr lang="en-US" altLang="zh-CN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activity</a:t>
            </a:r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怎么样？</a:t>
            </a:r>
            <a:endParaRPr lang="en-US" altLang="zh-CN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5400" dirty="0" err="1"/>
              <a:t>Nǐ</a:t>
            </a:r>
            <a:r>
              <a:rPr lang="en-US" altLang="zh-TW" sz="5400" dirty="0"/>
              <a:t> </a:t>
            </a:r>
            <a:r>
              <a:rPr lang="en-US" altLang="zh-TW" sz="5400" dirty="0" err="1"/>
              <a:t>juéde</a:t>
            </a:r>
            <a:r>
              <a:rPr lang="en-US" altLang="zh-TW" sz="5400" dirty="0"/>
              <a:t> </a:t>
            </a:r>
            <a:r>
              <a:rPr lang="en-US" altLang="zh-TW" sz="5400" dirty="0" err="1"/>
              <a:t>zhège</a:t>
            </a:r>
            <a:r>
              <a:rPr lang="en-US" altLang="zh-TW" sz="5400" dirty="0"/>
              <a:t> activity </a:t>
            </a:r>
            <a:r>
              <a:rPr lang="en-US" altLang="zh-TW" sz="5400" dirty="0" err="1"/>
              <a:t>zěnmeyàng</a:t>
            </a:r>
            <a:r>
              <a:rPr lang="en-US" altLang="zh-TW" sz="5400" dirty="0"/>
              <a:t>?</a:t>
            </a:r>
            <a:endParaRPr lang="zh-CN" altLang="en-US" sz="1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6009478" y="2007271"/>
            <a:ext cx="626272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觉得这个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activity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很不错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很有意思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没有意思。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dirty="0" err="1"/>
              <a:t>Wǒ</a:t>
            </a:r>
            <a:r>
              <a:rPr lang="en-US" altLang="zh-TW" sz="4400" dirty="0"/>
              <a:t> </a:t>
            </a:r>
            <a:r>
              <a:rPr lang="en-US" altLang="zh-TW" sz="4400" dirty="0" err="1"/>
              <a:t>juéde</a:t>
            </a:r>
            <a:r>
              <a:rPr lang="en-US" altLang="zh-TW" sz="4400" dirty="0"/>
              <a:t> </a:t>
            </a:r>
            <a:r>
              <a:rPr lang="en-US" altLang="zh-TW" sz="4400" dirty="0" err="1"/>
              <a:t>zhège</a:t>
            </a:r>
            <a:r>
              <a:rPr lang="en-US" altLang="zh-TW" sz="4400" dirty="0"/>
              <a:t> activity </a:t>
            </a:r>
            <a:r>
              <a:rPr lang="en-US" altLang="zh-TW" sz="4400" dirty="0" err="1"/>
              <a:t>hěnbúcuò</a:t>
            </a:r>
            <a:r>
              <a:rPr lang="en-US" altLang="zh-TW" sz="4400" dirty="0"/>
              <a:t> /</a:t>
            </a:r>
            <a:r>
              <a:rPr lang="en-US" altLang="zh-TW" sz="4400" dirty="0" err="1"/>
              <a:t>hěnyǒuyìsi</a:t>
            </a:r>
            <a:r>
              <a:rPr lang="en-US" altLang="zh-TW" sz="4400" dirty="0"/>
              <a:t>/ </a:t>
            </a:r>
            <a:r>
              <a:rPr lang="en-US" altLang="zh-TW" sz="4400" dirty="0" err="1"/>
              <a:t>méiyǒuyìsi</a:t>
            </a:r>
            <a:r>
              <a:rPr lang="en-US" altLang="zh-TW" sz="4400" dirty="0"/>
              <a:t>.</a:t>
            </a:r>
            <a:endParaRPr lang="zh-CN" altLang="en-US" sz="1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01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55D59CCE-5EFB-176F-A310-B0608E58D3FF}"/>
              </a:ext>
            </a:extLst>
          </p:cNvPr>
          <p:cNvSpPr txBox="1">
            <a:spLocks/>
          </p:cNvSpPr>
          <p:nvPr/>
        </p:nvSpPr>
        <p:spPr>
          <a:xfrm>
            <a:off x="844553" y="2144067"/>
            <a:ext cx="10528307" cy="178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你的生日是什么时候？年月日星期</a:t>
            </a:r>
            <a:r>
              <a:rPr lang="en-US" altLang="zh-TW" sz="4000" dirty="0"/>
              <a:t>/</a:t>
            </a:r>
            <a:r>
              <a:rPr lang="zh-TW" altLang="en-US" sz="4000" dirty="0"/>
              <a:t>礼拜</a:t>
            </a:r>
            <a:r>
              <a:rPr lang="en-US" altLang="zh-TW" sz="4000" dirty="0"/>
              <a:t>/</a:t>
            </a:r>
            <a:r>
              <a:rPr lang="zh-TW" altLang="en-US" sz="4000" dirty="0"/>
              <a:t>周</a:t>
            </a:r>
            <a:endParaRPr lang="en-US" altLang="zh-TW" sz="4000" dirty="0"/>
          </a:p>
          <a:p>
            <a:r>
              <a:rPr lang="en-US" altLang="zh-TW" sz="4000" dirty="0" err="1"/>
              <a:t>Nǐ</a:t>
            </a:r>
            <a:r>
              <a:rPr lang="en-US" altLang="zh-TW" sz="4000" dirty="0"/>
              <a:t> de </a:t>
            </a:r>
            <a:r>
              <a:rPr lang="en-US" altLang="zh-TW" sz="4000" dirty="0" err="1"/>
              <a:t>shēngrì</a:t>
            </a:r>
            <a:r>
              <a:rPr lang="en-US" altLang="zh-TW" sz="4000" dirty="0"/>
              <a:t> </a:t>
            </a:r>
            <a:r>
              <a:rPr lang="en-US" altLang="zh-TW" sz="4000" dirty="0" err="1"/>
              <a:t>shì</a:t>
            </a:r>
            <a:r>
              <a:rPr lang="en-US" altLang="zh-TW" sz="4000" dirty="0"/>
              <a:t> </a:t>
            </a:r>
            <a:r>
              <a:rPr lang="en-US" altLang="zh-TW" sz="4000" dirty="0" err="1"/>
              <a:t>shénme</a:t>
            </a:r>
            <a:r>
              <a:rPr lang="en-US" altLang="zh-TW" sz="4000" dirty="0"/>
              <a:t> </a:t>
            </a:r>
            <a:r>
              <a:rPr lang="en-US" altLang="zh-TW" sz="4000" dirty="0" err="1"/>
              <a:t>shíhòu</a:t>
            </a:r>
            <a:r>
              <a:rPr lang="en-US" altLang="zh-TW" sz="4000" dirty="0"/>
              <a:t>? </a:t>
            </a:r>
            <a:r>
              <a:rPr lang="en-US" altLang="zh-TW" sz="4000" dirty="0" err="1"/>
              <a:t>Nián</a:t>
            </a:r>
            <a:r>
              <a:rPr lang="en-US" altLang="zh-TW" sz="4000" dirty="0"/>
              <a:t> </a:t>
            </a:r>
            <a:r>
              <a:rPr lang="en-US" altLang="zh-TW" sz="4000" dirty="0" err="1"/>
              <a:t>yuè</a:t>
            </a:r>
            <a:r>
              <a:rPr lang="en-US" altLang="zh-TW" sz="4000" dirty="0"/>
              <a:t> </a:t>
            </a:r>
            <a:r>
              <a:rPr lang="en-US" altLang="zh-TW" sz="4000" dirty="0" err="1"/>
              <a:t>rì</a:t>
            </a:r>
            <a:r>
              <a:rPr lang="en-US" altLang="zh-TW" sz="4000" dirty="0"/>
              <a:t> </a:t>
            </a:r>
            <a:r>
              <a:rPr lang="en-US" altLang="zh-TW" sz="4000" dirty="0" err="1"/>
              <a:t>xīngqī</a:t>
            </a:r>
            <a:r>
              <a:rPr lang="en-US" altLang="zh-TW" sz="4000" dirty="0"/>
              <a:t> /</a:t>
            </a:r>
            <a:r>
              <a:rPr lang="en-US" altLang="zh-TW" sz="4000" dirty="0" err="1"/>
              <a:t>lǐbài</a:t>
            </a:r>
            <a:r>
              <a:rPr lang="en-US" altLang="zh-TW" sz="4000" dirty="0"/>
              <a:t>/ </a:t>
            </a:r>
            <a:r>
              <a:rPr lang="en-US" altLang="zh-TW" sz="4000" dirty="0" err="1"/>
              <a:t>zhōu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AFB3264-6FDF-CDDB-311E-0B983FFB0D84}"/>
              </a:ext>
            </a:extLst>
          </p:cNvPr>
          <p:cNvSpPr txBox="1">
            <a:spLocks/>
          </p:cNvSpPr>
          <p:nvPr/>
        </p:nvSpPr>
        <p:spPr>
          <a:xfrm>
            <a:off x="819139" y="3932227"/>
            <a:ext cx="10528307" cy="178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你的</a:t>
            </a:r>
            <a:r>
              <a:rPr lang="en-US" altLang="zh-TW" sz="4000" dirty="0"/>
              <a:t>student ID</a:t>
            </a:r>
            <a:r>
              <a:rPr lang="zh-TW" altLang="en-US" sz="4000" dirty="0"/>
              <a:t>是几号？</a:t>
            </a:r>
            <a:endParaRPr lang="en-US" altLang="zh-TW" sz="4000" dirty="0"/>
          </a:p>
          <a:p>
            <a:r>
              <a:rPr lang="en-US" altLang="zh-TW" sz="4000" dirty="0" err="1"/>
              <a:t>Nǐ</a:t>
            </a:r>
            <a:r>
              <a:rPr lang="en-US" altLang="zh-TW" sz="4000" dirty="0"/>
              <a:t> de </a:t>
            </a:r>
            <a:r>
              <a:rPr lang="en-US" altLang="zh-TW" sz="4000" dirty="0" err="1"/>
              <a:t>studentID</a:t>
            </a:r>
            <a:r>
              <a:rPr lang="en-US" altLang="zh-TW" sz="4000" dirty="0"/>
              <a:t> </a:t>
            </a:r>
            <a:r>
              <a:rPr lang="en-US" altLang="zh-TW" sz="4000" dirty="0" err="1"/>
              <a:t>shì</a:t>
            </a:r>
            <a:r>
              <a:rPr lang="en-US" altLang="zh-TW" sz="4000" dirty="0"/>
              <a:t> </a:t>
            </a:r>
            <a:r>
              <a:rPr lang="en-US" altLang="zh-TW" sz="4000" dirty="0" err="1"/>
              <a:t>jǐhào</a:t>
            </a:r>
            <a:r>
              <a:rPr lang="en-US" altLang="zh-TW" sz="4000" dirty="0"/>
              <a:t>?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2C218F7-BF30-416F-D196-A10446304FFD}"/>
              </a:ext>
            </a:extLst>
          </p:cNvPr>
          <p:cNvSpPr txBox="1">
            <a:spLocks/>
          </p:cNvSpPr>
          <p:nvPr/>
        </p:nvSpPr>
        <p:spPr>
          <a:xfrm>
            <a:off x="819140" y="355907"/>
            <a:ext cx="10528307" cy="178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你今年多大了？</a:t>
            </a:r>
            <a:endParaRPr lang="en-US" altLang="zh-TW" sz="4000" dirty="0"/>
          </a:p>
          <a:p>
            <a:r>
              <a:rPr lang="en-US" altLang="zh-TW" sz="4000" dirty="0" err="1"/>
              <a:t>Nǐ</a:t>
            </a:r>
            <a:r>
              <a:rPr lang="en-US" altLang="zh-TW" sz="4000" dirty="0"/>
              <a:t> </a:t>
            </a:r>
            <a:r>
              <a:rPr lang="en-US" altLang="zh-TW" sz="4000" dirty="0" err="1"/>
              <a:t>jīnnián</a:t>
            </a:r>
            <a:r>
              <a:rPr lang="en-US" altLang="zh-TW" sz="4000" dirty="0"/>
              <a:t> </a:t>
            </a:r>
            <a:r>
              <a:rPr lang="en-US" altLang="zh-TW" sz="4000" dirty="0" err="1"/>
              <a:t>duōdà</a:t>
            </a:r>
            <a:r>
              <a:rPr lang="en-US" altLang="zh-TW" sz="4000" dirty="0"/>
              <a:t> le?</a:t>
            </a:r>
          </a:p>
        </p:txBody>
      </p:sp>
    </p:spTree>
    <p:extLst>
      <p:ext uri="{BB962C8B-B14F-4D97-AF65-F5344CB8AC3E}">
        <p14:creationId xmlns:p14="http://schemas.microsoft.com/office/powerpoint/2010/main" val="24421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52C218F7-BF30-416F-D196-A10446304FFD}"/>
              </a:ext>
            </a:extLst>
          </p:cNvPr>
          <p:cNvSpPr txBox="1">
            <a:spLocks/>
          </p:cNvSpPr>
          <p:nvPr/>
        </p:nvSpPr>
        <p:spPr>
          <a:xfrm>
            <a:off x="819140" y="355907"/>
            <a:ext cx="10528307" cy="178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你家现在有几个男孩子？有几个女孩子？</a:t>
            </a:r>
            <a:endParaRPr lang="en-US" altLang="zh-TW" sz="4000" dirty="0"/>
          </a:p>
          <a:p>
            <a:r>
              <a:rPr lang="en-US" altLang="zh-TW" sz="4000" dirty="0" err="1"/>
              <a:t>Nǐ</a:t>
            </a:r>
            <a:r>
              <a:rPr lang="en-US" altLang="zh-TW" sz="4000" dirty="0"/>
              <a:t> </a:t>
            </a:r>
            <a:r>
              <a:rPr lang="en-US" altLang="zh-TW" sz="4000" dirty="0" err="1"/>
              <a:t>jiā</a:t>
            </a:r>
            <a:r>
              <a:rPr lang="en-US" altLang="zh-TW" sz="4000" dirty="0"/>
              <a:t> </a:t>
            </a:r>
            <a:r>
              <a:rPr lang="en-US" altLang="zh-TW" sz="4000" dirty="0" err="1"/>
              <a:t>xiànzài</a:t>
            </a:r>
            <a:r>
              <a:rPr lang="en-US" altLang="zh-TW" sz="4000" dirty="0"/>
              <a:t> </a:t>
            </a:r>
            <a:r>
              <a:rPr lang="en-US" altLang="zh-TW" sz="4000" dirty="0" err="1"/>
              <a:t>yǒu</a:t>
            </a:r>
            <a:r>
              <a:rPr lang="en-US" altLang="zh-TW" sz="4000" dirty="0"/>
              <a:t> </a:t>
            </a:r>
            <a:r>
              <a:rPr lang="en-US" altLang="zh-TW" sz="4000" dirty="0" err="1"/>
              <a:t>jǐge</a:t>
            </a:r>
            <a:r>
              <a:rPr lang="en-US" altLang="zh-TW" sz="4000" dirty="0"/>
              <a:t> </a:t>
            </a:r>
            <a:r>
              <a:rPr lang="en-US" altLang="zh-TW" sz="4000" dirty="0" err="1"/>
              <a:t>nánháizi</a:t>
            </a:r>
            <a:r>
              <a:rPr lang="en-US" altLang="zh-TW" sz="4000" dirty="0"/>
              <a:t>? </a:t>
            </a:r>
            <a:r>
              <a:rPr lang="en-US" altLang="zh-TW" sz="4000" dirty="0" err="1"/>
              <a:t>Yǒu</a:t>
            </a:r>
            <a:r>
              <a:rPr lang="en-US" altLang="zh-TW" sz="4000" dirty="0"/>
              <a:t> </a:t>
            </a:r>
            <a:r>
              <a:rPr lang="en-US" altLang="zh-TW" sz="4000" dirty="0" err="1"/>
              <a:t>jǐge</a:t>
            </a:r>
            <a:r>
              <a:rPr lang="en-US" altLang="zh-TW" sz="4000" dirty="0"/>
              <a:t> </a:t>
            </a:r>
            <a:r>
              <a:rPr lang="en-US" altLang="zh-TW" sz="4000" dirty="0" err="1"/>
              <a:t>nǚháizi</a:t>
            </a:r>
            <a:r>
              <a:rPr lang="en-US" altLang="zh-TW" sz="40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A0550ED-56A6-1B33-FC7D-14372772BCE3}"/>
              </a:ext>
            </a:extLst>
          </p:cNvPr>
          <p:cNvSpPr txBox="1">
            <a:spLocks/>
          </p:cNvSpPr>
          <p:nvPr/>
        </p:nvSpPr>
        <p:spPr>
          <a:xfrm>
            <a:off x="819139" y="2193842"/>
            <a:ext cx="10528307" cy="178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你爸爸有几个儿子？几个女儿？</a:t>
            </a:r>
            <a:endParaRPr lang="en-US" altLang="zh-TW" sz="4000" dirty="0"/>
          </a:p>
          <a:p>
            <a:r>
              <a:rPr lang="en-US" altLang="zh-TW" sz="4000" dirty="0" err="1"/>
              <a:t>Nǐ</a:t>
            </a:r>
            <a:r>
              <a:rPr lang="en-US" altLang="zh-TW" sz="4000" dirty="0"/>
              <a:t> </a:t>
            </a:r>
            <a:r>
              <a:rPr lang="en-US" altLang="zh-TW" sz="4000" dirty="0" err="1"/>
              <a:t>bàba</a:t>
            </a:r>
            <a:r>
              <a:rPr lang="en-US" altLang="zh-TW" sz="4000" dirty="0"/>
              <a:t> </a:t>
            </a:r>
            <a:r>
              <a:rPr lang="en-US" altLang="zh-TW" sz="4000" dirty="0" err="1"/>
              <a:t>yǒu</a:t>
            </a:r>
            <a:r>
              <a:rPr lang="en-US" altLang="zh-TW" sz="4000" dirty="0"/>
              <a:t> </a:t>
            </a:r>
            <a:r>
              <a:rPr lang="en-US" altLang="zh-TW" sz="4000" dirty="0" err="1"/>
              <a:t>jǐge</a:t>
            </a:r>
            <a:r>
              <a:rPr lang="en-US" altLang="zh-TW" sz="4000" dirty="0"/>
              <a:t> </a:t>
            </a:r>
            <a:r>
              <a:rPr lang="en-US" altLang="zh-TW" sz="4000" dirty="0" err="1"/>
              <a:t>érzi</a:t>
            </a:r>
            <a:r>
              <a:rPr lang="en-US" altLang="zh-TW" sz="4000" dirty="0"/>
              <a:t>? </a:t>
            </a:r>
            <a:r>
              <a:rPr lang="en-US" altLang="zh-TW" sz="4000" dirty="0" err="1"/>
              <a:t>Jǐge</a:t>
            </a:r>
            <a:r>
              <a:rPr lang="en-US" altLang="zh-TW" sz="4000" dirty="0"/>
              <a:t> </a:t>
            </a:r>
            <a:r>
              <a:rPr lang="en-US" altLang="zh-TW" sz="4000" dirty="0" err="1"/>
              <a:t>nǚer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993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A136F5-C496-2F9B-B3A8-283B5DCEFF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5820" y="504825"/>
          <a:ext cx="1050036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090">
                  <a:extLst>
                    <a:ext uri="{9D8B030D-6E8A-4147-A177-3AD203B41FA5}">
                      <a16:colId xmlns:a16="http://schemas.microsoft.com/office/drawing/2014/main" val="726244332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3402352134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1991940334"/>
                    </a:ext>
                  </a:extLst>
                </a:gridCol>
                <a:gridCol w="2625090">
                  <a:extLst>
                    <a:ext uri="{9D8B030D-6E8A-4147-A177-3AD203B41FA5}">
                      <a16:colId xmlns:a16="http://schemas.microsoft.com/office/drawing/2014/main" val="1150259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281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01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513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813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512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6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59411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77574970-C387-B29A-2E93-E3F3352C541D}"/>
              </a:ext>
            </a:extLst>
          </p:cNvPr>
          <p:cNvSpPr txBox="1"/>
          <p:nvPr/>
        </p:nvSpPr>
        <p:spPr>
          <a:xfrm>
            <a:off x="845820" y="4586438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几点几分？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7BA8B5-5432-9CE0-F55B-92D8636935D9}"/>
              </a:ext>
            </a:extLst>
          </p:cNvPr>
          <p:cNvSpPr txBox="1"/>
          <p:nvPr/>
        </p:nvSpPr>
        <p:spPr>
          <a:xfrm>
            <a:off x="845820" y="5226341"/>
            <a:ext cx="276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jǐdiǎn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jǐfēn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en-US" altLang="zh-TW" sz="4000" dirty="0"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039F0D-A279-9BAE-5F91-8BFAFC82713B}"/>
              </a:ext>
            </a:extLst>
          </p:cNvPr>
          <p:cNvSpPr txBox="1"/>
          <p:nvPr/>
        </p:nvSpPr>
        <p:spPr>
          <a:xfrm>
            <a:off x="3484747" y="7810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95DB65-0A06-3638-C596-056B78EB7805}"/>
              </a:ext>
            </a:extLst>
          </p:cNvPr>
          <p:cNvSpPr txBox="1"/>
          <p:nvPr/>
        </p:nvSpPr>
        <p:spPr>
          <a:xfrm>
            <a:off x="6064582" y="5506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2.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E625E6F-7AC8-5A78-F8E1-9B19B568C081}"/>
              </a:ext>
            </a:extLst>
          </p:cNvPr>
          <p:cNvSpPr txBox="1"/>
          <p:nvPr/>
        </p:nvSpPr>
        <p:spPr>
          <a:xfrm>
            <a:off x="8705381" y="7810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3.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58B21A-7573-D921-E057-E27B7C2FB23E}"/>
              </a:ext>
            </a:extLst>
          </p:cNvPr>
          <p:cNvSpPr txBox="1"/>
          <p:nvPr/>
        </p:nvSpPr>
        <p:spPr>
          <a:xfrm>
            <a:off x="671228" y="104961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4.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A165AE6-18E7-4719-610C-6441AB48D3CD}"/>
              </a:ext>
            </a:extLst>
          </p:cNvPr>
          <p:cNvSpPr txBox="1"/>
          <p:nvPr/>
        </p:nvSpPr>
        <p:spPr>
          <a:xfrm>
            <a:off x="3377127" y="108416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5.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3CE65C9-FD1C-B7BC-F01F-6913E8DF9697}"/>
              </a:ext>
            </a:extLst>
          </p:cNvPr>
          <p:cNvSpPr txBox="1"/>
          <p:nvPr/>
        </p:nvSpPr>
        <p:spPr>
          <a:xfrm>
            <a:off x="5962982" y="108416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6.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4C5AF27-6860-26A3-1CAD-18E939D09F9B}"/>
              </a:ext>
            </a:extLst>
          </p:cNvPr>
          <p:cNvSpPr txBox="1"/>
          <p:nvPr/>
        </p:nvSpPr>
        <p:spPr>
          <a:xfrm>
            <a:off x="8654581" y="110430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7.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04D68B-E2AF-141B-A16B-8D4D490481F4}"/>
              </a:ext>
            </a:extLst>
          </p:cNvPr>
          <p:cNvSpPr txBox="1"/>
          <p:nvPr/>
        </p:nvSpPr>
        <p:spPr>
          <a:xfrm>
            <a:off x="632543" y="178011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8.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D17BC80-D00B-FCC9-2836-330AFFE2FCCA}"/>
              </a:ext>
            </a:extLst>
          </p:cNvPr>
          <p:cNvSpPr txBox="1"/>
          <p:nvPr/>
        </p:nvSpPr>
        <p:spPr>
          <a:xfrm>
            <a:off x="3338442" y="18146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9.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09B847D-A148-3395-6D8A-6A0FDD893694}"/>
              </a:ext>
            </a:extLst>
          </p:cNvPr>
          <p:cNvSpPr txBox="1"/>
          <p:nvPr/>
        </p:nvSpPr>
        <p:spPr>
          <a:xfrm>
            <a:off x="5781762" y="1825365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10.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4BCA283-4AC2-FD77-3FF3-1AB5DC857103}"/>
              </a:ext>
            </a:extLst>
          </p:cNvPr>
          <p:cNvSpPr txBox="1"/>
          <p:nvPr/>
        </p:nvSpPr>
        <p:spPr>
          <a:xfrm>
            <a:off x="8394894" y="181467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11.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37DE6AD-F760-1194-1A25-E49B11E65B5E}"/>
              </a:ext>
            </a:extLst>
          </p:cNvPr>
          <p:cNvSpPr txBox="1"/>
          <p:nvPr/>
        </p:nvSpPr>
        <p:spPr>
          <a:xfrm>
            <a:off x="3048971" y="236224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13.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71D8A03-DC9B-E72C-0953-CE4BCCF6E176}"/>
              </a:ext>
            </a:extLst>
          </p:cNvPr>
          <p:cNvSpPr txBox="1"/>
          <p:nvPr/>
        </p:nvSpPr>
        <p:spPr>
          <a:xfrm>
            <a:off x="5736824" y="2367516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14.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32F45F-4B35-39CA-DF17-547BC870D359}"/>
              </a:ext>
            </a:extLst>
          </p:cNvPr>
          <p:cNvSpPr txBox="1"/>
          <p:nvPr/>
        </p:nvSpPr>
        <p:spPr>
          <a:xfrm>
            <a:off x="8349956" y="2454627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15.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277935A-1D7D-1C11-E436-1B740E8C6DB4}"/>
              </a:ext>
            </a:extLst>
          </p:cNvPr>
          <p:cNvSpPr txBox="1"/>
          <p:nvPr/>
        </p:nvSpPr>
        <p:spPr>
          <a:xfrm>
            <a:off x="313919" y="251928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12.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D011AE6-F32F-DD79-19EF-1A7304C7FC98}"/>
              </a:ext>
            </a:extLst>
          </p:cNvPr>
          <p:cNvSpPr txBox="1"/>
          <p:nvPr/>
        </p:nvSpPr>
        <p:spPr>
          <a:xfrm>
            <a:off x="3117440" y="315237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17.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D12D253-4BBE-D55F-5AE3-CE34DAB2F56D}"/>
              </a:ext>
            </a:extLst>
          </p:cNvPr>
          <p:cNvSpPr txBox="1"/>
          <p:nvPr/>
        </p:nvSpPr>
        <p:spPr>
          <a:xfrm>
            <a:off x="5639356" y="3162397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18.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C7AFCF2-86AA-D539-7113-6AD1E991AF8E}"/>
              </a:ext>
            </a:extLst>
          </p:cNvPr>
          <p:cNvSpPr txBox="1"/>
          <p:nvPr/>
        </p:nvSpPr>
        <p:spPr>
          <a:xfrm>
            <a:off x="8349955" y="3196579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19.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15FD295-3A1C-B0CC-B992-C5288A910E6B}"/>
              </a:ext>
            </a:extLst>
          </p:cNvPr>
          <p:cNvSpPr txBox="1"/>
          <p:nvPr/>
        </p:nvSpPr>
        <p:spPr>
          <a:xfrm>
            <a:off x="341583" y="3183278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16.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48583A8-8F25-CB67-A885-9476E1D567B9}"/>
              </a:ext>
            </a:extLst>
          </p:cNvPr>
          <p:cNvSpPr txBox="1"/>
          <p:nvPr/>
        </p:nvSpPr>
        <p:spPr>
          <a:xfrm>
            <a:off x="4218563" y="458643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十六点零八分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505727E-CADF-4E3B-B647-3F135A3993E1}"/>
              </a:ext>
            </a:extLst>
          </p:cNvPr>
          <p:cNvSpPr txBox="1"/>
          <p:nvPr/>
        </p:nvSpPr>
        <p:spPr>
          <a:xfrm>
            <a:off x="4218563" y="5164786"/>
            <a:ext cx="4618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shíliùdiǎn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língbāfēn</a:t>
            </a:r>
            <a:endParaRPr lang="en-US" altLang="zh-TW" sz="40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960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09055-9A53-F2AD-3F1C-97C53595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你昨天晚饭吃什么？</a:t>
            </a:r>
            <a:br>
              <a:rPr lang="en-US" altLang="zh-TW" dirty="0"/>
            </a:b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zuótiān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wǎnfàn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shénme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D2F6B63-5CBC-DD24-A74A-B743C93E6FDB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你今天晚上想吃什么？</a:t>
            </a:r>
            <a:endParaRPr lang="en-US" altLang="zh-TW" dirty="0"/>
          </a:p>
          <a:p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jīntiān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wǎnshang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xiǎng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shénme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58A6AF-FB97-5E00-2D8A-D41A7F6B4D33}"/>
              </a:ext>
            </a:extLst>
          </p:cNvPr>
          <p:cNvSpPr txBox="1">
            <a:spLocks/>
          </p:cNvSpPr>
          <p:nvPr/>
        </p:nvSpPr>
        <p:spPr>
          <a:xfrm>
            <a:off x="838200" y="4037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你明天晚上想做什么？</a:t>
            </a:r>
            <a:endParaRPr lang="en-US" altLang="zh-TW" dirty="0"/>
          </a:p>
          <a:p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wǎnshang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xiǎng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zuòshénme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753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F7F3A-39EC-7C02-FDFC-20FDCD57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6904"/>
          </a:xfrm>
        </p:spPr>
        <p:txBody>
          <a:bodyPr/>
          <a:lstStyle/>
          <a:p>
            <a:r>
              <a:rPr lang="en-US" altLang="zh-TW" dirty="0"/>
              <a:t>Make the question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00CCE4-0D72-35A9-ABB2-16E83264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984832" cy="59436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u="sng" dirty="0"/>
              <a:t>我</a:t>
            </a:r>
            <a:r>
              <a:rPr lang="zh-TW" altLang="en-US" sz="3200" dirty="0"/>
              <a:t>今天晚上想去打篮球。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jīntiānwǎnshang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dǎlánqiú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我</a:t>
            </a:r>
            <a:r>
              <a:rPr lang="zh-TW" altLang="en-US" sz="3200" u="sng" dirty="0"/>
              <a:t>今天晚上</a:t>
            </a:r>
            <a:r>
              <a:rPr lang="zh-TW" altLang="en-US" sz="3200" dirty="0"/>
              <a:t>想去打篮球。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jīntiānwǎnshang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dǎlánqiú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我今天晚上想去</a:t>
            </a:r>
            <a:r>
              <a:rPr lang="zh-TW" altLang="en-US" sz="3200" u="sng" dirty="0"/>
              <a:t>打篮球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jīntiānwǎnshang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dǎlánqiú</a:t>
            </a:r>
            <a:r>
              <a:rPr lang="en-US" altLang="zh-TW" sz="3200" dirty="0"/>
              <a:t>.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r>
              <a:rPr lang="zh-TW" altLang="en-US" sz="3200" u="sng" dirty="0"/>
              <a:t>我妈妈</a:t>
            </a:r>
            <a:r>
              <a:rPr lang="zh-TW" altLang="en-US" sz="3200" dirty="0"/>
              <a:t>昨天晚上去跳舞。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māmā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zuótiān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wǎn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shàngqù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tiàowǔ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我妈妈</a:t>
            </a:r>
            <a:r>
              <a:rPr lang="zh-TW" altLang="en-US" sz="3200" u="sng" dirty="0"/>
              <a:t>昨天晚上</a:t>
            </a:r>
            <a:r>
              <a:rPr lang="zh-TW" altLang="en-US" sz="3200" dirty="0"/>
              <a:t>去跳舞。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māmā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zuótiān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wǎn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shàngqù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tiàowǔ</a:t>
            </a:r>
            <a:r>
              <a:rPr lang="en-US" altLang="zh-TW" sz="3200" dirty="0"/>
              <a:t>.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r>
              <a:rPr lang="zh-TW" altLang="en-US" sz="3200" dirty="0"/>
              <a:t>我妈妈昨天晚上</a:t>
            </a:r>
            <a:r>
              <a:rPr lang="zh-TW" altLang="en-US" sz="3200" u="sng" dirty="0"/>
              <a:t>去跳舞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māmā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zuótiān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wǎn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shàngqù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tiàowǔ</a:t>
            </a:r>
            <a:r>
              <a:rPr lang="en-US" altLang="zh-TW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40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3F7F3A-39EC-7C02-FDFC-20FDCD57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6904"/>
          </a:xfrm>
        </p:spPr>
        <p:txBody>
          <a:bodyPr/>
          <a:lstStyle/>
          <a:p>
            <a:r>
              <a:rPr lang="en-US" altLang="zh-TW" dirty="0"/>
              <a:t>Make the question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00CCE4-0D72-35A9-ABB2-16E83264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94947"/>
          </a:xfrm>
        </p:spPr>
        <p:txBody>
          <a:bodyPr>
            <a:normAutofit/>
          </a:bodyPr>
          <a:lstStyle/>
          <a:p>
            <a:r>
              <a:rPr lang="zh-TW" altLang="en-US" sz="3200" u="sng" dirty="0"/>
              <a:t>我和我的大学同学</a:t>
            </a:r>
            <a:r>
              <a:rPr lang="zh-TW" altLang="en-US" sz="3200" dirty="0"/>
              <a:t>明天想去英国。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héwǒ</a:t>
            </a:r>
            <a:r>
              <a:rPr lang="en-US" altLang="zh-TW" sz="3200" dirty="0"/>
              <a:t> de </a:t>
            </a:r>
            <a:r>
              <a:rPr lang="en-US" altLang="zh-TW" sz="3200" dirty="0" err="1"/>
              <a:t>dàxuétóngxué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míngtiān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yīngguó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我和我的大学同学</a:t>
            </a:r>
            <a:r>
              <a:rPr lang="zh-TW" altLang="en-US" sz="3200" u="sng" dirty="0"/>
              <a:t>明天</a:t>
            </a:r>
            <a:r>
              <a:rPr lang="zh-TW" altLang="en-US" sz="3200" dirty="0"/>
              <a:t>想去英国。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héwǒ</a:t>
            </a:r>
            <a:r>
              <a:rPr lang="en-US" altLang="zh-TW" sz="3200" dirty="0"/>
              <a:t> de </a:t>
            </a:r>
            <a:r>
              <a:rPr lang="en-US" altLang="zh-TW" sz="3200" dirty="0" err="1"/>
              <a:t>dàxuétóngxué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míngtiān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yīngguó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我和我的大学同学明天想</a:t>
            </a:r>
            <a:r>
              <a:rPr lang="zh-TW" altLang="en-US" sz="3200" u="sng" dirty="0"/>
              <a:t>去英国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hé</a:t>
            </a:r>
            <a:r>
              <a:rPr lang="en-US" altLang="zh-TW" sz="3200" dirty="0"/>
              <a:t> </a:t>
            </a:r>
            <a:r>
              <a:rPr lang="en-US" altLang="zh-TW" sz="3200" dirty="0" err="1"/>
              <a:t>wǒ</a:t>
            </a:r>
            <a:r>
              <a:rPr lang="en-US" altLang="zh-TW" sz="3200" dirty="0"/>
              <a:t> de </a:t>
            </a:r>
            <a:r>
              <a:rPr lang="en-US" altLang="zh-TW" sz="3200" dirty="0" err="1"/>
              <a:t>dàxuétóngxué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míngtiān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yīngguó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我是大学生。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Wǒshìdàxuéshēng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我喜欢唱歌。</a:t>
            </a:r>
            <a:r>
              <a:rPr lang="en-US" altLang="zh-TW" sz="3200" dirty="0"/>
              <a:t>(</a:t>
            </a:r>
            <a:r>
              <a:rPr lang="zh-TW" altLang="en-US" sz="3200" dirty="0"/>
              <a:t>跳舞</a:t>
            </a:r>
            <a:r>
              <a:rPr lang="en-US" altLang="zh-TW" sz="3200" dirty="0"/>
              <a:t>)</a:t>
            </a:r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xǐhuān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chànggē</a:t>
            </a:r>
            <a:r>
              <a:rPr lang="en-US" altLang="zh-TW" sz="3200" dirty="0"/>
              <a:t>.</a:t>
            </a:r>
            <a:r>
              <a:rPr lang="zh-TW" altLang="en-US" sz="3200" dirty="0"/>
              <a:t>（</a:t>
            </a:r>
            <a:r>
              <a:rPr lang="en-US" altLang="zh-TW" sz="3200" dirty="0" err="1"/>
              <a:t>tiàowǔ</a:t>
            </a:r>
            <a:r>
              <a:rPr lang="zh-TW" altLang="en-US" sz="3200" dirty="0"/>
              <a:t>）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00826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609D2-DCFB-0057-9D83-0A6F2426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16"/>
            <a:ext cx="10515600" cy="644892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dirty="0"/>
              <a:t>你有没有吃晚餐？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 err="1"/>
              <a:t>Nǐ</a:t>
            </a:r>
            <a:r>
              <a:rPr lang="en-US" altLang="zh-TW" sz="4400" dirty="0"/>
              <a:t> </a:t>
            </a:r>
            <a:r>
              <a:rPr lang="en-US" altLang="zh-TW" sz="4400" dirty="0" err="1"/>
              <a:t>yǒuméiyǒu</a:t>
            </a:r>
            <a:r>
              <a:rPr lang="en-US" altLang="zh-TW" sz="4400" dirty="0"/>
              <a:t> </a:t>
            </a:r>
            <a:r>
              <a:rPr lang="en-US" altLang="zh-TW" sz="4400" dirty="0" err="1"/>
              <a:t>chīwǎncān</a:t>
            </a:r>
            <a:r>
              <a:rPr lang="zh-TW" altLang="en-US" sz="4400" dirty="0"/>
              <a:t>？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r>
              <a:rPr lang="zh-TW" altLang="en-US" sz="4400" dirty="0"/>
              <a:t>你为什么没有吃晚餐？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wèishénme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méiyǒu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zh-TW" altLang="en-US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wǎncān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4400" dirty="0"/>
              <a:t>因为</a:t>
            </a:r>
            <a:r>
              <a:rPr lang="en-US" altLang="zh-TW" sz="4400" dirty="0"/>
              <a:t>___________</a:t>
            </a:r>
            <a:r>
              <a:rPr lang="zh-TW" altLang="en-US" sz="4400" dirty="0"/>
              <a:t>，所以 </a:t>
            </a:r>
            <a:r>
              <a:rPr lang="en-US" altLang="zh-TW" sz="4400" dirty="0"/>
              <a:t>_________</a:t>
            </a:r>
            <a:r>
              <a:rPr lang="zh-TW" altLang="en-US" sz="4400" dirty="0"/>
              <a:t>。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Yīnwéi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Roboto" panose="02000000000000000000" pitchFamily="2" charset="0"/>
              </a:rPr>
              <a:t>__________________,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suǒyǐ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__________________.</a:t>
            </a:r>
          </a:p>
          <a:p>
            <a:pPr marL="0" indent="0">
              <a:buNone/>
            </a:pPr>
            <a:endParaRPr lang="en-US" altLang="zh-TW" sz="3200" i="0" dirty="0">
              <a:solidFill>
                <a:srgbClr val="FF0000"/>
              </a:solidFill>
              <a:effectLst/>
              <a:latin typeface="Roboto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TW" altLang="en-US" sz="4400" dirty="0"/>
              <a:t>那我们晚上吃</a:t>
            </a:r>
            <a:r>
              <a:rPr lang="zh-TW" altLang="en-US" sz="4400" u="sng" dirty="0"/>
              <a:t>中国菜</a:t>
            </a:r>
            <a:r>
              <a:rPr lang="zh-TW" altLang="en-US" sz="4400" dirty="0"/>
              <a:t>好吗？</a:t>
            </a:r>
            <a:endParaRPr lang="en-US" altLang="zh-TW" sz="32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sz="3200" dirty="0" err="1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Nà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wǒmen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wǎnshang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chī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zhōngguócài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 err="1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hǎoma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53398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571610-3262-944F-8540-C5A115D4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你喜欢做什么事？</a:t>
            </a:r>
            <a:br>
              <a:rPr lang="en-US" altLang="zh-TW" dirty="0"/>
            </a:b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xǐhuan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zuòshénmeshì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B11D75A-2350-8D15-D708-BB07E14D2673}"/>
              </a:ext>
            </a:extLst>
          </p:cNvPr>
          <p:cNvSpPr txBox="1">
            <a:spLocks/>
          </p:cNvSpPr>
          <p:nvPr/>
        </p:nvSpPr>
        <p:spPr>
          <a:xfrm>
            <a:off x="838200" y="2354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你常常做什么事？</a:t>
            </a:r>
            <a:endParaRPr lang="en-US" altLang="zh-TW" dirty="0"/>
          </a:p>
          <a:p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chángcháng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zuòshénmeshì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1D41129-BDF7-EBF6-8E05-1213DEBF912B}"/>
              </a:ext>
            </a:extLst>
          </p:cNvPr>
          <p:cNvSpPr txBox="1">
            <a:spLocks/>
          </p:cNvSpPr>
          <p:nvPr/>
        </p:nvSpPr>
        <p:spPr>
          <a:xfrm>
            <a:off x="838200" y="4343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你有的时候做什么事？</a:t>
            </a:r>
            <a:endParaRPr lang="en-US" altLang="zh-TW" dirty="0"/>
          </a:p>
          <a:p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yǒudeshíhòu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zuòshénmeshì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947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忙碌的工作人员PNG图片素材下载_工作人员PNG_熊猫办公">
            <a:extLst>
              <a:ext uri="{FF2B5EF4-FFF2-40B4-BE49-F238E27FC236}">
                <a16:creationId xmlns:a16="http://schemas.microsoft.com/office/drawing/2014/main" id="{DBA294BC-3EE6-1D2B-A4FC-D8AB7996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65" y="2957115"/>
            <a:ext cx="5001135" cy="39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571610-3262-944F-8540-C5A115D4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你喜欢</a:t>
            </a:r>
            <a:r>
              <a:rPr lang="zh-TW" altLang="en-US" u="sng" dirty="0"/>
              <a:t>唱歌</a:t>
            </a:r>
            <a:r>
              <a:rPr lang="zh-TW" altLang="en-US" dirty="0"/>
              <a:t>和</a:t>
            </a:r>
            <a:r>
              <a:rPr lang="zh-TW" altLang="en-US" u="sng" dirty="0"/>
              <a:t>跳舞</a:t>
            </a:r>
            <a:r>
              <a:rPr lang="zh-TW" altLang="en-US" dirty="0"/>
              <a:t>吗？</a:t>
            </a:r>
            <a:r>
              <a:rPr lang="en-US" altLang="zh-TW" dirty="0"/>
              <a:t>(</a:t>
            </a:r>
            <a:r>
              <a:rPr lang="zh-TW" altLang="en-US" dirty="0"/>
              <a:t>可是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xǐhuan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chànggē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hé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tiàowǔ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ma?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（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kěshì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）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B11D75A-2350-8D15-D708-BB07E14D2673}"/>
              </a:ext>
            </a:extLst>
          </p:cNvPr>
          <p:cNvSpPr txBox="1">
            <a:spLocks/>
          </p:cNvSpPr>
          <p:nvPr/>
        </p:nvSpPr>
        <p:spPr>
          <a:xfrm>
            <a:off x="838200" y="1840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你觉得他怎么样？</a:t>
            </a:r>
            <a:r>
              <a:rPr lang="en-US" altLang="zh-TW" dirty="0"/>
              <a:t>(more than </a:t>
            </a:r>
            <a:r>
              <a:rPr lang="zh-TW" altLang="en-US" dirty="0"/>
              <a:t>很忙</a:t>
            </a:r>
            <a:r>
              <a:rPr lang="en-US" altLang="zh-TW" dirty="0"/>
              <a:t>)</a:t>
            </a:r>
          </a:p>
          <a:p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juéde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tā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zěnmeyàng</a:t>
            </a: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 (</a:t>
            </a:r>
            <a:r>
              <a:rPr lang="en-US" altLang="zh-TW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morethanhěnmáng</a:t>
            </a:r>
            <a:r>
              <a:rPr lang="zh-TW" altLang="en-U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969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6B7AEC3-0E90-0AA4-4925-4BAC01C890A6}"/>
              </a:ext>
            </a:extLst>
          </p:cNvPr>
          <p:cNvSpPr/>
          <p:nvPr/>
        </p:nvSpPr>
        <p:spPr>
          <a:xfrm>
            <a:off x="6362406" y="2169628"/>
            <a:ext cx="5308603" cy="4395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pic>
        <p:nvPicPr>
          <p:cNvPr id="5" name="內容版面配置區 4" descr="一張含有 服裝, 人員, 男人, 人的臉孔 的圖片&#10;&#10;自動產生的描述">
            <a:extLst>
              <a:ext uri="{FF2B5EF4-FFF2-40B4-BE49-F238E27FC236}">
                <a16:creationId xmlns:a16="http://schemas.microsoft.com/office/drawing/2014/main" id="{E70A8D1A-DB26-9D79-D598-C64C3551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6442610" y="2346092"/>
            <a:ext cx="5100060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半框架 10">
            <a:extLst>
              <a:ext uri="{FF2B5EF4-FFF2-40B4-BE49-F238E27FC236}">
                <a16:creationId xmlns:a16="http://schemas.microsoft.com/office/drawing/2014/main" id="{F4BF4D4E-002D-8955-92E5-908EEFCF673E}"/>
              </a:ext>
            </a:extLst>
          </p:cNvPr>
          <p:cNvSpPr/>
          <p:nvPr/>
        </p:nvSpPr>
        <p:spPr>
          <a:xfrm>
            <a:off x="6403507" y="2113479"/>
            <a:ext cx="1634961" cy="1556084"/>
          </a:xfrm>
          <a:prstGeom prst="halfFrame">
            <a:avLst>
              <a:gd name="adj1" fmla="val 16216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半框架 12">
            <a:extLst>
              <a:ext uri="{FF2B5EF4-FFF2-40B4-BE49-F238E27FC236}">
                <a16:creationId xmlns:a16="http://schemas.microsoft.com/office/drawing/2014/main" id="{28AE247A-AB0B-3710-C661-C6004FC77793}"/>
              </a:ext>
            </a:extLst>
          </p:cNvPr>
          <p:cNvSpPr/>
          <p:nvPr/>
        </p:nvSpPr>
        <p:spPr>
          <a:xfrm rot="10800000">
            <a:off x="10147662" y="5113355"/>
            <a:ext cx="1634961" cy="1556084"/>
          </a:xfrm>
          <a:prstGeom prst="halfFrame">
            <a:avLst>
              <a:gd name="adj1" fmla="val 16216"/>
              <a:gd name="adj2" fmla="val 16606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520992" y="194346"/>
            <a:ext cx="566836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这是什么？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Zhè</a:t>
            </a:r>
            <a:r>
              <a:rPr lang="zh-TW" altLang="en-US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zh-TW" altLang="en-US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shénme</a:t>
            </a:r>
            <a:r>
              <a:rPr lang="en-US" altLang="zh-TW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6362405" y="194346"/>
            <a:ext cx="54202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这是照片。</a:t>
            </a:r>
            <a:endParaRPr lang="en-US" altLang="zh-TW" sz="5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Zhèshì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zhàopiàn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E186EB-8B43-C4A6-3B88-816CEBD5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4" y="-20024"/>
            <a:ext cx="11442492" cy="6878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你周末想去逛街吗？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Nǐ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zhōumò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guàngjiē</a:t>
            </a:r>
            <a:r>
              <a:rPr lang="en-US" altLang="zh-TW" sz="3200" dirty="0"/>
              <a:t> ma?</a:t>
            </a:r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我周末不想去逛街，我</a:t>
            </a:r>
            <a:r>
              <a:rPr lang="zh-TW" altLang="en-US" sz="3200" dirty="0">
                <a:solidFill>
                  <a:srgbClr val="FF0000"/>
                </a:solidFill>
              </a:rPr>
              <a:t>只</a:t>
            </a:r>
            <a:r>
              <a:rPr lang="zh-TW" altLang="en-US" sz="3200" dirty="0"/>
              <a:t>想睡觉。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zhōumò</a:t>
            </a:r>
            <a:r>
              <a:rPr lang="en-US" altLang="zh-TW" sz="3200" dirty="0"/>
              <a:t> </a:t>
            </a:r>
            <a:r>
              <a:rPr lang="en-US" altLang="zh-TW" sz="3200" dirty="0" err="1"/>
              <a:t>bùxiǎngqù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guàngjiē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wǒzhǐxiǎng</a:t>
            </a:r>
            <a:r>
              <a:rPr lang="en-US" altLang="zh-TW" sz="3200" dirty="0"/>
              <a:t> </a:t>
            </a:r>
            <a:r>
              <a:rPr lang="en-US" altLang="zh-TW" sz="3200" dirty="0" err="1"/>
              <a:t>shuìjià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我们</a:t>
            </a:r>
            <a:r>
              <a:rPr lang="zh-TW" altLang="en-US" sz="3200" dirty="0">
                <a:solidFill>
                  <a:srgbClr val="FF0000"/>
                </a:solidFill>
              </a:rPr>
              <a:t>好久</a:t>
            </a:r>
            <a:r>
              <a:rPr lang="zh-TW" altLang="en-US" sz="3200" dirty="0"/>
              <a:t>不见，那我晚上</a:t>
            </a:r>
            <a:r>
              <a:rPr lang="zh-TW" altLang="en-US" sz="3200" dirty="0">
                <a:solidFill>
                  <a:srgbClr val="FF0000"/>
                </a:solidFill>
              </a:rPr>
              <a:t>请客</a:t>
            </a:r>
            <a:r>
              <a:rPr lang="zh-TW" altLang="en-US" sz="3200" dirty="0"/>
              <a:t>，请你吃中国菜怎么样？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Wǒmen</a:t>
            </a:r>
            <a:r>
              <a:rPr lang="en-US" altLang="zh-TW" sz="3200" dirty="0"/>
              <a:t> </a:t>
            </a:r>
            <a:r>
              <a:rPr lang="en-US" altLang="zh-TW" sz="3200" dirty="0" err="1"/>
              <a:t>hǎojiǔbújiàn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nàwǒwǎnshàngqǐngkè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qǐng</a:t>
            </a:r>
            <a:r>
              <a:rPr lang="en-US" altLang="zh-TW" sz="3200" dirty="0"/>
              <a:t> </a:t>
            </a:r>
            <a:r>
              <a:rPr lang="en-US" altLang="zh-TW" sz="3200" dirty="0" err="1"/>
              <a:t>nǐchī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zhōngguócài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zěnmeyàng</a:t>
            </a:r>
            <a:r>
              <a:rPr lang="en-US" altLang="zh-TW" sz="3200" dirty="0"/>
              <a:t>?</a:t>
            </a:r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我不喜欢吃中国菜，</a:t>
            </a:r>
            <a:r>
              <a:rPr lang="zh-TW" altLang="en-US" sz="3200" dirty="0">
                <a:solidFill>
                  <a:srgbClr val="FF0000"/>
                </a:solidFill>
              </a:rPr>
              <a:t>外国</a:t>
            </a:r>
            <a:r>
              <a:rPr lang="zh-TW" altLang="en-US" sz="3200" dirty="0"/>
              <a:t>的菜我都不喜欢吃。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wǒbù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xǐhuānchī</a:t>
            </a:r>
            <a:r>
              <a:rPr lang="en-US" altLang="zh-TW" sz="3200" dirty="0"/>
              <a:t> </a:t>
            </a:r>
            <a:r>
              <a:rPr lang="en-US" altLang="zh-TW" sz="3200" dirty="0" err="1"/>
              <a:t>zhōngguócài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wàiguó</a:t>
            </a:r>
            <a:r>
              <a:rPr lang="en-US" altLang="zh-TW" sz="3200" dirty="0"/>
              <a:t> de </a:t>
            </a:r>
            <a:r>
              <a:rPr lang="en-US" altLang="zh-TW" sz="3200" dirty="0" err="1"/>
              <a:t>cài</a:t>
            </a:r>
            <a:r>
              <a:rPr lang="en-US" altLang="zh-TW" sz="3200" dirty="0"/>
              <a:t> </a:t>
            </a:r>
            <a:r>
              <a:rPr lang="en-US" altLang="zh-TW" sz="3200" dirty="0" err="1"/>
              <a:t>wǒ</a:t>
            </a:r>
            <a:r>
              <a:rPr lang="en-US" altLang="zh-TW" sz="3200" dirty="0"/>
              <a:t> </a:t>
            </a:r>
            <a:r>
              <a:rPr lang="en-US" altLang="zh-TW" sz="3200" dirty="0" err="1"/>
              <a:t>dōubù</a:t>
            </a:r>
            <a:r>
              <a:rPr lang="en-US" altLang="zh-TW" sz="3200" dirty="0"/>
              <a:t> </a:t>
            </a:r>
            <a:r>
              <a:rPr lang="en-US" altLang="zh-TW" sz="3200" dirty="0" err="1"/>
              <a:t>xǐhuānchī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>
                <a:solidFill>
                  <a:srgbClr val="FF0000"/>
                </a:solidFill>
              </a:rPr>
              <a:t>算了</a:t>
            </a:r>
            <a:r>
              <a:rPr lang="zh-TW" altLang="en-US" sz="3200" dirty="0"/>
              <a:t>，我</a:t>
            </a:r>
            <a:r>
              <a:rPr lang="zh-TW" altLang="en-US" sz="3200" dirty="0">
                <a:solidFill>
                  <a:srgbClr val="FF0000"/>
                </a:solidFill>
              </a:rPr>
              <a:t>找别人</a:t>
            </a:r>
            <a:r>
              <a:rPr lang="zh-TW" altLang="en-US" sz="3200" dirty="0"/>
              <a:t>。</a:t>
            </a:r>
            <a:r>
              <a:rPr lang="zh-TW" altLang="en-US" sz="3200" dirty="0">
                <a:solidFill>
                  <a:srgbClr val="FF0000"/>
                </a:solidFill>
              </a:rPr>
              <a:t>再见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Suànle</a:t>
            </a:r>
            <a:r>
              <a:rPr lang="en-US" altLang="zh-TW" sz="3200" dirty="0"/>
              <a:t>, </a:t>
            </a:r>
            <a:r>
              <a:rPr lang="en-US" altLang="zh-TW" sz="3200" dirty="0" err="1"/>
              <a:t>wǒzhǎobiérén</a:t>
            </a:r>
            <a:r>
              <a:rPr lang="en-US" altLang="zh-TW" sz="3200" dirty="0"/>
              <a:t>.</a:t>
            </a:r>
            <a:r>
              <a:rPr lang="zh-TW" altLang="en-US" sz="3200" dirty="0"/>
              <a:t> </a:t>
            </a:r>
            <a:r>
              <a:rPr lang="en-US" altLang="zh-TW" sz="3200" dirty="0" err="1"/>
              <a:t>Zàijiàn</a:t>
            </a:r>
            <a:r>
              <a:rPr lang="en-US" altLang="zh-TW" sz="3200" dirty="0"/>
              <a:t>.</a:t>
            </a:r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FF0000"/>
                </a:solidFill>
              </a:rPr>
              <a:t>谢谢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/>
              <a:t>Xièxiè</a:t>
            </a:r>
            <a:r>
              <a:rPr lang="en-US" altLang="zh-TW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80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6B7AEC3-0E90-0AA4-4925-4BAC01C890A6}"/>
              </a:ext>
            </a:extLst>
          </p:cNvPr>
          <p:cNvSpPr/>
          <p:nvPr/>
        </p:nvSpPr>
        <p:spPr>
          <a:xfrm>
            <a:off x="6362406" y="2169628"/>
            <a:ext cx="5308603" cy="4395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pic>
        <p:nvPicPr>
          <p:cNvPr id="5" name="內容版面配置區 4" descr="一張含有 服裝, 人員, 男人, 人的臉孔 的圖片&#10;&#10;自動產生的描述">
            <a:extLst>
              <a:ext uri="{FF2B5EF4-FFF2-40B4-BE49-F238E27FC236}">
                <a16:creationId xmlns:a16="http://schemas.microsoft.com/office/drawing/2014/main" id="{E70A8D1A-DB26-9D79-D598-C64C3551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6442610" y="2346092"/>
            <a:ext cx="5100060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半框架 10">
            <a:extLst>
              <a:ext uri="{FF2B5EF4-FFF2-40B4-BE49-F238E27FC236}">
                <a16:creationId xmlns:a16="http://schemas.microsoft.com/office/drawing/2014/main" id="{F4BF4D4E-002D-8955-92E5-908EEFCF673E}"/>
              </a:ext>
            </a:extLst>
          </p:cNvPr>
          <p:cNvSpPr/>
          <p:nvPr/>
        </p:nvSpPr>
        <p:spPr>
          <a:xfrm>
            <a:off x="6403507" y="2113479"/>
            <a:ext cx="1634961" cy="1556084"/>
          </a:xfrm>
          <a:prstGeom prst="halfFrame">
            <a:avLst>
              <a:gd name="adj1" fmla="val 16216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半框架 12">
            <a:extLst>
              <a:ext uri="{FF2B5EF4-FFF2-40B4-BE49-F238E27FC236}">
                <a16:creationId xmlns:a16="http://schemas.microsoft.com/office/drawing/2014/main" id="{28AE247A-AB0B-3710-C661-C6004FC77793}"/>
              </a:ext>
            </a:extLst>
          </p:cNvPr>
          <p:cNvSpPr/>
          <p:nvPr/>
        </p:nvSpPr>
        <p:spPr>
          <a:xfrm rot="10800000">
            <a:off x="10147662" y="5113355"/>
            <a:ext cx="1634961" cy="1556084"/>
          </a:xfrm>
          <a:prstGeom prst="halfFrame">
            <a:avLst>
              <a:gd name="adj1" fmla="val 16216"/>
              <a:gd name="adj2" fmla="val 16606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36849" y="316340"/>
            <a:ext cx="668479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这是照片吗？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Zhèshì</a:t>
            </a:r>
            <a:r>
              <a:rPr lang="zh-TW" altLang="en-US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zhàopiàn</a:t>
            </a:r>
            <a:r>
              <a:rPr lang="en-US" altLang="zh-TW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ma?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5929273" y="316340"/>
            <a:ext cx="626272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</a:t>
            </a: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是！这是照片。</a:t>
            </a:r>
            <a:endParaRPr lang="en-US" altLang="zh-TW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Duì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sz="4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shì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！</a:t>
            </a:r>
            <a:r>
              <a:rPr lang="en-US" altLang="zh-TW" sz="4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Zhèshì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zhàopiàn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6B7AEC3-0E90-0AA4-4925-4BAC01C890A6}"/>
              </a:ext>
            </a:extLst>
          </p:cNvPr>
          <p:cNvSpPr/>
          <p:nvPr/>
        </p:nvSpPr>
        <p:spPr>
          <a:xfrm>
            <a:off x="6362406" y="2169628"/>
            <a:ext cx="5308603" cy="4395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pic>
        <p:nvPicPr>
          <p:cNvPr id="5" name="內容版面配置區 4" descr="一張含有 服裝, 人員, 男人, 人的臉孔 的圖片&#10;&#10;自動產生的描述">
            <a:extLst>
              <a:ext uri="{FF2B5EF4-FFF2-40B4-BE49-F238E27FC236}">
                <a16:creationId xmlns:a16="http://schemas.microsoft.com/office/drawing/2014/main" id="{E70A8D1A-DB26-9D79-D598-C64C3551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6442610" y="2346092"/>
            <a:ext cx="5100060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半框架 10">
            <a:extLst>
              <a:ext uri="{FF2B5EF4-FFF2-40B4-BE49-F238E27FC236}">
                <a16:creationId xmlns:a16="http://schemas.microsoft.com/office/drawing/2014/main" id="{F4BF4D4E-002D-8955-92E5-908EEFCF673E}"/>
              </a:ext>
            </a:extLst>
          </p:cNvPr>
          <p:cNvSpPr/>
          <p:nvPr/>
        </p:nvSpPr>
        <p:spPr>
          <a:xfrm>
            <a:off x="6403507" y="2113479"/>
            <a:ext cx="1634961" cy="1556084"/>
          </a:xfrm>
          <a:prstGeom prst="halfFrame">
            <a:avLst>
              <a:gd name="adj1" fmla="val 16216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半框架 12">
            <a:extLst>
              <a:ext uri="{FF2B5EF4-FFF2-40B4-BE49-F238E27FC236}">
                <a16:creationId xmlns:a16="http://schemas.microsoft.com/office/drawing/2014/main" id="{28AE247A-AB0B-3710-C661-C6004FC77793}"/>
              </a:ext>
            </a:extLst>
          </p:cNvPr>
          <p:cNvSpPr/>
          <p:nvPr/>
        </p:nvSpPr>
        <p:spPr>
          <a:xfrm rot="10800000">
            <a:off x="10147662" y="5113355"/>
            <a:ext cx="1634961" cy="1556084"/>
          </a:xfrm>
          <a:prstGeom prst="halfFrame">
            <a:avLst>
              <a:gd name="adj1" fmla="val 16216"/>
              <a:gd name="adj2" fmla="val 16606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192505" y="316340"/>
            <a:ext cx="60449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这是不是照片？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Zhè</a:t>
            </a:r>
            <a:r>
              <a:rPr lang="zh-TW" altLang="en-US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shìbúshì</a:t>
            </a:r>
            <a:r>
              <a:rPr lang="en-US" altLang="zh-TW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zhàopiàn</a:t>
            </a:r>
            <a:r>
              <a:rPr lang="en-US" altLang="zh-TW" sz="4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6362406" y="316340"/>
            <a:ext cx="633348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</a:t>
            </a: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是！这是照片。</a:t>
            </a:r>
            <a:endParaRPr lang="en-US" altLang="zh-TW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Duì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shì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！</a:t>
            </a:r>
            <a:r>
              <a:rPr lang="en-US" altLang="zh-TW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Zhèshì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zhàopiàn</a:t>
            </a:r>
            <a:r>
              <a:rPr lang="en-US" altLang="zh-TW" sz="4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en-US" sz="4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6B7AEC3-0E90-0AA4-4925-4BAC01C890A6}"/>
              </a:ext>
            </a:extLst>
          </p:cNvPr>
          <p:cNvSpPr/>
          <p:nvPr/>
        </p:nvSpPr>
        <p:spPr>
          <a:xfrm>
            <a:off x="6362406" y="2169628"/>
            <a:ext cx="5308603" cy="4395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pic>
        <p:nvPicPr>
          <p:cNvPr id="5" name="內容版面配置區 4" descr="一張含有 服裝, 人員, 男人, 人的臉孔 的圖片&#10;&#10;自動產生的描述">
            <a:extLst>
              <a:ext uri="{FF2B5EF4-FFF2-40B4-BE49-F238E27FC236}">
                <a16:creationId xmlns:a16="http://schemas.microsoft.com/office/drawing/2014/main" id="{E70A8D1A-DB26-9D79-D598-C64C3551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6442610" y="2346092"/>
            <a:ext cx="5100060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半框架 10">
            <a:extLst>
              <a:ext uri="{FF2B5EF4-FFF2-40B4-BE49-F238E27FC236}">
                <a16:creationId xmlns:a16="http://schemas.microsoft.com/office/drawing/2014/main" id="{F4BF4D4E-002D-8955-92E5-908EEFCF673E}"/>
              </a:ext>
            </a:extLst>
          </p:cNvPr>
          <p:cNvSpPr/>
          <p:nvPr/>
        </p:nvSpPr>
        <p:spPr>
          <a:xfrm>
            <a:off x="6403507" y="2113479"/>
            <a:ext cx="1634961" cy="1556084"/>
          </a:xfrm>
          <a:prstGeom prst="halfFrame">
            <a:avLst>
              <a:gd name="adj1" fmla="val 16216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半框架 12">
            <a:extLst>
              <a:ext uri="{FF2B5EF4-FFF2-40B4-BE49-F238E27FC236}">
                <a16:creationId xmlns:a16="http://schemas.microsoft.com/office/drawing/2014/main" id="{28AE247A-AB0B-3710-C661-C6004FC77793}"/>
              </a:ext>
            </a:extLst>
          </p:cNvPr>
          <p:cNvSpPr/>
          <p:nvPr/>
        </p:nvSpPr>
        <p:spPr>
          <a:xfrm rot="10800000">
            <a:off x="10147662" y="5113355"/>
            <a:ext cx="1634961" cy="1556084"/>
          </a:xfrm>
          <a:prstGeom prst="halfFrame">
            <a:avLst>
              <a:gd name="adj1" fmla="val 16216"/>
              <a:gd name="adj2" fmla="val 16606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700876" y="316340"/>
            <a:ext cx="49596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几个照片？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5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Jǐ</a:t>
            </a:r>
            <a:r>
              <a:rPr lang="en-US" altLang="zh-TW" sz="5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5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ge</a:t>
            </a:r>
            <a:r>
              <a:rPr lang="en-US" altLang="zh-TW" sz="5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54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zhàopiàn</a:t>
            </a:r>
            <a:r>
              <a:rPr lang="en-US" altLang="zh-TW" sz="5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en-US" altLang="zh-TW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6243526" y="316340"/>
            <a:ext cx="554636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两个照片。</a:t>
            </a:r>
            <a:endParaRPr lang="en-US" altLang="zh-TW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Liǎng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zhàopiàn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en-US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72878" y="316340"/>
            <a:ext cx="661273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这个照片你认识谁？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dirty="0" err="1"/>
              <a:t>Zhège</a:t>
            </a:r>
            <a:r>
              <a:rPr lang="en-US" altLang="zh-TW" sz="4000" dirty="0"/>
              <a:t> </a:t>
            </a:r>
            <a:r>
              <a:rPr lang="en-US" altLang="zh-TW" sz="4000" dirty="0" err="1"/>
              <a:t>zhàopiàn</a:t>
            </a:r>
            <a:r>
              <a:rPr lang="en-US" altLang="zh-TW" sz="4000" dirty="0"/>
              <a:t> </a:t>
            </a:r>
            <a:r>
              <a:rPr lang="en-US" altLang="zh-TW" sz="4000" dirty="0" err="1"/>
              <a:t>nǐ</a:t>
            </a:r>
            <a:r>
              <a:rPr lang="en-US" altLang="zh-TW" sz="4000" dirty="0"/>
              <a:t> </a:t>
            </a:r>
            <a:r>
              <a:rPr lang="en-US" altLang="zh-TW" sz="4000" dirty="0" err="1"/>
              <a:t>rènshi</a:t>
            </a:r>
            <a:r>
              <a:rPr lang="en-US" altLang="zh-TW" sz="4000" dirty="0"/>
              <a:t> </a:t>
            </a:r>
            <a:r>
              <a:rPr lang="en-US" altLang="zh-TW" sz="4000" dirty="0" err="1"/>
              <a:t>shuí</a:t>
            </a:r>
            <a:r>
              <a:rPr lang="zh-TW" altLang="en-US" sz="4000" dirty="0"/>
              <a:t>？</a:t>
            </a:r>
            <a:endParaRPr lang="en-US" altLang="zh-TW" sz="9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5929273" y="1750806"/>
            <a:ext cx="64035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我认识</a:t>
            </a:r>
            <a:r>
              <a:rPr lang="en-US" altLang="zh-CN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A,B</a:t>
            </a:r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CN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</a:p>
          <a:p>
            <a:pPr algn="ctr"/>
            <a:r>
              <a:rPr lang="en-US" altLang="zh-TW" sz="4400" dirty="0" err="1"/>
              <a:t>wǒ</a:t>
            </a:r>
            <a:r>
              <a:rPr lang="en-US" altLang="zh-TW" sz="4400" dirty="0"/>
              <a:t> </a:t>
            </a:r>
            <a:r>
              <a:rPr lang="en-US" altLang="zh-TW" sz="4400" dirty="0" err="1"/>
              <a:t>rènshi</a:t>
            </a:r>
            <a:r>
              <a:rPr lang="en-US" altLang="zh-TW" sz="4400" dirty="0"/>
              <a:t> A, B </a:t>
            </a:r>
            <a:r>
              <a:rPr lang="en-US" altLang="zh-TW" sz="4400" dirty="0" err="1"/>
              <a:t>hé</a:t>
            </a:r>
            <a:r>
              <a:rPr lang="en-US" altLang="zh-TW" sz="4400" dirty="0"/>
              <a:t> C.</a:t>
            </a:r>
            <a:endParaRPr lang="en-US" altLang="zh-CN" sz="1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我认识</a:t>
            </a:r>
            <a:r>
              <a:rPr lang="en-US" altLang="zh-CN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A,B,</a:t>
            </a:r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还认识</a:t>
            </a:r>
            <a:r>
              <a:rPr lang="en-US" altLang="zh-CN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</a:p>
          <a:p>
            <a:pPr algn="ctr"/>
            <a:r>
              <a:rPr lang="en-US" altLang="zh-TW" sz="4000" dirty="0" err="1"/>
              <a:t>Wǒ</a:t>
            </a:r>
            <a:r>
              <a:rPr lang="en-US" altLang="zh-TW" sz="4000" dirty="0"/>
              <a:t> </a:t>
            </a:r>
            <a:r>
              <a:rPr lang="en-US" altLang="zh-TW" sz="4000" dirty="0" err="1"/>
              <a:t>rènshi</a:t>
            </a:r>
            <a:r>
              <a:rPr lang="en-US" altLang="zh-TW" sz="4000" dirty="0"/>
              <a:t> A, B,</a:t>
            </a:r>
            <a:r>
              <a:rPr lang="zh-TW" altLang="en-US" sz="4000" dirty="0"/>
              <a:t> </a:t>
            </a:r>
            <a:r>
              <a:rPr lang="en-US" altLang="zh-TW" sz="4000" dirty="0" err="1"/>
              <a:t>hái</a:t>
            </a:r>
            <a:r>
              <a:rPr lang="en-US" altLang="zh-TW" sz="4000" dirty="0"/>
              <a:t> </a:t>
            </a:r>
            <a:r>
              <a:rPr lang="en-US" altLang="zh-TW" sz="4000" dirty="0" err="1"/>
              <a:t>rènshí</a:t>
            </a:r>
            <a:r>
              <a:rPr lang="en-US" altLang="zh-TW" sz="4000" dirty="0"/>
              <a:t> C</a:t>
            </a:r>
            <a:endParaRPr lang="en-US" altLang="zh-CN" sz="9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8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128337" y="424061"/>
            <a:ext cx="687811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他们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是你的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朋友吗</a:t>
            </a:r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dirty="0" err="1"/>
              <a:t>Tāmen</a:t>
            </a:r>
            <a:r>
              <a:rPr lang="en-US" altLang="zh-TW" sz="4000" dirty="0"/>
              <a:t> </a:t>
            </a:r>
            <a:r>
              <a:rPr lang="en-US" altLang="zh-TW" sz="4000" dirty="0" err="1"/>
              <a:t>dōushì</a:t>
            </a:r>
            <a:r>
              <a:rPr lang="en-US" altLang="zh-TW" sz="4000" dirty="0"/>
              <a:t> </a:t>
            </a:r>
            <a:r>
              <a:rPr lang="en-US" altLang="zh-TW" sz="4000" dirty="0" err="1"/>
              <a:t>nǐ</a:t>
            </a:r>
            <a:r>
              <a:rPr lang="en-US" altLang="zh-TW" sz="4000" dirty="0"/>
              <a:t> de </a:t>
            </a:r>
            <a:r>
              <a:rPr lang="en-US" altLang="zh-TW" sz="4000" dirty="0" err="1"/>
              <a:t>péngyǒuma</a:t>
            </a:r>
            <a:r>
              <a:rPr lang="en-US" altLang="zh-TW" sz="4000" dirty="0"/>
              <a:t>?</a:t>
            </a:r>
            <a:endParaRPr lang="en-US" altLang="zh-CN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6182524" y="2551837"/>
            <a:ext cx="578849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他们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不都</a:t>
            </a: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都不</a:t>
            </a:r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是我的朋友。</a:t>
            </a:r>
            <a:endParaRPr lang="en-US" altLang="zh-CN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dirty="0" err="1"/>
              <a:t>Tāmen</a:t>
            </a:r>
            <a:r>
              <a:rPr lang="en-US" altLang="zh-TW" sz="4000" dirty="0"/>
              <a:t> </a:t>
            </a:r>
            <a:r>
              <a:rPr lang="en-US" altLang="zh-TW" sz="4000" dirty="0" err="1"/>
              <a:t>dōu</a:t>
            </a:r>
            <a:r>
              <a:rPr lang="en-US" altLang="zh-TW" sz="4000" dirty="0"/>
              <a:t> /</a:t>
            </a:r>
            <a:r>
              <a:rPr lang="en-US" altLang="zh-TW" sz="4000" dirty="0" err="1"/>
              <a:t>bùdōu</a:t>
            </a:r>
            <a:r>
              <a:rPr lang="en-US" altLang="zh-TW" sz="4000" dirty="0"/>
              <a:t>/ </a:t>
            </a:r>
            <a:r>
              <a:rPr lang="en-US" altLang="zh-TW" sz="4000" dirty="0" err="1"/>
              <a:t>dōubú</a:t>
            </a:r>
            <a:r>
              <a:rPr lang="en-US" altLang="zh-TW" sz="4000" dirty="0"/>
              <a:t> </a:t>
            </a:r>
            <a:r>
              <a:rPr lang="en-US" altLang="zh-TW" sz="4000" dirty="0" err="1"/>
              <a:t>shì</a:t>
            </a:r>
            <a:r>
              <a:rPr lang="en-US" altLang="zh-TW" sz="4000" dirty="0"/>
              <a:t> </a:t>
            </a:r>
            <a:r>
              <a:rPr lang="en-US" altLang="zh-TW" sz="4000" dirty="0" err="1"/>
              <a:t>wǒde</a:t>
            </a:r>
            <a:r>
              <a:rPr lang="en-US" altLang="zh-TW" sz="4000" dirty="0"/>
              <a:t> </a:t>
            </a:r>
            <a:r>
              <a:rPr lang="en-US" altLang="zh-TW" sz="4000" dirty="0" err="1"/>
              <a:t>péngyou</a:t>
            </a:r>
            <a:r>
              <a:rPr lang="en-US" altLang="zh-TW" sz="4000" dirty="0"/>
              <a:t>.</a:t>
            </a:r>
            <a:endParaRPr lang="zh-CN" altLang="en-US" sz="9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4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22D3C42-EBA0-ACAD-38F5-8A416E63DF8C}"/>
              </a:ext>
            </a:extLst>
          </p:cNvPr>
          <p:cNvSpPr/>
          <p:nvPr/>
        </p:nvSpPr>
        <p:spPr>
          <a:xfrm>
            <a:off x="700875" y="2169627"/>
            <a:ext cx="5308603" cy="4403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服裝, 文字, 餐具, 女人 的圖片&#10;&#10;自動產生的描述">
            <a:extLst>
              <a:ext uri="{FF2B5EF4-FFF2-40B4-BE49-F238E27FC236}">
                <a16:creationId xmlns:a16="http://schemas.microsoft.com/office/drawing/2014/main" id="{F97F9860-E89B-5CD9-98C1-FE623991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829219" y="2346092"/>
            <a:ext cx="5100054" cy="4082716"/>
          </a:xfrm>
          <a:prstGeom prst="rect">
            <a:avLst/>
          </a:prstGeom>
        </p:spPr>
      </p:pic>
      <p:sp>
        <p:nvSpPr>
          <p:cNvPr id="8" name="半框架 7">
            <a:extLst>
              <a:ext uri="{FF2B5EF4-FFF2-40B4-BE49-F238E27FC236}">
                <a16:creationId xmlns:a16="http://schemas.microsoft.com/office/drawing/2014/main" id="{867424B9-55ED-9593-8C7E-C99FE573AF88}"/>
              </a:ext>
            </a:extLst>
          </p:cNvPr>
          <p:cNvSpPr/>
          <p:nvPr/>
        </p:nvSpPr>
        <p:spPr>
          <a:xfrm>
            <a:off x="661772" y="2113479"/>
            <a:ext cx="1634961" cy="1556084"/>
          </a:xfrm>
          <a:prstGeom prst="halfFrame">
            <a:avLst>
              <a:gd name="adj1" fmla="val 16216"/>
              <a:gd name="adj2" fmla="val 17637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半框架 11">
            <a:extLst>
              <a:ext uri="{FF2B5EF4-FFF2-40B4-BE49-F238E27FC236}">
                <a16:creationId xmlns:a16="http://schemas.microsoft.com/office/drawing/2014/main" id="{32114695-5430-30E0-29B9-21EDECD57427}"/>
              </a:ext>
            </a:extLst>
          </p:cNvPr>
          <p:cNvSpPr/>
          <p:nvPr/>
        </p:nvSpPr>
        <p:spPr>
          <a:xfrm rot="10800000">
            <a:off x="4414619" y="5113355"/>
            <a:ext cx="1634961" cy="1556084"/>
          </a:xfrm>
          <a:prstGeom prst="halfFrame">
            <a:avLst>
              <a:gd name="adj1" fmla="val 15185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167815" y="355232"/>
            <a:ext cx="849360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他们是你的同学，那他呢？</a:t>
            </a:r>
            <a:endParaRPr lang="en-US" altLang="zh-CN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800" dirty="0" err="1"/>
              <a:t>Tāmen</a:t>
            </a:r>
            <a:r>
              <a:rPr lang="en-US" altLang="zh-TW" sz="4800" dirty="0"/>
              <a:t> </a:t>
            </a:r>
            <a:r>
              <a:rPr lang="en-US" altLang="zh-TW" sz="4800" dirty="0" err="1"/>
              <a:t>shì</a:t>
            </a:r>
            <a:r>
              <a:rPr lang="en-US" altLang="zh-TW" sz="4800" dirty="0"/>
              <a:t> </a:t>
            </a:r>
            <a:r>
              <a:rPr lang="en-US" altLang="zh-TW" sz="4800" dirty="0" err="1"/>
              <a:t>nǐ</a:t>
            </a:r>
            <a:r>
              <a:rPr lang="en-US" altLang="zh-TW" sz="4800" dirty="0"/>
              <a:t> de </a:t>
            </a:r>
            <a:r>
              <a:rPr lang="en-US" altLang="zh-TW" sz="4800" dirty="0" err="1"/>
              <a:t>tóngxué</a:t>
            </a:r>
            <a:r>
              <a:rPr lang="en-US" altLang="zh-TW" sz="4800" dirty="0"/>
              <a:t>, </a:t>
            </a:r>
            <a:r>
              <a:rPr lang="en-US" altLang="zh-TW" sz="4800" dirty="0" err="1"/>
              <a:t>nà</a:t>
            </a:r>
            <a:r>
              <a:rPr lang="en-US" altLang="zh-TW" sz="4800" dirty="0"/>
              <a:t> </a:t>
            </a:r>
            <a:r>
              <a:rPr lang="en-US" altLang="zh-TW" sz="4800" dirty="0" err="1"/>
              <a:t>tāne</a:t>
            </a:r>
            <a:r>
              <a:rPr lang="en-US" altLang="zh-TW" sz="4800" dirty="0"/>
              <a:t>?</a:t>
            </a:r>
            <a:endParaRPr lang="en-US" altLang="zh-CN" sz="1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6096000" y="2505670"/>
            <a:ext cx="58750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他也是我的同学。</a:t>
            </a:r>
            <a:endParaRPr lang="en-US" altLang="zh-CN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800" dirty="0" err="1"/>
              <a:t>Tā</a:t>
            </a:r>
            <a:r>
              <a:rPr lang="en-US" altLang="zh-TW" sz="4800" dirty="0"/>
              <a:t> </a:t>
            </a:r>
            <a:r>
              <a:rPr lang="en-US" altLang="zh-TW" sz="4800" dirty="0" err="1"/>
              <a:t>yěshì</a:t>
            </a:r>
            <a:r>
              <a:rPr lang="en-US" altLang="zh-TW" sz="4800" dirty="0"/>
              <a:t> </a:t>
            </a:r>
            <a:r>
              <a:rPr lang="en-US" altLang="zh-TW" sz="4800" dirty="0" err="1"/>
              <a:t>wǒde</a:t>
            </a:r>
            <a:r>
              <a:rPr lang="en-US" altLang="zh-TW" sz="4800" dirty="0"/>
              <a:t> </a:t>
            </a:r>
            <a:r>
              <a:rPr lang="en-US" altLang="zh-TW" sz="4800" dirty="0" err="1"/>
              <a:t>tóngxué</a:t>
            </a:r>
            <a:r>
              <a:rPr lang="en-US" altLang="zh-TW" sz="4800" dirty="0"/>
              <a:t>.</a:t>
            </a:r>
            <a:endParaRPr lang="zh-CN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46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6B7AEC3-0E90-0AA4-4925-4BAC01C890A6}"/>
              </a:ext>
            </a:extLst>
          </p:cNvPr>
          <p:cNvSpPr/>
          <p:nvPr/>
        </p:nvSpPr>
        <p:spPr>
          <a:xfrm>
            <a:off x="6362406" y="2169628"/>
            <a:ext cx="5308603" cy="4395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一張含有 服裝, 人員, 男人, 人的臉孔 的圖片&#10;&#10;自動產生的描述">
            <a:extLst>
              <a:ext uri="{FF2B5EF4-FFF2-40B4-BE49-F238E27FC236}">
                <a16:creationId xmlns:a16="http://schemas.microsoft.com/office/drawing/2014/main" id="{E70A8D1A-DB26-9D79-D598-C64C3551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/>
          <a:stretch/>
        </p:blipFill>
        <p:spPr>
          <a:xfrm>
            <a:off x="6442610" y="2346092"/>
            <a:ext cx="5100060" cy="4082716"/>
          </a:xfrm>
          <a:prstGeom prst="rect">
            <a:avLst/>
          </a:prstGeom>
        </p:spPr>
      </p:pic>
      <p:sp>
        <p:nvSpPr>
          <p:cNvPr id="11" name="半框架 10">
            <a:extLst>
              <a:ext uri="{FF2B5EF4-FFF2-40B4-BE49-F238E27FC236}">
                <a16:creationId xmlns:a16="http://schemas.microsoft.com/office/drawing/2014/main" id="{F4BF4D4E-002D-8955-92E5-908EEFCF673E}"/>
              </a:ext>
            </a:extLst>
          </p:cNvPr>
          <p:cNvSpPr/>
          <p:nvPr/>
        </p:nvSpPr>
        <p:spPr>
          <a:xfrm>
            <a:off x="6403507" y="2113479"/>
            <a:ext cx="1634961" cy="1556084"/>
          </a:xfrm>
          <a:prstGeom prst="halfFrame">
            <a:avLst>
              <a:gd name="adj1" fmla="val 16216"/>
              <a:gd name="adj2" fmla="val 14544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半框架 12">
            <a:extLst>
              <a:ext uri="{FF2B5EF4-FFF2-40B4-BE49-F238E27FC236}">
                <a16:creationId xmlns:a16="http://schemas.microsoft.com/office/drawing/2014/main" id="{28AE247A-AB0B-3710-C661-C6004FC77793}"/>
              </a:ext>
            </a:extLst>
          </p:cNvPr>
          <p:cNvSpPr/>
          <p:nvPr/>
        </p:nvSpPr>
        <p:spPr>
          <a:xfrm rot="10800000">
            <a:off x="10147662" y="5113355"/>
            <a:ext cx="1634961" cy="1556084"/>
          </a:xfrm>
          <a:prstGeom prst="halfFrame">
            <a:avLst>
              <a:gd name="adj1" fmla="val 16216"/>
              <a:gd name="adj2" fmla="val 16606"/>
            </a:avLst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A6CFD-0DE2-2210-684B-2DD858DEA14F}"/>
              </a:ext>
            </a:extLst>
          </p:cNvPr>
          <p:cNvSpPr txBox="1"/>
          <p:nvPr/>
        </p:nvSpPr>
        <p:spPr>
          <a:xfrm>
            <a:off x="72878" y="316340"/>
            <a:ext cx="796559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那个照片你认识谁？</a:t>
            </a:r>
            <a:endParaRPr lang="en-US" altLang="zh-CN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800" dirty="0" err="1"/>
              <a:t>Nà</a:t>
            </a:r>
            <a:r>
              <a:rPr lang="en-US" altLang="zh-TW" sz="4800" dirty="0"/>
              <a:t> </a:t>
            </a:r>
            <a:r>
              <a:rPr lang="en-US" altLang="zh-TW" sz="4800" dirty="0" err="1"/>
              <a:t>ge</a:t>
            </a:r>
            <a:r>
              <a:rPr lang="en-US" altLang="zh-TW" sz="4800" dirty="0"/>
              <a:t> </a:t>
            </a:r>
            <a:r>
              <a:rPr lang="en-US" altLang="zh-TW" sz="4800" dirty="0" err="1"/>
              <a:t>zhàopiàn</a:t>
            </a:r>
            <a:r>
              <a:rPr lang="en-US" altLang="zh-TW" sz="4800" dirty="0"/>
              <a:t> </a:t>
            </a:r>
            <a:r>
              <a:rPr lang="en-US" altLang="zh-TW" sz="4800" dirty="0" err="1"/>
              <a:t>nǐ</a:t>
            </a:r>
            <a:r>
              <a:rPr lang="en-US" altLang="zh-TW" sz="4800" dirty="0"/>
              <a:t> </a:t>
            </a:r>
            <a:r>
              <a:rPr lang="en-US" altLang="zh-TW" sz="4800" dirty="0" err="1"/>
              <a:t>rènshi</a:t>
            </a:r>
            <a:r>
              <a:rPr lang="en-US" altLang="zh-TW" sz="4800" dirty="0"/>
              <a:t> </a:t>
            </a:r>
            <a:r>
              <a:rPr lang="en-US" altLang="zh-TW" sz="4800" dirty="0" err="1"/>
              <a:t>shuí</a:t>
            </a:r>
            <a:r>
              <a:rPr lang="en-US" altLang="zh-TW" sz="4800" dirty="0"/>
              <a:t>?</a:t>
            </a:r>
            <a:endParaRPr lang="en-US" altLang="zh-CN" sz="1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B8DBAB-D920-889C-6FE9-688C1F19A660}"/>
              </a:ext>
            </a:extLst>
          </p:cNvPr>
          <p:cNvSpPr txBox="1"/>
          <p:nvPr/>
        </p:nvSpPr>
        <p:spPr>
          <a:xfrm>
            <a:off x="414823" y="2505670"/>
            <a:ext cx="57884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我都不认识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5400" dirty="0" err="1"/>
              <a:t>wǒ</a:t>
            </a:r>
            <a:r>
              <a:rPr lang="en-US" altLang="zh-TW" sz="5400" dirty="0"/>
              <a:t> </a:t>
            </a:r>
            <a:r>
              <a:rPr lang="en-US" altLang="zh-TW" sz="5400" dirty="0" err="1"/>
              <a:t>dōubú</a:t>
            </a:r>
            <a:r>
              <a:rPr lang="en-US" altLang="zh-TW" sz="5400" dirty="0"/>
              <a:t> </a:t>
            </a:r>
            <a:r>
              <a:rPr lang="en-US" altLang="zh-TW" sz="5400" dirty="0" err="1"/>
              <a:t>rènshi</a:t>
            </a:r>
            <a:r>
              <a:rPr lang="en-US" altLang="zh-TW" sz="5400" dirty="0"/>
              <a:t>.</a:t>
            </a:r>
            <a:endParaRPr lang="zh-CN" altLang="en-US" sz="1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03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5123</TotalTime>
  <Words>2008</Words>
  <Application>Microsoft Office PowerPoint</Application>
  <PresentationFormat>寬螢幕</PresentationFormat>
  <Paragraphs>247</Paragraphs>
  <Slides>20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標楷體</vt:lpstr>
      <vt:lpstr>Arial</vt:lpstr>
      <vt:lpstr>Calibri</vt:lpstr>
      <vt:lpstr>Roboto</vt:lpstr>
      <vt:lpstr>Tahoma</vt:lpstr>
      <vt:lpstr>Times New Roman</vt:lpstr>
      <vt:lpstr>Office 佈景主題</vt:lpstr>
      <vt:lpstr>Modern Chinese for non-major students I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你昨天晚饭吃什么？ Nǐ zuótiān wǎnfàn chī shénme？</vt:lpstr>
      <vt:lpstr>Make the question</vt:lpstr>
      <vt:lpstr>Make the question</vt:lpstr>
      <vt:lpstr>PowerPoint 簡報</vt:lpstr>
      <vt:lpstr>你喜欢做什么事？ Nǐ xǐhuan zuòshénmeshì？</vt:lpstr>
      <vt:lpstr>你喜欢唱歌和跳舞吗？(可是) nǐ xǐhuan chànggē hé tiàowǔ ma?（kěshì）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施鑫午</dc:creator>
  <cp:lastModifiedBy>施鑫午</cp:lastModifiedBy>
  <cp:revision>171</cp:revision>
  <dcterms:created xsi:type="dcterms:W3CDTF">2023-09-17T14:07:53Z</dcterms:created>
  <dcterms:modified xsi:type="dcterms:W3CDTF">2023-12-13T17:00:29Z</dcterms:modified>
</cp:coreProperties>
</file>