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813" r:id="rId3"/>
    <p:sldId id="786" r:id="rId4"/>
    <p:sldId id="802" r:id="rId5"/>
    <p:sldId id="809" r:id="rId6"/>
    <p:sldId id="821" r:id="rId7"/>
    <p:sldId id="822" r:id="rId8"/>
    <p:sldId id="801" r:id="rId9"/>
    <p:sldId id="810" r:id="rId10"/>
    <p:sldId id="811" r:id="rId11"/>
    <p:sldId id="799" r:id="rId12"/>
    <p:sldId id="812" r:id="rId13"/>
    <p:sldId id="814" r:id="rId14"/>
    <p:sldId id="808" r:id="rId15"/>
    <p:sldId id="818" r:id="rId16"/>
    <p:sldId id="815" r:id="rId17"/>
    <p:sldId id="817" r:id="rId18"/>
    <p:sldId id="816" r:id="rId19"/>
    <p:sldId id="820" r:id="rId20"/>
    <p:sldId id="825" r:id="rId21"/>
    <p:sldId id="827" r:id="rId22"/>
    <p:sldId id="826" r:id="rId23"/>
    <p:sldId id="828" r:id="rId24"/>
    <p:sldId id="823" r:id="rId25"/>
    <p:sldId id="824" r:id="rId26"/>
    <p:sldId id="829" r:id="rId27"/>
    <p:sldId id="830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9" autoAdjust="0"/>
  </p:normalViewPr>
  <p:slideViewPr>
    <p:cSldViewPr snapToGrid="0">
      <p:cViewPr varScale="1">
        <p:scale>
          <a:sx n="48" d="100"/>
          <a:sy n="48" d="100"/>
        </p:scale>
        <p:origin x="53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084409C-55BD-26E1-B226-5F8FF1574C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4C073FA-94A6-2246-FD06-3815504657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6578-FE33-471F-8ACC-47F06CBB6C5B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90B2A6-17F5-6249-BCDF-EEE8BBB064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E05714-C717-917B-371D-1BFEB9E79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1BBA-6885-4CCE-9778-7A4B426FE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24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41F9-6872-4FEA-8192-E1BA0BB50A09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87EC2-8498-4738-A6C0-E856F0682A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7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高文中有哥哥嗎？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高文中有姐姐嗎？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高文中的大哥有兒子嗎？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高文中的大哥有兒子嗎？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261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他们都是学生吗？</a:t>
            </a:r>
            <a:endParaRPr lang="en-US" altLang="zh-TW" dirty="0"/>
          </a:p>
          <a:p>
            <a:r>
              <a:rPr lang="zh-TW" altLang="en-US" dirty="0"/>
              <a:t>律師</a:t>
            </a:r>
            <a:r>
              <a:rPr lang="en-US" altLang="zh-TW" dirty="0"/>
              <a:t>/</a:t>
            </a:r>
            <a:r>
              <a:rPr lang="zh-TW" altLang="en-US" dirty="0"/>
              <a:t>醫生</a:t>
            </a:r>
            <a:r>
              <a:rPr lang="en-US" altLang="zh-TW" dirty="0"/>
              <a:t>/</a:t>
            </a:r>
            <a:r>
              <a:rPr lang="zh-TW" altLang="en-US" dirty="0"/>
              <a:t>老師</a:t>
            </a:r>
            <a:r>
              <a:rPr lang="en-US" altLang="zh-TW" dirty="0"/>
              <a:t>(3)</a:t>
            </a:r>
          </a:p>
          <a:p>
            <a:r>
              <a:rPr lang="zh-TW" altLang="en-US" dirty="0"/>
              <a:t>弟弟</a:t>
            </a:r>
            <a:r>
              <a:rPr lang="en-US" altLang="zh-TW" dirty="0"/>
              <a:t>/</a:t>
            </a:r>
            <a:r>
              <a:rPr lang="zh-TW" altLang="en-US" dirty="0"/>
              <a:t>哥哥</a:t>
            </a:r>
            <a:r>
              <a:rPr lang="en-US" altLang="zh-TW" dirty="0"/>
              <a:t>/</a:t>
            </a:r>
            <a:r>
              <a:rPr lang="zh-TW" altLang="en-US" dirty="0"/>
              <a:t>姐姐</a:t>
            </a:r>
            <a:r>
              <a:rPr lang="en-US" altLang="zh-TW" dirty="0"/>
              <a:t>/</a:t>
            </a:r>
            <a:r>
              <a:rPr lang="zh-TW" altLang="en-US" dirty="0"/>
              <a:t>妹妹</a:t>
            </a:r>
            <a:r>
              <a:rPr lang="en-US" altLang="zh-TW" dirty="0"/>
              <a:t>/</a:t>
            </a:r>
            <a:r>
              <a:rPr lang="zh-TW" altLang="en-US" dirty="0"/>
              <a:t>大哥</a:t>
            </a:r>
            <a:r>
              <a:rPr lang="en-US" altLang="zh-TW" dirty="0"/>
              <a:t>/</a:t>
            </a:r>
            <a:r>
              <a:rPr lang="zh-TW" altLang="en-US" dirty="0"/>
              <a:t>二哥</a:t>
            </a:r>
            <a:r>
              <a:rPr lang="en-US" altLang="zh-TW" dirty="0"/>
              <a:t>/</a:t>
            </a:r>
            <a:r>
              <a:rPr lang="zh-TW" altLang="en-US" dirty="0"/>
              <a:t>三哥</a:t>
            </a:r>
            <a:r>
              <a:rPr lang="en-US" altLang="zh-TW" dirty="0"/>
              <a:t>(7)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10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他们都是学生吗？</a:t>
            </a:r>
            <a:endParaRPr lang="en-US" altLang="zh-TW" dirty="0"/>
          </a:p>
          <a:p>
            <a:r>
              <a:rPr lang="zh-TW" altLang="en-US" dirty="0"/>
              <a:t>律師</a:t>
            </a:r>
            <a:r>
              <a:rPr lang="en-US" altLang="zh-TW" dirty="0"/>
              <a:t>/</a:t>
            </a:r>
            <a:r>
              <a:rPr lang="zh-TW" altLang="en-US" dirty="0"/>
              <a:t>醫生</a:t>
            </a:r>
            <a:r>
              <a:rPr lang="en-US" altLang="zh-TW" dirty="0"/>
              <a:t>/</a:t>
            </a:r>
            <a:r>
              <a:rPr lang="zh-TW" altLang="en-US" dirty="0"/>
              <a:t>老師</a:t>
            </a:r>
            <a:r>
              <a:rPr lang="en-US" altLang="zh-TW" dirty="0"/>
              <a:t>(3)</a:t>
            </a:r>
          </a:p>
          <a:p>
            <a:r>
              <a:rPr lang="zh-TW" altLang="en-US" dirty="0"/>
              <a:t>弟弟</a:t>
            </a:r>
            <a:r>
              <a:rPr lang="en-US" altLang="zh-TW" dirty="0"/>
              <a:t>/</a:t>
            </a:r>
            <a:r>
              <a:rPr lang="zh-TW" altLang="en-US" dirty="0"/>
              <a:t>哥哥</a:t>
            </a:r>
            <a:r>
              <a:rPr lang="en-US" altLang="zh-TW" dirty="0"/>
              <a:t>/</a:t>
            </a:r>
            <a:r>
              <a:rPr lang="zh-TW" altLang="en-US" dirty="0"/>
              <a:t>姐姐</a:t>
            </a:r>
            <a:r>
              <a:rPr lang="en-US" altLang="zh-TW" dirty="0"/>
              <a:t>/</a:t>
            </a:r>
            <a:r>
              <a:rPr lang="zh-TW" altLang="en-US" dirty="0"/>
              <a:t>妹妹</a:t>
            </a:r>
            <a:r>
              <a:rPr lang="en-US" altLang="zh-TW" dirty="0"/>
              <a:t>/</a:t>
            </a:r>
            <a:r>
              <a:rPr lang="zh-TW" altLang="en-US" dirty="0"/>
              <a:t>大哥</a:t>
            </a:r>
            <a:r>
              <a:rPr lang="en-US" altLang="zh-TW" dirty="0"/>
              <a:t>/</a:t>
            </a:r>
            <a:r>
              <a:rPr lang="zh-TW" altLang="en-US" dirty="0"/>
              <a:t>二哥</a:t>
            </a:r>
            <a:r>
              <a:rPr lang="en-US" altLang="zh-TW" dirty="0"/>
              <a:t>/</a:t>
            </a:r>
            <a:r>
              <a:rPr lang="zh-TW" altLang="en-US" dirty="0"/>
              <a:t>二妹</a:t>
            </a:r>
            <a:r>
              <a:rPr lang="en-US" altLang="zh-TW" dirty="0"/>
              <a:t>(7)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98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altLang="zh-TW" dirty="0"/>
              <a:t>A</a:t>
            </a:r>
            <a:r>
              <a:rPr lang="zh-TW" altLang="en-US" dirty="0"/>
              <a:t>是誰？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en-US" altLang="zh-TW" dirty="0"/>
              <a:t>B</a:t>
            </a:r>
            <a:r>
              <a:rPr lang="zh-TW" altLang="en-US" dirty="0"/>
              <a:t>是誰？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李友家有幾口人？有誰？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白英愛家有幾口人？有誰？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李友的爸爸和媽媽做什麼工作？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白英愛的爸爸和媽媽做什麼工作？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6459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問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34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31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27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27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34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94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問</a:t>
            </a:r>
            <a:r>
              <a:rPr lang="en-US" altLang="zh-TW" dirty="0"/>
              <a:t>/</a:t>
            </a:r>
            <a:r>
              <a:rPr lang="zh-TW" altLang="en-US" dirty="0"/>
              <a:t>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07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84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57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839EFD28-8500-6CA4-7359-843DE3E93C4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18A22A5-C4AC-7E29-8B47-2D1AB3DB11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alphaModFix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388ADBC-5E64-A8AA-19B5-BEA51CAFEBE9}"/>
                </a:ext>
              </a:extLst>
            </p:cNvPr>
            <p:cNvSpPr/>
            <p:nvPr/>
          </p:nvSpPr>
          <p:spPr>
            <a:xfrm>
              <a:off x="1376218" y="1043709"/>
              <a:ext cx="9439564" cy="4770582"/>
            </a:xfrm>
            <a:custGeom>
              <a:avLst/>
              <a:gdLst>
                <a:gd name="connsiteX0" fmla="*/ 0 w 9439564"/>
                <a:gd name="connsiteY0" fmla="*/ 0 h 4770582"/>
                <a:gd name="connsiteX1" fmla="*/ 401181 w 9439564"/>
                <a:gd name="connsiteY1" fmla="*/ 0 h 4770582"/>
                <a:gd name="connsiteX2" fmla="*/ 802363 w 9439564"/>
                <a:gd name="connsiteY2" fmla="*/ 0 h 4770582"/>
                <a:gd name="connsiteX3" fmla="*/ 1109149 w 9439564"/>
                <a:gd name="connsiteY3" fmla="*/ 0 h 4770582"/>
                <a:gd name="connsiteX4" fmla="*/ 1793517 w 9439564"/>
                <a:gd name="connsiteY4" fmla="*/ 0 h 4770582"/>
                <a:gd name="connsiteX5" fmla="*/ 2572281 w 9439564"/>
                <a:gd name="connsiteY5" fmla="*/ 0 h 4770582"/>
                <a:gd name="connsiteX6" fmla="*/ 3351045 w 9439564"/>
                <a:gd name="connsiteY6" fmla="*/ 0 h 4770582"/>
                <a:gd name="connsiteX7" fmla="*/ 3846622 w 9439564"/>
                <a:gd name="connsiteY7" fmla="*/ 0 h 4770582"/>
                <a:gd name="connsiteX8" fmla="*/ 4436595 w 9439564"/>
                <a:gd name="connsiteY8" fmla="*/ 0 h 4770582"/>
                <a:gd name="connsiteX9" fmla="*/ 4837777 w 9439564"/>
                <a:gd name="connsiteY9" fmla="*/ 0 h 4770582"/>
                <a:gd name="connsiteX10" fmla="*/ 5427749 w 9439564"/>
                <a:gd name="connsiteY10" fmla="*/ 0 h 4770582"/>
                <a:gd name="connsiteX11" fmla="*/ 5923326 w 9439564"/>
                <a:gd name="connsiteY11" fmla="*/ 0 h 4770582"/>
                <a:gd name="connsiteX12" fmla="*/ 6324508 w 9439564"/>
                <a:gd name="connsiteY12" fmla="*/ 0 h 4770582"/>
                <a:gd name="connsiteX13" fmla="*/ 6914481 w 9439564"/>
                <a:gd name="connsiteY13" fmla="*/ 0 h 4770582"/>
                <a:gd name="connsiteX14" fmla="*/ 7598849 w 9439564"/>
                <a:gd name="connsiteY14" fmla="*/ 0 h 4770582"/>
                <a:gd name="connsiteX15" fmla="*/ 7905635 w 9439564"/>
                <a:gd name="connsiteY15" fmla="*/ 0 h 4770582"/>
                <a:gd name="connsiteX16" fmla="*/ 8684399 w 9439564"/>
                <a:gd name="connsiteY16" fmla="*/ 0 h 4770582"/>
                <a:gd name="connsiteX17" fmla="*/ 9439564 w 9439564"/>
                <a:gd name="connsiteY17" fmla="*/ 0 h 4770582"/>
                <a:gd name="connsiteX18" fmla="*/ 9439564 w 9439564"/>
                <a:gd name="connsiteY18" fmla="*/ 500911 h 4770582"/>
                <a:gd name="connsiteX19" fmla="*/ 9439564 w 9439564"/>
                <a:gd name="connsiteY19" fmla="*/ 1192646 h 4770582"/>
                <a:gd name="connsiteX20" fmla="*/ 9439564 w 9439564"/>
                <a:gd name="connsiteY20" fmla="*/ 1741262 h 4770582"/>
                <a:gd name="connsiteX21" fmla="*/ 9439564 w 9439564"/>
                <a:gd name="connsiteY21" fmla="*/ 2432997 h 4770582"/>
                <a:gd name="connsiteX22" fmla="*/ 9439564 w 9439564"/>
                <a:gd name="connsiteY22" fmla="*/ 3124731 h 4770582"/>
                <a:gd name="connsiteX23" fmla="*/ 9439564 w 9439564"/>
                <a:gd name="connsiteY23" fmla="*/ 3721054 h 4770582"/>
                <a:gd name="connsiteX24" fmla="*/ 9439564 w 9439564"/>
                <a:gd name="connsiteY24" fmla="*/ 4770582 h 4770582"/>
                <a:gd name="connsiteX25" fmla="*/ 8755196 w 9439564"/>
                <a:gd name="connsiteY25" fmla="*/ 4770582 h 4770582"/>
                <a:gd name="connsiteX26" fmla="*/ 8070827 w 9439564"/>
                <a:gd name="connsiteY26" fmla="*/ 4770582 h 4770582"/>
                <a:gd name="connsiteX27" fmla="*/ 7764041 w 9439564"/>
                <a:gd name="connsiteY27" fmla="*/ 4770582 h 4770582"/>
                <a:gd name="connsiteX28" fmla="*/ 7268464 w 9439564"/>
                <a:gd name="connsiteY28" fmla="*/ 4770582 h 4770582"/>
                <a:gd name="connsiteX29" fmla="*/ 6961678 w 9439564"/>
                <a:gd name="connsiteY29" fmla="*/ 4770582 h 4770582"/>
                <a:gd name="connsiteX30" fmla="*/ 6560497 w 9439564"/>
                <a:gd name="connsiteY30" fmla="*/ 4770582 h 4770582"/>
                <a:gd name="connsiteX31" fmla="*/ 5781733 w 9439564"/>
                <a:gd name="connsiteY31" fmla="*/ 4770582 h 4770582"/>
                <a:gd name="connsiteX32" fmla="*/ 5097365 w 9439564"/>
                <a:gd name="connsiteY32" fmla="*/ 4770582 h 4770582"/>
                <a:gd name="connsiteX33" fmla="*/ 4696183 w 9439564"/>
                <a:gd name="connsiteY33" fmla="*/ 4770582 h 4770582"/>
                <a:gd name="connsiteX34" fmla="*/ 4389397 w 9439564"/>
                <a:gd name="connsiteY34" fmla="*/ 4770582 h 4770582"/>
                <a:gd name="connsiteX35" fmla="*/ 3988216 w 9439564"/>
                <a:gd name="connsiteY35" fmla="*/ 4770582 h 4770582"/>
                <a:gd name="connsiteX36" fmla="*/ 3303847 w 9439564"/>
                <a:gd name="connsiteY36" fmla="*/ 4770582 h 4770582"/>
                <a:gd name="connsiteX37" fmla="*/ 2997062 w 9439564"/>
                <a:gd name="connsiteY37" fmla="*/ 4770582 h 4770582"/>
                <a:gd name="connsiteX38" fmla="*/ 2595880 w 9439564"/>
                <a:gd name="connsiteY38" fmla="*/ 4770582 h 4770582"/>
                <a:gd name="connsiteX39" fmla="*/ 1817116 w 9439564"/>
                <a:gd name="connsiteY39" fmla="*/ 4770582 h 4770582"/>
                <a:gd name="connsiteX40" fmla="*/ 1321539 w 9439564"/>
                <a:gd name="connsiteY40" fmla="*/ 4770582 h 4770582"/>
                <a:gd name="connsiteX41" fmla="*/ 920357 w 9439564"/>
                <a:gd name="connsiteY41" fmla="*/ 4770582 h 4770582"/>
                <a:gd name="connsiteX42" fmla="*/ 0 w 9439564"/>
                <a:gd name="connsiteY42" fmla="*/ 4770582 h 4770582"/>
                <a:gd name="connsiteX43" fmla="*/ 0 w 9439564"/>
                <a:gd name="connsiteY43" fmla="*/ 4221965 h 4770582"/>
                <a:gd name="connsiteX44" fmla="*/ 0 w 9439564"/>
                <a:gd name="connsiteY44" fmla="*/ 3530231 h 4770582"/>
                <a:gd name="connsiteX45" fmla="*/ 0 w 9439564"/>
                <a:gd name="connsiteY45" fmla="*/ 2838496 h 4770582"/>
                <a:gd name="connsiteX46" fmla="*/ 0 w 9439564"/>
                <a:gd name="connsiteY46" fmla="*/ 2194468 h 4770582"/>
                <a:gd name="connsiteX47" fmla="*/ 0 w 9439564"/>
                <a:gd name="connsiteY47" fmla="*/ 1598145 h 4770582"/>
                <a:gd name="connsiteX48" fmla="*/ 0 w 9439564"/>
                <a:gd name="connsiteY48" fmla="*/ 954116 h 4770582"/>
                <a:gd name="connsiteX49" fmla="*/ 0 w 9439564"/>
                <a:gd name="connsiteY49" fmla="*/ 0 h 47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439564" h="4770582" extrusionOk="0">
                  <a:moveTo>
                    <a:pt x="0" y="0"/>
                  </a:moveTo>
                  <a:cubicBezTo>
                    <a:pt x="162918" y="-27870"/>
                    <a:pt x="295787" y="26800"/>
                    <a:pt x="401181" y="0"/>
                  </a:cubicBezTo>
                  <a:cubicBezTo>
                    <a:pt x="506575" y="-26800"/>
                    <a:pt x="612058" y="46690"/>
                    <a:pt x="802363" y="0"/>
                  </a:cubicBezTo>
                  <a:cubicBezTo>
                    <a:pt x="992668" y="-46690"/>
                    <a:pt x="965318" y="22819"/>
                    <a:pt x="1109149" y="0"/>
                  </a:cubicBezTo>
                  <a:cubicBezTo>
                    <a:pt x="1252980" y="-22819"/>
                    <a:pt x="1641892" y="57460"/>
                    <a:pt x="1793517" y="0"/>
                  </a:cubicBezTo>
                  <a:cubicBezTo>
                    <a:pt x="1945142" y="-57460"/>
                    <a:pt x="2295771" y="85876"/>
                    <a:pt x="2572281" y="0"/>
                  </a:cubicBezTo>
                  <a:cubicBezTo>
                    <a:pt x="2848791" y="-85876"/>
                    <a:pt x="3061301" y="46424"/>
                    <a:pt x="3351045" y="0"/>
                  </a:cubicBezTo>
                  <a:cubicBezTo>
                    <a:pt x="3640789" y="-46424"/>
                    <a:pt x="3658787" y="8090"/>
                    <a:pt x="3846622" y="0"/>
                  </a:cubicBezTo>
                  <a:cubicBezTo>
                    <a:pt x="4034457" y="-8090"/>
                    <a:pt x="4310414" y="20414"/>
                    <a:pt x="4436595" y="0"/>
                  </a:cubicBezTo>
                  <a:cubicBezTo>
                    <a:pt x="4562776" y="-20414"/>
                    <a:pt x="4721599" y="36488"/>
                    <a:pt x="4837777" y="0"/>
                  </a:cubicBezTo>
                  <a:cubicBezTo>
                    <a:pt x="4953955" y="-36488"/>
                    <a:pt x="5179451" y="27936"/>
                    <a:pt x="5427749" y="0"/>
                  </a:cubicBezTo>
                  <a:cubicBezTo>
                    <a:pt x="5676047" y="-27936"/>
                    <a:pt x="5677179" y="30382"/>
                    <a:pt x="5923326" y="0"/>
                  </a:cubicBezTo>
                  <a:cubicBezTo>
                    <a:pt x="6169473" y="-30382"/>
                    <a:pt x="6138476" y="34159"/>
                    <a:pt x="6324508" y="0"/>
                  </a:cubicBezTo>
                  <a:cubicBezTo>
                    <a:pt x="6510540" y="-34159"/>
                    <a:pt x="6772635" y="24552"/>
                    <a:pt x="6914481" y="0"/>
                  </a:cubicBezTo>
                  <a:cubicBezTo>
                    <a:pt x="7056327" y="-24552"/>
                    <a:pt x="7310492" y="58711"/>
                    <a:pt x="7598849" y="0"/>
                  </a:cubicBezTo>
                  <a:cubicBezTo>
                    <a:pt x="7887206" y="-58711"/>
                    <a:pt x="7836777" y="7580"/>
                    <a:pt x="7905635" y="0"/>
                  </a:cubicBezTo>
                  <a:cubicBezTo>
                    <a:pt x="7974493" y="-7580"/>
                    <a:pt x="8422161" y="34812"/>
                    <a:pt x="8684399" y="0"/>
                  </a:cubicBezTo>
                  <a:cubicBezTo>
                    <a:pt x="8946637" y="-34812"/>
                    <a:pt x="9205860" y="82132"/>
                    <a:pt x="9439564" y="0"/>
                  </a:cubicBezTo>
                  <a:cubicBezTo>
                    <a:pt x="9457747" y="247004"/>
                    <a:pt x="9404392" y="321296"/>
                    <a:pt x="9439564" y="500911"/>
                  </a:cubicBezTo>
                  <a:cubicBezTo>
                    <a:pt x="9474736" y="680526"/>
                    <a:pt x="9398773" y="1011354"/>
                    <a:pt x="9439564" y="1192646"/>
                  </a:cubicBezTo>
                  <a:cubicBezTo>
                    <a:pt x="9480355" y="1373939"/>
                    <a:pt x="9375680" y="1501121"/>
                    <a:pt x="9439564" y="1741262"/>
                  </a:cubicBezTo>
                  <a:cubicBezTo>
                    <a:pt x="9503448" y="1981403"/>
                    <a:pt x="9386375" y="2273052"/>
                    <a:pt x="9439564" y="2432997"/>
                  </a:cubicBezTo>
                  <a:cubicBezTo>
                    <a:pt x="9492753" y="2592943"/>
                    <a:pt x="9404119" y="2894295"/>
                    <a:pt x="9439564" y="3124731"/>
                  </a:cubicBezTo>
                  <a:cubicBezTo>
                    <a:pt x="9475009" y="3355167"/>
                    <a:pt x="9429497" y="3506757"/>
                    <a:pt x="9439564" y="3721054"/>
                  </a:cubicBezTo>
                  <a:cubicBezTo>
                    <a:pt x="9449631" y="3935351"/>
                    <a:pt x="9378743" y="4363337"/>
                    <a:pt x="9439564" y="4770582"/>
                  </a:cubicBezTo>
                  <a:cubicBezTo>
                    <a:pt x="9214760" y="4845042"/>
                    <a:pt x="8961334" y="4738382"/>
                    <a:pt x="8755196" y="4770582"/>
                  </a:cubicBezTo>
                  <a:cubicBezTo>
                    <a:pt x="8549058" y="4802782"/>
                    <a:pt x="8340684" y="4729655"/>
                    <a:pt x="8070827" y="4770582"/>
                  </a:cubicBezTo>
                  <a:cubicBezTo>
                    <a:pt x="7800970" y="4811509"/>
                    <a:pt x="7908172" y="4749123"/>
                    <a:pt x="7764041" y="4770582"/>
                  </a:cubicBezTo>
                  <a:cubicBezTo>
                    <a:pt x="7619910" y="4792041"/>
                    <a:pt x="7506646" y="4739333"/>
                    <a:pt x="7268464" y="4770582"/>
                  </a:cubicBezTo>
                  <a:cubicBezTo>
                    <a:pt x="7030282" y="4801831"/>
                    <a:pt x="7082447" y="4751001"/>
                    <a:pt x="6961678" y="4770582"/>
                  </a:cubicBezTo>
                  <a:cubicBezTo>
                    <a:pt x="6840909" y="4790163"/>
                    <a:pt x="6679698" y="4739051"/>
                    <a:pt x="6560497" y="4770582"/>
                  </a:cubicBezTo>
                  <a:cubicBezTo>
                    <a:pt x="6441296" y="4802113"/>
                    <a:pt x="6116144" y="4707462"/>
                    <a:pt x="5781733" y="4770582"/>
                  </a:cubicBezTo>
                  <a:cubicBezTo>
                    <a:pt x="5447322" y="4833702"/>
                    <a:pt x="5368444" y="4767595"/>
                    <a:pt x="5097365" y="4770582"/>
                  </a:cubicBezTo>
                  <a:cubicBezTo>
                    <a:pt x="4826286" y="4773569"/>
                    <a:pt x="4794510" y="4749257"/>
                    <a:pt x="4696183" y="4770582"/>
                  </a:cubicBezTo>
                  <a:cubicBezTo>
                    <a:pt x="4597856" y="4791907"/>
                    <a:pt x="4485763" y="4753978"/>
                    <a:pt x="4389397" y="4770582"/>
                  </a:cubicBezTo>
                  <a:cubicBezTo>
                    <a:pt x="4293031" y="4787186"/>
                    <a:pt x="4129881" y="4739975"/>
                    <a:pt x="3988216" y="4770582"/>
                  </a:cubicBezTo>
                  <a:cubicBezTo>
                    <a:pt x="3846551" y="4801189"/>
                    <a:pt x="3610851" y="4770212"/>
                    <a:pt x="3303847" y="4770582"/>
                  </a:cubicBezTo>
                  <a:cubicBezTo>
                    <a:pt x="2996843" y="4770952"/>
                    <a:pt x="3147917" y="4764959"/>
                    <a:pt x="2997062" y="4770582"/>
                  </a:cubicBezTo>
                  <a:cubicBezTo>
                    <a:pt x="2846207" y="4776205"/>
                    <a:pt x="2717900" y="4723913"/>
                    <a:pt x="2595880" y="4770582"/>
                  </a:cubicBezTo>
                  <a:cubicBezTo>
                    <a:pt x="2473860" y="4817251"/>
                    <a:pt x="1999540" y="4677372"/>
                    <a:pt x="1817116" y="4770582"/>
                  </a:cubicBezTo>
                  <a:cubicBezTo>
                    <a:pt x="1634692" y="4863792"/>
                    <a:pt x="1526110" y="4741353"/>
                    <a:pt x="1321539" y="4770582"/>
                  </a:cubicBezTo>
                  <a:cubicBezTo>
                    <a:pt x="1116968" y="4799811"/>
                    <a:pt x="1103566" y="4733437"/>
                    <a:pt x="920357" y="4770582"/>
                  </a:cubicBezTo>
                  <a:cubicBezTo>
                    <a:pt x="737148" y="4807727"/>
                    <a:pt x="312102" y="4750414"/>
                    <a:pt x="0" y="4770582"/>
                  </a:cubicBezTo>
                  <a:cubicBezTo>
                    <a:pt x="-7808" y="4638902"/>
                    <a:pt x="42491" y="4366465"/>
                    <a:pt x="0" y="4221965"/>
                  </a:cubicBezTo>
                  <a:cubicBezTo>
                    <a:pt x="-42491" y="4077465"/>
                    <a:pt x="71576" y="3794993"/>
                    <a:pt x="0" y="3530231"/>
                  </a:cubicBezTo>
                  <a:cubicBezTo>
                    <a:pt x="-71576" y="3265469"/>
                    <a:pt x="58213" y="3106186"/>
                    <a:pt x="0" y="2838496"/>
                  </a:cubicBezTo>
                  <a:cubicBezTo>
                    <a:pt x="-58213" y="2570806"/>
                    <a:pt x="47558" y="2444513"/>
                    <a:pt x="0" y="2194468"/>
                  </a:cubicBezTo>
                  <a:cubicBezTo>
                    <a:pt x="-47558" y="1944423"/>
                    <a:pt x="23645" y="1722161"/>
                    <a:pt x="0" y="1598145"/>
                  </a:cubicBezTo>
                  <a:cubicBezTo>
                    <a:pt x="-23645" y="1474129"/>
                    <a:pt x="33012" y="1222679"/>
                    <a:pt x="0" y="954116"/>
                  </a:cubicBezTo>
                  <a:cubicBezTo>
                    <a:pt x="-33012" y="685553"/>
                    <a:pt x="100625" y="333205"/>
                    <a:pt x="0" y="0"/>
                  </a:cubicBez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58686941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A157CBE-83FB-7B5B-A98D-A4E1A36BB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A89609-0965-43C5-621E-2A2F8F248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B11CD3-CE32-0D2D-438B-BC523496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89ABD9-9E1A-CF59-6208-6C1E1344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B47339-22EB-A11F-30A1-0ED08260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7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D1970A-0870-2AB8-DA86-E51D3D5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D2B65C-58C7-33D7-6BE2-923774A9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3D311B-3F74-D879-2607-7A0250E8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38B536-5EC1-5250-FF8C-BD1D8848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FC2301-B37D-058E-E2B8-29E6A7EB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0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4C9A31-077F-1305-F8AD-56C031596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B82FBBA-FA26-48AA-F7E5-F580CE7E8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772872-D499-2F49-FF98-011A838E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3A0C89-5366-A119-C492-3E97BD2E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EF40F8-BC7F-5D49-0BAF-F10818D3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57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7E003B-E2FA-7CAC-8A76-99355CCF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90C204-82CD-E8CC-F0C9-089DDCC8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20C7F0-7084-8CD8-0B2F-5FB5BF71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E9CE87-E80D-4E42-3877-C3D0B7A1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2B8401-FFFB-F310-F0A0-BCBA5621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55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80AF9-4204-2EBE-E1AE-82DFF22D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FAAACA-88C8-81B6-57BE-958E22AEE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980A80-8291-D8B5-00DB-CC6A471E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07FAF5-E938-3721-FBF7-E281AD51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21040C-9C22-CF15-C969-CDC54F4D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08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3C9CE-C01B-2211-169F-69B7CF74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43DFE8-4F26-0448-F6D1-177A8BE70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8267E1-AEC1-6A93-2C67-1706DB249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547307-BC5C-BD4A-EE66-B49F8D84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C361DC-ECCF-FE90-B311-96A050B3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A5589F-7006-B8A0-105E-75FB5CBD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85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E8A8C6-7AD0-9153-A95F-A6D39E56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3C455F-1A3C-9CCC-B7DC-933759B70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F15B3A-119D-B448-90E9-01671678B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A63ABF1-F0B1-62DC-6390-0B3DBA351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405F43E-AF3F-3D37-E5E9-7F52987B1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5167122-C4AD-E0C2-E033-FC56DDB0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4FCFCD3-0DE3-0BD5-8F6C-101A1787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BDBF94A-24B0-305B-4C31-0EB18E61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5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374EF6-7480-DCCD-912E-71D9208D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36FF1A2-F03B-AFDB-4A03-81511A71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55D586-ACF2-7ABD-C56D-760FE1C2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4F37C4-B9D0-E30D-29A0-6E3E8EC9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43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8E32F3-6B40-80AC-0B97-AC1ECC95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03C3FCB-346A-9B65-184E-41F9C5A3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95BE11-AB26-C459-4E36-85C26DF3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1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3815B-23DC-B2BC-CC8B-B198C3DF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E2D4AF-E804-8061-C5D6-45FD2EB7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F64F89-8A19-D481-196F-ACAB49C2A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3EF9E9-14A5-D287-687B-8602DB9B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7DB7ED-E143-5B40-C32F-5D5D1782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AB6A92-0ED8-2FC4-00A7-3BA7988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4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B4A58-C787-C4A7-52C1-98247659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0947E0F-7CFD-183A-70A1-C66A86136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EF9314-1C03-62DC-12A9-4C196040B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1E9BFF-20D8-E236-F502-E157A980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2023/10/23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E55743-BABF-DF43-4A8C-EDB1FD47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1F0F54-8ABF-E3D0-B8A9-3C7444D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12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43737C8-ADE5-5F5C-42F6-D5FC90DD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4D4110-B833-3D56-4EC4-BAC2E548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B72A62-E913-C7B2-6BE3-EE73DF640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AD274828-FCAC-4158-8EE4-4574A72979B1}" type="datetimeFigureOut">
              <a:rPr lang="zh-TW" altLang="en-US" smtClean="0"/>
              <a:pPr/>
              <a:t>2023/10/23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1E8047-9F2E-D414-A54B-CBCB743EE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5A3E03-813A-6F35-701C-3A8E1BC31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99A554B1-3C42-48EC-B05F-22671B746C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0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83FDB0-4854-78E8-A636-A15E06B2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Modern Chinese for non-major students I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4519B7F-327B-1C33-65DA-CFC65FC3E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altLang="zh-TW" dirty="0"/>
              <a:t>Week 6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107B1B-F2F8-DB1B-8B83-5CD0E5E5376C}"/>
              </a:ext>
            </a:extLst>
          </p:cNvPr>
          <p:cNvSpPr txBox="1">
            <a:spLocks/>
          </p:cNvSpPr>
          <p:nvPr/>
        </p:nvSpPr>
        <p:spPr>
          <a:xfrm>
            <a:off x="8421511" y="5532437"/>
            <a:ext cx="55089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记得点名</a:t>
            </a:r>
          </a:p>
        </p:txBody>
      </p:sp>
    </p:spTree>
    <p:extLst>
      <p:ext uri="{BB962C8B-B14F-4D97-AF65-F5344CB8AC3E}">
        <p14:creationId xmlns:p14="http://schemas.microsoft.com/office/powerpoint/2010/main" val="876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160FCC-3231-1BA8-187F-2E8BC58E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口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kǒu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effectLst/>
                <a:latin typeface="Roboto" panose="02000000000000000000" pitchFamily="2" charset="0"/>
              </a:rPr>
              <a:t>(measure word for number of family members)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DD6202-3A29-C15E-7A71-BBE3613CC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5624"/>
            <a:ext cx="10591800" cy="493077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Roboto" panose="02000000000000000000" pitchFamily="2" charset="0"/>
              </a:rPr>
              <a:t>你家有几口人？</a:t>
            </a:r>
            <a:endParaRPr lang="en-US" altLang="zh-TW" sz="32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latin typeface="Roboto" panose="02000000000000000000" pitchFamily="2" charset="0"/>
              </a:rPr>
              <a:t>Nǐ</a:t>
            </a:r>
            <a:r>
              <a:rPr lang="en-US" altLang="zh-TW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jiā</a:t>
            </a:r>
            <a:r>
              <a:rPr lang="zh-TW" altLang="en-US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yǒu</a:t>
            </a:r>
            <a:r>
              <a:rPr lang="en-US" altLang="zh-TW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jǐ</a:t>
            </a:r>
            <a:r>
              <a:rPr lang="zh-TW" altLang="en-US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kǒu</a:t>
            </a:r>
            <a:r>
              <a:rPr lang="en-US" altLang="zh-TW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rén</a:t>
            </a:r>
            <a:r>
              <a:rPr lang="en-US" altLang="zh-TW" sz="3200" dirty="0">
                <a:latin typeface="Roboto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en-US" altLang="zh-TW" sz="3200" dirty="0">
              <a:latin typeface="Roboto" panose="02000000000000000000" pitchFamily="2" charset="0"/>
            </a:endParaRPr>
          </a:p>
          <a:p>
            <a:r>
              <a:rPr lang="zh-TW" altLang="en-US" sz="3200" dirty="0">
                <a:latin typeface="Roboto" panose="02000000000000000000" pitchFamily="2" charset="0"/>
              </a:rPr>
              <a:t>我家有</a:t>
            </a:r>
            <a:r>
              <a:rPr lang="en-US" altLang="zh-TW" sz="3200" dirty="0">
                <a:latin typeface="Roboto" panose="02000000000000000000" pitchFamily="2" charset="0"/>
              </a:rPr>
              <a:t>_____</a:t>
            </a:r>
            <a:r>
              <a:rPr lang="zh-TW" altLang="en-US" sz="3200" dirty="0">
                <a:latin typeface="Roboto" panose="02000000000000000000" pitchFamily="2" charset="0"/>
              </a:rPr>
              <a:t>口人。</a:t>
            </a:r>
            <a:endParaRPr lang="en-US" altLang="zh-TW" sz="32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latin typeface="Roboto" panose="02000000000000000000" pitchFamily="2" charset="0"/>
              </a:rPr>
              <a:t>Wǒ</a:t>
            </a:r>
            <a:r>
              <a:rPr lang="zh-TW" altLang="en-US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jiā</a:t>
            </a:r>
            <a:r>
              <a:rPr lang="en-US" altLang="zh-TW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yǒu</a:t>
            </a:r>
            <a:r>
              <a:rPr lang="en-US" altLang="zh-TW" sz="3200" dirty="0">
                <a:latin typeface="Roboto" panose="02000000000000000000" pitchFamily="2" charset="0"/>
              </a:rPr>
              <a:t> _____</a:t>
            </a:r>
            <a:r>
              <a:rPr lang="en-US" altLang="zh-TW" sz="3200" dirty="0" err="1">
                <a:latin typeface="Roboto" panose="02000000000000000000" pitchFamily="2" charset="0"/>
              </a:rPr>
              <a:t>kǒu</a:t>
            </a:r>
            <a:r>
              <a:rPr lang="zh-TW" altLang="en-US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rén</a:t>
            </a:r>
            <a:r>
              <a:rPr lang="en-US" altLang="zh-TW" sz="3200" dirty="0"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US" altLang="zh-TW" sz="3200" dirty="0">
              <a:latin typeface="Roboto" panose="02000000000000000000" pitchFamily="2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D5D204E-66F9-1A04-5650-9E4A04485ACE}"/>
              </a:ext>
            </a:extLst>
          </p:cNvPr>
          <p:cNvSpPr txBox="1"/>
          <p:nvPr/>
        </p:nvSpPr>
        <p:spPr>
          <a:xfrm>
            <a:off x="3175462" y="149629"/>
            <a:ext cx="950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M.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2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海贼王ASL壁纸，艾斯虽已离去，但他的火焰在萨博和路飞手中燃烧 – 优宅社">
            <a:extLst>
              <a:ext uri="{FF2B5EF4-FFF2-40B4-BE49-F238E27FC236}">
                <a16:creationId xmlns:a16="http://schemas.microsoft.com/office/drawing/2014/main" id="{F8C470D3-EB24-129B-6E5C-B8D9AD0D6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0" r="1" b="1750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1208405"/>
            <a:ext cx="3822189" cy="1899912"/>
          </a:xfrm>
        </p:spPr>
        <p:txBody>
          <a:bodyPr>
            <a:normAutofit/>
          </a:bodyPr>
          <a:lstStyle/>
          <a:p>
            <a:r>
              <a:rPr lang="zh-TW" altLang="en-US" dirty="0"/>
              <a:t>大哥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dàgē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effectLst/>
                <a:latin typeface="Roboto" panose="02000000000000000000" pitchFamily="2" charset="0"/>
              </a:rPr>
              <a:t>eldest brother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41FC064-EDE2-248E-B73D-6EC401143D41}"/>
              </a:ext>
            </a:extLst>
          </p:cNvPr>
          <p:cNvSpPr txBox="1">
            <a:spLocks/>
          </p:cNvSpPr>
          <p:nvPr/>
        </p:nvSpPr>
        <p:spPr>
          <a:xfrm>
            <a:off x="-4" y="3829685"/>
            <a:ext cx="5791204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二哥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èrgē</a:t>
            </a:r>
            <a:endParaRPr lang="en-US" altLang="zh-TW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r>
              <a:rPr lang="en-US" altLang="zh-TW" sz="4400" b="0" i="0" dirty="0" err="1">
                <a:effectLst/>
                <a:latin typeface="Roboto" panose="02000000000000000000" pitchFamily="2" charset="0"/>
              </a:rPr>
              <a:t>Secend</a:t>
            </a:r>
            <a:r>
              <a:rPr lang="en-US" altLang="zh-TW" sz="4400" b="0" i="0" dirty="0">
                <a:effectLst/>
                <a:latin typeface="Roboto" panose="02000000000000000000" pitchFamily="2" charset="0"/>
              </a:rPr>
              <a:t> oldest brother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223849D-08BD-1FDF-7CA2-9EB62344D1DC}"/>
              </a:ext>
            </a:extLst>
          </p:cNvPr>
          <p:cNvSpPr txBox="1"/>
          <p:nvPr/>
        </p:nvSpPr>
        <p:spPr>
          <a:xfrm>
            <a:off x="1715725" y="746740"/>
            <a:ext cx="806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7312FEF-0013-A70B-B44F-A9A930FF4496}"/>
              </a:ext>
            </a:extLst>
          </p:cNvPr>
          <p:cNvSpPr txBox="1"/>
          <p:nvPr/>
        </p:nvSpPr>
        <p:spPr>
          <a:xfrm>
            <a:off x="1715725" y="3368020"/>
            <a:ext cx="806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375920" y="223520"/>
            <a:ext cx="11369040" cy="2590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223521"/>
            <a:ext cx="11440160" cy="2438400"/>
          </a:xfrm>
        </p:spPr>
        <p:txBody>
          <a:bodyPr anchor="t">
            <a:normAutofit fontScale="90000"/>
          </a:bodyPr>
          <a:lstStyle/>
          <a:p>
            <a:r>
              <a:rPr lang="zh-TW" altLang="en-US" dirty="0"/>
              <a:t>两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liǎng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two; a couple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of</a:t>
            </a:r>
            <a:r>
              <a:rPr lang="en-US" altLang="zh-TW" sz="3200" b="0" i="0" dirty="0" err="1">
                <a:effectLst/>
                <a:latin typeface="Roboto" panose="02000000000000000000" pitchFamily="2" charset="0"/>
              </a:rPr>
              <a:t>【Grammar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 6.】</a:t>
            </a:r>
            <a:br>
              <a:rPr lang="en-US" altLang="zh-TW" sz="3200" b="0" i="0" dirty="0">
                <a:effectLst/>
                <a:latin typeface="Roboto" panose="02000000000000000000" pitchFamily="2" charset="0"/>
              </a:rPr>
            </a:b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二 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and </a:t>
            </a: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两 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both mean “two,” but they differ in usage. </a:t>
            </a: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两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is used in front of common </a:t>
            </a:r>
            <a:r>
              <a:rPr lang="en-US" altLang="zh-TW" sz="3100" b="0" i="0" u="sng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measure words 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to express a quantity, e.g.(1). In counting, one uses </a:t>
            </a: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二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:</a:t>
            </a: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e.g. (2).</a:t>
            </a: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In compound numerals, </a:t>
            </a: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二 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is always used for the 2 on the last two digits, e.g. (3). But 222 you can call “</a:t>
            </a: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二百二十二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”</a:t>
            </a: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and “</a:t>
            </a: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两百二十二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.”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625BBF-373F-37D8-BB7D-48B4397F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2997199"/>
            <a:ext cx="11297920" cy="37592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两个人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一、二、三、四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...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二十二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(22)</a:t>
            </a: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、一百二十五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(125)</a:t>
            </a:r>
            <a:endParaRPr lang="zh-TW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29960EB-3498-71CA-58D6-84B306E7B4E9}"/>
              </a:ext>
            </a:extLst>
          </p:cNvPr>
          <p:cNvSpPr txBox="1"/>
          <p:nvPr/>
        </p:nvSpPr>
        <p:spPr>
          <a:xfrm>
            <a:off x="3557848" y="-71121"/>
            <a:ext cx="1170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Nu.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9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375920" y="223520"/>
            <a:ext cx="11369040" cy="214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579121"/>
            <a:ext cx="8900160" cy="1655155"/>
          </a:xfrm>
        </p:spPr>
        <p:txBody>
          <a:bodyPr anchor="t">
            <a:normAutofit/>
          </a:bodyPr>
          <a:lstStyle/>
          <a:p>
            <a:r>
              <a:rPr lang="zh-TW" altLang="en-US" dirty="0"/>
              <a:t>和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hé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and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625BBF-373F-37D8-BB7D-48B4397F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2367280"/>
            <a:ext cx="11297920" cy="4582159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Roboto" panose="02000000000000000000" pitchFamily="2" charset="0"/>
              </a:rPr>
              <a:t>你家有几口人？</a:t>
            </a:r>
            <a:endParaRPr lang="en-US" altLang="zh-TW" sz="32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latin typeface="Roboto" panose="02000000000000000000" pitchFamily="2" charset="0"/>
              </a:rPr>
              <a:t>Nǐ</a:t>
            </a:r>
            <a:r>
              <a:rPr lang="en-US" altLang="zh-TW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jiā</a:t>
            </a:r>
            <a:r>
              <a:rPr lang="zh-TW" altLang="en-US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yǒu</a:t>
            </a:r>
            <a:r>
              <a:rPr lang="en-US" altLang="zh-TW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jǐ</a:t>
            </a:r>
            <a:r>
              <a:rPr lang="zh-TW" altLang="en-US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kǒu</a:t>
            </a:r>
            <a:r>
              <a:rPr lang="en-US" altLang="zh-TW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rén</a:t>
            </a:r>
            <a:r>
              <a:rPr lang="en-US" altLang="zh-TW" sz="3200" dirty="0">
                <a:latin typeface="Roboto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zh-TW" altLang="en-US" sz="3200" dirty="0">
                <a:latin typeface="Roboto" panose="02000000000000000000" pitchFamily="2" charset="0"/>
              </a:rPr>
              <a:t>我家有</a:t>
            </a:r>
            <a:r>
              <a:rPr lang="en-US" altLang="zh-TW" sz="3200" dirty="0">
                <a:latin typeface="Roboto" panose="02000000000000000000" pitchFamily="2" charset="0"/>
              </a:rPr>
              <a:t>_____</a:t>
            </a:r>
            <a:r>
              <a:rPr lang="zh-TW" altLang="en-US" sz="3200" dirty="0">
                <a:latin typeface="Roboto" panose="02000000000000000000" pitchFamily="2" charset="0"/>
              </a:rPr>
              <a:t>口人。</a:t>
            </a:r>
            <a:endParaRPr lang="en-US" altLang="zh-TW" sz="32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latin typeface="Roboto" panose="02000000000000000000" pitchFamily="2" charset="0"/>
              </a:rPr>
              <a:t>Wǒjiā</a:t>
            </a:r>
            <a:r>
              <a:rPr lang="en-US" altLang="zh-TW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yǒu</a:t>
            </a:r>
            <a:r>
              <a:rPr lang="en-US" altLang="zh-TW" sz="3200" dirty="0">
                <a:latin typeface="Roboto" panose="02000000000000000000" pitchFamily="2" charset="0"/>
              </a:rPr>
              <a:t> _____</a:t>
            </a:r>
            <a:r>
              <a:rPr lang="en-US" altLang="zh-TW" sz="3200" dirty="0" err="1">
                <a:latin typeface="Roboto" panose="02000000000000000000" pitchFamily="2" charset="0"/>
              </a:rPr>
              <a:t>kǒu</a:t>
            </a:r>
            <a:r>
              <a:rPr lang="zh-TW" altLang="en-US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rén</a:t>
            </a:r>
            <a:r>
              <a:rPr lang="en-US" altLang="zh-TW" sz="3200" dirty="0"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US" altLang="zh-TW" sz="3200" dirty="0">
              <a:latin typeface="Roboto" panose="02000000000000000000" pitchFamily="2" charset="0"/>
            </a:endParaRPr>
          </a:p>
          <a:p>
            <a:r>
              <a:rPr lang="zh-TW" altLang="en-US" sz="3200" dirty="0">
                <a:latin typeface="Roboto" panose="02000000000000000000" pitchFamily="2" charset="0"/>
              </a:rPr>
              <a:t>有谁？</a:t>
            </a:r>
            <a:endParaRPr lang="en-US" altLang="zh-TW" sz="32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latin typeface="Roboto" panose="02000000000000000000" pitchFamily="2" charset="0"/>
              </a:rPr>
              <a:t>Yǒu</a:t>
            </a:r>
            <a:r>
              <a:rPr lang="zh-TW" altLang="en-US" sz="3200" dirty="0"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latin typeface="Roboto" panose="02000000000000000000" pitchFamily="2" charset="0"/>
              </a:rPr>
              <a:t>shuí</a:t>
            </a:r>
            <a:r>
              <a:rPr lang="en-US" altLang="zh-TW" sz="3200" dirty="0">
                <a:latin typeface="Roboto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zh-TW" altLang="en-US" sz="3200" dirty="0">
                <a:latin typeface="Roboto" panose="02000000000000000000" pitchFamily="2" charset="0"/>
              </a:rPr>
              <a:t>爸爸</a:t>
            </a:r>
            <a:r>
              <a:rPr lang="en-US" altLang="zh-TW" sz="3200" dirty="0">
                <a:latin typeface="Roboto" panose="02000000000000000000" pitchFamily="2" charset="0"/>
              </a:rPr>
              <a:t>/</a:t>
            </a:r>
            <a:r>
              <a:rPr lang="zh-TW" altLang="en-US" sz="3200" dirty="0">
                <a:latin typeface="Roboto" panose="02000000000000000000" pitchFamily="2" charset="0"/>
              </a:rPr>
              <a:t>妈妈</a:t>
            </a:r>
            <a:r>
              <a:rPr lang="en-US" altLang="zh-TW" sz="3200" dirty="0">
                <a:latin typeface="Roboto" panose="02000000000000000000" pitchFamily="2" charset="0"/>
              </a:rPr>
              <a:t>/</a:t>
            </a:r>
            <a:r>
              <a:rPr lang="zh-TW" altLang="en-US" sz="3200" dirty="0">
                <a:latin typeface="Roboto" panose="02000000000000000000" pitchFamily="2" charset="0"/>
              </a:rPr>
              <a:t>哥哥</a:t>
            </a:r>
            <a:r>
              <a:rPr lang="en-US" altLang="zh-TW" sz="3200" dirty="0">
                <a:latin typeface="Roboto" panose="02000000000000000000" pitchFamily="2" charset="0"/>
              </a:rPr>
              <a:t>/</a:t>
            </a:r>
            <a:r>
              <a:rPr lang="zh-TW" altLang="en-US" sz="3200" dirty="0">
                <a:latin typeface="Roboto" panose="02000000000000000000" pitchFamily="2" charset="0"/>
              </a:rPr>
              <a:t>弟弟</a:t>
            </a:r>
            <a:r>
              <a:rPr lang="en-US" altLang="zh-TW" sz="3200" dirty="0">
                <a:latin typeface="Roboto" panose="02000000000000000000" pitchFamily="2" charset="0"/>
              </a:rPr>
              <a:t>/</a:t>
            </a:r>
            <a:r>
              <a:rPr lang="zh-TW" altLang="en-US" sz="3200" dirty="0">
                <a:latin typeface="Roboto" panose="02000000000000000000" pitchFamily="2" charset="0"/>
              </a:rPr>
              <a:t>姐姐</a:t>
            </a:r>
            <a:r>
              <a:rPr lang="en-US" altLang="zh-TW" sz="3200" dirty="0">
                <a:latin typeface="Roboto" panose="02000000000000000000" pitchFamily="2" charset="0"/>
              </a:rPr>
              <a:t>/</a:t>
            </a:r>
            <a:r>
              <a:rPr lang="zh-TW" altLang="en-US" sz="3200" dirty="0">
                <a:latin typeface="Roboto" panose="02000000000000000000" pitchFamily="2" charset="0"/>
              </a:rPr>
              <a:t>妹妹</a:t>
            </a:r>
            <a:r>
              <a:rPr lang="en-US" altLang="zh-TW" sz="3200" dirty="0">
                <a:latin typeface="Roboto" panose="02000000000000000000" pitchFamily="2" charset="0"/>
              </a:rPr>
              <a:t>……</a:t>
            </a:r>
            <a:endParaRPr lang="zh-TW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AD2D506-C7DE-9EFA-AFEF-4D8EB3C1D303}"/>
              </a:ext>
            </a:extLst>
          </p:cNvPr>
          <p:cNvSpPr txBox="1"/>
          <p:nvPr/>
        </p:nvSpPr>
        <p:spPr>
          <a:xfrm>
            <a:off x="4437880" y="223520"/>
            <a:ext cx="1622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Conj.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217F34-B69D-EBD6-2CBC-B7433DE0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-47307"/>
            <a:ext cx="11826240" cy="2150428"/>
          </a:xfrm>
        </p:spPr>
        <p:txBody>
          <a:bodyPr>
            <a:normAutofit/>
          </a:bodyPr>
          <a:lstStyle/>
          <a:p>
            <a:pPr algn="ctr"/>
            <a:r>
              <a:rPr lang="en-US" altLang="zh-TW" b="1" u="sng" dirty="0"/>
              <a:t>Give you 10min to ask </a:t>
            </a:r>
            <a:r>
              <a:rPr lang="zh-TW" altLang="en-US" b="1" u="sng" dirty="0"/>
              <a:t>你的同学。</a:t>
            </a:r>
            <a:br>
              <a:rPr lang="en-US" altLang="zh-TW" b="1" u="sng" dirty="0"/>
            </a:br>
            <a:r>
              <a:rPr lang="zh-TW" altLang="en-US" b="1" u="sng" dirty="0"/>
              <a:t>他</a:t>
            </a:r>
            <a:r>
              <a:rPr lang="en-US" altLang="zh-TW" b="1" u="sng" dirty="0"/>
              <a:t>/</a:t>
            </a:r>
            <a:r>
              <a:rPr lang="zh-TW" altLang="en-US" b="1" u="sng" dirty="0"/>
              <a:t>她家有</a:t>
            </a:r>
            <a:r>
              <a:rPr lang="zh-TW" altLang="en-US" b="1" u="sng" dirty="0">
                <a:solidFill>
                  <a:srgbClr val="FF0000"/>
                </a:solidFill>
              </a:rPr>
              <a:t>几口人</a:t>
            </a:r>
            <a:r>
              <a:rPr lang="zh-TW" altLang="en-US" b="1" u="sng" dirty="0"/>
              <a:t>？</a:t>
            </a:r>
            <a:r>
              <a:rPr lang="zh-TW" altLang="en-US" sz="4800" b="1" u="sng" dirty="0">
                <a:solidFill>
                  <a:srgbClr val="FF0000"/>
                </a:solidFill>
              </a:rPr>
              <a:t>有誰</a:t>
            </a:r>
            <a:r>
              <a:rPr lang="zh-TW" altLang="en-US" b="1" u="sng" dirty="0"/>
              <a:t>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0F2B2D-E64A-9314-E15F-D5590746C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1"/>
            <a:ext cx="10515600" cy="4073842"/>
          </a:xfrm>
        </p:spPr>
        <p:txBody>
          <a:bodyPr/>
          <a:lstStyle/>
          <a:p>
            <a:r>
              <a:rPr lang="en-US" altLang="zh-TW" dirty="0"/>
              <a:t>ask three of your classmates.</a:t>
            </a:r>
          </a:p>
          <a:p>
            <a:r>
              <a:rPr lang="zh-TW" altLang="en-US" dirty="0"/>
              <a:t>请问你家有幾口人？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Qǐngwèn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jiā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yǒu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kǒurén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666666"/>
                </a:solidFill>
                <a:latin typeface="Roboto" panose="02000000000000000000" pitchFamily="2" charset="0"/>
              </a:rPr>
              <a:t>有</a:t>
            </a: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______</a:t>
            </a:r>
            <a:r>
              <a:rPr lang="zh-TW" altLang="en-US" dirty="0">
                <a:solidFill>
                  <a:srgbClr val="666666"/>
                </a:solidFill>
                <a:latin typeface="Roboto" panose="02000000000000000000" pitchFamily="2" charset="0"/>
              </a:rPr>
              <a:t>口人。</a:t>
            </a:r>
            <a:endParaRPr lang="en-US" altLang="zh-TW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altLang="zh-TW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r>
              <a:rPr lang="zh-TW" altLang="en-US" dirty="0"/>
              <a:t>有誰？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Yǒu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shuí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zh-TW" altLang="en-US" dirty="0"/>
              <a:t>有</a:t>
            </a:r>
            <a:r>
              <a:rPr lang="en-US" altLang="zh-TW" dirty="0"/>
              <a:t>______________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4078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375920" y="223520"/>
            <a:ext cx="11369040" cy="214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640081"/>
            <a:ext cx="4853395" cy="1381759"/>
          </a:xfrm>
        </p:spPr>
        <p:txBody>
          <a:bodyPr anchor="t">
            <a:normAutofit/>
          </a:bodyPr>
          <a:lstStyle/>
          <a:p>
            <a:r>
              <a:rPr lang="zh-TW" altLang="en-US" dirty="0"/>
              <a:t>英文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yīngwén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English (language)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410DA8-CFEC-01A5-D782-16081E5982CC}"/>
              </a:ext>
            </a:extLst>
          </p:cNvPr>
          <p:cNvSpPr txBox="1"/>
          <p:nvPr/>
        </p:nvSpPr>
        <p:spPr>
          <a:xfrm>
            <a:off x="4422684" y="416560"/>
            <a:ext cx="806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044D7AD-7912-24F0-C783-654FF2EA1C38}"/>
              </a:ext>
            </a:extLst>
          </p:cNvPr>
          <p:cNvSpPr txBox="1">
            <a:spLocks/>
          </p:cNvSpPr>
          <p:nvPr/>
        </p:nvSpPr>
        <p:spPr>
          <a:xfrm>
            <a:off x="6725920" y="640081"/>
            <a:ext cx="4853395" cy="1381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中文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zhōngwén</a:t>
            </a:r>
            <a:b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</a:b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Chinese (language)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37E0137-7B29-7ADF-DDD5-B8C8595F7EE5}"/>
              </a:ext>
            </a:extLst>
          </p:cNvPr>
          <p:cNvSpPr txBox="1"/>
          <p:nvPr/>
        </p:nvSpPr>
        <p:spPr>
          <a:xfrm>
            <a:off x="10772684" y="416560"/>
            <a:ext cx="806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英文ABC图片素材免费下载 - 觅知网">
            <a:extLst>
              <a:ext uri="{FF2B5EF4-FFF2-40B4-BE49-F238E27FC236}">
                <a16:creationId xmlns:a16="http://schemas.microsoft.com/office/drawing/2014/main" id="{1154E435-1424-AE4E-E5C3-73E41CBB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5" y="2407920"/>
            <a:ext cx="4490720" cy="449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中文_360百科">
            <a:extLst>
              <a:ext uri="{FF2B5EF4-FFF2-40B4-BE49-F238E27FC236}">
                <a16:creationId xmlns:a16="http://schemas.microsoft.com/office/drawing/2014/main" id="{8DB1256A-0CCB-52FB-C968-C4F0CF9F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01" y="2367280"/>
            <a:ext cx="5094514" cy="449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1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375920" y="223520"/>
            <a:ext cx="11369040" cy="214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Picture 2" descr="Departamento de Religión: Profesor viejo o Viejo profesor">
            <a:extLst>
              <a:ext uri="{FF2B5EF4-FFF2-40B4-BE49-F238E27FC236}">
                <a16:creationId xmlns:a16="http://schemas.microsoft.com/office/drawing/2014/main" id="{14EE3AD0-8F1A-ACB5-442C-883B9BB4F2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-1" r="22178" b="-5412"/>
          <a:stretch/>
        </p:blipFill>
        <p:spPr bwMode="auto">
          <a:xfrm>
            <a:off x="666349" y="2367280"/>
            <a:ext cx="3078589" cy="45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gal High王牌大律師 - 古美門篇 - 吉米‧邱小如的不落‧嗝">
            <a:extLst>
              <a:ext uri="{FF2B5EF4-FFF2-40B4-BE49-F238E27FC236}">
                <a16:creationId xmlns:a16="http://schemas.microsoft.com/office/drawing/2014/main" id="{100900AE-9836-9673-C659-B1B9E889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04" y="2357121"/>
            <a:ext cx="5600107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D31D2CFB-2C99-FDE4-8C11-56FD94A2E3ED}"/>
              </a:ext>
            </a:extLst>
          </p:cNvPr>
          <p:cNvSpPr/>
          <p:nvPr/>
        </p:nvSpPr>
        <p:spPr>
          <a:xfrm>
            <a:off x="7176757" y="2876204"/>
            <a:ext cx="2389752" cy="37582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15190AB-A378-2C54-8954-52FAC8159EB9}"/>
              </a:ext>
            </a:extLst>
          </p:cNvPr>
          <p:cNvSpPr txBox="1"/>
          <p:nvPr/>
        </p:nvSpPr>
        <p:spPr>
          <a:xfrm>
            <a:off x="9976811" y="2505670"/>
            <a:ext cx="21716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律师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5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Lǜshī</a:t>
            </a:r>
            <a:endParaRPr lang="en-US" altLang="zh-TW" sz="5400" b="0" i="0" dirty="0">
              <a:solidFill>
                <a:srgbClr val="666666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lawyer</a:t>
            </a:r>
            <a:endParaRPr lang="zh-TW" altLang="en-US" sz="54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EE35A0E1-5E95-4758-83FD-11749B59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160" y="714356"/>
            <a:ext cx="8900160" cy="1391919"/>
          </a:xfrm>
        </p:spPr>
        <p:txBody>
          <a:bodyPr anchor="t">
            <a:normAutofit/>
          </a:bodyPr>
          <a:lstStyle/>
          <a:p>
            <a:r>
              <a:rPr lang="zh-TW" altLang="en-US" dirty="0"/>
              <a:t>工作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gōngzuò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job; to work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1B4A08E-AF7A-7924-4BD7-668565F57819}"/>
              </a:ext>
            </a:extLst>
          </p:cNvPr>
          <p:cNvSpPr txBox="1"/>
          <p:nvPr/>
        </p:nvSpPr>
        <p:spPr>
          <a:xfrm>
            <a:off x="5904049" y="490835"/>
            <a:ext cx="1572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N./V.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375920" y="223520"/>
            <a:ext cx="11369040" cy="214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160" y="714356"/>
            <a:ext cx="8900160" cy="1391919"/>
          </a:xfrm>
        </p:spPr>
        <p:txBody>
          <a:bodyPr anchor="t">
            <a:normAutofit/>
          </a:bodyPr>
          <a:lstStyle/>
          <a:p>
            <a:r>
              <a:rPr lang="zh-TW" altLang="en-US" dirty="0"/>
              <a:t>工作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gōngzuò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job; to work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81D2603-124D-4B39-874C-AE612E62B7F8}"/>
              </a:ext>
            </a:extLst>
          </p:cNvPr>
          <p:cNvSpPr txBox="1"/>
          <p:nvPr/>
        </p:nvSpPr>
        <p:spPr>
          <a:xfrm>
            <a:off x="5904049" y="490835"/>
            <a:ext cx="1572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N./V.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15190AB-A378-2C54-8954-52FAC8159EB9}"/>
              </a:ext>
            </a:extLst>
          </p:cNvPr>
          <p:cNvSpPr txBox="1"/>
          <p:nvPr/>
        </p:nvSpPr>
        <p:spPr>
          <a:xfrm>
            <a:off x="6441440" y="2505670"/>
            <a:ext cx="31272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医生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5400" dirty="0" err="1">
                <a:solidFill>
                  <a:srgbClr val="666666"/>
                </a:solidFill>
                <a:latin typeface="Roboto" panose="02000000000000000000" pitchFamily="2" charset="0"/>
              </a:rPr>
              <a:t>Yīshēng</a:t>
            </a:r>
            <a:endParaRPr lang="en-US" altLang="zh-TW" sz="5400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r>
              <a:rPr lang="en-US" altLang="zh-TW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</a:t>
            </a:r>
          </a:p>
        </p:txBody>
      </p:sp>
      <p:pic>
        <p:nvPicPr>
          <p:cNvPr id="2052" name="Picture 4" descr="망토 PNG 일러스트 | 이미지 및 PSD 파일 | Pngtree에 무료 다운로드">
            <a:extLst>
              <a:ext uri="{FF2B5EF4-FFF2-40B4-BE49-F238E27FC236}">
                <a16:creationId xmlns:a16="http://schemas.microsoft.com/office/drawing/2014/main" id="{1AD5023A-A841-6A1D-748B-0311F170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944" l="10000" r="90000">
                        <a14:foregroundMark x1="45833" y1="55556" x2="30556" y2="70833"/>
                        <a14:foregroundMark x1="30556" y1="70833" x2="22222" y2="87778"/>
                        <a14:foregroundMark x1="22222" y1="87778" x2="37500" y2="87778"/>
                        <a14:foregroundMark x1="37500" y1="87778" x2="55000" y2="86111"/>
                        <a14:foregroundMark x1="55000" y1="86111" x2="72778" y2="87500"/>
                        <a14:foregroundMark x1="72778" y1="87500" x2="81111" y2="74722"/>
                        <a14:foregroundMark x1="81111" y1="74722" x2="71944" y2="61111"/>
                        <a14:foregroundMark x1="71944" y1="61111" x2="55556" y2="61389"/>
                        <a14:foregroundMark x1="55556" y1="61389" x2="47222" y2="65278"/>
                        <a14:foregroundMark x1="62500" y1="51667" x2="80278" y2="73056"/>
                        <a14:foregroundMark x1="80278" y1="73056" x2="80000" y2="89167"/>
                        <a14:foregroundMark x1="80000" y1="89167" x2="80000" y2="89722"/>
                        <a14:foregroundMark x1="65278" y1="49167" x2="87500" y2="76667"/>
                        <a14:foregroundMark x1="72500" y1="53056" x2="86111" y2="72500"/>
                        <a14:foregroundMark x1="68889" y1="48056" x2="86111" y2="66389"/>
                        <a14:foregroundMark x1="79408" y1="56944" x2="70833" y2="49167"/>
                        <a14:foregroundMark x1="82778" y1="60000" x2="79408" y2="56944"/>
                        <a14:foregroundMark x1="70833" y1="49167" x2="65556" y2="46944"/>
                        <a14:foregroundMark x1="66389" y1="71111" x2="68333" y2="77222"/>
                        <a14:foregroundMark x1="27222" y1="63056" x2="20278" y2="74444"/>
                        <a14:foregroundMark x1="20278" y1="74444" x2="17222" y2="87222"/>
                        <a14:foregroundMark x1="17222" y1="87222" x2="20833" y2="79444"/>
                        <a14:foregroundMark x1="82222" y1="91944" x2="82222" y2="85556"/>
                        <a14:foregroundMark x1="15278" y1="91111" x2="20556" y2="85833"/>
                        <a14:foregroundMark x1="10278" y1="91667" x2="21111" y2="66667"/>
                        <a14:foregroundMark x1="21111" y1="66667" x2="30000" y2="56944"/>
                        <a14:foregroundMark x1="24167" y1="60556" x2="31944" y2="51389"/>
                        <a14:foregroundMark x1="23611" y1="59167" x2="23611" y2="59167"/>
                        <a14:foregroundMark x1="27500" y1="56389" x2="27500" y2="56389"/>
                        <a14:foregroundMark x1="27500" y1="56111" x2="27500" y2="56111"/>
                        <a14:foregroundMark x1="27500" y1="55278" x2="27500" y2="55278"/>
                        <a14:foregroundMark x1="26667" y1="55556" x2="26667" y2="55556"/>
                        <a14:foregroundMark x1="83889" y1="56111" x2="83889" y2="56111"/>
                        <a14:backgroundMark x1="78889" y1="49167" x2="78889" y2="49167"/>
                        <a14:backgroundMark x1="83333" y1="56944" x2="833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80" y="2367280"/>
            <a:ext cx="4490720" cy="449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8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375920" y="223520"/>
            <a:ext cx="11369040" cy="214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670561"/>
            <a:ext cx="4216400" cy="1463039"/>
          </a:xfrm>
        </p:spPr>
        <p:txBody>
          <a:bodyPr anchor="t">
            <a:normAutofit/>
          </a:bodyPr>
          <a:lstStyle/>
          <a:p>
            <a:r>
              <a:rPr lang="zh-TW" altLang="en-US" dirty="0"/>
              <a:t>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zuò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to do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625BBF-373F-37D8-BB7D-48B4397F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829757"/>
            <a:ext cx="11297920" cy="337312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你做什么工作？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zuò</a:t>
            </a:r>
            <a:r>
              <a:rPr lang="zh-TW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shénme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gōngzuò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zh-TW" altLang="en-US" dirty="0">
                <a:latin typeface="Tahoma" panose="020B0604030504040204" pitchFamily="34" charset="0"/>
                <a:cs typeface="Tahoma" panose="020B0604030504040204" pitchFamily="34" charset="0"/>
              </a:rPr>
              <a:t>我是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zh-TW" altLang="en-US" dirty="0">
                <a:latin typeface="Tahoma" panose="020B0604030504040204" pitchFamily="34" charset="0"/>
                <a:cs typeface="Tahoma" panose="020B0604030504040204" pitchFamily="34" charset="0"/>
              </a:rPr>
              <a:t>。</a:t>
            </a:r>
            <a:endParaRPr lang="en-US" altLang="zh-TW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zh-TW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 ______.</a:t>
            </a:r>
            <a:endParaRPr lang="zh-TW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410DA8-CFEC-01A5-D782-16081E5982CC}"/>
              </a:ext>
            </a:extLst>
          </p:cNvPr>
          <p:cNvSpPr txBox="1"/>
          <p:nvPr/>
        </p:nvSpPr>
        <p:spPr>
          <a:xfrm>
            <a:off x="5413184" y="208896"/>
            <a:ext cx="682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V.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pic>
        <p:nvPicPr>
          <p:cNvPr id="6" name="Picture 2" descr="Departamento de Religión: Profesor viejo o Viejo profesor">
            <a:extLst>
              <a:ext uri="{FF2B5EF4-FFF2-40B4-BE49-F238E27FC236}">
                <a16:creationId xmlns:a16="http://schemas.microsoft.com/office/drawing/2014/main" id="{6D7E597F-A812-0C44-472C-A0F8F7008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-1" r="22178" b="-5412"/>
          <a:stretch/>
        </p:blipFill>
        <p:spPr bwMode="auto">
          <a:xfrm>
            <a:off x="4556705" y="2402225"/>
            <a:ext cx="3078589" cy="45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gal High王牌大律師 - 古美門篇 - 吉米‧邱小如的不落‧嗝">
            <a:extLst>
              <a:ext uri="{FF2B5EF4-FFF2-40B4-BE49-F238E27FC236}">
                <a16:creationId xmlns:a16="http://schemas.microsoft.com/office/drawing/2014/main" id="{F4A767CE-EDDA-9DDA-31F7-1B9D87620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86" y="319843"/>
            <a:ext cx="3618907" cy="28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667316E2-B6A7-732D-FB8C-35FA46AAA78E}"/>
              </a:ext>
            </a:extLst>
          </p:cNvPr>
          <p:cNvSpPr/>
          <p:nvPr/>
        </p:nvSpPr>
        <p:spPr>
          <a:xfrm>
            <a:off x="9445883" y="782320"/>
            <a:ext cx="1544308" cy="2371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4" descr="망토 PNG 일러스트 | 이미지 및 PSD 파일 | Pngtree에 무료 다운로드">
            <a:extLst>
              <a:ext uri="{FF2B5EF4-FFF2-40B4-BE49-F238E27FC236}">
                <a16:creationId xmlns:a16="http://schemas.microsoft.com/office/drawing/2014/main" id="{9C315D65-737F-1A51-B0B5-CFAA55FA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944" l="10000" r="90000">
                        <a14:foregroundMark x1="45833" y1="55556" x2="30556" y2="70833"/>
                        <a14:foregroundMark x1="30556" y1="70833" x2="22222" y2="87778"/>
                        <a14:foregroundMark x1="22222" y1="87778" x2="37500" y2="87778"/>
                        <a14:foregroundMark x1="37500" y1="87778" x2="55000" y2="86111"/>
                        <a14:foregroundMark x1="55000" y1="86111" x2="72778" y2="87500"/>
                        <a14:foregroundMark x1="72778" y1="87500" x2="81111" y2="74722"/>
                        <a14:foregroundMark x1="81111" y1="74722" x2="71944" y2="61111"/>
                        <a14:foregroundMark x1="71944" y1="61111" x2="55556" y2="61389"/>
                        <a14:foregroundMark x1="55556" y1="61389" x2="47222" y2="65278"/>
                        <a14:foregroundMark x1="62500" y1="51667" x2="80278" y2="73056"/>
                        <a14:foregroundMark x1="80278" y1="73056" x2="80000" y2="89167"/>
                        <a14:foregroundMark x1="80000" y1="89167" x2="80000" y2="89722"/>
                        <a14:foregroundMark x1="65278" y1="49167" x2="87500" y2="76667"/>
                        <a14:foregroundMark x1="72500" y1="53056" x2="86111" y2="72500"/>
                        <a14:foregroundMark x1="68889" y1="48056" x2="86111" y2="66389"/>
                        <a14:foregroundMark x1="79408" y1="56944" x2="70833" y2="49167"/>
                        <a14:foregroundMark x1="82778" y1="60000" x2="79408" y2="56944"/>
                        <a14:foregroundMark x1="70833" y1="49167" x2="65556" y2="46944"/>
                        <a14:foregroundMark x1="66389" y1="71111" x2="68333" y2="77222"/>
                        <a14:foregroundMark x1="27222" y1="63056" x2="20278" y2="74444"/>
                        <a14:foregroundMark x1="20278" y1="74444" x2="17222" y2="87222"/>
                        <a14:foregroundMark x1="17222" y1="87222" x2="20833" y2="79444"/>
                        <a14:foregroundMark x1="82222" y1="91944" x2="82222" y2="85556"/>
                        <a14:foregroundMark x1="15278" y1="91111" x2="20556" y2="85833"/>
                        <a14:foregroundMark x1="10278" y1="91667" x2="21111" y2="66667"/>
                        <a14:foregroundMark x1="21111" y1="66667" x2="30000" y2="56944"/>
                        <a14:foregroundMark x1="24167" y1="60556" x2="31944" y2="51389"/>
                        <a14:foregroundMark x1="23611" y1="59167" x2="23611" y2="59167"/>
                        <a14:foregroundMark x1="27500" y1="56389" x2="27500" y2="56389"/>
                        <a14:foregroundMark x1="27500" y1="56111" x2="27500" y2="56111"/>
                        <a14:foregroundMark x1="27500" y1="55278" x2="27500" y2="55278"/>
                        <a14:foregroundMark x1="26667" y1="55556" x2="26667" y2="55556"/>
                        <a14:foregroundMark x1="83889" y1="56111" x2="83889" y2="56111"/>
                        <a14:backgroundMark x1="78889" y1="49167" x2="78889" y2="49167"/>
                        <a14:backgroundMark x1="83333" y1="56944" x2="833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2930543"/>
            <a:ext cx="3703937" cy="37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英文ABC图片素材免费下载 - 觅知网">
            <a:extLst>
              <a:ext uri="{FF2B5EF4-FFF2-40B4-BE49-F238E27FC236}">
                <a16:creationId xmlns:a16="http://schemas.microsoft.com/office/drawing/2014/main" id="{3C05F19D-3FBB-8A0A-904A-714BA9C4C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5068" r="22104" b="36651"/>
          <a:stretch/>
        </p:blipFill>
        <p:spPr bwMode="auto">
          <a:xfrm>
            <a:off x="3540761" y="4058781"/>
            <a:ext cx="2519679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中文_360百科">
            <a:extLst>
              <a:ext uri="{FF2B5EF4-FFF2-40B4-BE49-F238E27FC236}">
                <a16:creationId xmlns:a16="http://schemas.microsoft.com/office/drawing/2014/main" id="{43498ACF-3EF0-ACC8-803A-7609D1D9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8"/>
          <a:stretch/>
        </p:blipFill>
        <p:spPr bwMode="auto">
          <a:xfrm>
            <a:off x="4184144" y="5395465"/>
            <a:ext cx="1876296" cy="1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2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375920" y="223520"/>
            <a:ext cx="11369040" cy="254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223521"/>
            <a:ext cx="11369040" cy="2438400"/>
          </a:xfrm>
        </p:spPr>
        <p:txBody>
          <a:bodyPr anchor="t">
            <a:normAutofit fontScale="90000"/>
          </a:bodyPr>
          <a:lstStyle/>
          <a:p>
            <a:r>
              <a:rPr lang="zh-TW" altLang="en-US" dirty="0"/>
              <a:t>都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dōu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both; all 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【Grammar 7.】</a:t>
            </a:r>
            <a:br>
              <a:rPr lang="en-US" altLang="zh-TW" sz="2800" b="0" i="0" dirty="0">
                <a:effectLst/>
                <a:latin typeface="Roboto" panose="02000000000000000000" pitchFamily="2" charset="0"/>
              </a:rPr>
            </a:br>
            <a:r>
              <a:rPr lang="en-US" altLang="zh-TW" sz="2800" dirty="0">
                <a:latin typeface="Roboto" panose="02000000000000000000" pitchFamily="2" charset="0"/>
              </a:rPr>
              <a:t>T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he word </a:t>
            </a: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都 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indicates inclusiveness. As it always occurs </a:t>
            </a:r>
            <a:r>
              <a:rPr lang="en-US" altLang="zh-TW" sz="2800" b="0" i="0" u="sng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in front of a verb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, it is classified as an adverb. However, because it refers to something that has been mentioned earlier in the sentence, or in a preceding sentence, it also has a pronoun-like flavor and it must be used at the end of an enumeration.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625BBF-373F-37D8-BB7D-48B4397F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2763520"/>
            <a:ext cx="11297920" cy="4295006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王朋、李友和高文中都是学生。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Wángpéng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Lǐyǒu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hé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Gāowénzhōng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dōushì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xuésheng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王朋和李友都不是律师。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Wángpéng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hé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Lǐyǒu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dōubúshì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lǜshī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王朋和白英爱都有妹妹。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Wángpéng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hé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Báiyīngài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dōuyǒu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mèimei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高文中和李友都没有弟弟。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Gāowénzhōng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hé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Lǐyǒu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dōuméiyǒu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dìdi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29960EB-3498-71CA-58D6-84B306E7B4E9}"/>
              </a:ext>
            </a:extLst>
          </p:cNvPr>
          <p:cNvSpPr txBox="1"/>
          <p:nvPr/>
        </p:nvSpPr>
        <p:spPr>
          <a:xfrm>
            <a:off x="3557848" y="-71121"/>
            <a:ext cx="1310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adv.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3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8FA5CB-C6A4-E5E0-1825-D8C1440F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u="sng" dirty="0"/>
              <a:t>TEST</a:t>
            </a:r>
            <a:endParaRPr lang="zh-TW" altLang="en-US" b="1" u="sng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5A17D8-CF83-658D-40D9-85B2AC959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708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375920" y="223520"/>
            <a:ext cx="11369040" cy="23672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223521"/>
            <a:ext cx="11369040" cy="2438400"/>
          </a:xfrm>
        </p:spPr>
        <p:txBody>
          <a:bodyPr anchor="t">
            <a:normAutofit fontScale="90000"/>
          </a:bodyPr>
          <a:lstStyle/>
          <a:p>
            <a:r>
              <a:rPr lang="zh-TW" altLang="en-US" dirty="0"/>
              <a:t>都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dōu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both; all 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【Grammar 7.】</a:t>
            </a:r>
            <a:br>
              <a:rPr lang="en-US" altLang="zh-TW" sz="2800" b="0" i="0" dirty="0">
                <a:effectLst/>
                <a:latin typeface="Roboto" panose="02000000000000000000" pitchFamily="2" charset="0"/>
              </a:rPr>
            </a:br>
            <a:r>
              <a:rPr lang="en-US" altLang="zh-TW" sz="2800" dirty="0">
                <a:latin typeface="Roboto" panose="02000000000000000000" pitchFamily="2" charset="0"/>
              </a:rPr>
              <a:t>T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he word </a:t>
            </a:r>
            <a:r>
              <a:rPr lang="zh-TW" altLang="en-US" sz="2800" b="0" i="0" dirty="0">
                <a:effectLst/>
                <a:latin typeface="Roboto" panose="02000000000000000000" pitchFamily="2" charset="0"/>
              </a:rPr>
              <a:t>都 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indicates inclusiveness. As it always occurs </a:t>
            </a:r>
            <a:r>
              <a:rPr lang="en-US" altLang="zh-TW" sz="2800" b="0" i="0" u="sng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in front of a verb</a:t>
            </a:r>
            <a:r>
              <a:rPr lang="en-US" altLang="zh-TW" sz="2800" b="0" i="0" dirty="0">
                <a:effectLst/>
                <a:latin typeface="Roboto" panose="02000000000000000000" pitchFamily="2" charset="0"/>
              </a:rPr>
              <a:t>, it is classified as an adverb. However, because it refers to something that has been mentioned earlier in the sentence, or in a preceding sentence, it also has a pronoun-like flavor and it must be used at the end of an enumeration.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625BBF-373F-37D8-BB7D-48B4397F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2661922"/>
            <a:ext cx="11694160" cy="4297678"/>
          </a:xfrm>
        </p:spPr>
        <p:txBody>
          <a:bodyPr>
            <a:normAutofit lnSpcReduction="10000"/>
          </a:bodyPr>
          <a:lstStyle/>
          <a:p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Wángpéng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Lǐyǒu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are both my classmates.</a:t>
            </a:r>
          </a:p>
          <a:p>
            <a:pPr marL="0" indent="0">
              <a:buNone/>
            </a:pP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____________________________________</a:t>
            </a: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Gāowénzhōng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Lǐyǒu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Wángpéng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all have older brothers.</a:t>
            </a:r>
          </a:p>
          <a:p>
            <a:pPr marL="0" indent="0">
              <a:buNone/>
            </a:pP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____________________________________</a:t>
            </a: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Neither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Báiyīngài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nor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Lǐshēng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are my teachers.</a:t>
            </a:r>
          </a:p>
          <a:p>
            <a:pPr marL="0" indent="0">
              <a:buNone/>
            </a:pP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____________________________________</a:t>
            </a: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Wángshēng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zh-TW" sz="3200" dirty="0" err="1">
                <a:latin typeface="Tahoma" panose="020B0604030504040204" pitchFamily="34" charset="0"/>
                <a:cs typeface="Tahoma" panose="020B0604030504040204" pitchFamily="34" charset="0"/>
              </a:rPr>
              <a:t>Lǐyǒu</a:t>
            </a: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 have no younger brother.</a:t>
            </a:r>
          </a:p>
          <a:p>
            <a:pPr marL="0" indent="0">
              <a:buNone/>
            </a:pP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____________________________________</a:t>
            </a: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29960EB-3498-71CA-58D6-84B306E7B4E9}"/>
              </a:ext>
            </a:extLst>
          </p:cNvPr>
          <p:cNvSpPr txBox="1"/>
          <p:nvPr/>
        </p:nvSpPr>
        <p:spPr>
          <a:xfrm>
            <a:off x="3557848" y="-71121"/>
            <a:ext cx="1310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adv.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7F040AA-02CE-5F2E-E721-63C450340A3B}"/>
              </a:ext>
            </a:extLst>
          </p:cNvPr>
          <p:cNvSpPr txBox="1"/>
          <p:nvPr/>
        </p:nvSpPr>
        <p:spPr>
          <a:xfrm>
            <a:off x="1249680" y="2960468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王朋和李友都是我的同学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529A2B0-D3F7-9AA1-D0C1-2C95E16F1F5B}"/>
              </a:ext>
            </a:extLst>
          </p:cNvPr>
          <p:cNvSpPr txBox="1"/>
          <p:nvPr/>
        </p:nvSpPr>
        <p:spPr>
          <a:xfrm>
            <a:off x="1249679" y="4027267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高文中、李友和王朋都有哥哥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326C948-063E-41F1-2890-AC6A36EE6EAF}"/>
              </a:ext>
            </a:extLst>
          </p:cNvPr>
          <p:cNvSpPr txBox="1"/>
          <p:nvPr/>
        </p:nvSpPr>
        <p:spPr>
          <a:xfrm>
            <a:off x="1087118" y="5094066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白英爱和李生都不是我的老师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3EADA0D-E298-8511-1C3B-CF476FC26879}"/>
              </a:ext>
            </a:extLst>
          </p:cNvPr>
          <p:cNvSpPr txBox="1"/>
          <p:nvPr/>
        </p:nvSpPr>
        <p:spPr>
          <a:xfrm>
            <a:off x="1157191" y="6147577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王生和李友都没有弟弟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427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375920" y="223520"/>
            <a:ext cx="11369040" cy="254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223521"/>
            <a:ext cx="11369040" cy="2438400"/>
          </a:xfrm>
        </p:spPr>
        <p:txBody>
          <a:bodyPr anchor="t">
            <a:normAutofit fontScale="90000"/>
          </a:bodyPr>
          <a:lstStyle/>
          <a:p>
            <a:r>
              <a:rPr lang="zh-TW" altLang="en-US" b="1" u="sng" dirty="0"/>
              <a:t>都没有</a:t>
            </a:r>
            <a:r>
              <a:rPr lang="en-US" altLang="zh-TW" b="1" u="sng" dirty="0"/>
              <a:t>/</a:t>
            </a:r>
            <a:r>
              <a:rPr lang="zh-TW" altLang="en-US" b="1" u="sng" dirty="0"/>
              <a:t>不都有</a:t>
            </a:r>
            <a:br>
              <a:rPr lang="en-US" altLang="zh-TW" dirty="0"/>
            </a:br>
            <a:r>
              <a:rPr lang="zh-TW" altLang="en-US" sz="3600" dirty="0"/>
              <a:t>没 </a:t>
            </a:r>
            <a:r>
              <a:rPr lang="en-US" altLang="zh-TW" sz="3600" dirty="0"/>
              <a:t>is always used to negate </a:t>
            </a:r>
            <a:r>
              <a:rPr lang="zh-TW" altLang="en-US" sz="3600" dirty="0"/>
              <a:t>有</a:t>
            </a:r>
            <a:r>
              <a:rPr lang="en-US" altLang="zh-TW" sz="3600" dirty="0"/>
              <a:t>. However, to say “not all of … have,” we say </a:t>
            </a:r>
            <a:r>
              <a:rPr lang="zh-TW" altLang="en-US" sz="3600" dirty="0"/>
              <a:t>不都有 </a:t>
            </a:r>
            <a:r>
              <a:rPr lang="en-US" altLang="zh-TW" sz="3600" dirty="0"/>
              <a:t>rather than </a:t>
            </a:r>
            <a:r>
              <a:rPr lang="zh-TW" altLang="en-US" sz="3600" dirty="0"/>
              <a:t>没都有</a:t>
            </a:r>
            <a:r>
              <a:rPr lang="en-US" altLang="zh-TW" sz="3600" dirty="0"/>
              <a:t>.</a:t>
            </a:r>
            <a:r>
              <a:rPr lang="zh-TW" altLang="en-US" sz="3600" dirty="0"/>
              <a:t> </a:t>
            </a:r>
            <a:r>
              <a:rPr lang="en-US" altLang="zh-TW" sz="3600" dirty="0"/>
              <a:t>Whether the negative precedes or follows the word </a:t>
            </a:r>
            <a:r>
              <a:rPr lang="zh-TW" altLang="en-US" sz="3600" dirty="0"/>
              <a:t>都 </a:t>
            </a:r>
            <a:r>
              <a:rPr lang="en-US" altLang="zh-TW" sz="3600" dirty="0"/>
              <a:t>makes the difference between </a:t>
            </a:r>
            <a:r>
              <a:rPr lang="en-US" altLang="zh-TW" sz="4000" u="sng" dirty="0">
                <a:highlight>
                  <a:srgbClr val="FFFF00"/>
                </a:highlight>
              </a:rPr>
              <a:t>partial negation</a:t>
            </a:r>
            <a:r>
              <a:rPr lang="en-US" altLang="zh-TW" sz="4000" dirty="0"/>
              <a:t> </a:t>
            </a:r>
            <a:r>
              <a:rPr lang="en-US" altLang="zh-TW" sz="3600" dirty="0"/>
              <a:t>and </a:t>
            </a:r>
            <a:r>
              <a:rPr lang="en-US" altLang="zh-TW" sz="4000" u="sng" dirty="0">
                <a:highlight>
                  <a:srgbClr val="FFFF00"/>
                </a:highlight>
              </a:rPr>
              <a:t>complete negation</a:t>
            </a:r>
            <a:r>
              <a:rPr lang="en-US" altLang="zh-TW" sz="3600" dirty="0"/>
              <a:t>.</a:t>
            </a:r>
            <a:endParaRPr lang="zh-TW" alt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7AEBC1E-411A-75FD-3FB6-10C7A1CA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2763520"/>
            <a:ext cx="11694160" cy="4196080"/>
          </a:xfrm>
        </p:spPr>
        <p:txBody>
          <a:bodyPr>
            <a:normAutofit lnSpcReduction="10000"/>
          </a:bodyPr>
          <a:lstStyle/>
          <a:p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Not all of them are Chinese.</a:t>
            </a:r>
          </a:p>
          <a:p>
            <a:pPr marL="0" indent="0">
              <a:buNone/>
            </a:pP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____________________________________</a:t>
            </a: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None of them are Chinese.</a:t>
            </a:r>
          </a:p>
          <a:p>
            <a:pPr marL="0" indent="0">
              <a:buNone/>
            </a:pP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____________________________________</a:t>
            </a: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Not all of them have younger brothers.</a:t>
            </a:r>
          </a:p>
          <a:p>
            <a:pPr marL="0" indent="0">
              <a:buNone/>
            </a:pP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____________________________________</a:t>
            </a: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</a:rPr>
              <a:t>None of them have any younger brothers.</a:t>
            </a:r>
          </a:p>
          <a:p>
            <a:pPr marL="0" indent="0">
              <a:buNone/>
            </a:pPr>
            <a:r>
              <a:rPr lang="en-US" altLang="zh-TW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____________________________________</a:t>
            </a:r>
            <a:r>
              <a:rPr lang="zh-TW" altLang="en-US" sz="3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29E57D6-3F26-1A70-A2BE-5F3DC5457A55}"/>
              </a:ext>
            </a:extLst>
          </p:cNvPr>
          <p:cNvSpPr txBox="1"/>
          <p:nvPr/>
        </p:nvSpPr>
        <p:spPr>
          <a:xfrm>
            <a:off x="1483360" y="3105834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他们不都是中国人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508DFEB-7031-A331-727C-22887A128AAC}"/>
              </a:ext>
            </a:extLst>
          </p:cNvPr>
          <p:cNvSpPr txBox="1"/>
          <p:nvPr/>
        </p:nvSpPr>
        <p:spPr>
          <a:xfrm>
            <a:off x="1483360" y="410542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他们都不是中国人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9B9146E-45BE-82F1-7694-9110EE8807BF}"/>
              </a:ext>
            </a:extLst>
          </p:cNvPr>
          <p:cNvSpPr txBox="1"/>
          <p:nvPr/>
        </p:nvSpPr>
        <p:spPr>
          <a:xfrm>
            <a:off x="1483360" y="514799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他们不都有弟弟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3B2A8AF-7803-D176-FE67-7C3456CBA9DB}"/>
              </a:ext>
            </a:extLst>
          </p:cNvPr>
          <p:cNvSpPr txBox="1"/>
          <p:nvPr/>
        </p:nvSpPr>
        <p:spPr>
          <a:xfrm>
            <a:off x="1483360" y="6188223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他们都没有弟弟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0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1432560" y="223520"/>
            <a:ext cx="9255760" cy="17475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223521"/>
            <a:ext cx="9255760" cy="1747519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都是</a:t>
            </a:r>
            <a:r>
              <a:rPr lang="en-US" altLang="zh-TW" dirty="0"/>
              <a:t>--</a:t>
            </a:r>
            <a:r>
              <a:rPr lang="zh-TW" altLang="en-US" dirty="0"/>
              <a:t>都不是</a:t>
            </a:r>
            <a:r>
              <a:rPr lang="en-US" altLang="zh-TW" dirty="0"/>
              <a:t>/</a:t>
            </a:r>
            <a:r>
              <a:rPr lang="zh-TW" altLang="en-US" dirty="0"/>
              <a:t>不都是</a:t>
            </a:r>
            <a:br>
              <a:rPr lang="en-US" altLang="zh-TW" dirty="0"/>
            </a:br>
            <a:r>
              <a:rPr lang="zh-TW" altLang="en-US" dirty="0"/>
              <a:t>都有</a:t>
            </a:r>
            <a:r>
              <a:rPr lang="en-US" altLang="zh-TW" dirty="0"/>
              <a:t>--</a:t>
            </a:r>
            <a:r>
              <a:rPr lang="zh-TW" altLang="en-US" dirty="0"/>
              <a:t>都没有</a:t>
            </a:r>
            <a:r>
              <a:rPr lang="en-US" altLang="zh-TW" dirty="0"/>
              <a:t>/</a:t>
            </a:r>
            <a:r>
              <a:rPr lang="zh-TW" altLang="en-US" dirty="0"/>
              <a:t>不都有</a:t>
            </a:r>
          </a:p>
        </p:txBody>
      </p:sp>
      <p:pic>
        <p:nvPicPr>
          <p:cNvPr id="2050" name="Picture 2" descr="華美的二次元男生帥哥插畫美圖 - 每日頭條">
            <a:extLst>
              <a:ext uri="{FF2B5EF4-FFF2-40B4-BE49-F238E27FC236}">
                <a16:creationId xmlns:a16="http://schemas.microsoft.com/office/drawing/2014/main" id="{7023F722-AE33-A70D-516C-C6B0F01F0A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2" y="3105468"/>
            <a:ext cx="262927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光影和造型都絕贊的水彩風格型男插畫！這個色彩看著真是舒服！ - 每日頭條">
            <a:extLst>
              <a:ext uri="{FF2B5EF4-FFF2-40B4-BE49-F238E27FC236}">
                <a16:creationId xmlns:a16="http://schemas.microsoft.com/office/drawing/2014/main" id="{0C390C17-09BD-DACD-EE0B-294616372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5" y="3105468"/>
            <a:ext cx="300952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男生動漫插畫頭像｜毫不掩飾你的帥氣 - 每日頭條">
            <a:extLst>
              <a:ext uri="{FF2B5EF4-FFF2-40B4-BE49-F238E27FC236}">
                <a16:creationId xmlns:a16="http://schemas.microsoft.com/office/drawing/2014/main" id="{389967D4-07DE-8AA2-05E1-D4914928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124" y="3105468"/>
            <a:ext cx="237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5BC7D07-5D51-85BD-E14E-2FE0E726CA44}"/>
              </a:ext>
            </a:extLst>
          </p:cNvPr>
          <p:cNvSpPr txBox="1"/>
          <p:nvPr/>
        </p:nvSpPr>
        <p:spPr>
          <a:xfrm>
            <a:off x="1027276" y="1908294"/>
            <a:ext cx="18004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李生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Lǐshēng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A1C4B72-461E-F225-5B21-AB1717A6399C}"/>
              </a:ext>
            </a:extLst>
          </p:cNvPr>
          <p:cNvSpPr txBox="1"/>
          <p:nvPr/>
        </p:nvSpPr>
        <p:spPr>
          <a:xfrm>
            <a:off x="4884559" y="1845757"/>
            <a:ext cx="26244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王朋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Wángpéng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F52FF56-AFB2-0A27-BE56-C72A994CA8FE}"/>
              </a:ext>
            </a:extLst>
          </p:cNvPr>
          <p:cNvSpPr txBox="1"/>
          <p:nvPr/>
        </p:nvSpPr>
        <p:spPr>
          <a:xfrm>
            <a:off x="8362427" y="1784202"/>
            <a:ext cx="37753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高文中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Gāowénzhōng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8BED65C-75F2-1D59-33E5-FE8A7E8A86E9}"/>
              </a:ext>
            </a:extLst>
          </p:cNvPr>
          <p:cNvSpPr/>
          <p:nvPr/>
        </p:nvSpPr>
        <p:spPr>
          <a:xfrm>
            <a:off x="5049520" y="524360"/>
            <a:ext cx="1656080" cy="542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E3926E-1FE9-4177-D4DE-B36958E064FE}"/>
              </a:ext>
            </a:extLst>
          </p:cNvPr>
          <p:cNvSpPr/>
          <p:nvPr/>
        </p:nvSpPr>
        <p:spPr>
          <a:xfrm>
            <a:off x="6873499" y="524489"/>
            <a:ext cx="1656080" cy="542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69F306-790C-99BC-4E07-B4E9BB9088BF}"/>
              </a:ext>
            </a:extLst>
          </p:cNvPr>
          <p:cNvSpPr/>
          <p:nvPr/>
        </p:nvSpPr>
        <p:spPr>
          <a:xfrm>
            <a:off x="6873499" y="1134557"/>
            <a:ext cx="1656080" cy="542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0E281D-8D4E-0006-7458-87124C1A45ED}"/>
              </a:ext>
            </a:extLst>
          </p:cNvPr>
          <p:cNvSpPr/>
          <p:nvPr/>
        </p:nvSpPr>
        <p:spPr>
          <a:xfrm>
            <a:off x="5059826" y="1141354"/>
            <a:ext cx="1656080" cy="5356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5D96FD4-2B58-6B6F-C537-E711DEFC6F94}"/>
              </a:ext>
            </a:extLst>
          </p:cNvPr>
          <p:cNvSpPr txBox="1"/>
          <p:nvPr/>
        </p:nvSpPr>
        <p:spPr>
          <a:xfrm>
            <a:off x="0" y="3105468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学生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弟弟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哥哥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54CE699-D9F1-8716-5BA2-A8C0BE3B1750}"/>
              </a:ext>
            </a:extLst>
          </p:cNvPr>
          <p:cNvSpPr txBox="1"/>
          <p:nvPr/>
        </p:nvSpPr>
        <p:spPr>
          <a:xfrm>
            <a:off x="3738528" y="3105468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医生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弟弟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妹妹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4FE713C-F6FF-6045-EBFB-047917B6C2CF}"/>
              </a:ext>
            </a:extLst>
          </p:cNvPr>
          <p:cNvSpPr txBox="1"/>
          <p:nvPr/>
        </p:nvSpPr>
        <p:spPr>
          <a:xfrm>
            <a:off x="8059721" y="3105467"/>
            <a:ext cx="1005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医生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弟弟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大哥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二哥</a:t>
            </a:r>
          </a:p>
        </p:txBody>
      </p:sp>
    </p:spTree>
    <p:extLst>
      <p:ext uri="{BB962C8B-B14F-4D97-AF65-F5344CB8AC3E}">
        <p14:creationId xmlns:p14="http://schemas.microsoft.com/office/powerpoint/2010/main" val="361274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動漫女頭｜可鹽可甜的小眾插畫系列女生頭像-每日要聞">
            <a:extLst>
              <a:ext uri="{FF2B5EF4-FFF2-40B4-BE49-F238E27FC236}">
                <a16:creationId xmlns:a16="http://schemas.microsoft.com/office/drawing/2014/main" id="{A83411D7-5521-A8D6-FB0B-EBE72289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78" y="3222966"/>
            <a:ext cx="356083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q头像简单大方,污的头像情侣 刺激 - 伤感说说吧">
            <a:extLst>
              <a:ext uri="{FF2B5EF4-FFF2-40B4-BE49-F238E27FC236}">
                <a16:creationId xmlns:a16="http://schemas.microsoft.com/office/drawing/2014/main" id="{CE108673-D8CD-1D90-723C-D4BED655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" y="3230752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一眼就吸引人的神仙颜值头像女动漫|氛围感美女头像_配图网">
            <a:extLst>
              <a:ext uri="{FF2B5EF4-FFF2-40B4-BE49-F238E27FC236}">
                <a16:creationId xmlns:a16="http://schemas.microsoft.com/office/drawing/2014/main" id="{9A65485F-1A19-8622-9458-F97F5FED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000" y="3222966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1432560" y="223520"/>
            <a:ext cx="9255760" cy="17475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223521"/>
            <a:ext cx="9255760" cy="1747519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都是</a:t>
            </a:r>
            <a:r>
              <a:rPr lang="en-US" altLang="zh-TW" dirty="0"/>
              <a:t>--</a:t>
            </a:r>
            <a:r>
              <a:rPr lang="zh-TW" altLang="en-US" dirty="0"/>
              <a:t>都不是</a:t>
            </a:r>
            <a:r>
              <a:rPr lang="en-US" altLang="zh-TW" dirty="0"/>
              <a:t>/</a:t>
            </a:r>
            <a:r>
              <a:rPr lang="zh-TW" altLang="en-US" dirty="0"/>
              <a:t>不都是</a:t>
            </a:r>
            <a:br>
              <a:rPr lang="en-US" altLang="zh-TW" dirty="0"/>
            </a:br>
            <a:r>
              <a:rPr lang="zh-TW" altLang="en-US" dirty="0"/>
              <a:t>都有</a:t>
            </a:r>
            <a:r>
              <a:rPr lang="en-US" altLang="zh-TW" dirty="0"/>
              <a:t>--</a:t>
            </a:r>
            <a:r>
              <a:rPr lang="zh-TW" altLang="en-US" dirty="0"/>
              <a:t>都没有</a:t>
            </a:r>
            <a:r>
              <a:rPr lang="en-US" altLang="zh-TW" dirty="0"/>
              <a:t>/</a:t>
            </a:r>
            <a:r>
              <a:rPr lang="zh-TW" altLang="en-US" dirty="0"/>
              <a:t>不都有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5BC7D07-5D51-85BD-E14E-2FE0E726CA44}"/>
              </a:ext>
            </a:extLst>
          </p:cNvPr>
          <p:cNvSpPr txBox="1"/>
          <p:nvPr/>
        </p:nvSpPr>
        <p:spPr>
          <a:xfrm>
            <a:off x="1027276" y="1908294"/>
            <a:ext cx="18004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李生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Lǐshēng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A1C4B72-461E-F225-5B21-AB1717A6399C}"/>
              </a:ext>
            </a:extLst>
          </p:cNvPr>
          <p:cNvSpPr txBox="1"/>
          <p:nvPr/>
        </p:nvSpPr>
        <p:spPr>
          <a:xfrm>
            <a:off x="4884559" y="1845757"/>
            <a:ext cx="26244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王朋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Wángpéng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F52FF56-AFB2-0A27-BE56-C72A994CA8FE}"/>
              </a:ext>
            </a:extLst>
          </p:cNvPr>
          <p:cNvSpPr txBox="1"/>
          <p:nvPr/>
        </p:nvSpPr>
        <p:spPr>
          <a:xfrm>
            <a:off x="8362427" y="1784202"/>
            <a:ext cx="37753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高文中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Gāowénzhōng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8BED65C-75F2-1D59-33E5-FE8A7E8A86E9}"/>
              </a:ext>
            </a:extLst>
          </p:cNvPr>
          <p:cNvSpPr/>
          <p:nvPr/>
        </p:nvSpPr>
        <p:spPr>
          <a:xfrm>
            <a:off x="5049520" y="524360"/>
            <a:ext cx="1656080" cy="542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E3926E-1FE9-4177-D4DE-B36958E064FE}"/>
              </a:ext>
            </a:extLst>
          </p:cNvPr>
          <p:cNvSpPr/>
          <p:nvPr/>
        </p:nvSpPr>
        <p:spPr>
          <a:xfrm>
            <a:off x="6873499" y="524489"/>
            <a:ext cx="1656080" cy="542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69F306-790C-99BC-4E07-B4E9BB9088BF}"/>
              </a:ext>
            </a:extLst>
          </p:cNvPr>
          <p:cNvSpPr/>
          <p:nvPr/>
        </p:nvSpPr>
        <p:spPr>
          <a:xfrm>
            <a:off x="6873499" y="1134557"/>
            <a:ext cx="1656080" cy="542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0E281D-8D4E-0006-7458-87124C1A45ED}"/>
              </a:ext>
            </a:extLst>
          </p:cNvPr>
          <p:cNvSpPr/>
          <p:nvPr/>
        </p:nvSpPr>
        <p:spPr>
          <a:xfrm>
            <a:off x="5059826" y="1141354"/>
            <a:ext cx="1656080" cy="5356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5D96FD4-2B58-6B6F-C537-E711DEFC6F94}"/>
              </a:ext>
            </a:extLst>
          </p:cNvPr>
          <p:cNvSpPr txBox="1"/>
          <p:nvPr/>
        </p:nvSpPr>
        <p:spPr>
          <a:xfrm>
            <a:off x="2565521" y="3105468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学生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弟弟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哥哥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54CE699-D9F1-8716-5BA2-A8C0BE3B1750}"/>
              </a:ext>
            </a:extLst>
          </p:cNvPr>
          <p:cNvSpPr txBox="1"/>
          <p:nvPr/>
        </p:nvSpPr>
        <p:spPr>
          <a:xfrm>
            <a:off x="3968976" y="3105467"/>
            <a:ext cx="1005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学生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弟弟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二妹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三妹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4FE713C-F6FF-6045-EBFB-047917B6C2CF}"/>
              </a:ext>
            </a:extLst>
          </p:cNvPr>
          <p:cNvSpPr txBox="1"/>
          <p:nvPr/>
        </p:nvSpPr>
        <p:spPr>
          <a:xfrm>
            <a:off x="8059721" y="3105467"/>
            <a:ext cx="1005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学生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弟弟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大哥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二哥</a:t>
            </a:r>
          </a:p>
        </p:txBody>
      </p:sp>
    </p:spTree>
    <p:extLst>
      <p:ext uri="{BB962C8B-B14F-4D97-AF65-F5344CB8AC3E}">
        <p14:creationId xmlns:p14="http://schemas.microsoft.com/office/powerpoint/2010/main" val="3618305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家庭亲子厨艺高清图片下载-正版图片500432352-摄图网">
            <a:extLst>
              <a:ext uri="{FF2B5EF4-FFF2-40B4-BE49-F238E27FC236}">
                <a16:creationId xmlns:a16="http://schemas.microsoft.com/office/drawing/2014/main" id="{2E766B8B-C964-4CDB-41D5-91F4596EBA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0"/>
            <a:ext cx="12191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F273E4C-EE93-2B8F-AF21-CF123D723224}"/>
              </a:ext>
            </a:extLst>
          </p:cNvPr>
          <p:cNvSpPr txBox="1"/>
          <p:nvPr/>
        </p:nvSpPr>
        <p:spPr>
          <a:xfrm>
            <a:off x="710366" y="372877"/>
            <a:ext cx="1077126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A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：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白英爱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，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你家有几口人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？</a:t>
            </a:r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TW" sz="28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r>
              <a:rPr lang="en-US" altLang="zh-TW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B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：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我家有六口人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我爸爸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我妈妈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一个哥哥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两个妹妹和我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endParaRPr lang="en-US" altLang="zh-TW" sz="28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endParaRPr lang="en-US" altLang="zh-CN" sz="28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李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友，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你家有几口人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？</a:t>
            </a:r>
            <a:endParaRPr lang="en-US" altLang="zh-TW" sz="28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A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：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我家有五口人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爸爸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妈妈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大姐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二姐和我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endParaRPr lang="en-US" altLang="zh-TW" sz="28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endParaRPr lang="en-US" altLang="zh-TW" sz="28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你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爸爸妈妈做什么工作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？</a:t>
            </a:r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B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：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我爸爸是律师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，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妈妈是英文老师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，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哥哥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妹妹都是大学生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endParaRPr lang="en-US" altLang="zh-TW" sz="28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endParaRPr lang="zh-TW" altLang="en-US" sz="28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r>
              <a:rPr lang="en-US" altLang="zh-TW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A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：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我妈妈也是老师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，</a:t>
            </a:r>
            <a:r>
              <a:rPr lang="zh-CN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我爸爸是医生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AD4E45-A7E9-A526-E7EE-2F6E647A5782}"/>
              </a:ext>
            </a:extLst>
          </p:cNvPr>
          <p:cNvSpPr txBox="1"/>
          <p:nvPr/>
        </p:nvSpPr>
        <p:spPr>
          <a:xfrm>
            <a:off x="1278490" y="777811"/>
            <a:ext cx="7875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Báiyīngài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nǐjiā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yǒu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jǐkǒurén</a:t>
            </a:r>
            <a:r>
              <a:rPr lang="zh-TW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？</a:t>
            </a:r>
            <a:endParaRPr lang="en-US" altLang="zh-TW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CFDCCEA-412D-A228-03DE-86A0FFF9656B}"/>
              </a:ext>
            </a:extLst>
          </p:cNvPr>
          <p:cNvSpPr txBox="1"/>
          <p:nvPr/>
        </p:nvSpPr>
        <p:spPr>
          <a:xfrm>
            <a:off x="771742" y="1704107"/>
            <a:ext cx="10648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Wǒjiā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yǒu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liùkǒurén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bàba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māma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yíge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gēge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liǎngge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mèimei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hé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US" altLang="zh-TW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Lǐyǒu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nǐjiā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yǒu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jǐkǒurén</a:t>
            </a:r>
            <a:r>
              <a:rPr lang="zh-TW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？</a:t>
            </a:r>
            <a:endParaRPr lang="en-US" altLang="zh-TW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CB46428-D915-588A-2342-9D4B43735D9E}"/>
              </a:ext>
            </a:extLst>
          </p:cNvPr>
          <p:cNvSpPr txBox="1"/>
          <p:nvPr/>
        </p:nvSpPr>
        <p:spPr>
          <a:xfrm>
            <a:off x="847520" y="3408968"/>
            <a:ext cx="7875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Wǒjiā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yǒu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wǔkǒurén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zh-TW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Bàba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māma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dàjiě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èrjiě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hé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US" altLang="zh-TW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bàba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māma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zuò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shénme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gōngzuò</a:t>
            </a:r>
            <a:r>
              <a:rPr lang="zh-TW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？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245D214-9E89-0808-87FA-6B3D602100CF}"/>
              </a:ext>
            </a:extLst>
          </p:cNvPr>
          <p:cNvSpPr txBox="1"/>
          <p:nvPr/>
        </p:nvSpPr>
        <p:spPr>
          <a:xfrm>
            <a:off x="938963" y="5085545"/>
            <a:ext cx="1104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bàba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lǜshī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māma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yīngwén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lǎoshī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gēge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zh-TW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mèimei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dōushì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dàxuéshēng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9310609-B560-9659-083D-42129D73106C}"/>
              </a:ext>
            </a:extLst>
          </p:cNvPr>
          <p:cNvSpPr txBox="1"/>
          <p:nvPr/>
        </p:nvSpPr>
        <p:spPr>
          <a:xfrm>
            <a:off x="1065131" y="6011876"/>
            <a:ext cx="7875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māma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yěshì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lǎoshī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bàba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yīshēng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324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4E3F43B-8A5C-E8AB-9478-BAFEE6AAF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61653"/>
              </p:ext>
            </p:extLst>
          </p:nvPr>
        </p:nvGraphicFramePr>
        <p:xfrm>
          <a:off x="0" y="0"/>
          <a:ext cx="12191998" cy="489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08883474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86996014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41644541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7812442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76375696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950614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732792957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律師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姐姐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弟弟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哥哥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妹妹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767789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1663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高文中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x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08658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白英愛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058627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959416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159E2AE-325E-1644-C1E0-169AB4112DC4}"/>
              </a:ext>
            </a:extLst>
          </p:cNvPr>
          <p:cNvSpPr/>
          <p:nvPr/>
        </p:nvSpPr>
        <p:spPr>
          <a:xfrm>
            <a:off x="0" y="4724400"/>
            <a:ext cx="12191998" cy="213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谁是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shuíshì</a:t>
            </a:r>
            <a:r>
              <a:rPr lang="zh-TW" altLang="en-US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...? )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谁有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shuíyǒu</a:t>
            </a: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...</a:t>
            </a:r>
            <a:r>
              <a:rPr lang="en-US" altLang="zh-TW" sz="36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吗？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600" dirty="0">
                <a:solidFill>
                  <a:srgbClr val="666666"/>
                </a:solidFill>
                <a:latin typeface="Roboto" panose="02000000000000000000" pitchFamily="2" charset="0"/>
              </a:rPr>
              <a:t>___</a:t>
            </a:r>
            <a:r>
              <a:rPr lang="zh-TW" altLang="en-US" sz="3600" dirty="0">
                <a:solidFill>
                  <a:srgbClr val="666666"/>
                </a:solidFill>
                <a:latin typeface="Roboto" panose="02000000000000000000" pitchFamily="2" charset="0"/>
              </a:rPr>
              <a:t>、</a:t>
            </a:r>
            <a:r>
              <a:rPr lang="en-US" altLang="zh-TW" sz="3600" dirty="0">
                <a:solidFill>
                  <a:srgbClr val="666666"/>
                </a:solidFill>
                <a:latin typeface="Roboto" panose="02000000000000000000" pitchFamily="2" charset="0"/>
              </a:rPr>
              <a:t>___ </a:t>
            </a:r>
            <a:r>
              <a:rPr lang="en-US" altLang="zh-TW" sz="3600" dirty="0" err="1">
                <a:solidFill>
                  <a:srgbClr val="666666"/>
                </a:solidFill>
                <a:latin typeface="Roboto" panose="02000000000000000000" pitchFamily="2" charset="0"/>
              </a:rPr>
              <a:t>hé</a:t>
            </a:r>
            <a:r>
              <a:rPr lang="en-US" altLang="zh-TW" sz="3600" dirty="0">
                <a:solidFill>
                  <a:srgbClr val="666666"/>
                </a:solidFill>
                <a:latin typeface="Roboto" panose="02000000000000000000" pitchFamily="2" charset="0"/>
              </a:rPr>
              <a:t> ___</a:t>
            </a:r>
            <a:r>
              <a:rPr lang="en-US" altLang="zh-TW" sz="3600" dirty="0" err="1">
                <a:solidFill>
                  <a:srgbClr val="666666"/>
                </a:solidFill>
                <a:latin typeface="Roboto" panose="02000000000000000000" pitchFamily="2" charset="0"/>
              </a:rPr>
              <a:t>dōuyǒu</a:t>
            </a:r>
            <a:r>
              <a:rPr lang="en-US" altLang="zh-TW" sz="3600" dirty="0">
                <a:solidFill>
                  <a:srgbClr val="666666"/>
                </a:solidFill>
                <a:latin typeface="Roboto" panose="02000000000000000000" pitchFamily="2" charset="0"/>
              </a:rPr>
              <a:t>...ma?)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7626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F0F9AC-1085-5102-E1A9-F1B9774F5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🎉</a:t>
            </a:r>
            <a:r>
              <a:rPr lang="en-US" altLang="zh-TW" dirty="0"/>
              <a:t>Lesson 2 finish</a:t>
            </a:r>
            <a:r>
              <a:rPr lang="zh-TW" altLang="en-US" dirty="0"/>
              <a:t>🎉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70584B2-6435-D3DB-D4A7-08B943A32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831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30AD47-181A-1B09-0E5D-5523F6288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第三课</a:t>
            </a:r>
            <a:r>
              <a:rPr lang="en-US" altLang="zh-TW"/>
              <a:t>–</a:t>
            </a:r>
            <a:r>
              <a:rPr lang="zh-TW" altLang="en-US"/>
              <a:t>时间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974C815-BBD0-5244-7368-3EE9BAC36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Lesson 3</a:t>
            </a:r>
            <a:r>
              <a:rPr lang="zh-TW" altLang="en-US" sz="4000" dirty="0"/>
              <a:t> </a:t>
            </a:r>
            <a:r>
              <a:rPr lang="en-US" altLang="zh-TW" sz="4000" dirty="0"/>
              <a:t>--</a:t>
            </a:r>
            <a:r>
              <a:rPr lang="zh-TW" altLang="en-US" sz="4000" dirty="0"/>
              <a:t> </a:t>
            </a:r>
            <a:r>
              <a:rPr lang="en-US" altLang="zh-TW" sz="4000" dirty="0"/>
              <a:t>Time</a:t>
            </a:r>
            <a:endParaRPr lang="zh-TW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22656F-6F89-BC60-664A-A029CD5183B8}"/>
              </a:ext>
            </a:extLst>
          </p:cNvPr>
          <p:cNvSpPr txBox="1"/>
          <p:nvPr/>
        </p:nvSpPr>
        <p:spPr>
          <a:xfrm>
            <a:off x="3916947" y="1962220"/>
            <a:ext cx="4358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Dì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sān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kè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Shíjiān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8323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30AD47-181A-1B09-0E5D-5523F6288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第二课</a:t>
            </a:r>
            <a:r>
              <a:rPr lang="en-US" altLang="zh-TW" dirty="0"/>
              <a:t>–</a:t>
            </a:r>
            <a:r>
              <a:rPr lang="zh-TW" altLang="en-US" dirty="0"/>
              <a:t>家庭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974C815-BBD0-5244-7368-3EE9BAC36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Lesson 2</a:t>
            </a:r>
            <a:r>
              <a:rPr lang="zh-TW" altLang="en-US" sz="4000" dirty="0"/>
              <a:t> </a:t>
            </a:r>
            <a:r>
              <a:rPr lang="en-US" altLang="zh-TW" sz="4000" dirty="0"/>
              <a:t>--</a:t>
            </a:r>
            <a:r>
              <a:rPr lang="zh-TW" altLang="en-US" sz="4000" dirty="0"/>
              <a:t> </a:t>
            </a:r>
            <a:r>
              <a:rPr lang="en-US" altLang="zh-TW" sz="4000" dirty="0"/>
              <a:t>family</a:t>
            </a:r>
            <a:endParaRPr lang="zh-TW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22656F-6F89-BC60-664A-A029CD5183B8}"/>
              </a:ext>
            </a:extLst>
          </p:cNvPr>
          <p:cNvSpPr txBox="1"/>
          <p:nvPr/>
        </p:nvSpPr>
        <p:spPr>
          <a:xfrm>
            <a:off x="4368800" y="1962220"/>
            <a:ext cx="3931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dìèrkè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 –  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jiātíng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6750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家庭亲子厨艺高清图片下载-正版图片500432352-摄图网">
            <a:extLst>
              <a:ext uri="{FF2B5EF4-FFF2-40B4-BE49-F238E27FC236}">
                <a16:creationId xmlns:a16="http://schemas.microsoft.com/office/drawing/2014/main" id="{2E766B8B-C964-4CDB-41D5-91F4596EBA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1" y="0"/>
            <a:ext cx="12191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F273E4C-EE93-2B8F-AF21-CF123D723224}"/>
              </a:ext>
            </a:extLst>
          </p:cNvPr>
          <p:cNvSpPr txBox="1"/>
          <p:nvPr/>
        </p:nvSpPr>
        <p:spPr>
          <a:xfrm>
            <a:off x="780653" y="0"/>
            <a:ext cx="6647974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王  朋：高文中，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那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是你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的照片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吗？</a:t>
            </a:r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TW" sz="28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高文中：是。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这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是我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爸爸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，这是我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妈妈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王  朋：这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个女孩子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是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谁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？</a:t>
            </a:r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高文中：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她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是我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姐姐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zh-TW" altLang="en-US" sz="28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王  朋：这个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男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孩子是你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弟弟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吗？</a:t>
            </a:r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高文中：不是，他是我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大哥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的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儿子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zh-TW" altLang="en-US" sz="28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王  朋：你大哥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有女儿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吗？</a:t>
            </a:r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T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高文中：他</a:t>
            </a:r>
            <a:r>
              <a:rPr lang="zh-TW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没有</a:t>
            </a:r>
            <a:r>
              <a:rPr lang="zh-TW" altLang="en-US" sz="2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女儿。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AD4E45-A7E9-A526-E7EE-2F6E647A5782}"/>
              </a:ext>
            </a:extLst>
          </p:cNvPr>
          <p:cNvSpPr txBox="1"/>
          <p:nvPr/>
        </p:nvSpPr>
        <p:spPr>
          <a:xfrm>
            <a:off x="414890" y="410798"/>
            <a:ext cx="7875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Wángpéng</a:t>
            </a:r>
            <a:r>
              <a:rPr lang="en-US" altLang="zh-TW" sz="2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: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Gāowénzhōng</a:t>
            </a:r>
            <a:r>
              <a:rPr lang="en-US" altLang="zh-TW" sz="2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zhàopiàn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ma?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CFDCCEA-412D-A228-03DE-86A0FFF9656B}"/>
              </a:ext>
            </a:extLst>
          </p:cNvPr>
          <p:cNvSpPr txBox="1"/>
          <p:nvPr/>
        </p:nvSpPr>
        <p:spPr>
          <a:xfrm>
            <a:off x="95684" y="1219471"/>
            <a:ext cx="7875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Gāowénzhōng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zh-TW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Zhè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bàba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zhè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māma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CB46428-D915-588A-2342-9D4B43735D9E}"/>
              </a:ext>
            </a:extLst>
          </p:cNvPr>
          <p:cNvSpPr txBox="1"/>
          <p:nvPr/>
        </p:nvSpPr>
        <p:spPr>
          <a:xfrm>
            <a:off x="414891" y="2116248"/>
            <a:ext cx="7875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Wángpéng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zh-TW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Zhè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nǚháizi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shéi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245D214-9E89-0808-87FA-6B3D602100CF}"/>
              </a:ext>
            </a:extLst>
          </p:cNvPr>
          <p:cNvSpPr txBox="1"/>
          <p:nvPr/>
        </p:nvSpPr>
        <p:spPr>
          <a:xfrm>
            <a:off x="95684" y="2977502"/>
            <a:ext cx="7875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Gāowénzhōng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Tā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jiějie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9310609-B560-9659-083D-42129D73106C}"/>
              </a:ext>
            </a:extLst>
          </p:cNvPr>
          <p:cNvSpPr txBox="1"/>
          <p:nvPr/>
        </p:nvSpPr>
        <p:spPr>
          <a:xfrm>
            <a:off x="414890" y="3762511"/>
            <a:ext cx="7875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Wángpéng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Zhè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nánháizi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dìdi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ma?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EE8376D-BA6F-B512-9242-CE6E68608399}"/>
              </a:ext>
            </a:extLst>
          </p:cNvPr>
          <p:cNvSpPr txBox="1"/>
          <p:nvPr/>
        </p:nvSpPr>
        <p:spPr>
          <a:xfrm>
            <a:off x="414889" y="4623765"/>
            <a:ext cx="7875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Gāowénzhōng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zh-TW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tā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shì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dàgē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érzi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20354CC-6CDE-8B3E-DAFC-A7FF6802035F}"/>
              </a:ext>
            </a:extLst>
          </p:cNvPr>
          <p:cNvSpPr txBox="1"/>
          <p:nvPr/>
        </p:nvSpPr>
        <p:spPr>
          <a:xfrm>
            <a:off x="414888" y="5510049"/>
            <a:ext cx="7875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Wángpéng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dàgē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yǒu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nǚér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ma?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513D134-0D1A-D9EE-5DDB-FC0B1EDB7895}"/>
              </a:ext>
            </a:extLst>
          </p:cNvPr>
          <p:cNvSpPr txBox="1"/>
          <p:nvPr/>
        </p:nvSpPr>
        <p:spPr>
          <a:xfrm>
            <a:off x="414888" y="6351336"/>
            <a:ext cx="7875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Gāowénzhōng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Tā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méiyǒu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nǚer</a:t>
            </a:r>
            <a:r>
              <a:rPr lang="en-US" altLang="zh-T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TW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2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1" name="Rectangle 12298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E0A597B-7438-50BA-312C-6A4A4BF4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zh-TW" altLang="en-US" dirty="0"/>
              <a:t>家 </a:t>
            </a:r>
            <a:r>
              <a:rPr lang="en-US" altLang="zh-TW" b="0" i="0" dirty="0" err="1">
                <a:effectLst/>
                <a:latin typeface="Roboto" panose="02000000000000000000" pitchFamily="2" charset="0"/>
              </a:rPr>
              <a:t>jiā</a:t>
            </a:r>
            <a:br>
              <a:rPr lang="en-US" altLang="zh-TW" b="0" i="0" dirty="0"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effectLst/>
                <a:latin typeface="Roboto" panose="02000000000000000000" pitchFamily="2" charset="0"/>
              </a:rPr>
              <a:t>home; family</a:t>
            </a:r>
            <a:endParaRPr lang="zh-TW" altLang="en-US" dirty="0"/>
          </a:p>
        </p:txBody>
      </p:sp>
      <p:pic>
        <p:nvPicPr>
          <p:cNvPr id="12290" name="Picture 2" descr="家のイラスト（2階建て住宅） | 無料フリーイラスト素材集【Frame illust】">
            <a:extLst>
              <a:ext uri="{FF2B5EF4-FFF2-40B4-BE49-F238E27FC236}">
                <a16:creationId xmlns:a16="http://schemas.microsoft.com/office/drawing/2014/main" id="{85D58B0E-B8EA-4F77-85EE-4B0EB301C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7" r="-1" b="21839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家人的温暖作文（通用52篇）">
            <a:extLst>
              <a:ext uri="{FF2B5EF4-FFF2-40B4-BE49-F238E27FC236}">
                <a16:creationId xmlns:a16="http://schemas.microsoft.com/office/drawing/2014/main" id="{E6107F44-7879-D55F-E5BC-89D1F2408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91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ABB065A8-60A2-E8BA-69C3-9E4FA69BA71E}"/>
              </a:ext>
            </a:extLst>
          </p:cNvPr>
          <p:cNvSpPr txBox="1">
            <a:spLocks/>
          </p:cNvSpPr>
          <p:nvPr/>
        </p:nvSpPr>
        <p:spPr>
          <a:xfrm>
            <a:off x="838201" y="3504565"/>
            <a:ext cx="3816095" cy="193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家庭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jiātíng</a:t>
            </a:r>
            <a:br>
              <a:rPr lang="en-US" altLang="zh-TW" dirty="0">
                <a:latin typeface="Roboto" panose="02000000000000000000" pitchFamily="2" charset="0"/>
              </a:rPr>
            </a:br>
            <a:r>
              <a:rPr lang="en-US" altLang="zh-TW" dirty="0">
                <a:latin typeface="Roboto" panose="02000000000000000000" pitchFamily="2" charset="0"/>
              </a:rPr>
              <a:t>family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F0DEFC3-EB01-AA9D-E348-C60E1A94783F}"/>
              </a:ext>
            </a:extLst>
          </p:cNvPr>
          <p:cNvSpPr txBox="1"/>
          <p:nvPr/>
        </p:nvSpPr>
        <p:spPr>
          <a:xfrm>
            <a:off x="3175462" y="149629"/>
            <a:ext cx="806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4D839C7-EC53-8C08-2C4D-B128AAC8237D}"/>
              </a:ext>
            </a:extLst>
          </p:cNvPr>
          <p:cNvSpPr txBox="1"/>
          <p:nvPr/>
        </p:nvSpPr>
        <p:spPr>
          <a:xfrm>
            <a:off x="3175461" y="2891770"/>
            <a:ext cx="806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2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375920" y="223520"/>
            <a:ext cx="11369040" cy="214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640081"/>
            <a:ext cx="4853395" cy="1381759"/>
          </a:xfrm>
        </p:spPr>
        <p:txBody>
          <a:bodyPr anchor="t">
            <a:normAutofit/>
          </a:bodyPr>
          <a:lstStyle/>
          <a:p>
            <a:r>
              <a:rPr lang="zh-TW" altLang="en-US"/>
              <a:t>大学 </a:t>
            </a:r>
            <a:r>
              <a:rPr lang="en-US" altLang="zh-TW" b="0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dàxué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university; college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410DA8-CFEC-01A5-D782-16081E5982CC}"/>
              </a:ext>
            </a:extLst>
          </p:cNvPr>
          <p:cNvSpPr txBox="1"/>
          <p:nvPr/>
        </p:nvSpPr>
        <p:spPr>
          <a:xfrm>
            <a:off x="4422684" y="223520"/>
            <a:ext cx="806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044D7AD-7912-24F0-C783-654FF2EA1C38}"/>
              </a:ext>
            </a:extLst>
          </p:cNvPr>
          <p:cNvSpPr txBox="1">
            <a:spLocks/>
          </p:cNvSpPr>
          <p:nvPr/>
        </p:nvSpPr>
        <p:spPr>
          <a:xfrm>
            <a:off x="6096000" y="640081"/>
            <a:ext cx="5320755" cy="1808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大学生 </a:t>
            </a:r>
            <a:r>
              <a:rPr lang="en-US" altLang="zh-TW" b="0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dàxuéshēng</a:t>
            </a:r>
            <a:b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</a:b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college student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37E0137-7B29-7ADF-DDD5-B8C8595F7EE5}"/>
              </a:ext>
            </a:extLst>
          </p:cNvPr>
          <p:cNvSpPr txBox="1"/>
          <p:nvPr/>
        </p:nvSpPr>
        <p:spPr>
          <a:xfrm>
            <a:off x="10949395" y="178416"/>
            <a:ext cx="806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0EF11C7-CAD5-0AE2-2ECC-8430CEFA9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26" b="21481"/>
          <a:stretch/>
        </p:blipFill>
        <p:spPr>
          <a:xfrm>
            <a:off x="518190" y="2412384"/>
            <a:ext cx="5144467" cy="4155440"/>
          </a:xfrm>
          <a:prstGeom prst="rect">
            <a:avLst/>
          </a:prstGeom>
        </p:spPr>
      </p:pic>
      <p:pic>
        <p:nvPicPr>
          <p:cNvPr id="5122" name="Picture 2" descr="Wisuda Digambar Tangan Memakai Vektor Mahasiswa Pakaian Sarjana ...">
            <a:extLst>
              <a:ext uri="{FF2B5EF4-FFF2-40B4-BE49-F238E27FC236}">
                <a16:creationId xmlns:a16="http://schemas.microsoft.com/office/drawing/2014/main" id="{34469F4C-23EF-DEF6-85D6-01ACF252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37" y="2367280"/>
            <a:ext cx="4182843" cy="44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4" name="Picture 10" descr="chinese-numbers | بیاموز">
            <a:extLst>
              <a:ext uri="{FF2B5EF4-FFF2-40B4-BE49-F238E27FC236}">
                <a16:creationId xmlns:a16="http://schemas.microsoft.com/office/drawing/2014/main" id="{810FA961-5034-A84A-A3AF-C7252782B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088" y="643468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369C40F-2363-692A-C3E8-4D528A8EF6E3}"/>
              </a:ext>
            </a:extLst>
          </p:cNvPr>
          <p:cNvSpPr txBox="1"/>
          <p:nvPr/>
        </p:nvSpPr>
        <p:spPr>
          <a:xfrm>
            <a:off x="4326788" y="5124028"/>
            <a:ext cx="755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liù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FEE184-2C79-7703-CEF8-76ADA797B47D}"/>
              </a:ext>
            </a:extLst>
          </p:cNvPr>
          <p:cNvSpPr txBox="1"/>
          <p:nvPr/>
        </p:nvSpPr>
        <p:spPr>
          <a:xfrm>
            <a:off x="4473782" y="2659559"/>
            <a:ext cx="593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5007554-A1EF-46E3-DC25-89EEAB233755}"/>
              </a:ext>
            </a:extLst>
          </p:cNvPr>
          <p:cNvSpPr txBox="1"/>
          <p:nvPr/>
        </p:nvSpPr>
        <p:spPr>
          <a:xfrm>
            <a:off x="5603555" y="5124028"/>
            <a:ext cx="625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qī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A5A9400-85F9-81B8-2B05-0DE9C4A06849}"/>
              </a:ext>
            </a:extLst>
          </p:cNvPr>
          <p:cNvSpPr txBox="1"/>
          <p:nvPr/>
        </p:nvSpPr>
        <p:spPr>
          <a:xfrm>
            <a:off x="5573900" y="2664639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50054E3-98FC-A053-F284-176985AEB219}"/>
              </a:ext>
            </a:extLst>
          </p:cNvPr>
          <p:cNvSpPr txBox="1"/>
          <p:nvPr/>
        </p:nvSpPr>
        <p:spPr>
          <a:xfrm>
            <a:off x="6590718" y="5124028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bā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4922D84-0114-C4F9-2BF3-F029054898EE}"/>
              </a:ext>
            </a:extLst>
          </p:cNvPr>
          <p:cNvSpPr txBox="1"/>
          <p:nvPr/>
        </p:nvSpPr>
        <p:spPr>
          <a:xfrm>
            <a:off x="6549898" y="2659559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sān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E2A26FF-2561-F573-4EF5-0F09FA574579}"/>
              </a:ext>
            </a:extLst>
          </p:cNvPr>
          <p:cNvSpPr txBox="1"/>
          <p:nvPr/>
        </p:nvSpPr>
        <p:spPr>
          <a:xfrm>
            <a:off x="7706652" y="5124028"/>
            <a:ext cx="785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jiǔ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701F660-BAC6-B42F-3E55-3F9B5C292843}"/>
              </a:ext>
            </a:extLst>
          </p:cNvPr>
          <p:cNvSpPr txBox="1"/>
          <p:nvPr/>
        </p:nvSpPr>
        <p:spPr>
          <a:xfrm>
            <a:off x="7812668" y="2654479"/>
            <a:ext cx="564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sì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5A8FB10-E849-806F-B30B-C30A6501C5F6}"/>
              </a:ext>
            </a:extLst>
          </p:cNvPr>
          <p:cNvSpPr txBox="1"/>
          <p:nvPr/>
        </p:nvSpPr>
        <p:spPr>
          <a:xfrm>
            <a:off x="8703550" y="5079845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BD8B6A5-D782-FAD7-3D40-4FC6F97551FB}"/>
              </a:ext>
            </a:extLst>
          </p:cNvPr>
          <p:cNvSpPr txBox="1"/>
          <p:nvPr/>
        </p:nvSpPr>
        <p:spPr>
          <a:xfrm>
            <a:off x="8703549" y="2615376"/>
            <a:ext cx="917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wǔ</a:t>
            </a:r>
            <a:endParaRPr lang="zh-TW" altLang="en-US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CEFB62F-24A8-79CE-2D20-3A4200A9234D}"/>
              </a:ext>
            </a:extLst>
          </p:cNvPr>
          <p:cNvSpPr txBox="1"/>
          <p:nvPr/>
        </p:nvSpPr>
        <p:spPr>
          <a:xfrm>
            <a:off x="4084320" y="12395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6E84D33-1882-55D7-94D5-CACB95F38CEF}"/>
              </a:ext>
            </a:extLst>
          </p:cNvPr>
          <p:cNvSpPr txBox="1"/>
          <p:nvPr/>
        </p:nvSpPr>
        <p:spPr>
          <a:xfrm>
            <a:off x="5306743" y="117333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448F05A-5FD9-B908-1626-7C934E422983}"/>
              </a:ext>
            </a:extLst>
          </p:cNvPr>
          <p:cNvSpPr txBox="1"/>
          <p:nvPr/>
        </p:nvSpPr>
        <p:spPr>
          <a:xfrm>
            <a:off x="6542917" y="11657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3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4D3E3BB-2D75-6BC1-5F71-77E1FCC603ED}"/>
              </a:ext>
            </a:extLst>
          </p:cNvPr>
          <p:cNvSpPr txBox="1"/>
          <p:nvPr/>
        </p:nvSpPr>
        <p:spPr>
          <a:xfrm>
            <a:off x="7569739" y="11580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4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895456D-47B9-746C-FD4B-87F58E086013}"/>
              </a:ext>
            </a:extLst>
          </p:cNvPr>
          <p:cNvSpPr txBox="1"/>
          <p:nvPr/>
        </p:nvSpPr>
        <p:spPr>
          <a:xfrm>
            <a:off x="8792162" y="11580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5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200EC9D-8971-2024-8EF9-7A43AB958B2B}"/>
              </a:ext>
            </a:extLst>
          </p:cNvPr>
          <p:cNvSpPr txBox="1"/>
          <p:nvPr/>
        </p:nvSpPr>
        <p:spPr>
          <a:xfrm>
            <a:off x="3932773" y="35193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6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07B8D128-3918-FE4F-8951-E85B67E206AB}"/>
              </a:ext>
            </a:extLst>
          </p:cNvPr>
          <p:cNvSpPr txBox="1"/>
          <p:nvPr/>
        </p:nvSpPr>
        <p:spPr>
          <a:xfrm>
            <a:off x="5155196" y="34531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7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CD398E7-75DB-5CF0-8E46-298AE48B6990}"/>
              </a:ext>
            </a:extLst>
          </p:cNvPr>
          <p:cNvSpPr txBox="1"/>
          <p:nvPr/>
        </p:nvSpPr>
        <p:spPr>
          <a:xfrm>
            <a:off x="6391370" y="34455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8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16A2C68-0EA4-DBAB-3B3B-3B189DCE2F22}"/>
              </a:ext>
            </a:extLst>
          </p:cNvPr>
          <p:cNvSpPr txBox="1"/>
          <p:nvPr/>
        </p:nvSpPr>
        <p:spPr>
          <a:xfrm>
            <a:off x="7418192" y="34379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9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F781C9D-392B-EEAD-EFD6-3D15D33BFFB7}"/>
              </a:ext>
            </a:extLst>
          </p:cNvPr>
          <p:cNvSpPr txBox="1"/>
          <p:nvPr/>
        </p:nvSpPr>
        <p:spPr>
          <a:xfrm>
            <a:off x="8640615" y="343792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10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9E5F4F13-BD1F-E0B2-BCA5-B4B7AB05FF73}"/>
              </a:ext>
            </a:extLst>
          </p:cNvPr>
          <p:cNvCxnSpPr>
            <a:cxnSpLocks/>
            <a:stCxn id="1034" idx="1"/>
            <a:endCxn id="1034" idx="3"/>
          </p:cNvCxnSpPr>
          <p:nvPr/>
        </p:nvCxnSpPr>
        <p:spPr>
          <a:xfrm>
            <a:off x="4176088" y="3429001"/>
            <a:ext cx="55710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8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18C541-09A2-A425-D9F2-E707425489AD}"/>
              </a:ext>
            </a:extLst>
          </p:cNvPr>
          <p:cNvSpPr/>
          <p:nvPr/>
        </p:nvSpPr>
        <p:spPr>
          <a:xfrm>
            <a:off x="375920" y="223520"/>
            <a:ext cx="11369040" cy="214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02479E-70E8-7320-4301-FE47F9F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223520"/>
            <a:ext cx="10332720" cy="2621279"/>
          </a:xfrm>
        </p:spPr>
        <p:txBody>
          <a:bodyPr anchor="t">
            <a:normAutofit/>
          </a:bodyPr>
          <a:lstStyle/>
          <a:p>
            <a:r>
              <a:rPr lang="zh-TW" altLang="en-US" dirty="0"/>
              <a:t>有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yǒu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To have; to exist 【Grammar 4./5.】</a:t>
            </a:r>
            <a:br>
              <a:rPr lang="en-US" altLang="zh-TW" sz="3200" b="0" i="0" dirty="0">
                <a:effectLst/>
                <a:latin typeface="Roboto" panose="02000000000000000000" pitchFamily="2" charset="0"/>
              </a:rPr>
            </a:br>
            <a:r>
              <a:rPr lang="zh-TW" altLang="en-US" sz="3200" b="0" i="0" dirty="0">
                <a:effectLst/>
                <a:latin typeface="Roboto" panose="02000000000000000000" pitchFamily="2" charset="0"/>
              </a:rPr>
              <a:t>有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in the Sense of “to Have”, “to Possess” or “to Exist.” </a:t>
            </a:r>
            <a:br>
              <a:rPr lang="en-US" altLang="zh-TW" sz="3200" b="0" i="0" dirty="0">
                <a:effectLst/>
                <a:latin typeface="Roboto" panose="02000000000000000000" pitchFamily="2" charset="0"/>
              </a:rPr>
            </a:br>
            <a:r>
              <a:rPr lang="zh-TW" altLang="en-US" sz="3200" b="0" i="0" dirty="0">
                <a:effectLst/>
                <a:latin typeface="Roboto" panose="02000000000000000000" pitchFamily="2" charset="0"/>
              </a:rPr>
              <a:t>！！有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is always negated with </a:t>
            </a:r>
            <a:r>
              <a:rPr lang="zh-TW" altLang="en-US" sz="3200" b="0" i="0" dirty="0">
                <a:effectLst/>
                <a:latin typeface="Roboto" panose="02000000000000000000" pitchFamily="2" charset="0"/>
              </a:rPr>
              <a:t>没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instead of </a:t>
            </a:r>
            <a:r>
              <a:rPr lang="zh-TW" altLang="en-US" sz="3200" b="0" i="0" dirty="0">
                <a:effectLst/>
                <a:latin typeface="Roboto" panose="02000000000000000000" pitchFamily="2" charset="0"/>
              </a:rPr>
              <a:t>不！！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625BBF-373F-37D8-BB7D-48B4397F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2367280"/>
            <a:ext cx="5648960" cy="4582159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王先生有弟弟吗？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Wáng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xiānsheng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yǒu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dìdi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ma?</a:t>
            </a:r>
          </a:p>
          <a:p>
            <a:r>
              <a:rPr lang="zh-TW" altLang="en-US" sz="3200" dirty="0"/>
              <a:t>王先生有弟弟。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Wáng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xiānsheng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yǒu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dìdi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zh-TW" altLang="en-US" sz="3200" dirty="0"/>
              <a:t>我有三个姐姐，你呢？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yǒu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sān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jiějie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ne?</a:t>
            </a:r>
            <a:r>
              <a:rPr lang="zh-TW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zh-T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TW" altLang="en-US" sz="3200" dirty="0"/>
              <a:t>我没有三个姐姐。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méiyǒu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sān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jiějie</a:t>
            </a:r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TW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66360DB-1D4D-2749-BB75-68F8484A6F76}"/>
              </a:ext>
            </a:extLst>
          </p:cNvPr>
          <p:cNvSpPr txBox="1">
            <a:spLocks/>
          </p:cNvSpPr>
          <p:nvPr/>
        </p:nvSpPr>
        <p:spPr>
          <a:xfrm>
            <a:off x="9855200" y="223519"/>
            <a:ext cx="1960880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没 </a:t>
            </a:r>
            <a:r>
              <a:rPr lang="en-US" altLang="zh-TW" dirty="0" err="1">
                <a:solidFill>
                  <a:srgbClr val="666666"/>
                </a:solidFill>
                <a:latin typeface="Roboto" panose="02000000000000000000" pitchFamily="2" charset="0"/>
              </a:rPr>
              <a:t>méi</a:t>
            </a:r>
            <a:endParaRPr lang="en-US" altLang="zh-TW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r>
              <a:rPr lang="en-US" altLang="zh-TW" sz="3200" dirty="0">
                <a:latin typeface="Roboto" panose="02000000000000000000" pitchFamily="2" charset="0"/>
              </a:rPr>
              <a:t>not</a:t>
            </a:r>
            <a:endParaRPr lang="zh-TW" altLang="en-US" sz="32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A57E238-9D8A-02EE-F752-65C328DB7BF0}"/>
              </a:ext>
            </a:extLst>
          </p:cNvPr>
          <p:cNvSpPr txBox="1">
            <a:spLocks/>
          </p:cNvSpPr>
          <p:nvPr/>
        </p:nvSpPr>
        <p:spPr>
          <a:xfrm>
            <a:off x="6060440" y="2367280"/>
            <a:ext cx="6131560" cy="458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>
                <a:latin typeface="Tahoma" panose="020B0604030504040204" pitchFamily="34" charset="0"/>
                <a:cs typeface="Tahoma" panose="020B0604030504040204" pitchFamily="34" charset="0"/>
              </a:rPr>
              <a:t>我家有五个人。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zh-TW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jiā</a:t>
            </a:r>
            <a:r>
              <a:rPr lang="zh-TW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yǒu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wǔ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ge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rén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zh-TW" altLang="en-US" sz="3200">
                <a:latin typeface="Tahoma" panose="020B0604030504040204" pitchFamily="34" charset="0"/>
                <a:cs typeface="Tahoma" panose="020B0604030504040204" pitchFamily="34" charset="0"/>
              </a:rPr>
              <a:t>小高家有三个大学生。</a:t>
            </a:r>
            <a:endParaRPr lang="en-US" altLang="zh-TW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Xiǎogāo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jiā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yǒu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sān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ge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dirty="0" err="1">
                <a:latin typeface="Tahoma" panose="020B0604030504040204" pitchFamily="34" charset="0"/>
                <a:cs typeface="Tahoma" panose="020B0604030504040204" pitchFamily="34" charset="0"/>
              </a:rPr>
              <a:t>dàxuéshēng</a:t>
            </a:r>
            <a:r>
              <a:rPr lang="en-US" altLang="zh-TW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TW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2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160FCC-3231-1BA8-187F-2E8BC58E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几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effectLst/>
                <a:latin typeface="Roboto" panose="02000000000000000000" pitchFamily="2" charset="0"/>
              </a:rPr>
              <a:t>how many; some; a few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DD6202-3A29-C15E-7A71-BBE3613CC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5624"/>
            <a:ext cx="10591800" cy="4930775"/>
          </a:xfrm>
        </p:spPr>
        <p:txBody>
          <a:bodyPr>
            <a:normAutofit/>
          </a:bodyPr>
          <a:lstStyle/>
          <a:p>
            <a:r>
              <a:rPr lang="zh-TW" altLang="en-US" sz="3200" b="1" u="sng" dirty="0"/>
              <a:t>他有几个</a:t>
            </a:r>
            <a:r>
              <a:rPr lang="zh-TW" altLang="en-US" sz="3200" b="1" u="sng" dirty="0">
                <a:solidFill>
                  <a:srgbClr val="FF0000"/>
                </a:solidFill>
              </a:rPr>
              <a:t>哥哥</a:t>
            </a:r>
            <a:r>
              <a:rPr lang="en-US" altLang="zh-TW" sz="3200" b="1" u="sng" dirty="0">
                <a:solidFill>
                  <a:srgbClr val="FF0000"/>
                </a:solidFill>
              </a:rPr>
              <a:t>/</a:t>
            </a:r>
            <a:r>
              <a:rPr lang="zh-TW" altLang="en-US" sz="3200" b="1" u="sng" dirty="0">
                <a:solidFill>
                  <a:srgbClr val="FF0000"/>
                </a:solidFill>
              </a:rPr>
              <a:t>弟弟</a:t>
            </a:r>
            <a:r>
              <a:rPr lang="en-US" altLang="zh-TW" sz="3200" b="1" u="sng" dirty="0">
                <a:solidFill>
                  <a:srgbClr val="FF0000"/>
                </a:solidFill>
              </a:rPr>
              <a:t>/</a:t>
            </a:r>
            <a:r>
              <a:rPr lang="zh-TW" altLang="en-US" sz="3200" b="1" u="sng" dirty="0">
                <a:solidFill>
                  <a:srgbClr val="FF0000"/>
                </a:solidFill>
              </a:rPr>
              <a:t>姐姐</a:t>
            </a:r>
            <a:r>
              <a:rPr lang="en-US" altLang="zh-TW" sz="3200" b="1" u="sng" dirty="0">
                <a:solidFill>
                  <a:srgbClr val="FF0000"/>
                </a:solidFill>
              </a:rPr>
              <a:t>/</a:t>
            </a:r>
            <a:r>
              <a:rPr lang="zh-TW" altLang="en-US" sz="3200" b="1" u="sng" dirty="0">
                <a:solidFill>
                  <a:srgbClr val="FF0000"/>
                </a:solidFill>
              </a:rPr>
              <a:t>妹妹</a:t>
            </a:r>
            <a:r>
              <a:rPr lang="zh-TW" altLang="en-US" sz="3200" b="1" u="sng" dirty="0"/>
              <a:t>？</a:t>
            </a:r>
            <a:endParaRPr lang="en-US" altLang="zh-TW" sz="3200" b="1" u="sng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T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ā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yǒu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gēge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/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dìdi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jiějie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mèimei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</a:p>
          <a:p>
            <a:endParaRPr lang="en-US" altLang="zh-TW" sz="3200" b="1" u="sng" dirty="0"/>
          </a:p>
          <a:p>
            <a:r>
              <a:rPr lang="zh-TW" altLang="en-US" sz="3200" b="1" u="sng" dirty="0"/>
              <a:t>我有几个学生。</a:t>
            </a:r>
            <a:endParaRPr lang="en-US" altLang="zh-TW" sz="3200" b="1" u="sng" dirty="0"/>
          </a:p>
          <a:p>
            <a:pPr marL="0" indent="0">
              <a:buNone/>
            </a:pP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yǒu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xuésheng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  <a:endParaRPr lang="en-US" altLang="zh-TW" sz="3200" b="1" u="sng" dirty="0"/>
          </a:p>
          <a:p>
            <a:pPr>
              <a:lnSpc>
                <a:spcPct val="100000"/>
              </a:lnSpc>
            </a:pPr>
            <a:r>
              <a:rPr lang="zh-TW" altLang="en-US" sz="3200" b="1" u="sng" dirty="0"/>
              <a:t>你有几个学生？</a:t>
            </a:r>
            <a:endParaRPr lang="en-US" altLang="zh-TW" sz="3200" b="1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Nǐ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yǒu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jǐge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xuésheng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820D9BF-9260-C050-43FD-0C88C1AD5091}"/>
              </a:ext>
            </a:extLst>
          </p:cNvPr>
          <p:cNvSpPr txBox="1"/>
          <p:nvPr/>
        </p:nvSpPr>
        <p:spPr>
          <a:xfrm>
            <a:off x="2576945" y="0"/>
            <a:ext cx="1170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Nu.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3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</TotalTime>
  <Words>1738</Words>
  <Application>Microsoft Office PowerPoint</Application>
  <PresentationFormat>寬螢幕</PresentationFormat>
  <Paragraphs>310</Paragraphs>
  <Slides>27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標楷體</vt:lpstr>
      <vt:lpstr>Arial</vt:lpstr>
      <vt:lpstr>Calibri</vt:lpstr>
      <vt:lpstr>Roboto</vt:lpstr>
      <vt:lpstr>Tahoma</vt:lpstr>
      <vt:lpstr>Times New Roman</vt:lpstr>
      <vt:lpstr>Office 佈景主題</vt:lpstr>
      <vt:lpstr>Modern Chinese for non-major students I </vt:lpstr>
      <vt:lpstr>TEST</vt:lpstr>
      <vt:lpstr>第二课–家庭</vt:lpstr>
      <vt:lpstr>PowerPoint 簡報</vt:lpstr>
      <vt:lpstr>家 jiā home; family</vt:lpstr>
      <vt:lpstr>大学 dàxué university; college</vt:lpstr>
      <vt:lpstr>PowerPoint 簡報</vt:lpstr>
      <vt:lpstr>有 yǒu To have; to exist 【Grammar 4./5.】 有 in the Sense of “to Have”, “to Possess” or “to Exist.”  ！！有is always negated with 没 instead of 不！！</vt:lpstr>
      <vt:lpstr>几 jǐ how many; some; a few</vt:lpstr>
      <vt:lpstr>口 kǒu (measure word for number of family members)</vt:lpstr>
      <vt:lpstr>大哥 dàgē eldest brother</vt:lpstr>
      <vt:lpstr>两 liǎng two; a couple of【Grammar 6.】 二 and 两 both mean “two,” but they differ in usage. 两is used in front of common measure words to express a quantity, e.g.(1). In counting, one uses 二: e.g. (2). In compound numerals, 二 is always used for the 2 on the last two digits, e.g. (3). But 222 you can call “二百二十二” and “两百二十二.”</vt:lpstr>
      <vt:lpstr>和 hé and</vt:lpstr>
      <vt:lpstr>Give you 10min to ask 你的同学。 他/她家有几口人？有誰？</vt:lpstr>
      <vt:lpstr>英文 yīngwén English (language)</vt:lpstr>
      <vt:lpstr>工作 gōngzuò job; to work</vt:lpstr>
      <vt:lpstr>工作 gōngzuò job; to work</vt:lpstr>
      <vt:lpstr>做 zuò to do</vt:lpstr>
      <vt:lpstr>都 dōu both; all 【Grammar 7.】 The word 都 indicates inclusiveness. As it always occurs in front of a verb, it is classified as an adverb. However, because it refers to something that has been mentioned earlier in the sentence, or in a preceding sentence, it also has a pronoun-like flavor and it must be used at the end of an enumeration.</vt:lpstr>
      <vt:lpstr>都 dōu both; all 【Grammar 7.】 The word 都 indicates inclusiveness. As it always occurs in front of a verb, it is classified as an adverb. However, because it refers to something that has been mentioned earlier in the sentence, or in a preceding sentence, it also has a pronoun-like flavor and it must be used at the end of an enumeration.</vt:lpstr>
      <vt:lpstr>都没有/不都有 没 is always used to negate 有. However, to say “not all of … have,” we say 不都有 rather than 没都有. Whether the negative precedes or follows the word 都 makes the difference between partial negation and complete negation.</vt:lpstr>
      <vt:lpstr>都是--都不是/不都是 都有--都没有/不都有</vt:lpstr>
      <vt:lpstr>都是--都不是/不都是 都有--都没有/不都有</vt:lpstr>
      <vt:lpstr>PowerPoint 簡報</vt:lpstr>
      <vt:lpstr>PowerPoint 簡報</vt:lpstr>
      <vt:lpstr>🎉Lesson 2 finish🎉</vt:lpstr>
      <vt:lpstr>第三课–时间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施鑫午</dc:creator>
  <cp:lastModifiedBy>施鑫午</cp:lastModifiedBy>
  <cp:revision>85</cp:revision>
  <dcterms:created xsi:type="dcterms:W3CDTF">2023-09-17T14:07:53Z</dcterms:created>
  <dcterms:modified xsi:type="dcterms:W3CDTF">2023-10-23T14:36:05Z</dcterms:modified>
</cp:coreProperties>
</file>