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833" r:id="rId3"/>
    <p:sldId id="834" r:id="rId4"/>
    <p:sldId id="830" r:id="rId5"/>
    <p:sldId id="835" r:id="rId6"/>
    <p:sldId id="837" r:id="rId7"/>
    <p:sldId id="838" r:id="rId8"/>
    <p:sldId id="839" r:id="rId9"/>
    <p:sldId id="840" r:id="rId10"/>
    <p:sldId id="841" r:id="rId11"/>
    <p:sldId id="842" r:id="rId12"/>
    <p:sldId id="843" r:id="rId13"/>
    <p:sldId id="844" r:id="rId14"/>
    <p:sldId id="849" r:id="rId15"/>
    <p:sldId id="845" r:id="rId16"/>
    <p:sldId id="850" r:id="rId17"/>
    <p:sldId id="851" r:id="rId18"/>
    <p:sldId id="852" r:id="rId19"/>
    <p:sldId id="854" r:id="rId20"/>
    <p:sldId id="855" r:id="rId21"/>
    <p:sldId id="853" r:id="rId22"/>
    <p:sldId id="848" r:id="rId23"/>
    <p:sldId id="867" r:id="rId24"/>
    <p:sldId id="865" r:id="rId25"/>
    <p:sldId id="868" r:id="rId26"/>
    <p:sldId id="866" r:id="rId27"/>
    <p:sldId id="832" r:id="rId28"/>
    <p:sldId id="869" r:id="rId29"/>
    <p:sldId id="856" r:id="rId30"/>
    <p:sldId id="859" r:id="rId31"/>
    <p:sldId id="860" r:id="rId32"/>
    <p:sldId id="861" r:id="rId33"/>
    <p:sldId id="858" r:id="rId34"/>
    <p:sldId id="862" r:id="rId35"/>
    <p:sldId id="863" r:id="rId36"/>
    <p:sldId id="871" r:id="rId37"/>
    <p:sldId id="831" r:id="rId38"/>
    <p:sldId id="870" r:id="rId3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974" autoAdjust="0"/>
  </p:normalViewPr>
  <p:slideViewPr>
    <p:cSldViewPr snapToGrid="0">
      <p:cViewPr varScale="1">
        <p:scale>
          <a:sx n="41" d="100"/>
          <a:sy n="41" d="100"/>
        </p:scale>
        <p:origin x="97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F084409C-55BD-26E1-B226-5F8FF1574C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4C073FA-94A6-2246-FD06-3815504657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96578-FE33-471F-8ACC-47F06CBB6C5B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E90B2A6-17F5-6249-BCDF-EEE8BBB064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8E05714-C717-917B-371D-1BFEB9E79F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E1BBA-6885-4CCE-9778-7A4B426FEA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249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341F9-6872-4FEA-8192-E1BA0BB50A09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87EC2-8498-4738-A6C0-E856F0682A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67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i="0" dirty="0">
                <a:effectLst/>
                <a:latin typeface="-apple-system"/>
              </a:rPr>
              <a:t>Taiwanese Literature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i="0" dirty="0">
                <a:effectLst/>
                <a:latin typeface="-apple-system"/>
              </a:rPr>
              <a:t>22</a:t>
            </a:r>
            <a:r>
              <a:rPr lang="zh-TW" altLang="en-US" b="0" i="0" dirty="0">
                <a:effectLst/>
                <a:latin typeface="-apple-system"/>
              </a:rPr>
              <a:t>号（周三）下午</a:t>
            </a:r>
            <a:r>
              <a:rPr lang="en-US" altLang="zh-TW" b="0" i="0" dirty="0">
                <a:effectLst/>
                <a:latin typeface="-apple-system"/>
              </a:rPr>
              <a:t>4</a:t>
            </a:r>
            <a:r>
              <a:rPr lang="zh-TW" altLang="en-US" b="0" i="0" dirty="0">
                <a:effectLst/>
                <a:latin typeface="-apple-system"/>
              </a:rPr>
              <a:t>点有台湾文学相关的活动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076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329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5113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9148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练习；底线的地方换其他的词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8333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5548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9796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62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17389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8361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4157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喜欢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16491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33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9065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34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8255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2005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37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3720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2426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7590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660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7808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7395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0492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87EC2-8498-4738-A6C0-E856F0682A32}" type="slidenum">
              <a:rPr lang="zh-TW" altLang="en-US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225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839EFD28-8500-6CA4-7359-843DE3E93C4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18A22A5-C4AC-7E29-8B47-2D1AB3DB110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alphaModFix/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388ADBC-5E64-A8AA-19B5-BEA51CAFEBE9}"/>
                </a:ext>
              </a:extLst>
            </p:cNvPr>
            <p:cNvSpPr/>
            <p:nvPr/>
          </p:nvSpPr>
          <p:spPr>
            <a:xfrm>
              <a:off x="1376218" y="1043709"/>
              <a:ext cx="9439564" cy="4770582"/>
            </a:xfrm>
            <a:custGeom>
              <a:avLst/>
              <a:gdLst>
                <a:gd name="connsiteX0" fmla="*/ 0 w 9439564"/>
                <a:gd name="connsiteY0" fmla="*/ 0 h 4770582"/>
                <a:gd name="connsiteX1" fmla="*/ 401181 w 9439564"/>
                <a:gd name="connsiteY1" fmla="*/ 0 h 4770582"/>
                <a:gd name="connsiteX2" fmla="*/ 802363 w 9439564"/>
                <a:gd name="connsiteY2" fmla="*/ 0 h 4770582"/>
                <a:gd name="connsiteX3" fmla="*/ 1109149 w 9439564"/>
                <a:gd name="connsiteY3" fmla="*/ 0 h 4770582"/>
                <a:gd name="connsiteX4" fmla="*/ 1793517 w 9439564"/>
                <a:gd name="connsiteY4" fmla="*/ 0 h 4770582"/>
                <a:gd name="connsiteX5" fmla="*/ 2572281 w 9439564"/>
                <a:gd name="connsiteY5" fmla="*/ 0 h 4770582"/>
                <a:gd name="connsiteX6" fmla="*/ 3351045 w 9439564"/>
                <a:gd name="connsiteY6" fmla="*/ 0 h 4770582"/>
                <a:gd name="connsiteX7" fmla="*/ 3846622 w 9439564"/>
                <a:gd name="connsiteY7" fmla="*/ 0 h 4770582"/>
                <a:gd name="connsiteX8" fmla="*/ 4436595 w 9439564"/>
                <a:gd name="connsiteY8" fmla="*/ 0 h 4770582"/>
                <a:gd name="connsiteX9" fmla="*/ 4837777 w 9439564"/>
                <a:gd name="connsiteY9" fmla="*/ 0 h 4770582"/>
                <a:gd name="connsiteX10" fmla="*/ 5427749 w 9439564"/>
                <a:gd name="connsiteY10" fmla="*/ 0 h 4770582"/>
                <a:gd name="connsiteX11" fmla="*/ 5923326 w 9439564"/>
                <a:gd name="connsiteY11" fmla="*/ 0 h 4770582"/>
                <a:gd name="connsiteX12" fmla="*/ 6324508 w 9439564"/>
                <a:gd name="connsiteY12" fmla="*/ 0 h 4770582"/>
                <a:gd name="connsiteX13" fmla="*/ 6914481 w 9439564"/>
                <a:gd name="connsiteY13" fmla="*/ 0 h 4770582"/>
                <a:gd name="connsiteX14" fmla="*/ 7598849 w 9439564"/>
                <a:gd name="connsiteY14" fmla="*/ 0 h 4770582"/>
                <a:gd name="connsiteX15" fmla="*/ 7905635 w 9439564"/>
                <a:gd name="connsiteY15" fmla="*/ 0 h 4770582"/>
                <a:gd name="connsiteX16" fmla="*/ 8684399 w 9439564"/>
                <a:gd name="connsiteY16" fmla="*/ 0 h 4770582"/>
                <a:gd name="connsiteX17" fmla="*/ 9439564 w 9439564"/>
                <a:gd name="connsiteY17" fmla="*/ 0 h 4770582"/>
                <a:gd name="connsiteX18" fmla="*/ 9439564 w 9439564"/>
                <a:gd name="connsiteY18" fmla="*/ 500911 h 4770582"/>
                <a:gd name="connsiteX19" fmla="*/ 9439564 w 9439564"/>
                <a:gd name="connsiteY19" fmla="*/ 1192646 h 4770582"/>
                <a:gd name="connsiteX20" fmla="*/ 9439564 w 9439564"/>
                <a:gd name="connsiteY20" fmla="*/ 1741262 h 4770582"/>
                <a:gd name="connsiteX21" fmla="*/ 9439564 w 9439564"/>
                <a:gd name="connsiteY21" fmla="*/ 2432997 h 4770582"/>
                <a:gd name="connsiteX22" fmla="*/ 9439564 w 9439564"/>
                <a:gd name="connsiteY22" fmla="*/ 3124731 h 4770582"/>
                <a:gd name="connsiteX23" fmla="*/ 9439564 w 9439564"/>
                <a:gd name="connsiteY23" fmla="*/ 3721054 h 4770582"/>
                <a:gd name="connsiteX24" fmla="*/ 9439564 w 9439564"/>
                <a:gd name="connsiteY24" fmla="*/ 4770582 h 4770582"/>
                <a:gd name="connsiteX25" fmla="*/ 8755196 w 9439564"/>
                <a:gd name="connsiteY25" fmla="*/ 4770582 h 4770582"/>
                <a:gd name="connsiteX26" fmla="*/ 8070827 w 9439564"/>
                <a:gd name="connsiteY26" fmla="*/ 4770582 h 4770582"/>
                <a:gd name="connsiteX27" fmla="*/ 7764041 w 9439564"/>
                <a:gd name="connsiteY27" fmla="*/ 4770582 h 4770582"/>
                <a:gd name="connsiteX28" fmla="*/ 7268464 w 9439564"/>
                <a:gd name="connsiteY28" fmla="*/ 4770582 h 4770582"/>
                <a:gd name="connsiteX29" fmla="*/ 6961678 w 9439564"/>
                <a:gd name="connsiteY29" fmla="*/ 4770582 h 4770582"/>
                <a:gd name="connsiteX30" fmla="*/ 6560497 w 9439564"/>
                <a:gd name="connsiteY30" fmla="*/ 4770582 h 4770582"/>
                <a:gd name="connsiteX31" fmla="*/ 5781733 w 9439564"/>
                <a:gd name="connsiteY31" fmla="*/ 4770582 h 4770582"/>
                <a:gd name="connsiteX32" fmla="*/ 5097365 w 9439564"/>
                <a:gd name="connsiteY32" fmla="*/ 4770582 h 4770582"/>
                <a:gd name="connsiteX33" fmla="*/ 4696183 w 9439564"/>
                <a:gd name="connsiteY33" fmla="*/ 4770582 h 4770582"/>
                <a:gd name="connsiteX34" fmla="*/ 4389397 w 9439564"/>
                <a:gd name="connsiteY34" fmla="*/ 4770582 h 4770582"/>
                <a:gd name="connsiteX35" fmla="*/ 3988216 w 9439564"/>
                <a:gd name="connsiteY35" fmla="*/ 4770582 h 4770582"/>
                <a:gd name="connsiteX36" fmla="*/ 3303847 w 9439564"/>
                <a:gd name="connsiteY36" fmla="*/ 4770582 h 4770582"/>
                <a:gd name="connsiteX37" fmla="*/ 2997062 w 9439564"/>
                <a:gd name="connsiteY37" fmla="*/ 4770582 h 4770582"/>
                <a:gd name="connsiteX38" fmla="*/ 2595880 w 9439564"/>
                <a:gd name="connsiteY38" fmla="*/ 4770582 h 4770582"/>
                <a:gd name="connsiteX39" fmla="*/ 1817116 w 9439564"/>
                <a:gd name="connsiteY39" fmla="*/ 4770582 h 4770582"/>
                <a:gd name="connsiteX40" fmla="*/ 1321539 w 9439564"/>
                <a:gd name="connsiteY40" fmla="*/ 4770582 h 4770582"/>
                <a:gd name="connsiteX41" fmla="*/ 920357 w 9439564"/>
                <a:gd name="connsiteY41" fmla="*/ 4770582 h 4770582"/>
                <a:gd name="connsiteX42" fmla="*/ 0 w 9439564"/>
                <a:gd name="connsiteY42" fmla="*/ 4770582 h 4770582"/>
                <a:gd name="connsiteX43" fmla="*/ 0 w 9439564"/>
                <a:gd name="connsiteY43" fmla="*/ 4221965 h 4770582"/>
                <a:gd name="connsiteX44" fmla="*/ 0 w 9439564"/>
                <a:gd name="connsiteY44" fmla="*/ 3530231 h 4770582"/>
                <a:gd name="connsiteX45" fmla="*/ 0 w 9439564"/>
                <a:gd name="connsiteY45" fmla="*/ 2838496 h 4770582"/>
                <a:gd name="connsiteX46" fmla="*/ 0 w 9439564"/>
                <a:gd name="connsiteY46" fmla="*/ 2194468 h 4770582"/>
                <a:gd name="connsiteX47" fmla="*/ 0 w 9439564"/>
                <a:gd name="connsiteY47" fmla="*/ 1598145 h 4770582"/>
                <a:gd name="connsiteX48" fmla="*/ 0 w 9439564"/>
                <a:gd name="connsiteY48" fmla="*/ 954116 h 4770582"/>
                <a:gd name="connsiteX49" fmla="*/ 0 w 9439564"/>
                <a:gd name="connsiteY49" fmla="*/ 0 h 477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439564" h="4770582" extrusionOk="0">
                  <a:moveTo>
                    <a:pt x="0" y="0"/>
                  </a:moveTo>
                  <a:cubicBezTo>
                    <a:pt x="162918" y="-27870"/>
                    <a:pt x="295787" y="26800"/>
                    <a:pt x="401181" y="0"/>
                  </a:cubicBezTo>
                  <a:cubicBezTo>
                    <a:pt x="506575" y="-26800"/>
                    <a:pt x="612058" y="46690"/>
                    <a:pt x="802363" y="0"/>
                  </a:cubicBezTo>
                  <a:cubicBezTo>
                    <a:pt x="992668" y="-46690"/>
                    <a:pt x="965318" y="22819"/>
                    <a:pt x="1109149" y="0"/>
                  </a:cubicBezTo>
                  <a:cubicBezTo>
                    <a:pt x="1252980" y="-22819"/>
                    <a:pt x="1641892" y="57460"/>
                    <a:pt x="1793517" y="0"/>
                  </a:cubicBezTo>
                  <a:cubicBezTo>
                    <a:pt x="1945142" y="-57460"/>
                    <a:pt x="2295771" y="85876"/>
                    <a:pt x="2572281" y="0"/>
                  </a:cubicBezTo>
                  <a:cubicBezTo>
                    <a:pt x="2848791" y="-85876"/>
                    <a:pt x="3061301" y="46424"/>
                    <a:pt x="3351045" y="0"/>
                  </a:cubicBezTo>
                  <a:cubicBezTo>
                    <a:pt x="3640789" y="-46424"/>
                    <a:pt x="3658787" y="8090"/>
                    <a:pt x="3846622" y="0"/>
                  </a:cubicBezTo>
                  <a:cubicBezTo>
                    <a:pt x="4034457" y="-8090"/>
                    <a:pt x="4310414" y="20414"/>
                    <a:pt x="4436595" y="0"/>
                  </a:cubicBezTo>
                  <a:cubicBezTo>
                    <a:pt x="4562776" y="-20414"/>
                    <a:pt x="4721599" y="36488"/>
                    <a:pt x="4837777" y="0"/>
                  </a:cubicBezTo>
                  <a:cubicBezTo>
                    <a:pt x="4953955" y="-36488"/>
                    <a:pt x="5179451" y="27936"/>
                    <a:pt x="5427749" y="0"/>
                  </a:cubicBezTo>
                  <a:cubicBezTo>
                    <a:pt x="5676047" y="-27936"/>
                    <a:pt x="5677179" y="30382"/>
                    <a:pt x="5923326" y="0"/>
                  </a:cubicBezTo>
                  <a:cubicBezTo>
                    <a:pt x="6169473" y="-30382"/>
                    <a:pt x="6138476" y="34159"/>
                    <a:pt x="6324508" y="0"/>
                  </a:cubicBezTo>
                  <a:cubicBezTo>
                    <a:pt x="6510540" y="-34159"/>
                    <a:pt x="6772635" y="24552"/>
                    <a:pt x="6914481" y="0"/>
                  </a:cubicBezTo>
                  <a:cubicBezTo>
                    <a:pt x="7056327" y="-24552"/>
                    <a:pt x="7310492" y="58711"/>
                    <a:pt x="7598849" y="0"/>
                  </a:cubicBezTo>
                  <a:cubicBezTo>
                    <a:pt x="7887206" y="-58711"/>
                    <a:pt x="7836777" y="7580"/>
                    <a:pt x="7905635" y="0"/>
                  </a:cubicBezTo>
                  <a:cubicBezTo>
                    <a:pt x="7974493" y="-7580"/>
                    <a:pt x="8422161" y="34812"/>
                    <a:pt x="8684399" y="0"/>
                  </a:cubicBezTo>
                  <a:cubicBezTo>
                    <a:pt x="8946637" y="-34812"/>
                    <a:pt x="9205860" y="82132"/>
                    <a:pt x="9439564" y="0"/>
                  </a:cubicBezTo>
                  <a:cubicBezTo>
                    <a:pt x="9457747" y="247004"/>
                    <a:pt x="9404392" y="321296"/>
                    <a:pt x="9439564" y="500911"/>
                  </a:cubicBezTo>
                  <a:cubicBezTo>
                    <a:pt x="9474736" y="680526"/>
                    <a:pt x="9398773" y="1011354"/>
                    <a:pt x="9439564" y="1192646"/>
                  </a:cubicBezTo>
                  <a:cubicBezTo>
                    <a:pt x="9480355" y="1373939"/>
                    <a:pt x="9375680" y="1501121"/>
                    <a:pt x="9439564" y="1741262"/>
                  </a:cubicBezTo>
                  <a:cubicBezTo>
                    <a:pt x="9503448" y="1981403"/>
                    <a:pt x="9386375" y="2273052"/>
                    <a:pt x="9439564" y="2432997"/>
                  </a:cubicBezTo>
                  <a:cubicBezTo>
                    <a:pt x="9492753" y="2592943"/>
                    <a:pt x="9404119" y="2894295"/>
                    <a:pt x="9439564" y="3124731"/>
                  </a:cubicBezTo>
                  <a:cubicBezTo>
                    <a:pt x="9475009" y="3355167"/>
                    <a:pt x="9429497" y="3506757"/>
                    <a:pt x="9439564" y="3721054"/>
                  </a:cubicBezTo>
                  <a:cubicBezTo>
                    <a:pt x="9449631" y="3935351"/>
                    <a:pt x="9378743" y="4363337"/>
                    <a:pt x="9439564" y="4770582"/>
                  </a:cubicBezTo>
                  <a:cubicBezTo>
                    <a:pt x="9214760" y="4845042"/>
                    <a:pt x="8961334" y="4738382"/>
                    <a:pt x="8755196" y="4770582"/>
                  </a:cubicBezTo>
                  <a:cubicBezTo>
                    <a:pt x="8549058" y="4802782"/>
                    <a:pt x="8340684" y="4729655"/>
                    <a:pt x="8070827" y="4770582"/>
                  </a:cubicBezTo>
                  <a:cubicBezTo>
                    <a:pt x="7800970" y="4811509"/>
                    <a:pt x="7908172" y="4749123"/>
                    <a:pt x="7764041" y="4770582"/>
                  </a:cubicBezTo>
                  <a:cubicBezTo>
                    <a:pt x="7619910" y="4792041"/>
                    <a:pt x="7506646" y="4739333"/>
                    <a:pt x="7268464" y="4770582"/>
                  </a:cubicBezTo>
                  <a:cubicBezTo>
                    <a:pt x="7030282" y="4801831"/>
                    <a:pt x="7082447" y="4751001"/>
                    <a:pt x="6961678" y="4770582"/>
                  </a:cubicBezTo>
                  <a:cubicBezTo>
                    <a:pt x="6840909" y="4790163"/>
                    <a:pt x="6679698" y="4739051"/>
                    <a:pt x="6560497" y="4770582"/>
                  </a:cubicBezTo>
                  <a:cubicBezTo>
                    <a:pt x="6441296" y="4802113"/>
                    <a:pt x="6116144" y="4707462"/>
                    <a:pt x="5781733" y="4770582"/>
                  </a:cubicBezTo>
                  <a:cubicBezTo>
                    <a:pt x="5447322" y="4833702"/>
                    <a:pt x="5368444" y="4767595"/>
                    <a:pt x="5097365" y="4770582"/>
                  </a:cubicBezTo>
                  <a:cubicBezTo>
                    <a:pt x="4826286" y="4773569"/>
                    <a:pt x="4794510" y="4749257"/>
                    <a:pt x="4696183" y="4770582"/>
                  </a:cubicBezTo>
                  <a:cubicBezTo>
                    <a:pt x="4597856" y="4791907"/>
                    <a:pt x="4485763" y="4753978"/>
                    <a:pt x="4389397" y="4770582"/>
                  </a:cubicBezTo>
                  <a:cubicBezTo>
                    <a:pt x="4293031" y="4787186"/>
                    <a:pt x="4129881" y="4739975"/>
                    <a:pt x="3988216" y="4770582"/>
                  </a:cubicBezTo>
                  <a:cubicBezTo>
                    <a:pt x="3846551" y="4801189"/>
                    <a:pt x="3610851" y="4770212"/>
                    <a:pt x="3303847" y="4770582"/>
                  </a:cubicBezTo>
                  <a:cubicBezTo>
                    <a:pt x="2996843" y="4770952"/>
                    <a:pt x="3147917" y="4764959"/>
                    <a:pt x="2997062" y="4770582"/>
                  </a:cubicBezTo>
                  <a:cubicBezTo>
                    <a:pt x="2846207" y="4776205"/>
                    <a:pt x="2717900" y="4723913"/>
                    <a:pt x="2595880" y="4770582"/>
                  </a:cubicBezTo>
                  <a:cubicBezTo>
                    <a:pt x="2473860" y="4817251"/>
                    <a:pt x="1999540" y="4677372"/>
                    <a:pt x="1817116" y="4770582"/>
                  </a:cubicBezTo>
                  <a:cubicBezTo>
                    <a:pt x="1634692" y="4863792"/>
                    <a:pt x="1526110" y="4741353"/>
                    <a:pt x="1321539" y="4770582"/>
                  </a:cubicBezTo>
                  <a:cubicBezTo>
                    <a:pt x="1116968" y="4799811"/>
                    <a:pt x="1103566" y="4733437"/>
                    <a:pt x="920357" y="4770582"/>
                  </a:cubicBezTo>
                  <a:cubicBezTo>
                    <a:pt x="737148" y="4807727"/>
                    <a:pt x="312102" y="4750414"/>
                    <a:pt x="0" y="4770582"/>
                  </a:cubicBezTo>
                  <a:cubicBezTo>
                    <a:pt x="-7808" y="4638902"/>
                    <a:pt x="42491" y="4366465"/>
                    <a:pt x="0" y="4221965"/>
                  </a:cubicBezTo>
                  <a:cubicBezTo>
                    <a:pt x="-42491" y="4077465"/>
                    <a:pt x="71576" y="3794993"/>
                    <a:pt x="0" y="3530231"/>
                  </a:cubicBezTo>
                  <a:cubicBezTo>
                    <a:pt x="-71576" y="3265469"/>
                    <a:pt x="58213" y="3106186"/>
                    <a:pt x="0" y="2838496"/>
                  </a:cubicBezTo>
                  <a:cubicBezTo>
                    <a:pt x="-58213" y="2570806"/>
                    <a:pt x="47558" y="2444513"/>
                    <a:pt x="0" y="2194468"/>
                  </a:cubicBezTo>
                  <a:cubicBezTo>
                    <a:pt x="-47558" y="1944423"/>
                    <a:pt x="23645" y="1722161"/>
                    <a:pt x="0" y="1598145"/>
                  </a:cubicBezTo>
                  <a:cubicBezTo>
                    <a:pt x="-23645" y="1474129"/>
                    <a:pt x="33012" y="1222679"/>
                    <a:pt x="0" y="954116"/>
                  </a:cubicBezTo>
                  <a:cubicBezTo>
                    <a:pt x="-33012" y="685553"/>
                    <a:pt x="100625" y="333205"/>
                    <a:pt x="0" y="0"/>
                  </a:cubicBezTo>
                  <a:close/>
                </a:path>
              </a:pathLst>
            </a:custGeom>
            <a:noFill/>
            <a:ln w="7620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58686941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5A157CBE-83FB-7B5B-A98D-A4E1A36BB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2A89609-0965-43C5-621E-2A2F8F248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DB11CD3-CE32-0D2D-438B-BC5234961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E89ABD9-9E1A-CF59-6208-6C1E1344D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BB47339-22EB-A11F-30A1-0ED08260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072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D1970A-0870-2AB8-DA86-E51D3D55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5D2B65C-58C7-33D7-6BE2-923774A9C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3D311B-3F74-D879-2607-7A0250E8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F38B536-5EC1-5250-FF8C-BD1D8848E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BFC2301-B37D-058E-E2B8-29E6A7EB9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004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04C9A31-077F-1305-F8AD-56C031596E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B82FBBA-FA26-48AA-F7E5-F580CE7E8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5772872-D499-2F49-FF98-011A838E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63A0C89-5366-A119-C492-3E97BD2EE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BEF40F8-BC7F-5D49-0BAF-F10818D34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157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7E003B-E2FA-7CAC-8A76-99355CCFF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90C204-82CD-E8CC-F0C9-089DDCC8D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D20C7F0-7084-8CD8-0B2F-5FB5BF710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4E9CE87-E80D-4E42-3877-C3D0B7A1E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E2B8401-FFFB-F310-F0A0-BCBA5621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555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180AF9-4204-2EBE-E1AE-82DFF22D1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6FAAACA-88C8-81B6-57BE-958E22AEE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E980A80-8291-D8B5-00DB-CC6A471E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707FAF5-E938-3721-FBF7-E281AD51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B21040C-9C22-CF15-C969-CDC54F4D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908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B3C9CE-C01B-2211-169F-69B7CF74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543DFE8-4F26-0448-F6D1-177A8BE70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8267E1-AEC1-6A93-2C67-1706DB249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2547307-BC5C-BD4A-EE66-B49F8D842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9C361DC-ECCF-FE90-B311-96A050B39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CA5589F-7006-B8A0-105E-75FB5CBD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185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E8A8C6-7AD0-9153-A95F-A6D39E56D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D3C455F-1A3C-9CCC-B7DC-933759B70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2F15B3A-119D-B448-90E9-01671678B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A63ABF1-F0B1-62DC-6390-0B3DBA3516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405F43E-AF3F-3D37-E5E9-7F52987B1D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5167122-C4AD-E0C2-E033-FC56DDB0A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4FCFCD3-0DE3-0BD5-8F6C-101A17874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BDBF94A-24B0-305B-4C31-0EB18E61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457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374EF6-7480-DCCD-912E-71D9208D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36FF1A2-F03B-AFDB-4A03-81511A714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255D586-ACF2-7ABD-C56D-760FE1C2E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24F37C4-B9D0-E30D-29A0-6E3E8EC9F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0438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58E32F3-6B40-80AC-0B97-AC1ECC956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03C3FCB-346A-9B65-184E-41F9C5A3B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F95BE11-AB26-C459-4E36-85C26DF3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1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C3815B-23DC-B2BC-CC8B-B198C3DF7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E2D4AF-E804-8061-C5D6-45FD2EB76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8F64F89-8A19-D481-196F-ACAB49C2A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73EF9E9-14A5-D287-687B-8602DB9B2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57DB7ED-E143-5B40-C32F-5D5D17826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0AB6A92-0ED8-2FC4-00A7-3BA79889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45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6B4A58-C787-C4A7-52C1-982476591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0947E0F-7CFD-183A-70A1-C66A86136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0EF9314-1C03-62DC-12A9-4C196040B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B1E9BFF-20D8-E236-F502-E157A980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4828-FCAC-4158-8EE4-4574A72979B1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3E55743-BABF-DF43-4A8C-EDB1FD47D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11F0F54-8ABF-E3D0-B8A9-3C7444DB7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54B1-3C42-48EC-B05F-22671B746C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712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43737C8-ADE5-5F5C-42F6-D5FC90DDA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14D4110-B833-3D56-4EC4-BAC2E5482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B72A62-E913-C7B2-6BE3-EE73DF640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fld id="{AD274828-FCAC-4158-8EE4-4574A72979B1}" type="datetimeFigureOut">
              <a:rPr lang="zh-TW" altLang="en-US" smtClean="0"/>
              <a:pPr/>
              <a:t>2023/11/20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41E8047-9F2E-D414-A54B-CBCB743EE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5A3E03-813A-6F35-701C-3A8E1BC31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fld id="{99A554B1-3C42-48EC-B05F-22671B746C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309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83FDB0-4854-78E8-A636-A15E06B2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Modern Chinese for non-major students I 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4519B7F-327B-1C33-65DA-CFC65FC3E3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altLang="zh-TW" dirty="0"/>
              <a:t>Week 9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1107B1B-F2F8-DB1B-8B83-5CD0E5E5376C}"/>
              </a:ext>
            </a:extLst>
          </p:cNvPr>
          <p:cNvSpPr txBox="1">
            <a:spLocks/>
          </p:cNvSpPr>
          <p:nvPr/>
        </p:nvSpPr>
        <p:spPr>
          <a:xfrm>
            <a:off x="8421511" y="5532437"/>
            <a:ext cx="550897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z="4000" dirty="0"/>
              <a:t>记得点名</a:t>
            </a:r>
          </a:p>
        </p:txBody>
      </p:sp>
    </p:spTree>
    <p:extLst>
      <p:ext uri="{BB962C8B-B14F-4D97-AF65-F5344CB8AC3E}">
        <p14:creationId xmlns:p14="http://schemas.microsoft.com/office/powerpoint/2010/main" val="8765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8A8E2462-12F4-2B95-CCC2-86C9A8ED1F26}"/>
              </a:ext>
            </a:extLst>
          </p:cNvPr>
          <p:cNvSpPr/>
          <p:nvPr/>
        </p:nvSpPr>
        <p:spPr>
          <a:xfrm>
            <a:off x="196771" y="266218"/>
            <a:ext cx="4882510" cy="21323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95A3E92-F2CA-358A-4485-C1F6E069B6A7}"/>
              </a:ext>
            </a:extLst>
          </p:cNvPr>
          <p:cNvSpPr txBox="1"/>
          <p:nvPr/>
        </p:nvSpPr>
        <p:spPr>
          <a:xfrm>
            <a:off x="428263" y="266218"/>
            <a:ext cx="43687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跳舞 </a:t>
            </a:r>
            <a:r>
              <a:rPr lang="en-US" altLang="zh-TW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vo.</a:t>
            </a:r>
            <a:r>
              <a:rPr lang="zh-TW" altLang="en-US" sz="44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dance</a:t>
            </a:r>
          </a:p>
          <a:p>
            <a:r>
              <a:rPr lang="en-US" altLang="zh-TW" sz="600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tiàowǔ</a:t>
            </a:r>
            <a:endParaRPr lang="zh-TW" altLang="en-US" sz="6000" dirty="0">
              <a:solidFill>
                <a:srgbClr val="FF0000"/>
              </a:solidFill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523C9499-7211-ED9D-C4C4-67B68744919E}"/>
              </a:ext>
            </a:extLst>
          </p:cNvPr>
          <p:cNvSpPr/>
          <p:nvPr/>
        </p:nvSpPr>
        <p:spPr>
          <a:xfrm>
            <a:off x="173704" y="2474872"/>
            <a:ext cx="3055635" cy="16288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FFEC24D8-5BDE-2206-E4EC-131564566FDF}"/>
              </a:ext>
            </a:extLst>
          </p:cNvPr>
          <p:cNvSpPr/>
          <p:nvPr/>
        </p:nvSpPr>
        <p:spPr>
          <a:xfrm>
            <a:off x="154401" y="4233744"/>
            <a:ext cx="3074938" cy="16734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246D7C0-28AC-B38D-6753-3972AE9A6E79}"/>
              </a:ext>
            </a:extLst>
          </p:cNvPr>
          <p:cNvSpPr txBox="1"/>
          <p:nvPr/>
        </p:nvSpPr>
        <p:spPr>
          <a:xfrm>
            <a:off x="384454" y="2571535"/>
            <a:ext cx="28228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跳 </a:t>
            </a:r>
            <a:r>
              <a:rPr lang="en-US" altLang="zh-TW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</a:t>
            </a:r>
            <a:r>
              <a:rPr lang="zh-TW" altLang="en-US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to</a:t>
            </a:r>
            <a:r>
              <a:rPr lang="zh-TW" altLang="en-US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jump</a:t>
            </a:r>
            <a:endParaRPr lang="en-US" altLang="zh-TW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zh-TW" sz="480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tiào</a:t>
            </a:r>
            <a:endParaRPr lang="zh-TW" altLang="en-US" sz="4800" dirty="0">
              <a:solidFill>
                <a:srgbClr val="FF0000"/>
              </a:solidFill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61F9180-BCBB-03B4-5640-B571B0F95035}"/>
              </a:ext>
            </a:extLst>
          </p:cNvPr>
          <p:cNvSpPr txBox="1"/>
          <p:nvPr/>
        </p:nvSpPr>
        <p:spPr>
          <a:xfrm>
            <a:off x="384454" y="4337528"/>
            <a:ext cx="2746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舞 </a:t>
            </a:r>
            <a:r>
              <a:rPr lang="en-US" altLang="zh-TW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n.</a:t>
            </a:r>
            <a:r>
              <a:rPr lang="zh-TW" altLang="en-US" sz="36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dance</a:t>
            </a:r>
          </a:p>
          <a:p>
            <a:r>
              <a:rPr lang="en-US" altLang="zh-TW" sz="480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wǔ</a:t>
            </a:r>
            <a:endParaRPr lang="zh-TW" altLang="en-US" sz="4800" dirty="0">
              <a:solidFill>
                <a:srgbClr val="FF0000"/>
              </a:solidFill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  <p:pic>
        <p:nvPicPr>
          <p:cNvPr id="6148" name="Picture 4" descr="跳舞的小人图片素材免费下载 - 觅知网">
            <a:extLst>
              <a:ext uri="{FF2B5EF4-FFF2-40B4-BE49-F238E27FC236}">
                <a16:creationId xmlns:a16="http://schemas.microsoft.com/office/drawing/2014/main" id="{741479F4-10AB-EF6C-DF6C-6DCAA9492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66" y="2854703"/>
            <a:ext cx="5235615" cy="418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跳舞|其他|其他|园园最棒 - 原创作品 - 站酷 (ZCOOL)">
            <a:extLst>
              <a:ext uri="{FF2B5EF4-FFF2-40B4-BE49-F238E27FC236}">
                <a16:creationId xmlns:a16="http://schemas.microsoft.com/office/drawing/2014/main" id="{8F90A1D5-3680-1AFE-D6CF-7CF473D97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639" y="228063"/>
            <a:ext cx="4820657" cy="306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943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8A8E2462-12F4-2B95-CCC2-86C9A8ED1F26}"/>
              </a:ext>
            </a:extLst>
          </p:cNvPr>
          <p:cNvSpPr/>
          <p:nvPr/>
        </p:nvSpPr>
        <p:spPr>
          <a:xfrm>
            <a:off x="196771" y="266218"/>
            <a:ext cx="7000868" cy="17543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95A3E92-F2CA-358A-4485-C1F6E069B6A7}"/>
              </a:ext>
            </a:extLst>
          </p:cNvPr>
          <p:cNvSpPr txBox="1"/>
          <p:nvPr/>
        </p:nvSpPr>
        <p:spPr>
          <a:xfrm>
            <a:off x="428263" y="266218"/>
            <a:ext cx="68782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听音乐 </a:t>
            </a:r>
            <a:r>
              <a:rPr lang="en-US" altLang="zh-TW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vo.</a:t>
            </a:r>
            <a:r>
              <a:rPr lang="zh-TW" altLang="en-US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Listen to music </a:t>
            </a:r>
          </a:p>
          <a:p>
            <a:r>
              <a:rPr lang="en-US" altLang="zh-TW" sz="540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tīng</a:t>
            </a:r>
            <a:r>
              <a:rPr lang="en-US" altLang="zh-TW" sz="5400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540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yīnyuè</a:t>
            </a:r>
            <a:endParaRPr lang="zh-TW" altLang="en-US" sz="5400" dirty="0">
              <a:solidFill>
                <a:srgbClr val="FF0000"/>
              </a:solidFill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523C9499-7211-ED9D-C4C4-67B68744919E}"/>
              </a:ext>
            </a:extLst>
          </p:cNvPr>
          <p:cNvSpPr/>
          <p:nvPr/>
        </p:nvSpPr>
        <p:spPr>
          <a:xfrm>
            <a:off x="173704" y="2474872"/>
            <a:ext cx="3055635" cy="16288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FFEC24D8-5BDE-2206-E4EC-131564566FDF}"/>
              </a:ext>
            </a:extLst>
          </p:cNvPr>
          <p:cNvSpPr/>
          <p:nvPr/>
        </p:nvSpPr>
        <p:spPr>
          <a:xfrm>
            <a:off x="154401" y="4233744"/>
            <a:ext cx="3551796" cy="16734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246D7C0-28AC-B38D-6753-3972AE9A6E79}"/>
              </a:ext>
            </a:extLst>
          </p:cNvPr>
          <p:cNvSpPr txBox="1"/>
          <p:nvPr/>
        </p:nvSpPr>
        <p:spPr>
          <a:xfrm>
            <a:off x="384454" y="2571535"/>
            <a:ext cx="28616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听 </a:t>
            </a:r>
            <a:r>
              <a:rPr lang="en-US" altLang="zh-TW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</a:t>
            </a:r>
            <a:r>
              <a:rPr lang="zh-TW" altLang="en-US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to</a:t>
            </a:r>
            <a:r>
              <a:rPr lang="zh-TW" altLang="en-US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listen</a:t>
            </a:r>
            <a:endParaRPr lang="en-US" altLang="zh-TW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zh-TW" sz="480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tīng</a:t>
            </a:r>
            <a:endParaRPr lang="zh-TW" altLang="en-US" sz="4800" dirty="0">
              <a:solidFill>
                <a:srgbClr val="FF0000"/>
              </a:solidFill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61F9180-BCBB-03B4-5640-B571B0F95035}"/>
              </a:ext>
            </a:extLst>
          </p:cNvPr>
          <p:cNvSpPr txBox="1"/>
          <p:nvPr/>
        </p:nvSpPr>
        <p:spPr>
          <a:xfrm>
            <a:off x="384454" y="4337528"/>
            <a:ext cx="33217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音乐 </a:t>
            </a:r>
            <a:r>
              <a:rPr lang="en-US" altLang="zh-TW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n.</a:t>
            </a:r>
            <a:r>
              <a:rPr lang="zh-TW" altLang="en-US" sz="36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music</a:t>
            </a:r>
          </a:p>
          <a:p>
            <a:r>
              <a:rPr lang="en-US" altLang="zh-TW" sz="480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yīnyuè</a:t>
            </a:r>
            <a:endParaRPr lang="zh-TW" altLang="en-US" sz="4800" dirty="0">
              <a:solidFill>
                <a:srgbClr val="FF0000"/>
              </a:solidFill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  <p:pic>
        <p:nvPicPr>
          <p:cNvPr id="7170" name="Picture 2" descr="讓孩子聽音樂好處多多～來看看聽音樂好處有哪些吧 @ ffrmusic的部落格 :: 痞客邦">
            <a:extLst>
              <a:ext uri="{FF2B5EF4-FFF2-40B4-BE49-F238E27FC236}">
                <a16:creationId xmlns:a16="http://schemas.microsoft.com/office/drawing/2014/main" id="{8B207E3F-C6A6-BAF7-AC75-E269CD07E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710" y="2474872"/>
            <a:ext cx="5419977" cy="421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听音乐的女子_素材中国sccnn.com">
            <a:extLst>
              <a:ext uri="{FF2B5EF4-FFF2-40B4-BE49-F238E27FC236}">
                <a16:creationId xmlns:a16="http://schemas.microsoft.com/office/drawing/2014/main" id="{EE536B62-11D4-36A0-0BDE-DCE991815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253" y="224491"/>
            <a:ext cx="4731043" cy="290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066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如何從閱讀中獲得最多？分享我的看書習慣！ - 大人學">
            <a:extLst>
              <a:ext uri="{FF2B5EF4-FFF2-40B4-BE49-F238E27FC236}">
                <a16:creationId xmlns:a16="http://schemas.microsoft.com/office/drawing/2014/main" id="{08030550-56F3-A0CD-22D4-8FACF9B62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2" t="4257" r="652" b="6279"/>
          <a:stretch/>
        </p:blipFill>
        <p:spPr bwMode="auto">
          <a:xfrm>
            <a:off x="2361507" y="3284763"/>
            <a:ext cx="6576729" cy="353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: 圓角 1">
            <a:extLst>
              <a:ext uri="{FF2B5EF4-FFF2-40B4-BE49-F238E27FC236}">
                <a16:creationId xmlns:a16="http://schemas.microsoft.com/office/drawing/2014/main" id="{8A8E2462-12F4-2B95-CCC2-86C9A8ED1F26}"/>
              </a:ext>
            </a:extLst>
          </p:cNvPr>
          <p:cNvSpPr/>
          <p:nvPr/>
        </p:nvSpPr>
        <p:spPr>
          <a:xfrm>
            <a:off x="196771" y="266218"/>
            <a:ext cx="4872940" cy="17543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95A3E92-F2CA-358A-4485-C1F6E069B6A7}"/>
              </a:ext>
            </a:extLst>
          </p:cNvPr>
          <p:cNvSpPr txBox="1"/>
          <p:nvPr/>
        </p:nvSpPr>
        <p:spPr>
          <a:xfrm>
            <a:off x="428263" y="266218"/>
            <a:ext cx="44452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看书 </a:t>
            </a:r>
            <a:r>
              <a:rPr lang="en-US" altLang="zh-TW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vo.</a:t>
            </a:r>
            <a:r>
              <a:rPr lang="zh-TW" altLang="en-US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Reading</a:t>
            </a:r>
          </a:p>
          <a:p>
            <a:r>
              <a:rPr lang="en-US" altLang="zh-TW" sz="540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kànshū</a:t>
            </a:r>
            <a:endParaRPr lang="zh-TW" altLang="en-US" sz="5400" dirty="0">
              <a:solidFill>
                <a:srgbClr val="FF0000"/>
              </a:solidFill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FFEC24D8-5BDE-2206-E4EC-131564566FDF}"/>
              </a:ext>
            </a:extLst>
          </p:cNvPr>
          <p:cNvSpPr/>
          <p:nvPr/>
        </p:nvSpPr>
        <p:spPr>
          <a:xfrm>
            <a:off x="196771" y="2196600"/>
            <a:ext cx="3551796" cy="16734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61F9180-BCBB-03B4-5640-B571B0F95035}"/>
              </a:ext>
            </a:extLst>
          </p:cNvPr>
          <p:cNvSpPr txBox="1"/>
          <p:nvPr/>
        </p:nvSpPr>
        <p:spPr>
          <a:xfrm>
            <a:off x="426824" y="2300384"/>
            <a:ext cx="25186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书 </a:t>
            </a:r>
            <a:r>
              <a:rPr lang="en-US" altLang="zh-TW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n.</a:t>
            </a:r>
            <a:r>
              <a:rPr lang="zh-TW" altLang="en-US" sz="36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</a:t>
            </a:r>
          </a:p>
          <a:p>
            <a:r>
              <a:rPr lang="en-US" altLang="zh-TW" sz="480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shū</a:t>
            </a:r>
            <a:endParaRPr lang="zh-TW" altLang="en-US" sz="4800" dirty="0">
              <a:solidFill>
                <a:srgbClr val="FF0000"/>
              </a:solidFill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  <p:pic>
        <p:nvPicPr>
          <p:cNvPr id="8194" name="Picture 2" descr="小孩看书摄影图__儿童幼儿_人物图库_摄影图库_昵图网nipic.com">
            <a:extLst>
              <a:ext uri="{FF2B5EF4-FFF2-40B4-BE49-F238E27FC236}">
                <a16:creationId xmlns:a16="http://schemas.microsoft.com/office/drawing/2014/main" id="{48F8162A-D859-CF5D-1A6A-2B6D869A9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176" y="42959"/>
            <a:ext cx="45148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677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8A8E2462-12F4-2B95-CCC2-86C9A8ED1F26}"/>
              </a:ext>
            </a:extLst>
          </p:cNvPr>
          <p:cNvSpPr/>
          <p:nvPr/>
        </p:nvSpPr>
        <p:spPr>
          <a:xfrm>
            <a:off x="196771" y="266218"/>
            <a:ext cx="5312778" cy="17543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95A3E92-F2CA-358A-4485-C1F6E069B6A7}"/>
              </a:ext>
            </a:extLst>
          </p:cNvPr>
          <p:cNvSpPr txBox="1"/>
          <p:nvPr/>
        </p:nvSpPr>
        <p:spPr>
          <a:xfrm>
            <a:off x="428263" y="266218"/>
            <a:ext cx="49046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对 </a:t>
            </a:r>
            <a:r>
              <a:rPr lang="en-US" altLang="zh-TW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adj.</a:t>
            </a:r>
            <a:r>
              <a:rPr lang="zh-TW" altLang="en-US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correct/right</a:t>
            </a:r>
          </a:p>
          <a:p>
            <a:r>
              <a:rPr lang="en-US" altLang="zh-TW" sz="540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duì</a:t>
            </a:r>
            <a:endParaRPr lang="zh-TW" altLang="en-US" sz="5400" dirty="0">
              <a:solidFill>
                <a:srgbClr val="FF0000"/>
              </a:solidFill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  <p:sp>
        <p:nvSpPr>
          <p:cNvPr id="3" name="圓形: 空心 2">
            <a:extLst>
              <a:ext uri="{FF2B5EF4-FFF2-40B4-BE49-F238E27FC236}">
                <a16:creationId xmlns:a16="http://schemas.microsoft.com/office/drawing/2014/main" id="{83F0EBD5-47A1-2EBD-8010-D98E610AE1AE}"/>
              </a:ext>
            </a:extLst>
          </p:cNvPr>
          <p:cNvSpPr/>
          <p:nvPr/>
        </p:nvSpPr>
        <p:spPr>
          <a:xfrm>
            <a:off x="1782501" y="2951544"/>
            <a:ext cx="3356658" cy="3356658"/>
          </a:xfrm>
          <a:prstGeom prst="donu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9218" name="Picture 2" descr="打勾标记图标PNG图片素材下载_标记PNG_熊猫办公">
            <a:extLst>
              <a:ext uri="{FF2B5EF4-FFF2-40B4-BE49-F238E27FC236}">
                <a16:creationId xmlns:a16="http://schemas.microsoft.com/office/drawing/2014/main" id="{B146BF1D-0809-5CDC-CF5A-950AC2C64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588" y="886428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8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49FE2B-C246-7748-DF85-CA2C54419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70153" cy="1325563"/>
          </a:xfrm>
        </p:spPr>
        <p:txBody>
          <a:bodyPr/>
          <a:lstStyle/>
          <a:p>
            <a:r>
              <a:rPr lang="zh-TW" altLang="en-US" dirty="0"/>
              <a:t>忙 </a:t>
            </a:r>
            <a:r>
              <a:rPr lang="en-US" altLang="zh-TW" sz="40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máng</a:t>
            </a:r>
            <a:b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busy</a:t>
            </a:r>
            <a:endParaRPr lang="zh-TW" altLang="en-US" dirty="0"/>
          </a:p>
        </p:txBody>
      </p:sp>
      <p:pic>
        <p:nvPicPr>
          <p:cNvPr id="4" name="Picture 4" descr="忙碌的工作人员PNG图片素材下载_工作人员PNG_熊猫办公">
            <a:extLst>
              <a:ext uri="{FF2B5EF4-FFF2-40B4-BE49-F238E27FC236}">
                <a16:creationId xmlns:a16="http://schemas.microsoft.com/office/drawing/2014/main" id="{AE8894DF-484E-9DE4-D1BD-C69DBACB7C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654" y="491306"/>
            <a:ext cx="7532548" cy="587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60EFCDBD-B078-9508-75DC-09693BBAAA3A}"/>
              </a:ext>
            </a:extLst>
          </p:cNvPr>
          <p:cNvSpPr txBox="1">
            <a:spLocks/>
          </p:cNvSpPr>
          <p:nvPr/>
        </p:nvSpPr>
        <p:spPr>
          <a:xfrm>
            <a:off x="838200" y="1961874"/>
            <a:ext cx="34701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很 </a:t>
            </a:r>
            <a:r>
              <a:rPr lang="en-US" altLang="zh-TW" sz="4000" dirty="0" err="1">
                <a:solidFill>
                  <a:srgbClr val="FF0000"/>
                </a:solidFill>
                <a:latin typeface="Roboto" panose="02000000000000000000" pitchFamily="2" charset="0"/>
              </a:rPr>
              <a:t>hěn</a:t>
            </a:r>
            <a:br>
              <a:rPr lang="en-US" altLang="zh-TW" sz="4000" dirty="0">
                <a:solidFill>
                  <a:srgbClr val="666666"/>
                </a:solidFill>
                <a:latin typeface="Roboto" panose="02000000000000000000" pitchFamily="2" charset="0"/>
              </a:rPr>
            </a:br>
            <a:r>
              <a:rPr lang="en-US" altLang="zh-TW" sz="4000" dirty="0">
                <a:solidFill>
                  <a:srgbClr val="666666"/>
                </a:solidFill>
                <a:latin typeface="Roboto" panose="02000000000000000000" pitchFamily="2" charset="0"/>
              </a:rPr>
              <a:t>very</a:t>
            </a:r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21E8F5F6-6D6A-6900-77F5-FDD22D1B504E}"/>
              </a:ext>
            </a:extLst>
          </p:cNvPr>
          <p:cNvSpPr txBox="1">
            <a:spLocks/>
          </p:cNvSpPr>
          <p:nvPr/>
        </p:nvSpPr>
        <p:spPr>
          <a:xfrm>
            <a:off x="254644" y="3857246"/>
            <a:ext cx="4053710" cy="19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/>
              <a:t>He is busy.</a:t>
            </a:r>
          </a:p>
          <a:p>
            <a:r>
              <a:rPr lang="en-US" altLang="zh-TW" dirty="0">
                <a:sym typeface="Wingdings" panose="05000000000000000000" pitchFamily="2" charset="2"/>
              </a:rPr>
              <a:t>__________</a:t>
            </a:r>
            <a:r>
              <a:rPr lang="zh-TW" altLang="en-US" dirty="0">
                <a:sym typeface="Wingdings" panose="05000000000000000000" pitchFamily="2" charset="2"/>
              </a:rPr>
              <a:t>。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D158185-14A9-D545-7C60-9AAC314DEE1D}"/>
              </a:ext>
            </a:extLst>
          </p:cNvPr>
          <p:cNvSpPr txBox="1"/>
          <p:nvPr/>
        </p:nvSpPr>
        <p:spPr>
          <a:xfrm>
            <a:off x="1180619" y="4699323"/>
            <a:ext cx="1932971" cy="77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他很忙</a:t>
            </a:r>
          </a:p>
        </p:txBody>
      </p:sp>
    </p:spTree>
    <p:extLst>
      <p:ext uri="{BB962C8B-B14F-4D97-AF65-F5344CB8AC3E}">
        <p14:creationId xmlns:p14="http://schemas.microsoft.com/office/powerpoint/2010/main" val="72364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星云大师：人忙心不忙_儒佛道频道_腾讯网">
            <a:extLst>
              <a:ext uri="{FF2B5EF4-FFF2-40B4-BE49-F238E27FC236}">
                <a16:creationId xmlns:a16="http://schemas.microsoft.com/office/drawing/2014/main" id="{C4EC8A7B-0E90-0DF4-BC4F-0410BE475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764" y="144952"/>
            <a:ext cx="6630565" cy="470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: 圓角 1">
            <a:extLst>
              <a:ext uri="{FF2B5EF4-FFF2-40B4-BE49-F238E27FC236}">
                <a16:creationId xmlns:a16="http://schemas.microsoft.com/office/drawing/2014/main" id="{8A8E2462-12F4-2B95-CCC2-86C9A8ED1F26}"/>
              </a:ext>
            </a:extLst>
          </p:cNvPr>
          <p:cNvSpPr/>
          <p:nvPr/>
        </p:nvSpPr>
        <p:spPr>
          <a:xfrm>
            <a:off x="255147" y="257583"/>
            <a:ext cx="5636367" cy="17543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95A3E92-F2CA-358A-4485-C1F6E069B6A7}"/>
              </a:ext>
            </a:extLst>
          </p:cNvPr>
          <p:cNvSpPr txBox="1"/>
          <p:nvPr/>
        </p:nvSpPr>
        <p:spPr>
          <a:xfrm>
            <a:off x="428263" y="266218"/>
            <a:ext cx="53687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有的时候 </a:t>
            </a:r>
            <a:r>
              <a:rPr lang="en-US" altLang="zh-TW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sometime</a:t>
            </a:r>
          </a:p>
          <a:p>
            <a:r>
              <a:rPr lang="en-US" altLang="zh-TW" sz="540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Yǒude</a:t>
            </a:r>
            <a:r>
              <a:rPr lang="zh-TW" altLang="en-US" sz="5400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540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shíhòu</a:t>
            </a:r>
            <a:endParaRPr lang="zh-TW" altLang="en-US" sz="5400" dirty="0">
              <a:solidFill>
                <a:srgbClr val="FF0000"/>
              </a:solidFill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523C9499-7211-ED9D-C4C4-67B68744919E}"/>
              </a:ext>
            </a:extLst>
          </p:cNvPr>
          <p:cNvSpPr/>
          <p:nvPr/>
        </p:nvSpPr>
        <p:spPr>
          <a:xfrm>
            <a:off x="173704" y="2474872"/>
            <a:ext cx="3532493" cy="16288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FFEC24D8-5BDE-2206-E4EC-131564566FDF}"/>
              </a:ext>
            </a:extLst>
          </p:cNvPr>
          <p:cNvSpPr/>
          <p:nvPr/>
        </p:nvSpPr>
        <p:spPr>
          <a:xfrm>
            <a:off x="255147" y="5067122"/>
            <a:ext cx="11653145" cy="16734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246D7C0-28AC-B38D-6753-3972AE9A6E79}"/>
              </a:ext>
            </a:extLst>
          </p:cNvPr>
          <p:cNvSpPr txBox="1"/>
          <p:nvPr/>
        </p:nvSpPr>
        <p:spPr>
          <a:xfrm>
            <a:off x="384454" y="2571535"/>
            <a:ext cx="31477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有的 </a:t>
            </a:r>
            <a:r>
              <a:rPr lang="en-US" altLang="zh-TW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pr.</a:t>
            </a:r>
            <a:r>
              <a:rPr lang="zh-TW" altLang="en-US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some</a:t>
            </a:r>
            <a:endParaRPr lang="en-US" altLang="zh-TW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zh-TW" sz="480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Yǒude</a:t>
            </a:r>
            <a:endParaRPr lang="zh-TW" altLang="en-US" sz="4800" dirty="0">
              <a:solidFill>
                <a:srgbClr val="FF0000"/>
              </a:solidFill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61F9180-BCBB-03B4-5640-B571B0F95035}"/>
              </a:ext>
            </a:extLst>
          </p:cNvPr>
          <p:cNvSpPr txBox="1"/>
          <p:nvPr/>
        </p:nvSpPr>
        <p:spPr>
          <a:xfrm>
            <a:off x="485201" y="5170906"/>
            <a:ext cx="112215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时候 </a:t>
            </a:r>
            <a:r>
              <a:rPr lang="en-US" altLang="zh-TW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n.</a:t>
            </a:r>
            <a:r>
              <a:rPr lang="zh-TW" altLang="en-US" sz="36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36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(a point in)</a:t>
            </a:r>
            <a:r>
              <a:rPr lang="en-US" altLang="zh-TW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time/(a duration of)time/moment</a:t>
            </a:r>
          </a:p>
          <a:p>
            <a:r>
              <a:rPr lang="en-US" altLang="zh-TW" sz="480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shíhòu</a:t>
            </a:r>
            <a:endParaRPr lang="zh-TW" altLang="en-US" sz="4800" dirty="0">
              <a:solidFill>
                <a:srgbClr val="FF0000"/>
              </a:solidFill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966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看电影的一家人PNG图片素材下载_一家人PNG_熊猫办公">
            <a:extLst>
              <a:ext uri="{FF2B5EF4-FFF2-40B4-BE49-F238E27FC236}">
                <a16:creationId xmlns:a16="http://schemas.microsoft.com/office/drawing/2014/main" id="{9925A29A-F7A5-DEA0-5135-70582846C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000" y="3755975"/>
            <a:ext cx="4028848" cy="331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英國 - 大英小事 - 戶外電影院 - 在車內觀看電影，保持社交距離">
            <a:extLst>
              <a:ext uri="{FF2B5EF4-FFF2-40B4-BE49-F238E27FC236}">
                <a16:creationId xmlns:a16="http://schemas.microsoft.com/office/drawing/2014/main" id="{8D7633FA-9881-23FF-2B88-600796E80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32" y="3217522"/>
            <a:ext cx="5459875" cy="364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情侶看電影坐哪裡最好？ 女生們一致推薦這兩個位置 | 網搜奇趣蛋 | Oops | 聯合新聞網">
            <a:extLst>
              <a:ext uri="{FF2B5EF4-FFF2-40B4-BE49-F238E27FC236}">
                <a16:creationId xmlns:a16="http://schemas.microsoft.com/office/drawing/2014/main" id="{4A8C3605-E373-200F-AC68-0DA6EDDB0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973" y="387429"/>
            <a:ext cx="5912256" cy="394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: 圓角 1">
            <a:extLst>
              <a:ext uri="{FF2B5EF4-FFF2-40B4-BE49-F238E27FC236}">
                <a16:creationId xmlns:a16="http://schemas.microsoft.com/office/drawing/2014/main" id="{8A8E2462-12F4-2B95-CCC2-86C9A8ED1F26}"/>
              </a:ext>
            </a:extLst>
          </p:cNvPr>
          <p:cNvSpPr/>
          <p:nvPr/>
        </p:nvSpPr>
        <p:spPr>
          <a:xfrm>
            <a:off x="196771" y="266218"/>
            <a:ext cx="6980327" cy="17543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95A3E92-F2CA-358A-4485-C1F6E069B6A7}"/>
              </a:ext>
            </a:extLst>
          </p:cNvPr>
          <p:cNvSpPr txBox="1"/>
          <p:nvPr/>
        </p:nvSpPr>
        <p:spPr>
          <a:xfrm>
            <a:off x="428263" y="266218"/>
            <a:ext cx="67488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看电影 </a:t>
            </a:r>
            <a:r>
              <a:rPr lang="en-US" altLang="zh-TW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vo.</a:t>
            </a:r>
            <a:r>
              <a:rPr lang="zh-TW" altLang="en-US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Watch a</a:t>
            </a:r>
            <a:r>
              <a:rPr lang="zh-TW" altLang="en-US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movie</a:t>
            </a:r>
          </a:p>
          <a:p>
            <a:r>
              <a:rPr lang="en-US" altLang="zh-TW" sz="540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Kàn</a:t>
            </a:r>
            <a:r>
              <a:rPr lang="zh-TW" altLang="en-US" sz="5400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540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diànyǐng</a:t>
            </a:r>
            <a:endParaRPr lang="zh-TW" altLang="en-US" sz="5400" dirty="0">
              <a:solidFill>
                <a:srgbClr val="FF0000"/>
              </a:solidFill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FFEC24D8-5BDE-2206-E4EC-131564566FDF}"/>
              </a:ext>
            </a:extLst>
          </p:cNvPr>
          <p:cNvSpPr/>
          <p:nvPr/>
        </p:nvSpPr>
        <p:spPr>
          <a:xfrm>
            <a:off x="196771" y="2196600"/>
            <a:ext cx="3551796" cy="16734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61F9180-BCBB-03B4-5640-B571B0F95035}"/>
              </a:ext>
            </a:extLst>
          </p:cNvPr>
          <p:cNvSpPr txBox="1"/>
          <p:nvPr/>
        </p:nvSpPr>
        <p:spPr>
          <a:xfrm>
            <a:off x="426824" y="2300384"/>
            <a:ext cx="33639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电影 </a:t>
            </a:r>
            <a:r>
              <a:rPr lang="en-US" altLang="zh-TW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n.</a:t>
            </a:r>
            <a:r>
              <a:rPr lang="zh-TW" altLang="en-US" sz="36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movie</a:t>
            </a:r>
          </a:p>
          <a:p>
            <a:r>
              <a:rPr lang="en-US" altLang="zh-TW" sz="480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diànyǐng</a:t>
            </a:r>
            <a:endParaRPr lang="zh-TW" altLang="en-US" sz="4800" dirty="0">
              <a:solidFill>
                <a:srgbClr val="FF0000"/>
              </a:solidFill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759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8A8E2462-12F4-2B95-CCC2-86C9A8ED1F26}"/>
              </a:ext>
            </a:extLst>
          </p:cNvPr>
          <p:cNvSpPr/>
          <p:nvPr/>
        </p:nvSpPr>
        <p:spPr>
          <a:xfrm>
            <a:off x="196771" y="266218"/>
            <a:ext cx="5312778" cy="17543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95A3E92-F2CA-358A-4485-C1F6E069B6A7}"/>
              </a:ext>
            </a:extLst>
          </p:cNvPr>
          <p:cNvSpPr txBox="1"/>
          <p:nvPr/>
        </p:nvSpPr>
        <p:spPr>
          <a:xfrm>
            <a:off x="428263" y="266218"/>
            <a:ext cx="41191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常常 </a:t>
            </a:r>
            <a:r>
              <a:rPr lang="en-US" altLang="zh-TW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adv.</a:t>
            </a:r>
            <a:r>
              <a:rPr lang="zh-TW" altLang="en-US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Often</a:t>
            </a:r>
          </a:p>
          <a:p>
            <a:r>
              <a:rPr lang="en-US" altLang="zh-TW" sz="540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chángcháng</a:t>
            </a:r>
            <a:endParaRPr lang="zh-TW" altLang="en-US" sz="5400" dirty="0">
              <a:solidFill>
                <a:srgbClr val="FF0000"/>
              </a:solidFill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  <p:pic>
        <p:nvPicPr>
          <p:cNvPr id="4" name="Picture 2" descr="文字カレンダー・月表カレンダー 画像一覧｜名入れカレンダー印刷・販売の未来暦堂">
            <a:extLst>
              <a:ext uri="{FF2B5EF4-FFF2-40B4-BE49-F238E27FC236}">
                <a16:creationId xmlns:a16="http://schemas.microsoft.com/office/drawing/2014/main" id="{0D9D6218-DBF4-CA00-8641-882E671EC5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62"/>
          <a:stretch/>
        </p:blipFill>
        <p:spPr bwMode="auto">
          <a:xfrm>
            <a:off x="6096000" y="350087"/>
            <a:ext cx="5312779" cy="642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C368C95C-248D-85DC-F14F-A8CFCA7DA331}"/>
              </a:ext>
            </a:extLst>
          </p:cNvPr>
          <p:cNvSpPr txBox="1"/>
          <p:nvPr/>
        </p:nvSpPr>
        <p:spPr>
          <a:xfrm>
            <a:off x="6759616" y="2967335"/>
            <a:ext cx="105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dance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4DEF3A5-6BCD-3698-7077-6772BA41C888}"/>
              </a:ext>
            </a:extLst>
          </p:cNvPr>
          <p:cNvSpPr txBox="1"/>
          <p:nvPr/>
        </p:nvSpPr>
        <p:spPr>
          <a:xfrm>
            <a:off x="7523546" y="2967335"/>
            <a:ext cx="105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dance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E126F4E-6D70-3416-20B4-EFC93BAC5598}"/>
              </a:ext>
            </a:extLst>
          </p:cNvPr>
          <p:cNvSpPr txBox="1"/>
          <p:nvPr/>
        </p:nvSpPr>
        <p:spPr>
          <a:xfrm>
            <a:off x="8225741" y="2967335"/>
            <a:ext cx="105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dance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129D102-F4AB-7163-4272-04DB88083A75}"/>
              </a:ext>
            </a:extLst>
          </p:cNvPr>
          <p:cNvSpPr txBox="1"/>
          <p:nvPr/>
        </p:nvSpPr>
        <p:spPr>
          <a:xfrm>
            <a:off x="8954946" y="2967335"/>
            <a:ext cx="105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dance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B206EF0-41B7-7DDD-4BA8-EF42634671F5}"/>
              </a:ext>
            </a:extLst>
          </p:cNvPr>
          <p:cNvSpPr txBox="1"/>
          <p:nvPr/>
        </p:nvSpPr>
        <p:spPr>
          <a:xfrm>
            <a:off x="9661000" y="2967335"/>
            <a:ext cx="105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dance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F4D418E-E4C0-6ACD-511A-DCCE7604255D}"/>
              </a:ext>
            </a:extLst>
          </p:cNvPr>
          <p:cNvSpPr txBox="1"/>
          <p:nvPr/>
        </p:nvSpPr>
        <p:spPr>
          <a:xfrm>
            <a:off x="10415283" y="2967335"/>
            <a:ext cx="105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dance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FABCDFF-5A6C-6C51-22D7-C30EFA9006A7}"/>
              </a:ext>
            </a:extLst>
          </p:cNvPr>
          <p:cNvSpPr txBox="1"/>
          <p:nvPr/>
        </p:nvSpPr>
        <p:spPr>
          <a:xfrm>
            <a:off x="6759616" y="3765988"/>
            <a:ext cx="105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dance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4DF5013-598C-A4BB-1CDE-0D0B9C770155}"/>
              </a:ext>
            </a:extLst>
          </p:cNvPr>
          <p:cNvSpPr txBox="1"/>
          <p:nvPr/>
        </p:nvSpPr>
        <p:spPr>
          <a:xfrm>
            <a:off x="7523546" y="3765988"/>
            <a:ext cx="105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dance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7F7E328-6BDE-53BB-D8BA-D1313D06346C}"/>
              </a:ext>
            </a:extLst>
          </p:cNvPr>
          <p:cNvSpPr txBox="1"/>
          <p:nvPr/>
        </p:nvSpPr>
        <p:spPr>
          <a:xfrm>
            <a:off x="8225741" y="3765988"/>
            <a:ext cx="105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dance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87174ED8-6D85-6F94-0043-25F11E5A43CD}"/>
              </a:ext>
            </a:extLst>
          </p:cNvPr>
          <p:cNvSpPr txBox="1"/>
          <p:nvPr/>
        </p:nvSpPr>
        <p:spPr>
          <a:xfrm>
            <a:off x="8954946" y="3765988"/>
            <a:ext cx="105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dance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6D76F20-732E-1E9F-0A55-85ACD5B26D8F}"/>
              </a:ext>
            </a:extLst>
          </p:cNvPr>
          <p:cNvSpPr txBox="1"/>
          <p:nvPr/>
        </p:nvSpPr>
        <p:spPr>
          <a:xfrm>
            <a:off x="9661000" y="3765988"/>
            <a:ext cx="105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dance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7099169-5FDB-1A85-65D0-1D6E7686C347}"/>
              </a:ext>
            </a:extLst>
          </p:cNvPr>
          <p:cNvSpPr txBox="1"/>
          <p:nvPr/>
        </p:nvSpPr>
        <p:spPr>
          <a:xfrm>
            <a:off x="10415283" y="3765988"/>
            <a:ext cx="105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dance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12D7990-8C89-4709-70B7-52C5332E4F15}"/>
              </a:ext>
            </a:extLst>
          </p:cNvPr>
          <p:cNvSpPr txBox="1"/>
          <p:nvPr/>
        </p:nvSpPr>
        <p:spPr>
          <a:xfrm>
            <a:off x="6759616" y="4587002"/>
            <a:ext cx="105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dance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5F954BF3-8EBC-CFB3-2E81-BADB34806521}"/>
              </a:ext>
            </a:extLst>
          </p:cNvPr>
          <p:cNvSpPr txBox="1"/>
          <p:nvPr/>
        </p:nvSpPr>
        <p:spPr>
          <a:xfrm>
            <a:off x="7523546" y="4587002"/>
            <a:ext cx="105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dance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6288FEA7-CB7F-C8FD-3559-7FBD6629E58D}"/>
              </a:ext>
            </a:extLst>
          </p:cNvPr>
          <p:cNvSpPr txBox="1"/>
          <p:nvPr/>
        </p:nvSpPr>
        <p:spPr>
          <a:xfrm>
            <a:off x="8225741" y="4587002"/>
            <a:ext cx="105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dance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0AB94634-8185-00AE-77A4-FD2B31FA6E56}"/>
              </a:ext>
            </a:extLst>
          </p:cNvPr>
          <p:cNvSpPr txBox="1"/>
          <p:nvPr/>
        </p:nvSpPr>
        <p:spPr>
          <a:xfrm>
            <a:off x="8954946" y="4587002"/>
            <a:ext cx="105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dance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D033820-6C41-A326-915B-D49691D155CE}"/>
              </a:ext>
            </a:extLst>
          </p:cNvPr>
          <p:cNvSpPr txBox="1"/>
          <p:nvPr/>
        </p:nvSpPr>
        <p:spPr>
          <a:xfrm>
            <a:off x="9661000" y="4587002"/>
            <a:ext cx="105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dance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46BE0CB8-1ECB-9CC6-D663-FC29CC617C87}"/>
              </a:ext>
            </a:extLst>
          </p:cNvPr>
          <p:cNvSpPr txBox="1"/>
          <p:nvPr/>
        </p:nvSpPr>
        <p:spPr>
          <a:xfrm>
            <a:off x="10415283" y="4587002"/>
            <a:ext cx="105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dance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C3A1A5A2-F3FD-A7A5-83F2-CCBCA1373D7A}"/>
              </a:ext>
            </a:extLst>
          </p:cNvPr>
          <p:cNvSpPr txBox="1"/>
          <p:nvPr/>
        </p:nvSpPr>
        <p:spPr>
          <a:xfrm>
            <a:off x="6840639" y="5408016"/>
            <a:ext cx="105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dance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57A3C98D-9224-CC6E-BC24-E25797E305CE}"/>
              </a:ext>
            </a:extLst>
          </p:cNvPr>
          <p:cNvSpPr txBox="1"/>
          <p:nvPr/>
        </p:nvSpPr>
        <p:spPr>
          <a:xfrm>
            <a:off x="7604569" y="5408016"/>
            <a:ext cx="105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dance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ACFFBF33-8138-18FD-CC71-9C77FA681E0B}"/>
              </a:ext>
            </a:extLst>
          </p:cNvPr>
          <p:cNvSpPr txBox="1"/>
          <p:nvPr/>
        </p:nvSpPr>
        <p:spPr>
          <a:xfrm>
            <a:off x="8306764" y="5408016"/>
            <a:ext cx="105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dance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20DEB0EA-ABD7-F26E-7C3D-1DC8FDD8CF94}"/>
              </a:ext>
            </a:extLst>
          </p:cNvPr>
          <p:cNvSpPr txBox="1"/>
          <p:nvPr/>
        </p:nvSpPr>
        <p:spPr>
          <a:xfrm>
            <a:off x="9035969" y="5408016"/>
            <a:ext cx="105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dance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46C18368-6776-A6BC-B7EB-2BEAF77DBCC7}"/>
              </a:ext>
            </a:extLst>
          </p:cNvPr>
          <p:cNvSpPr txBox="1"/>
          <p:nvPr/>
        </p:nvSpPr>
        <p:spPr>
          <a:xfrm>
            <a:off x="9742023" y="5408016"/>
            <a:ext cx="105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dance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A40B4574-0DA2-0976-0910-75FA43A1691D}"/>
              </a:ext>
            </a:extLst>
          </p:cNvPr>
          <p:cNvSpPr txBox="1"/>
          <p:nvPr/>
        </p:nvSpPr>
        <p:spPr>
          <a:xfrm>
            <a:off x="10496306" y="5408016"/>
            <a:ext cx="105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dance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5C0C867A-97C9-B537-8467-13466E21BE22}"/>
              </a:ext>
            </a:extLst>
          </p:cNvPr>
          <p:cNvSpPr txBox="1"/>
          <p:nvPr/>
        </p:nvSpPr>
        <p:spPr>
          <a:xfrm>
            <a:off x="6759616" y="6117013"/>
            <a:ext cx="105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dance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8E671BD6-B6FA-9F1F-2B12-7193C1BCCBB0}"/>
              </a:ext>
            </a:extLst>
          </p:cNvPr>
          <p:cNvSpPr txBox="1"/>
          <p:nvPr/>
        </p:nvSpPr>
        <p:spPr>
          <a:xfrm>
            <a:off x="7523546" y="6117013"/>
            <a:ext cx="105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dance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56E912D4-6F88-9423-A6DF-9871E94434C3}"/>
              </a:ext>
            </a:extLst>
          </p:cNvPr>
          <p:cNvSpPr txBox="1"/>
          <p:nvPr/>
        </p:nvSpPr>
        <p:spPr>
          <a:xfrm>
            <a:off x="8225741" y="6117013"/>
            <a:ext cx="1053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dance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29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8A8E2462-12F4-2B95-CCC2-86C9A8ED1F26}"/>
              </a:ext>
            </a:extLst>
          </p:cNvPr>
          <p:cNvSpPr/>
          <p:nvPr/>
        </p:nvSpPr>
        <p:spPr>
          <a:xfrm>
            <a:off x="196770" y="266217"/>
            <a:ext cx="11798459" cy="23436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95A3E92-F2CA-358A-4485-C1F6E069B6A7}"/>
              </a:ext>
            </a:extLst>
          </p:cNvPr>
          <p:cNvSpPr txBox="1"/>
          <p:nvPr/>
        </p:nvSpPr>
        <p:spPr>
          <a:xfrm>
            <a:off x="428262" y="266218"/>
            <a:ext cx="115669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那</a:t>
            </a:r>
            <a:r>
              <a:rPr lang="en-US" altLang="zh-TW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</a:t>
            </a:r>
            <a:r>
              <a:rPr lang="zh-TW" altLang="en-US" sz="4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conj.</a:t>
            </a:r>
            <a:r>
              <a:rPr lang="zh-TW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zh-TW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  <a:r>
              <a:rPr lang="zh-TW" alt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case/</a:t>
            </a:r>
            <a:r>
              <a:rPr lang="zh-TW" altLang="en-US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then</a:t>
            </a:r>
          </a:p>
          <a:p>
            <a:r>
              <a:rPr lang="en-US" altLang="zh-TW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In a dialogue, immediately following a statement by speaker A, speaker B can often start with </a:t>
            </a:r>
            <a:r>
              <a:rPr lang="zh-TW" altLang="en-US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那</a:t>
            </a:r>
            <a:r>
              <a:rPr lang="en-US" altLang="zh-TW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(</a:t>
            </a:r>
            <a:r>
              <a:rPr lang="zh-TW" altLang="en-US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么</a:t>
            </a:r>
            <a:r>
              <a:rPr lang="en-US" altLang="zh-TW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) (</a:t>
            </a:r>
            <a:r>
              <a:rPr lang="en-US" altLang="zh-TW" sz="3200" dirty="0" err="1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nà</a:t>
            </a:r>
            <a:r>
              <a:rPr lang="en-US" altLang="zh-TW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(me)), which links up the sentences by the two speakers.</a:t>
            </a:r>
            <a:endParaRPr lang="zh-TW" altLang="en-US" sz="3200" dirty="0"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  <p:sp>
        <p:nvSpPr>
          <p:cNvPr id="24" name="星形: 五角 23">
            <a:extLst>
              <a:ext uri="{FF2B5EF4-FFF2-40B4-BE49-F238E27FC236}">
                <a16:creationId xmlns:a16="http://schemas.microsoft.com/office/drawing/2014/main" id="{68E0FC79-87BF-7F71-78FA-377C4BAC2FEA}"/>
              </a:ext>
            </a:extLst>
          </p:cNvPr>
          <p:cNvSpPr/>
          <p:nvPr/>
        </p:nvSpPr>
        <p:spPr>
          <a:xfrm>
            <a:off x="0" y="0"/>
            <a:ext cx="648182" cy="64818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D0FEAF42-72E9-C320-D48E-E897F77308BE}"/>
              </a:ext>
            </a:extLst>
          </p:cNvPr>
          <p:cNvSpPr/>
          <p:nvPr/>
        </p:nvSpPr>
        <p:spPr>
          <a:xfrm>
            <a:off x="937549" y="2666875"/>
            <a:ext cx="10139423" cy="40464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0323E557-AE90-3BAE-3D5A-497CDC87F646}"/>
              </a:ext>
            </a:extLst>
          </p:cNvPr>
          <p:cNvSpPr txBox="1"/>
          <p:nvPr/>
        </p:nvSpPr>
        <p:spPr>
          <a:xfrm>
            <a:off x="1290575" y="2832956"/>
            <a:ext cx="60998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爱好</a:t>
            </a:r>
            <a:r>
              <a:rPr lang="en-US" altLang="zh-TW" sz="3200" dirty="0" err="1">
                <a:solidFill>
                  <a:srgbClr val="66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Àihào</a:t>
            </a:r>
            <a:r>
              <a:rPr lang="zh-TW" altLang="en-US" sz="3200" dirty="0">
                <a:solidFill>
                  <a:srgbClr val="666666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 </a:t>
            </a:r>
            <a:r>
              <a:rPr lang="en-US" altLang="zh-TW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hobbies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F909F105-595A-E642-5A86-6ADD9B19B6B5}"/>
              </a:ext>
            </a:extLst>
          </p:cNvPr>
          <p:cNvSpPr txBox="1"/>
          <p:nvPr/>
        </p:nvSpPr>
        <p:spPr>
          <a:xfrm>
            <a:off x="1290576" y="3597812"/>
            <a:ext cx="93812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A:</a:t>
            </a:r>
            <a:r>
              <a:rPr lang="zh-TW" altLang="en-US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你有什么爱好？ </a:t>
            </a:r>
            <a:r>
              <a:rPr lang="en-US" altLang="zh-TW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What are your hobbies?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5920EE2F-862F-D9C9-FF67-A680870CFA9B}"/>
              </a:ext>
            </a:extLst>
          </p:cNvPr>
          <p:cNvSpPr txBox="1"/>
          <p:nvPr/>
        </p:nvSpPr>
        <p:spPr>
          <a:xfrm>
            <a:off x="1316619" y="4416419"/>
            <a:ext cx="93812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B:</a:t>
            </a:r>
            <a:r>
              <a:rPr lang="zh-TW" altLang="en-US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我喜欢</a:t>
            </a:r>
            <a:r>
              <a:rPr lang="zh-TW" altLang="en-US" sz="4000" u="sng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跳舞</a:t>
            </a:r>
            <a:r>
              <a:rPr lang="zh-TW" altLang="en-US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。 </a:t>
            </a:r>
            <a:r>
              <a:rPr lang="en-US" altLang="zh-TW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	</a:t>
            </a:r>
            <a:r>
              <a:rPr lang="en-US" altLang="zh-TW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I</a:t>
            </a:r>
            <a:r>
              <a:rPr lang="zh-TW" altLang="en-US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like</a:t>
            </a:r>
            <a:r>
              <a:rPr lang="zh-TW" altLang="en-US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dance.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8B8ECBC2-8564-B077-2D43-9496C06D3843}"/>
              </a:ext>
            </a:extLst>
          </p:cNvPr>
          <p:cNvSpPr txBox="1"/>
          <p:nvPr/>
        </p:nvSpPr>
        <p:spPr>
          <a:xfrm>
            <a:off x="1316619" y="5235026"/>
            <a:ext cx="93812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A:</a:t>
            </a:r>
            <a:r>
              <a:rPr lang="zh-TW" altLang="en-US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那你喜欢</a:t>
            </a:r>
            <a:r>
              <a:rPr lang="zh-TW" altLang="en-US" sz="4000" u="sng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唱歌</a:t>
            </a:r>
            <a:r>
              <a:rPr lang="zh-TW" altLang="en-US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吗？  </a:t>
            </a:r>
            <a:r>
              <a:rPr lang="en-US" altLang="zh-TW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Do</a:t>
            </a:r>
            <a:r>
              <a:rPr lang="zh-TW" altLang="en-US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you</a:t>
            </a:r>
            <a:r>
              <a:rPr lang="zh-TW" altLang="en-US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like</a:t>
            </a:r>
            <a:r>
              <a:rPr lang="zh-TW" altLang="en-US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to</a:t>
            </a:r>
            <a:r>
              <a:rPr lang="zh-TW" altLang="en-US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sing?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6F64188B-9D20-70E4-1835-8FCFD10E035D}"/>
              </a:ext>
            </a:extLst>
          </p:cNvPr>
          <p:cNvSpPr txBox="1"/>
          <p:nvPr/>
        </p:nvSpPr>
        <p:spPr>
          <a:xfrm>
            <a:off x="1290575" y="6053633"/>
            <a:ext cx="93812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B:</a:t>
            </a:r>
            <a:r>
              <a:rPr lang="zh-TW" altLang="en-US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我</a:t>
            </a:r>
            <a:r>
              <a:rPr lang="en-US" altLang="zh-TW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(</a:t>
            </a:r>
            <a:r>
              <a:rPr lang="zh-TW" altLang="en-US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不</a:t>
            </a:r>
            <a:r>
              <a:rPr lang="en-US" altLang="zh-TW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)</a:t>
            </a:r>
            <a:r>
              <a:rPr lang="zh-TW" altLang="en-US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喜欢唱歌。 </a:t>
            </a:r>
            <a:r>
              <a:rPr lang="en-US" altLang="zh-TW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I</a:t>
            </a:r>
            <a:r>
              <a:rPr lang="zh-TW" altLang="en-US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(don’t)like</a:t>
            </a:r>
            <a:r>
              <a:rPr lang="zh-TW" altLang="en-US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singing.</a:t>
            </a:r>
            <a:r>
              <a:rPr lang="zh-TW" altLang="en-US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endParaRPr lang="en-US" altLang="zh-TW" sz="3200" dirty="0"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290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歐洲主要國家地圖 2016年版">
            <a:extLst>
              <a:ext uri="{FF2B5EF4-FFF2-40B4-BE49-F238E27FC236}">
                <a16:creationId xmlns:a16="http://schemas.microsoft.com/office/drawing/2014/main" id="{6A176508-B20D-DC57-C9C3-BA1578CBE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8" t="13333" r="2819" b="1941"/>
          <a:stretch/>
        </p:blipFill>
        <p:spPr bwMode="auto">
          <a:xfrm>
            <a:off x="5752618" y="431383"/>
            <a:ext cx="6315115" cy="630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: 圓角 1">
            <a:extLst>
              <a:ext uri="{FF2B5EF4-FFF2-40B4-BE49-F238E27FC236}">
                <a16:creationId xmlns:a16="http://schemas.microsoft.com/office/drawing/2014/main" id="{8A8E2462-12F4-2B95-CCC2-86C9A8ED1F26}"/>
              </a:ext>
            </a:extLst>
          </p:cNvPr>
          <p:cNvSpPr/>
          <p:nvPr/>
        </p:nvSpPr>
        <p:spPr>
          <a:xfrm>
            <a:off x="196771" y="266218"/>
            <a:ext cx="6051227" cy="17543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95A3E92-F2CA-358A-4485-C1F6E069B6A7}"/>
              </a:ext>
            </a:extLst>
          </p:cNvPr>
          <p:cNvSpPr txBox="1"/>
          <p:nvPr/>
        </p:nvSpPr>
        <p:spPr>
          <a:xfrm>
            <a:off x="428263" y="266218"/>
            <a:ext cx="58197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外国 </a:t>
            </a:r>
            <a:r>
              <a:rPr lang="en-US" altLang="zh-TW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n.</a:t>
            </a:r>
            <a:r>
              <a:rPr lang="zh-TW" altLang="en-US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foreign</a:t>
            </a:r>
            <a:r>
              <a:rPr lang="zh-TW" altLang="en-US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country</a:t>
            </a:r>
          </a:p>
          <a:p>
            <a:r>
              <a:rPr lang="en-US" altLang="zh-TW" sz="540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wàiguó</a:t>
            </a:r>
            <a:endParaRPr lang="zh-TW" altLang="en-US" sz="5400" dirty="0">
              <a:solidFill>
                <a:srgbClr val="FF0000"/>
              </a:solidFill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61C1E6A1-B4A8-E179-2CAF-5161E06A2162}"/>
              </a:ext>
            </a:extLst>
          </p:cNvPr>
          <p:cNvSpPr/>
          <p:nvPr/>
        </p:nvSpPr>
        <p:spPr>
          <a:xfrm>
            <a:off x="289370" y="2551837"/>
            <a:ext cx="5683168" cy="17543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7157B29-81BB-7B89-D1D5-D7A90E005D59}"/>
              </a:ext>
            </a:extLst>
          </p:cNvPr>
          <p:cNvSpPr txBox="1"/>
          <p:nvPr/>
        </p:nvSpPr>
        <p:spPr>
          <a:xfrm>
            <a:off x="520861" y="2551837"/>
            <a:ext cx="510800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外国人 </a:t>
            </a:r>
            <a:r>
              <a:rPr lang="en-US" altLang="zh-TW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n.</a:t>
            </a:r>
            <a:r>
              <a:rPr lang="zh-TW" altLang="en-US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foreigner</a:t>
            </a:r>
          </a:p>
          <a:p>
            <a:r>
              <a:rPr lang="en-US" altLang="zh-TW" sz="480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wàiguórén</a:t>
            </a:r>
            <a:endParaRPr lang="zh-TW" altLang="en-US" sz="4800" dirty="0">
              <a:solidFill>
                <a:srgbClr val="FF0000"/>
              </a:solidFill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41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79E4B8-D0A0-4AA3-D84D-788C24EDB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C8782AA-79CC-014D-F3DA-A3E6F8710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39970" y="34655"/>
            <a:ext cx="7488820" cy="6855962"/>
          </a:xfrm>
        </p:spPr>
      </p:pic>
    </p:spTree>
    <p:extLst>
      <p:ext uri="{BB962C8B-B14F-4D97-AF65-F5344CB8AC3E}">
        <p14:creationId xmlns:p14="http://schemas.microsoft.com/office/powerpoint/2010/main" val="2368888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8A8E2462-12F4-2B95-CCC2-86C9A8ED1F26}"/>
              </a:ext>
            </a:extLst>
          </p:cNvPr>
          <p:cNvSpPr/>
          <p:nvPr/>
        </p:nvSpPr>
        <p:spPr>
          <a:xfrm>
            <a:off x="196771" y="266217"/>
            <a:ext cx="11330600" cy="25732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95A3E92-F2CA-358A-4485-C1F6E069B6A7}"/>
              </a:ext>
            </a:extLst>
          </p:cNvPr>
          <p:cNvSpPr txBox="1"/>
          <p:nvPr/>
        </p:nvSpPr>
        <p:spPr>
          <a:xfrm>
            <a:off x="428263" y="266218"/>
            <a:ext cx="11330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请客 </a:t>
            </a:r>
            <a:r>
              <a:rPr lang="en-US" altLang="zh-TW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vo.</a:t>
            </a:r>
            <a:r>
              <a:rPr lang="zh-TW" altLang="en-US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to</a:t>
            </a:r>
            <a:r>
              <a:rPr lang="zh-TW" altLang="en-US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invite</a:t>
            </a:r>
            <a:r>
              <a:rPr lang="zh-TW" altLang="en-US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someone</a:t>
            </a:r>
            <a:r>
              <a:rPr lang="zh-TW" altLang="en-US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(to</a:t>
            </a:r>
            <a:r>
              <a:rPr lang="zh-TW" altLang="en-US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dinner, coffee) /to play the host</a:t>
            </a:r>
          </a:p>
          <a:p>
            <a:r>
              <a:rPr lang="en-US" altLang="zh-TW" sz="540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qǐngkè</a:t>
            </a:r>
            <a:endParaRPr lang="zh-TW" altLang="en-US" sz="5400" dirty="0">
              <a:solidFill>
                <a:srgbClr val="FF0000"/>
              </a:solidFill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  <p:pic>
        <p:nvPicPr>
          <p:cNvPr id="16386" name="Picture 2" descr="男女約會各付各要小心 學懂3招請客術 以防表錯情 – GOGOAdvise – Girl 女生王國">
            <a:extLst>
              <a:ext uri="{FF2B5EF4-FFF2-40B4-BE49-F238E27FC236}">
                <a16:creationId xmlns:a16="http://schemas.microsoft.com/office/drawing/2014/main" id="{E5FDC53B-4E9E-6929-7610-010A6D47D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230" y="1953107"/>
            <a:ext cx="7143750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545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3d文字图片大全-3d文字高清图片下载-觅知网">
            <a:extLst>
              <a:ext uri="{FF2B5EF4-FFF2-40B4-BE49-F238E27FC236}">
                <a16:creationId xmlns:a16="http://schemas.microsoft.com/office/drawing/2014/main" id="{105CEC2E-E8C9-881A-BBF3-D884D421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067" y="656270"/>
            <a:ext cx="7925162" cy="593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: 圓角 1">
            <a:extLst>
              <a:ext uri="{FF2B5EF4-FFF2-40B4-BE49-F238E27FC236}">
                <a16:creationId xmlns:a16="http://schemas.microsoft.com/office/drawing/2014/main" id="{8A8E2462-12F4-2B95-CCC2-86C9A8ED1F26}"/>
              </a:ext>
            </a:extLst>
          </p:cNvPr>
          <p:cNvSpPr/>
          <p:nvPr/>
        </p:nvSpPr>
        <p:spPr>
          <a:xfrm>
            <a:off x="196771" y="266218"/>
            <a:ext cx="4904618" cy="17543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95A3E92-F2CA-358A-4485-C1F6E069B6A7}"/>
              </a:ext>
            </a:extLst>
          </p:cNvPr>
          <p:cNvSpPr txBox="1"/>
          <p:nvPr/>
        </p:nvSpPr>
        <p:spPr>
          <a:xfrm>
            <a:off x="428263" y="266218"/>
            <a:ext cx="44498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昨天 </a:t>
            </a:r>
            <a:r>
              <a:rPr lang="en-US" altLang="zh-TW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</a:t>
            </a:r>
            <a:r>
              <a:rPr lang="zh-TW" altLang="en-US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yesterday</a:t>
            </a:r>
          </a:p>
          <a:p>
            <a:r>
              <a:rPr lang="en-US" altLang="zh-TW" sz="5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zuótiān</a:t>
            </a:r>
            <a:endParaRPr lang="zh-TW" altLang="en-US" sz="5400" dirty="0">
              <a:solidFill>
                <a:srgbClr val="FF0000"/>
              </a:solidFill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618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忙碌的工作人员PNG图片素材下载_工作人员PNG_熊猫办公">
            <a:extLst>
              <a:ext uri="{FF2B5EF4-FFF2-40B4-BE49-F238E27FC236}">
                <a16:creationId xmlns:a16="http://schemas.microsoft.com/office/drawing/2014/main" id="{BC87203A-0C0A-9FAA-F598-C708814F6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"/>
            <a:ext cx="6011787" cy="468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A49FE2B-C246-7748-DF85-CA2C54419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事</a:t>
            </a:r>
            <a:r>
              <a:rPr lang="en-US" altLang="zh-TW" dirty="0"/>
              <a:t>(</a:t>
            </a:r>
            <a:r>
              <a:rPr lang="zh-TW" altLang="en-US" dirty="0"/>
              <a:t>儿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r>
              <a:rPr lang="en-US" altLang="zh-TW" sz="4000" b="0" i="0" dirty="0" err="1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shì</a:t>
            </a:r>
            <a:r>
              <a:rPr lang="en-US" altLang="zh-TW" sz="4000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(r)</a:t>
            </a:r>
            <a:b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matter; affair; event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B609D2-DCFB-0057-9D83-0A6F2426F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367" y="2392362"/>
            <a:ext cx="6088284" cy="4351338"/>
          </a:xfrm>
        </p:spPr>
        <p:txBody>
          <a:bodyPr>
            <a:normAutofit lnSpcReduction="10000"/>
          </a:bodyPr>
          <a:lstStyle/>
          <a:p>
            <a:r>
              <a:rPr lang="zh-TW" altLang="en-US" sz="3900" dirty="0"/>
              <a:t>你现在有事</a:t>
            </a:r>
            <a:r>
              <a:rPr lang="en-US" altLang="zh-TW" sz="3900" dirty="0"/>
              <a:t>(</a:t>
            </a:r>
            <a:r>
              <a:rPr lang="zh-TW" altLang="en-US" sz="3900" dirty="0"/>
              <a:t>儿</a:t>
            </a:r>
            <a:r>
              <a:rPr lang="en-US" altLang="zh-TW" sz="3900" dirty="0"/>
              <a:t>)</a:t>
            </a:r>
            <a:r>
              <a:rPr lang="zh-TW" altLang="en-US" sz="3900" dirty="0"/>
              <a:t>吗？</a:t>
            </a:r>
            <a:endParaRPr lang="en-US" altLang="zh-TW" sz="3900" dirty="0"/>
          </a:p>
          <a:p>
            <a:pPr marL="0" indent="0">
              <a:buNone/>
            </a:pPr>
            <a:r>
              <a:rPr lang="en-US" altLang="zh-TW" sz="3200" dirty="0" err="1">
                <a:solidFill>
                  <a:srgbClr val="C00000"/>
                </a:solidFill>
                <a:latin typeface="Roboto" panose="02000000000000000000" pitchFamily="2" charset="0"/>
              </a:rPr>
              <a:t>Nǐ</a:t>
            </a:r>
            <a:r>
              <a:rPr lang="zh-TW" altLang="en-US" sz="3200" dirty="0">
                <a:solidFill>
                  <a:srgbClr val="C00000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C00000"/>
                </a:solidFill>
                <a:latin typeface="Roboto" panose="02000000000000000000" pitchFamily="2" charset="0"/>
              </a:rPr>
              <a:t>xiànzài</a:t>
            </a:r>
            <a:r>
              <a:rPr lang="zh-TW" altLang="en-US" sz="3200" dirty="0">
                <a:solidFill>
                  <a:srgbClr val="C00000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C00000"/>
                </a:solidFill>
                <a:latin typeface="Roboto" panose="02000000000000000000" pitchFamily="2" charset="0"/>
              </a:rPr>
              <a:t>yǒushì</a:t>
            </a:r>
            <a:r>
              <a:rPr lang="en-US" altLang="zh-TW" sz="3200" dirty="0">
                <a:solidFill>
                  <a:srgbClr val="C00000"/>
                </a:solidFill>
                <a:latin typeface="Roboto" panose="02000000000000000000" pitchFamily="2" charset="0"/>
              </a:rPr>
              <a:t>(r)</a:t>
            </a:r>
            <a:r>
              <a:rPr lang="zh-TW" altLang="en-US" sz="3200" dirty="0">
                <a:solidFill>
                  <a:srgbClr val="C00000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>
                <a:solidFill>
                  <a:srgbClr val="C00000"/>
                </a:solidFill>
                <a:latin typeface="Roboto" panose="02000000000000000000" pitchFamily="2" charset="0"/>
              </a:rPr>
              <a:t>ma?</a:t>
            </a:r>
            <a:r>
              <a:rPr lang="zh-TW" altLang="en-US" sz="3200" dirty="0">
                <a:solidFill>
                  <a:srgbClr val="C00000"/>
                </a:solidFill>
                <a:latin typeface="Roboto" panose="02000000000000000000" pitchFamily="2" charset="0"/>
              </a:rPr>
              <a:t> </a:t>
            </a:r>
            <a:endParaRPr lang="en-US" altLang="zh-TW" sz="3200" dirty="0">
              <a:solidFill>
                <a:srgbClr val="C00000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altLang="zh-TW" sz="3200" dirty="0"/>
              <a:t>Do you have something to do now?</a:t>
            </a:r>
          </a:p>
          <a:p>
            <a:pPr marL="0" indent="0">
              <a:buNone/>
            </a:pPr>
            <a:endParaRPr lang="en-US" altLang="zh-TW" sz="3200" dirty="0">
              <a:solidFill>
                <a:srgbClr val="C00000"/>
              </a:solidFill>
              <a:latin typeface="Roboto" panose="02000000000000000000" pitchFamily="2" charset="0"/>
            </a:endParaRPr>
          </a:p>
          <a:p>
            <a:r>
              <a:rPr lang="zh-TW" altLang="en-US" sz="3900" dirty="0"/>
              <a:t>我现在没有事</a:t>
            </a:r>
            <a:r>
              <a:rPr lang="en-US" altLang="zh-TW" sz="3900" dirty="0"/>
              <a:t>/</a:t>
            </a:r>
            <a:r>
              <a:rPr lang="zh-TW" altLang="en-US" sz="3900" dirty="0"/>
              <a:t>有事。</a:t>
            </a:r>
            <a:endParaRPr lang="en-US" altLang="zh-TW" sz="3900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3200" dirty="0" err="1">
                <a:solidFill>
                  <a:srgbClr val="C00000"/>
                </a:solidFill>
                <a:latin typeface="Roboto" panose="02000000000000000000" pitchFamily="2" charset="0"/>
              </a:rPr>
              <a:t>Wǒ</a:t>
            </a:r>
            <a:r>
              <a:rPr lang="zh-TW" altLang="en-US" sz="3200" dirty="0">
                <a:solidFill>
                  <a:srgbClr val="C00000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C00000"/>
                </a:solidFill>
                <a:latin typeface="Roboto" panose="02000000000000000000" pitchFamily="2" charset="0"/>
              </a:rPr>
              <a:t>xiànzài</a:t>
            </a:r>
            <a:r>
              <a:rPr lang="en-US" altLang="zh-TW" sz="3200" dirty="0">
                <a:solidFill>
                  <a:srgbClr val="C00000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C00000"/>
                </a:solidFill>
                <a:latin typeface="Roboto" panose="02000000000000000000" pitchFamily="2" charset="0"/>
              </a:rPr>
              <a:t>méiyǒushì</a:t>
            </a:r>
            <a:r>
              <a:rPr lang="en-US" altLang="zh-TW" sz="3200" dirty="0">
                <a:solidFill>
                  <a:srgbClr val="C00000"/>
                </a:solidFill>
                <a:latin typeface="Roboto" panose="02000000000000000000" pitchFamily="2" charset="0"/>
              </a:rPr>
              <a:t> /</a:t>
            </a:r>
            <a:r>
              <a:rPr lang="en-US" altLang="zh-TW" sz="3200" dirty="0" err="1">
                <a:solidFill>
                  <a:srgbClr val="C00000"/>
                </a:solidFill>
                <a:latin typeface="Roboto" panose="02000000000000000000" pitchFamily="2" charset="0"/>
              </a:rPr>
              <a:t>yǒushì</a:t>
            </a:r>
            <a:r>
              <a:rPr lang="en-US" altLang="zh-TW" sz="3200" dirty="0">
                <a:solidFill>
                  <a:srgbClr val="C00000"/>
                </a:solidFill>
                <a:latin typeface="Roboto" panose="02000000000000000000" pitchFamily="2" charset="0"/>
              </a:rPr>
              <a:t>.</a:t>
            </a:r>
          </a:p>
          <a:p>
            <a:pPr marL="0" indent="0">
              <a:buNone/>
            </a:pPr>
            <a:r>
              <a:rPr lang="en-US" altLang="zh-TW" sz="3200" dirty="0"/>
              <a:t>I'm don't have anything/have something right now.</a:t>
            </a:r>
          </a:p>
        </p:txBody>
      </p:sp>
    </p:spTree>
    <p:extLst>
      <p:ext uri="{BB962C8B-B14F-4D97-AF65-F5344CB8AC3E}">
        <p14:creationId xmlns:p14="http://schemas.microsoft.com/office/powerpoint/2010/main" val="443969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49FE2B-C246-7748-DF85-CA2C54419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事</a:t>
            </a:r>
            <a:r>
              <a:rPr lang="en-US" altLang="zh-TW" dirty="0"/>
              <a:t>(</a:t>
            </a:r>
            <a:r>
              <a:rPr lang="zh-TW" altLang="en-US" dirty="0"/>
              <a:t>儿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r>
              <a:rPr lang="en-US" altLang="zh-TW" sz="4000" b="0" i="0" dirty="0" err="1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shì</a:t>
            </a:r>
            <a:r>
              <a:rPr lang="en-US" altLang="zh-TW" sz="4000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(r)</a:t>
            </a:r>
            <a:br>
              <a:rPr lang="en-US" altLang="zh-TW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matter; affair; event</a:t>
            </a:r>
            <a:endParaRPr lang="zh-TW" altLang="en-US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F9575A47-01A8-8CA1-7EF9-043503609015}"/>
              </a:ext>
            </a:extLst>
          </p:cNvPr>
          <p:cNvSpPr txBox="1">
            <a:spLocks/>
          </p:cNvSpPr>
          <p:nvPr/>
        </p:nvSpPr>
        <p:spPr>
          <a:xfrm>
            <a:off x="5733328" y="1417376"/>
            <a:ext cx="6458672" cy="5075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000" dirty="0"/>
              <a:t>你有事</a:t>
            </a:r>
            <a:r>
              <a:rPr lang="en-US" altLang="zh-TW" sz="4000" dirty="0"/>
              <a:t>(</a:t>
            </a:r>
            <a:r>
              <a:rPr lang="zh-TW" altLang="en-US" sz="4000" dirty="0"/>
              <a:t>儿</a:t>
            </a:r>
            <a:r>
              <a:rPr lang="en-US" altLang="zh-TW" sz="4000" dirty="0"/>
              <a:t>)</a:t>
            </a:r>
            <a:r>
              <a:rPr lang="zh-TW" altLang="en-US" sz="4000" dirty="0"/>
              <a:t>吗？</a:t>
            </a:r>
            <a:endParaRPr lang="en-US" altLang="zh-TW" sz="4000" dirty="0"/>
          </a:p>
          <a:p>
            <a:pPr marL="0" indent="0">
              <a:buNone/>
            </a:pPr>
            <a:r>
              <a:rPr lang="en-US" altLang="zh-TW" sz="3600" dirty="0" err="1">
                <a:solidFill>
                  <a:srgbClr val="C00000"/>
                </a:solidFill>
                <a:latin typeface="Roboto" panose="02000000000000000000" pitchFamily="2" charset="0"/>
              </a:rPr>
              <a:t>Nǐ</a:t>
            </a:r>
            <a:r>
              <a:rPr lang="zh-TW" altLang="en-US" sz="3600" dirty="0">
                <a:solidFill>
                  <a:srgbClr val="C00000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600" dirty="0" err="1">
                <a:solidFill>
                  <a:srgbClr val="C00000"/>
                </a:solidFill>
                <a:latin typeface="Roboto" panose="02000000000000000000" pitchFamily="2" charset="0"/>
              </a:rPr>
              <a:t>yǒushì</a:t>
            </a:r>
            <a:r>
              <a:rPr lang="en-US" altLang="zh-TW" sz="3600" dirty="0">
                <a:solidFill>
                  <a:srgbClr val="C00000"/>
                </a:solidFill>
                <a:latin typeface="Roboto" panose="02000000000000000000" pitchFamily="2" charset="0"/>
              </a:rPr>
              <a:t>(r) ma?</a:t>
            </a:r>
          </a:p>
          <a:p>
            <a:pPr marL="0" indent="0">
              <a:buNone/>
            </a:pPr>
            <a:r>
              <a:rPr lang="en-US" altLang="zh-TW" sz="3600" dirty="0"/>
              <a:t>Is there anything wrong with you?</a:t>
            </a:r>
          </a:p>
          <a:p>
            <a:pPr marL="0" indent="0">
              <a:buNone/>
            </a:pPr>
            <a:endParaRPr lang="en-US" altLang="zh-TW" sz="3600" dirty="0"/>
          </a:p>
          <a:p>
            <a:r>
              <a:rPr lang="zh-TW" altLang="en-US" sz="4000" dirty="0"/>
              <a:t>我没事。</a:t>
            </a:r>
            <a:endParaRPr lang="en-US" altLang="zh-TW" sz="4000" dirty="0"/>
          </a:p>
          <a:p>
            <a:pPr marL="0" indent="0">
              <a:buNone/>
            </a:pPr>
            <a:r>
              <a:rPr lang="en-US" altLang="zh-TW" sz="3600" dirty="0" err="1">
                <a:solidFill>
                  <a:srgbClr val="C00000"/>
                </a:solidFill>
                <a:latin typeface="Roboto" panose="02000000000000000000" pitchFamily="2" charset="0"/>
              </a:rPr>
              <a:t>Wǒ</a:t>
            </a:r>
            <a:r>
              <a:rPr lang="zh-TW" altLang="en-US" sz="3600" dirty="0">
                <a:solidFill>
                  <a:srgbClr val="C00000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600" dirty="0" err="1">
                <a:solidFill>
                  <a:srgbClr val="C00000"/>
                </a:solidFill>
                <a:latin typeface="Roboto" panose="02000000000000000000" pitchFamily="2" charset="0"/>
              </a:rPr>
              <a:t>méishì</a:t>
            </a:r>
            <a:r>
              <a:rPr lang="en-US" altLang="zh-TW" sz="3600" dirty="0">
                <a:solidFill>
                  <a:srgbClr val="C00000"/>
                </a:solidFill>
                <a:latin typeface="Roboto" panose="02000000000000000000" pitchFamily="2" charset="0"/>
              </a:rPr>
              <a:t>.</a:t>
            </a:r>
          </a:p>
          <a:p>
            <a:pPr marL="0" indent="0">
              <a:buNone/>
            </a:pPr>
            <a:r>
              <a:rPr lang="en-US" altLang="zh-TW" sz="3600" dirty="0"/>
              <a:t>I'm okay.</a:t>
            </a:r>
          </a:p>
        </p:txBody>
      </p:sp>
      <p:pic>
        <p:nvPicPr>
          <p:cNvPr id="13314" name="Picture 2" descr="日本橋の記事一覧/コレド室町テラス院/ReCORE鍼灸接骨院">
            <a:extLst>
              <a:ext uri="{FF2B5EF4-FFF2-40B4-BE49-F238E27FC236}">
                <a16:creationId xmlns:a16="http://schemas.microsoft.com/office/drawing/2014/main" id="{E2F763DC-F930-940A-B174-20EC4112C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1818009"/>
            <a:ext cx="62865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21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9441DAC0-A109-F3CC-514E-BA474B339BE4}"/>
              </a:ext>
            </a:extLst>
          </p:cNvPr>
          <p:cNvSpPr txBox="1">
            <a:spLocks/>
          </p:cNvSpPr>
          <p:nvPr/>
        </p:nvSpPr>
        <p:spPr>
          <a:xfrm>
            <a:off x="-768317" y="172619"/>
            <a:ext cx="65580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sz="4800" dirty="0"/>
              <a:t>为什么 </a:t>
            </a:r>
            <a:r>
              <a:rPr lang="en-US" altLang="zh-TW" dirty="0" err="1">
                <a:solidFill>
                  <a:srgbClr val="FF0000"/>
                </a:solidFill>
                <a:latin typeface="Roboto" panose="02000000000000000000" pitchFamily="2" charset="0"/>
              </a:rPr>
              <a:t>wèishénme</a:t>
            </a:r>
            <a:br>
              <a:rPr lang="en-US" altLang="zh-TW" sz="4800" dirty="0">
                <a:solidFill>
                  <a:srgbClr val="666666"/>
                </a:solidFill>
                <a:latin typeface="Roboto" panose="02000000000000000000" pitchFamily="2" charset="0"/>
              </a:rPr>
            </a:br>
            <a:r>
              <a:rPr lang="en-US" altLang="zh-TW" dirty="0">
                <a:solidFill>
                  <a:srgbClr val="666666"/>
                </a:solidFill>
                <a:latin typeface="Roboto" panose="02000000000000000000" pitchFamily="2" charset="0"/>
              </a:rPr>
              <a:t>Why</a:t>
            </a:r>
            <a:endParaRPr lang="zh-TW" altLang="en-US" sz="48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A49FE2B-C246-7748-DF85-CA2C54419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7847" y="172619"/>
            <a:ext cx="4760495" cy="1325563"/>
          </a:xfrm>
        </p:spPr>
        <p:txBody>
          <a:bodyPr/>
          <a:lstStyle/>
          <a:p>
            <a:r>
              <a:rPr lang="zh-TW" altLang="en-US" dirty="0"/>
              <a:t>因为 </a:t>
            </a:r>
            <a:r>
              <a:rPr lang="en-US" altLang="zh-TW" sz="40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yīnwéi</a:t>
            </a:r>
            <a:b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Because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B609D2-DCFB-0057-9D83-0A6F2426F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7143"/>
            <a:ext cx="10515600" cy="4139819"/>
          </a:xfrm>
        </p:spPr>
        <p:txBody>
          <a:bodyPr>
            <a:normAutofit/>
          </a:bodyPr>
          <a:lstStyle/>
          <a:p>
            <a:r>
              <a:rPr lang="en-US" altLang="zh-TW" sz="4400" dirty="0"/>
              <a:t>Did you eat dinner?</a:t>
            </a:r>
          </a:p>
          <a:p>
            <a:r>
              <a:rPr lang="zh-TW" altLang="en-US" sz="4400" dirty="0"/>
              <a:t>你为什么没有吃晚餐？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Nǐ</a:t>
            </a:r>
            <a:r>
              <a:rPr lang="zh-TW" altLang="en-US" sz="3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wèishénme</a:t>
            </a:r>
            <a:r>
              <a:rPr lang="en-US" altLang="zh-TW" sz="320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méiyǒu</a:t>
            </a:r>
            <a:r>
              <a:rPr lang="en-US" altLang="zh-TW" sz="320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chī</a:t>
            </a:r>
            <a:r>
              <a:rPr lang="zh-TW" altLang="en-US" sz="320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wǎncān</a:t>
            </a:r>
            <a:r>
              <a:rPr lang="en-US" altLang="zh-TW" sz="320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?</a:t>
            </a:r>
          </a:p>
          <a:p>
            <a:pPr marL="0" indent="0">
              <a:buNone/>
            </a:pPr>
            <a:endParaRPr lang="en-US" altLang="zh-TW" sz="32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r>
              <a:rPr lang="zh-TW" altLang="en-US" sz="4400" dirty="0"/>
              <a:t>因为</a:t>
            </a:r>
            <a:r>
              <a:rPr lang="en-US" altLang="zh-TW" sz="4400" dirty="0"/>
              <a:t>___________</a:t>
            </a:r>
            <a:r>
              <a:rPr lang="zh-TW" altLang="en-US" sz="4400" dirty="0"/>
              <a:t>，所以 </a:t>
            </a:r>
            <a:r>
              <a:rPr lang="en-US" altLang="zh-TW" sz="4400" dirty="0"/>
              <a:t>_________</a:t>
            </a:r>
            <a:r>
              <a:rPr lang="zh-TW" altLang="en-US" sz="4400" dirty="0"/>
              <a:t>。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3200" dirty="0" err="1">
                <a:solidFill>
                  <a:srgbClr val="FF0000"/>
                </a:solidFill>
                <a:latin typeface="Roboto" panose="02000000000000000000" pitchFamily="2" charset="0"/>
              </a:rPr>
              <a:t>Yīnwéi</a:t>
            </a:r>
            <a:r>
              <a:rPr lang="zh-TW" altLang="en-US" sz="3200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>
                <a:solidFill>
                  <a:srgbClr val="FF0000"/>
                </a:solidFill>
                <a:latin typeface="Roboto" panose="02000000000000000000" pitchFamily="2" charset="0"/>
              </a:rPr>
              <a:t>__________________, </a:t>
            </a:r>
            <a:r>
              <a:rPr lang="en-US" altLang="zh-TW" sz="320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suǒyǐ</a:t>
            </a:r>
            <a:r>
              <a:rPr lang="en-US" altLang="zh-TW" sz="3200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i="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__________________.</a:t>
            </a:r>
            <a:endParaRPr lang="zh-TW" altLang="en-US" sz="3200" dirty="0">
              <a:solidFill>
                <a:srgbClr val="FF0000"/>
              </a:solidFill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BEFABEA-453E-4B9D-2324-82B4A0D78A3B}"/>
              </a:ext>
            </a:extLst>
          </p:cNvPr>
          <p:cNvSpPr txBox="1"/>
          <p:nvPr/>
        </p:nvSpPr>
        <p:spPr>
          <a:xfrm>
            <a:off x="8852201" y="51631"/>
            <a:ext cx="28264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所以 </a:t>
            </a:r>
            <a:r>
              <a:rPr lang="en-US" altLang="zh-TW" sz="4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suǒyǐ</a:t>
            </a:r>
            <a:endParaRPr lang="zh-TW" altLang="en-US" sz="4000" dirty="0">
              <a:solidFill>
                <a:srgbClr val="FF0000"/>
              </a:solidFill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r>
              <a:rPr lang="en-US" altLang="zh-TW" sz="4000" dirty="0">
                <a:solidFill>
                  <a:srgbClr val="666666"/>
                </a:solidFill>
                <a:latin typeface="Roboto" panose="02000000000000000000" pitchFamily="2" charset="0"/>
                <a:ea typeface="標楷體" panose="03000509000000000000" pitchFamily="65" charset="-120"/>
                <a:cs typeface="Times New Roman" panose="02020603050405020304" pitchFamily="18" charset="0"/>
              </a:rPr>
              <a:t>conj.</a:t>
            </a:r>
            <a:r>
              <a:rPr lang="zh-TW" altLang="en-US" sz="4000" dirty="0">
                <a:solidFill>
                  <a:srgbClr val="666666"/>
                </a:solidFill>
                <a:latin typeface="Roboto" panose="02000000000000000000" pitchFamily="2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>
                <a:solidFill>
                  <a:srgbClr val="666666"/>
                </a:solidFill>
                <a:latin typeface="Roboto" panose="02000000000000000000" pitchFamily="2" charset="0"/>
                <a:ea typeface="標楷體" panose="03000509000000000000" pitchFamily="65" charset="-120"/>
                <a:cs typeface="Times New Roman" panose="02020603050405020304" pitchFamily="18" charset="0"/>
              </a:rPr>
              <a:t>So</a:t>
            </a:r>
          </a:p>
        </p:txBody>
      </p:sp>
    </p:spTree>
    <p:extLst>
      <p:ext uri="{BB962C8B-B14F-4D97-AF65-F5344CB8AC3E}">
        <p14:creationId xmlns:p14="http://schemas.microsoft.com/office/powerpoint/2010/main" val="3533987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卡通美食女孩吃货图片素材免费下载 - 觅知网">
            <a:extLst>
              <a:ext uri="{FF2B5EF4-FFF2-40B4-BE49-F238E27FC236}">
                <a16:creationId xmlns:a16="http://schemas.microsoft.com/office/drawing/2014/main" id="{2C7CB124-C8C3-CF0C-0500-17CCAD61BA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4" t="10814" r="24596" b="18204"/>
          <a:stretch/>
        </p:blipFill>
        <p:spPr bwMode="auto">
          <a:xfrm>
            <a:off x="142240" y="435507"/>
            <a:ext cx="6400800" cy="480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044832FA-A2E0-C0DD-9015-1C322B5F07EC}"/>
              </a:ext>
            </a:extLst>
          </p:cNvPr>
          <p:cNvSpPr txBox="1">
            <a:spLocks/>
          </p:cNvSpPr>
          <p:nvPr/>
        </p:nvSpPr>
        <p:spPr>
          <a:xfrm>
            <a:off x="7294880" y="435507"/>
            <a:ext cx="37795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dirty="0"/>
              <a:t>吃 </a:t>
            </a:r>
            <a:r>
              <a:rPr lang="en-US" altLang="zh-TW" sz="40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chī</a:t>
            </a:r>
            <a:r>
              <a:rPr lang="en-US" altLang="zh-TW" sz="40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pPr algn="ctr"/>
            <a:r>
              <a:rPr lang="en-US" altLang="zh-TW" dirty="0"/>
              <a:t>V. eat</a:t>
            </a:r>
            <a:endParaRPr lang="zh-TW" altLang="en-US" dirty="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56FEE0DD-F427-B9C4-AA6C-423ED47E2FA0}"/>
              </a:ext>
            </a:extLst>
          </p:cNvPr>
          <p:cNvCxnSpPr>
            <a:cxnSpLocks/>
            <a:stCxn id="9" idx="6"/>
            <a:endCxn id="11" idx="1"/>
          </p:cNvCxnSpPr>
          <p:nvPr/>
        </p:nvCxnSpPr>
        <p:spPr>
          <a:xfrm flipV="1">
            <a:off x="4013200" y="2670042"/>
            <a:ext cx="4124960" cy="11856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>
            <a:extLst>
              <a:ext uri="{FF2B5EF4-FFF2-40B4-BE49-F238E27FC236}">
                <a16:creationId xmlns:a16="http://schemas.microsoft.com/office/drawing/2014/main" id="{C5BD255D-7FEA-9845-C4CD-940238248D84}"/>
              </a:ext>
            </a:extLst>
          </p:cNvPr>
          <p:cNvSpPr/>
          <p:nvPr/>
        </p:nvSpPr>
        <p:spPr>
          <a:xfrm>
            <a:off x="1960880" y="3210560"/>
            <a:ext cx="2052320" cy="12903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5A5CBAC8-7A51-965E-00C2-817533F957FD}"/>
              </a:ext>
            </a:extLst>
          </p:cNvPr>
          <p:cNvSpPr txBox="1">
            <a:spLocks/>
          </p:cNvSpPr>
          <p:nvPr/>
        </p:nvSpPr>
        <p:spPr>
          <a:xfrm>
            <a:off x="8138160" y="2007260"/>
            <a:ext cx="335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dirty="0"/>
              <a:t>饭 </a:t>
            </a:r>
            <a:r>
              <a:rPr lang="en-US" altLang="zh-TW" sz="40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fàn</a:t>
            </a:r>
            <a:endParaRPr lang="en-US" altLang="zh-TW" sz="40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n-US" altLang="zh-TW" dirty="0"/>
              <a:t>N. meal; rice</a:t>
            </a:r>
            <a:endParaRPr lang="zh-TW" altLang="en-US" dirty="0"/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5B225A8F-B9D2-3922-44F8-56134EF2DC1E}"/>
              </a:ext>
            </a:extLst>
          </p:cNvPr>
          <p:cNvCxnSpPr>
            <a:cxnSpLocks/>
            <a:stCxn id="21" idx="6"/>
            <a:endCxn id="34" idx="1"/>
          </p:cNvCxnSpPr>
          <p:nvPr/>
        </p:nvCxnSpPr>
        <p:spPr>
          <a:xfrm flipV="1">
            <a:off x="5582920" y="4223862"/>
            <a:ext cx="2052320" cy="368459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>
            <a:extLst>
              <a:ext uri="{FF2B5EF4-FFF2-40B4-BE49-F238E27FC236}">
                <a16:creationId xmlns:a16="http://schemas.microsoft.com/office/drawing/2014/main" id="{32221B97-EEFF-4BAC-E199-C4BDD6A01BF9}"/>
              </a:ext>
            </a:extLst>
          </p:cNvPr>
          <p:cNvSpPr/>
          <p:nvPr/>
        </p:nvSpPr>
        <p:spPr>
          <a:xfrm>
            <a:off x="619760" y="3952977"/>
            <a:ext cx="1605280" cy="913663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1F66E861-5BD5-6569-7E94-6159442E38B0}"/>
              </a:ext>
            </a:extLst>
          </p:cNvPr>
          <p:cNvSpPr/>
          <p:nvPr/>
        </p:nvSpPr>
        <p:spPr>
          <a:xfrm>
            <a:off x="1513840" y="4512514"/>
            <a:ext cx="1605280" cy="913663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E59BC7CB-40C1-EB3E-0371-D0A394A5314D}"/>
              </a:ext>
            </a:extLst>
          </p:cNvPr>
          <p:cNvSpPr/>
          <p:nvPr/>
        </p:nvSpPr>
        <p:spPr>
          <a:xfrm>
            <a:off x="3977640" y="4135489"/>
            <a:ext cx="1605280" cy="913663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30DE0CC6-0CFA-C297-3534-4FAA56025D76}"/>
              </a:ext>
            </a:extLst>
          </p:cNvPr>
          <p:cNvCxnSpPr>
            <a:cxnSpLocks/>
            <a:stCxn id="20" idx="6"/>
            <a:endCxn id="34" idx="1"/>
          </p:cNvCxnSpPr>
          <p:nvPr/>
        </p:nvCxnSpPr>
        <p:spPr>
          <a:xfrm flipV="1">
            <a:off x="3119120" y="4223862"/>
            <a:ext cx="4516120" cy="745484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4E0CBAC6-F948-D1F9-040A-F1C0568A824C}"/>
              </a:ext>
            </a:extLst>
          </p:cNvPr>
          <p:cNvCxnSpPr>
            <a:cxnSpLocks/>
            <a:stCxn id="15" idx="6"/>
            <a:endCxn id="34" idx="1"/>
          </p:cNvCxnSpPr>
          <p:nvPr/>
        </p:nvCxnSpPr>
        <p:spPr>
          <a:xfrm flipV="1">
            <a:off x="2225040" y="4223862"/>
            <a:ext cx="5410200" cy="185947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標題 1">
            <a:extLst>
              <a:ext uri="{FF2B5EF4-FFF2-40B4-BE49-F238E27FC236}">
                <a16:creationId xmlns:a16="http://schemas.microsoft.com/office/drawing/2014/main" id="{12B876F7-8776-FC35-D344-264D7E56BADA}"/>
              </a:ext>
            </a:extLst>
          </p:cNvPr>
          <p:cNvSpPr txBox="1">
            <a:spLocks/>
          </p:cNvSpPr>
          <p:nvPr/>
        </p:nvSpPr>
        <p:spPr>
          <a:xfrm>
            <a:off x="7635240" y="3561080"/>
            <a:ext cx="4292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dirty="0"/>
              <a:t>菜 </a:t>
            </a:r>
            <a:r>
              <a:rPr lang="en-US" altLang="zh-TW" sz="40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cài</a:t>
            </a:r>
            <a:endParaRPr lang="en-US" altLang="zh-TW" sz="40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n-US" altLang="zh-TW" dirty="0"/>
              <a:t>N. cuisine; dishes </a:t>
            </a:r>
            <a:endParaRPr lang="zh-TW" altLang="en-US" dirty="0"/>
          </a:p>
        </p:txBody>
      </p:sp>
      <p:sp>
        <p:nvSpPr>
          <p:cNvPr id="45" name="標題 1">
            <a:extLst>
              <a:ext uri="{FF2B5EF4-FFF2-40B4-BE49-F238E27FC236}">
                <a16:creationId xmlns:a16="http://schemas.microsoft.com/office/drawing/2014/main" id="{796FA600-6314-80AB-AD24-1E50AA5545FF}"/>
              </a:ext>
            </a:extLst>
          </p:cNvPr>
          <p:cNvSpPr txBox="1">
            <a:spLocks/>
          </p:cNvSpPr>
          <p:nvPr/>
        </p:nvSpPr>
        <p:spPr>
          <a:xfrm>
            <a:off x="0" y="5234782"/>
            <a:ext cx="3977640" cy="1619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sz="4000" dirty="0"/>
              <a:t>中国菜 </a:t>
            </a:r>
            <a:endParaRPr lang="en-US" altLang="zh-TW" sz="4000" dirty="0"/>
          </a:p>
          <a:p>
            <a:pPr algn="ctr"/>
            <a:r>
              <a:rPr lang="en-US" altLang="zh-TW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Zhōngguócài</a:t>
            </a:r>
            <a:endParaRPr lang="en-US" altLang="zh-TW" sz="32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n-US" altLang="zh-TW" sz="3200" b="0" i="0" dirty="0">
                <a:effectLst/>
                <a:latin typeface="Roboto" panose="02000000000000000000" pitchFamily="2" charset="0"/>
              </a:rPr>
              <a:t>Chinese food</a:t>
            </a:r>
          </a:p>
        </p:txBody>
      </p:sp>
      <p:sp>
        <p:nvSpPr>
          <p:cNvPr id="47" name="標題 1">
            <a:extLst>
              <a:ext uri="{FF2B5EF4-FFF2-40B4-BE49-F238E27FC236}">
                <a16:creationId xmlns:a16="http://schemas.microsoft.com/office/drawing/2014/main" id="{6263C892-31B8-EB41-6713-5C1C1AE71223}"/>
              </a:ext>
            </a:extLst>
          </p:cNvPr>
          <p:cNvSpPr txBox="1">
            <a:spLocks/>
          </p:cNvSpPr>
          <p:nvPr/>
        </p:nvSpPr>
        <p:spPr>
          <a:xfrm>
            <a:off x="8412480" y="5254785"/>
            <a:ext cx="3779520" cy="1603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sz="4000" dirty="0"/>
              <a:t>英国菜</a:t>
            </a:r>
            <a:endParaRPr lang="en-US" altLang="zh-TW" sz="4000" dirty="0"/>
          </a:p>
          <a:p>
            <a:pPr algn="ctr"/>
            <a:r>
              <a:rPr lang="en-US" altLang="zh-TW" sz="32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Yīngguócài</a:t>
            </a:r>
            <a:endParaRPr lang="en-US" altLang="zh-TW" sz="32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新細明體" panose="02020500000000000000" pitchFamily="18" charset="-120"/>
                <a:cs typeface="+mn-cs"/>
              </a:rPr>
              <a:t>British </a:t>
            </a:r>
            <a:r>
              <a:rPr lang="en-US" altLang="zh-TW" sz="3200" b="0" i="0" dirty="0">
                <a:effectLst/>
                <a:latin typeface="Roboto" panose="02000000000000000000" pitchFamily="2" charset="0"/>
              </a:rPr>
              <a:t>food</a:t>
            </a:r>
            <a:endParaRPr lang="en-US" altLang="zh-TW" sz="32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8" name="標題 1">
            <a:extLst>
              <a:ext uri="{FF2B5EF4-FFF2-40B4-BE49-F238E27FC236}">
                <a16:creationId xmlns:a16="http://schemas.microsoft.com/office/drawing/2014/main" id="{EA0CC0F2-7FF2-6629-91EC-3D232FD0593B}"/>
              </a:ext>
            </a:extLst>
          </p:cNvPr>
          <p:cNvSpPr txBox="1">
            <a:spLocks/>
          </p:cNvSpPr>
          <p:nvPr/>
        </p:nvSpPr>
        <p:spPr>
          <a:xfrm>
            <a:off x="4185920" y="5254785"/>
            <a:ext cx="3779520" cy="1603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TW" altLang="en-US" sz="4000" dirty="0"/>
              <a:t>捷克菜</a:t>
            </a:r>
            <a:endParaRPr lang="en-US" altLang="zh-TW" sz="4000" dirty="0"/>
          </a:p>
          <a:p>
            <a:pPr algn="ctr"/>
            <a:r>
              <a:rPr lang="en-US" altLang="zh-TW" sz="35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Jiékècài</a:t>
            </a:r>
            <a:endParaRPr lang="en-US" altLang="zh-TW" sz="35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新細明體" panose="02020500000000000000" pitchFamily="18" charset="-120"/>
                <a:cs typeface="+mn-cs"/>
              </a:rPr>
              <a:t>Czech</a:t>
            </a:r>
            <a:r>
              <a:rPr lang="en-US" altLang="zh-TW" sz="32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>
                <a:effectLst/>
                <a:latin typeface="Roboto" panose="02000000000000000000" pitchFamily="2" charset="0"/>
              </a:rPr>
              <a:t>food</a:t>
            </a:r>
            <a:endParaRPr lang="en-US" altLang="zh-TW" sz="32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2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327DCA10-8965-CAEE-5A02-C69943541937}"/>
              </a:ext>
            </a:extLst>
          </p:cNvPr>
          <p:cNvSpPr/>
          <p:nvPr/>
        </p:nvSpPr>
        <p:spPr>
          <a:xfrm>
            <a:off x="288758" y="91475"/>
            <a:ext cx="11341768" cy="23261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B8A88DF-E412-11DC-575F-0B13BAD6C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21" y="-56747"/>
            <a:ext cx="10515600" cy="1325563"/>
          </a:xfrm>
        </p:spPr>
        <p:txBody>
          <a:bodyPr/>
          <a:lstStyle/>
          <a:p>
            <a:r>
              <a:rPr lang="en-US" altLang="zh-TW" dirty="0"/>
              <a:t>Questions with </a:t>
            </a:r>
            <a:r>
              <a:rPr lang="zh-TW" altLang="en-US" sz="6000" dirty="0"/>
              <a:t>好吗 </a:t>
            </a:r>
            <a:r>
              <a:rPr lang="en-US" altLang="zh-TW" sz="4000" dirty="0"/>
              <a:t>(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hǎoma</a:t>
            </a:r>
            <a:r>
              <a:rPr lang="en-US" altLang="zh-TW" sz="4000" dirty="0"/>
              <a:t>)</a:t>
            </a:r>
            <a:endParaRPr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F59E4DD-1941-B670-95BE-F4AC2F5F8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21" y="1024256"/>
            <a:ext cx="10515600" cy="1325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solicit someone's opinion, we can ask </a:t>
            </a:r>
            <a:r>
              <a:rPr lang="zh-TW" altLang="en-US" sz="5400" dirty="0">
                <a:latin typeface="Tahoma" panose="020B0604030504040204" pitchFamily="34" charset="0"/>
                <a:cs typeface="Tahoma" panose="020B0604030504040204" pitchFamily="34" charset="0"/>
              </a:rPr>
              <a:t>好吗 </a:t>
            </a:r>
            <a:r>
              <a:rPr lang="en-US" altLang="zh-TW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stating an idea or suggestion.</a:t>
            </a:r>
            <a:endParaRPr lang="zh-TW" altLang="en-US" sz="3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E6E384C-FE7A-D35F-5A9E-3503C89B5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74" y="2417581"/>
            <a:ext cx="9320463" cy="2994291"/>
          </a:xfrm>
          <a:prstGeom prst="rect">
            <a:avLst/>
          </a:prstGeom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47656125-BF1E-5F1A-38BE-9E53409FEF30}"/>
              </a:ext>
            </a:extLst>
          </p:cNvPr>
          <p:cNvSpPr txBox="1">
            <a:spLocks/>
          </p:cNvSpPr>
          <p:nvPr/>
        </p:nvSpPr>
        <p:spPr>
          <a:xfrm>
            <a:off x="838200" y="5630779"/>
            <a:ext cx="10515600" cy="929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/>
              <a:t>那我们晚上吃</a:t>
            </a:r>
            <a:r>
              <a:rPr lang="zh-TW" altLang="en-US" sz="4400" u="sng" dirty="0"/>
              <a:t>中国菜</a:t>
            </a:r>
            <a:r>
              <a:rPr lang="zh-TW" altLang="en-US" sz="4400" dirty="0"/>
              <a:t>好吗？</a:t>
            </a:r>
            <a:endParaRPr lang="zh-TW" altLang="en-US" sz="32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412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C594285E-BB0D-7F80-AB08-481DB8B8E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506982"/>
            <a:ext cx="10905066" cy="384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09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50EE5F1E-FDE3-15A0-7674-825612F96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47057"/>
              </p:ext>
            </p:extLst>
          </p:nvPr>
        </p:nvGraphicFramePr>
        <p:xfrm>
          <a:off x="0" y="414508"/>
          <a:ext cx="12192000" cy="5970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4274">
                  <a:extLst>
                    <a:ext uri="{9D8B030D-6E8A-4147-A177-3AD203B41FA5}">
                      <a16:colId xmlns:a16="http://schemas.microsoft.com/office/drawing/2014/main" val="3975548670"/>
                    </a:ext>
                  </a:extLst>
                </a:gridCol>
                <a:gridCol w="4459705">
                  <a:extLst>
                    <a:ext uri="{9D8B030D-6E8A-4147-A177-3AD203B41FA5}">
                      <a16:colId xmlns:a16="http://schemas.microsoft.com/office/drawing/2014/main" val="1703792330"/>
                    </a:ext>
                  </a:extLst>
                </a:gridCol>
                <a:gridCol w="1556084">
                  <a:extLst>
                    <a:ext uri="{9D8B030D-6E8A-4147-A177-3AD203B41FA5}">
                      <a16:colId xmlns:a16="http://schemas.microsoft.com/office/drawing/2014/main" val="4045699479"/>
                    </a:ext>
                  </a:extLst>
                </a:gridCol>
                <a:gridCol w="2261937">
                  <a:extLst>
                    <a:ext uri="{9D8B030D-6E8A-4147-A177-3AD203B41FA5}">
                      <a16:colId xmlns:a16="http://schemas.microsoft.com/office/drawing/2014/main" val="1986002458"/>
                    </a:ext>
                  </a:extLst>
                </a:gridCol>
              </a:tblGrid>
              <a:tr h="597024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王朋</a:t>
                      </a:r>
                      <a:endParaRPr lang="en-US" altLang="zh-TW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 altLang="zh-TW" sz="40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Wángpéng</a:t>
                      </a:r>
                      <a:r>
                        <a:rPr lang="en-US" altLang="zh-TW" sz="4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zh-TW" altLang="en-US" sz="4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李友</a:t>
                      </a:r>
                      <a:endParaRPr lang="en-US" altLang="zh-TW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0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Lǐyǒu</a:t>
                      </a:r>
                      <a:endParaRPr lang="en-US" altLang="zh-TW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zh-TW" altLang="en-US" sz="4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高文中</a:t>
                      </a:r>
                      <a:endParaRPr lang="en-US" altLang="zh-TW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 altLang="zh-TW" sz="40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Gāowénzhōng</a:t>
                      </a:r>
                      <a:endParaRPr lang="en-US" altLang="zh-TW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zh-TW" altLang="en-US" sz="4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白英爱</a:t>
                      </a:r>
                      <a:endParaRPr lang="en-US" altLang="zh-TW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 altLang="zh-TW" sz="40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Báiyīng’ài</a:t>
                      </a:r>
                      <a:endParaRPr lang="en-US" altLang="zh-TW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 altLang="zh-TW" sz="36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zh-TW" altLang="en-US" sz="36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你的同学的名字</a:t>
                      </a:r>
                      <a:r>
                        <a:rPr lang="en-US" altLang="zh-TW" sz="36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周末</a:t>
                      </a:r>
                      <a:endParaRPr lang="en-US" altLang="zh-TW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zh-TW" altLang="en-US" sz="4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常常</a:t>
                      </a:r>
                      <a:endParaRPr lang="en-US" altLang="zh-TW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zh-TW" altLang="en-US" sz="4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有的时候</a:t>
                      </a:r>
                      <a:endParaRPr lang="en-US" altLang="zh-TW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zh-TW" altLang="en-US" sz="4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明天</a:t>
                      </a:r>
                      <a:endParaRPr lang="en-US" altLang="zh-TW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zh-TW" altLang="en-US" sz="40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昨天下午五点半</a:t>
                      </a:r>
                      <a:endParaRPr lang="en-US" altLang="zh-TW" sz="4000" b="0" u="sng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 altLang="zh-TW" sz="32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(Time for you want)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听</a:t>
                      </a:r>
                      <a:endParaRPr lang="en-US" altLang="zh-TW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zh-TW" altLang="en-US" sz="4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吃</a:t>
                      </a:r>
                      <a:endParaRPr lang="en-US" altLang="zh-TW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zh-TW" altLang="en-US" sz="4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看</a:t>
                      </a:r>
                      <a:endParaRPr lang="en-US" altLang="zh-TW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zh-TW" altLang="en-US" sz="4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打</a:t>
                      </a:r>
                      <a:endParaRPr lang="en-US" altLang="zh-TW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zh-TW" altLang="en-US" sz="4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跳</a:t>
                      </a:r>
                      <a:endParaRPr lang="en-US" altLang="zh-TW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zh-TW" altLang="en-US" sz="4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唱</a:t>
                      </a:r>
                      <a:endParaRPr lang="en-US" altLang="zh-TW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zh-TW" altLang="en-US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球</a:t>
                      </a:r>
                      <a:endParaRPr lang="en-US" altLang="zh-TW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zh-TW" altLang="en-US" sz="4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音乐</a:t>
                      </a:r>
                      <a:endParaRPr lang="en-US" altLang="zh-TW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zh-TW" altLang="en-US" sz="4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饭</a:t>
                      </a:r>
                      <a:endParaRPr lang="en-US" altLang="zh-TW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zh-TW" altLang="en-US" sz="4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电视</a:t>
                      </a:r>
                      <a:endParaRPr lang="en-US" altLang="zh-TW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zh-TW" altLang="en-US" sz="4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电影</a:t>
                      </a:r>
                      <a:endParaRPr lang="en-US" altLang="zh-TW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zh-TW" altLang="en-US" sz="4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歌</a:t>
                      </a:r>
                      <a:endParaRPr lang="en-US" altLang="zh-TW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zh-TW" altLang="en-US" sz="4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舞</a:t>
                      </a:r>
                      <a:endParaRPr lang="en-US" altLang="zh-TW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zh-TW" altLang="en-US" sz="4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书</a:t>
                      </a:r>
                      <a:endParaRPr lang="en-US" altLang="zh-TW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zh-TW" altLang="en-US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186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427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8A8E2462-12F4-2B95-CCC2-86C9A8ED1F26}"/>
              </a:ext>
            </a:extLst>
          </p:cNvPr>
          <p:cNvSpPr/>
          <p:nvPr/>
        </p:nvSpPr>
        <p:spPr>
          <a:xfrm>
            <a:off x="196770" y="266217"/>
            <a:ext cx="11754597" cy="21544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95A3E92-F2CA-358A-4485-C1F6E069B6A7}"/>
              </a:ext>
            </a:extLst>
          </p:cNvPr>
          <p:cNvSpPr txBox="1"/>
          <p:nvPr/>
        </p:nvSpPr>
        <p:spPr>
          <a:xfrm>
            <a:off x="428262" y="266218"/>
            <a:ext cx="1139476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去</a:t>
            </a:r>
            <a:r>
              <a:rPr lang="en-US" altLang="zh-TW" sz="5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qù</a:t>
            </a:r>
            <a:r>
              <a:rPr lang="zh-TW" altLang="en-US" sz="5400" dirty="0">
                <a:solidFill>
                  <a:srgbClr val="FF0000"/>
                </a:solidFill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 </a:t>
            </a:r>
            <a:r>
              <a:rPr lang="en-US" altLang="zh-TW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</a:t>
            </a:r>
            <a:r>
              <a:rPr lang="zh-TW" altLang="en-US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to</a:t>
            </a:r>
            <a:r>
              <a:rPr lang="zh-TW" altLang="en-US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go</a:t>
            </a:r>
            <a:r>
              <a:rPr lang="zh-TW" altLang="en-US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  </a:t>
            </a:r>
            <a:r>
              <a:rPr lang="en-US" altLang="zh-TW" sz="4000" u="sng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+</a:t>
            </a:r>
            <a:r>
              <a:rPr lang="zh-TW" altLang="en-US" sz="4000" u="sng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4000" u="sng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Action</a:t>
            </a:r>
          </a:p>
          <a:p>
            <a:r>
              <a:rPr lang="en-US" altLang="zh-TW" sz="4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If the performance of an action involves a change of location, then this is the construction we use.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EDEC9DDD-4F0C-2BE0-3095-A5BF6D5AC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506784"/>
              </p:ext>
            </p:extLst>
          </p:nvPr>
        </p:nvGraphicFramePr>
        <p:xfrm>
          <a:off x="29646" y="2377440"/>
          <a:ext cx="121920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4274">
                  <a:extLst>
                    <a:ext uri="{9D8B030D-6E8A-4147-A177-3AD203B41FA5}">
                      <a16:colId xmlns:a16="http://schemas.microsoft.com/office/drawing/2014/main" val="3975548670"/>
                    </a:ext>
                  </a:extLst>
                </a:gridCol>
                <a:gridCol w="4459705">
                  <a:extLst>
                    <a:ext uri="{9D8B030D-6E8A-4147-A177-3AD203B41FA5}">
                      <a16:colId xmlns:a16="http://schemas.microsoft.com/office/drawing/2014/main" val="1703792330"/>
                    </a:ext>
                  </a:extLst>
                </a:gridCol>
                <a:gridCol w="1556084">
                  <a:extLst>
                    <a:ext uri="{9D8B030D-6E8A-4147-A177-3AD203B41FA5}">
                      <a16:colId xmlns:a16="http://schemas.microsoft.com/office/drawing/2014/main" val="4045699479"/>
                    </a:ext>
                  </a:extLst>
                </a:gridCol>
                <a:gridCol w="2261937">
                  <a:extLst>
                    <a:ext uri="{9D8B030D-6E8A-4147-A177-3AD203B41FA5}">
                      <a16:colId xmlns:a16="http://schemas.microsoft.com/office/drawing/2014/main" val="1986002458"/>
                    </a:ext>
                  </a:extLst>
                </a:gridCol>
              </a:tblGrid>
              <a:tr h="429928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zh-TW" altLang="en-US" sz="36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你的同学的名字</a:t>
                      </a:r>
                      <a:r>
                        <a:rPr lang="en-US" altLang="zh-TW" sz="36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周末</a:t>
                      </a:r>
                      <a:endParaRPr lang="en-US" altLang="zh-TW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zh-TW" altLang="en-US" sz="4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常常</a:t>
                      </a:r>
                      <a:endParaRPr lang="en-US" altLang="zh-TW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zh-TW" altLang="en-US" sz="4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有的时候</a:t>
                      </a:r>
                      <a:endParaRPr lang="en-US" altLang="zh-TW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zh-TW" altLang="en-US" sz="4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明天</a:t>
                      </a:r>
                      <a:endParaRPr lang="en-US" altLang="zh-TW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zh-TW" altLang="en-US" sz="40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昨天下午五点半</a:t>
                      </a:r>
                      <a:endParaRPr lang="en-US" altLang="zh-TW" sz="4000" b="0" u="sng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 altLang="zh-TW" sz="32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(Time for you want)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听</a:t>
                      </a:r>
                      <a:endParaRPr lang="en-US" altLang="zh-TW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zh-TW" altLang="en-US" sz="4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吃</a:t>
                      </a:r>
                      <a:endParaRPr lang="en-US" altLang="zh-TW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zh-TW" altLang="en-US" sz="4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看</a:t>
                      </a:r>
                      <a:endParaRPr lang="en-US" altLang="zh-TW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zh-TW" altLang="en-US" sz="4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打</a:t>
                      </a:r>
                      <a:endParaRPr lang="en-US" altLang="zh-TW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zh-TW" altLang="en-US" sz="4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跳</a:t>
                      </a:r>
                      <a:endParaRPr lang="en-US" altLang="zh-TW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zh-TW" altLang="en-US" sz="40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唱</a:t>
                      </a:r>
                      <a:endParaRPr lang="en-US" altLang="zh-TW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zh-TW" altLang="en-US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球</a:t>
                      </a:r>
                      <a:endParaRPr lang="en-US" altLang="zh-TW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zh-TW" altLang="en-US" sz="36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音乐</a:t>
                      </a:r>
                      <a:endParaRPr lang="en-US" altLang="zh-TW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zh-TW" altLang="en-US" sz="36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饭</a:t>
                      </a:r>
                      <a:endParaRPr lang="en-US" altLang="zh-TW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zh-TW" altLang="en-US" sz="36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电视</a:t>
                      </a:r>
                      <a:endParaRPr lang="en-US" altLang="zh-TW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zh-TW" altLang="en-US" sz="36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电影</a:t>
                      </a:r>
                      <a:endParaRPr lang="en-US" altLang="zh-TW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zh-TW" altLang="en-US" sz="36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歌</a:t>
                      </a:r>
                      <a:endParaRPr lang="en-US" altLang="zh-TW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zh-TW" altLang="en-US" sz="36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舞</a:t>
                      </a:r>
                      <a:endParaRPr lang="en-US" altLang="zh-TW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zh-TW" altLang="en-US" sz="36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书</a:t>
                      </a:r>
                      <a:endParaRPr lang="en-US" altLang="zh-TW" sz="4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186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97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3" name="Rectangle 1843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AA2FABB-71C4-560D-9405-A5308CDB5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zh-TW" altLang="en-US" sz="5000" dirty="0">
                <a:latin typeface="-apple-system"/>
              </a:rPr>
              <a:t>包饺子活动</a:t>
            </a:r>
            <a:br>
              <a:rPr lang="en-US" altLang="zh-TW" sz="5000" dirty="0">
                <a:latin typeface="-apple-system"/>
              </a:rPr>
            </a:br>
            <a:r>
              <a:rPr lang="en-US" altLang="zh-TW" sz="5000" dirty="0">
                <a:latin typeface="-apple-system"/>
              </a:rPr>
              <a:t>Dumpling-making activity</a:t>
            </a:r>
            <a:endParaRPr lang="zh-TW" altLang="en-US" sz="5000" dirty="0"/>
          </a:p>
        </p:txBody>
      </p:sp>
      <p:sp>
        <p:nvSpPr>
          <p:cNvPr id="1844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23E001-EB26-1D9D-8EB5-FF5F87E4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68" y="2872899"/>
            <a:ext cx="4368601" cy="3320668"/>
          </a:xfrm>
        </p:spPr>
        <p:txBody>
          <a:bodyPr>
            <a:normAutofit/>
          </a:bodyPr>
          <a:lstStyle/>
          <a:p>
            <a:r>
              <a:rPr lang="zh-TW" altLang="en-US" sz="2200" b="0" i="0" dirty="0">
                <a:effectLst/>
                <a:latin typeface="-apple-system"/>
              </a:rPr>
              <a:t>时间：</a:t>
            </a:r>
            <a:r>
              <a:rPr lang="en-US" altLang="zh-TW" sz="2200" b="0" i="0" dirty="0">
                <a:effectLst/>
                <a:latin typeface="-apple-system"/>
              </a:rPr>
              <a:t>12</a:t>
            </a:r>
            <a:r>
              <a:rPr lang="zh-TW" altLang="en-US" sz="2200" b="0" i="0" dirty="0">
                <a:effectLst/>
                <a:latin typeface="-apple-system"/>
              </a:rPr>
              <a:t>月</a:t>
            </a:r>
            <a:r>
              <a:rPr lang="en-US" altLang="zh-TW" sz="2200" b="0" i="0" dirty="0">
                <a:effectLst/>
                <a:latin typeface="-apple-system"/>
              </a:rPr>
              <a:t>5</a:t>
            </a:r>
            <a:r>
              <a:rPr lang="zh-TW" altLang="en-US" sz="2200" b="0" i="0" dirty="0">
                <a:effectLst/>
                <a:latin typeface="-apple-system"/>
              </a:rPr>
              <a:t>日（周二）下午</a:t>
            </a:r>
            <a:r>
              <a:rPr lang="en-US" altLang="zh-TW" sz="2200" b="0" i="0" dirty="0">
                <a:effectLst/>
                <a:latin typeface="-apple-system"/>
              </a:rPr>
              <a:t>2</a:t>
            </a:r>
            <a:r>
              <a:rPr lang="zh-TW" altLang="en-US" sz="2200" b="0" i="0" dirty="0">
                <a:effectLst/>
                <a:latin typeface="-apple-system"/>
              </a:rPr>
              <a:t>点</a:t>
            </a:r>
            <a:endParaRPr lang="en-US" altLang="zh-TW" sz="2200" b="0" i="0" dirty="0">
              <a:effectLst/>
              <a:latin typeface="-apple-system"/>
            </a:endParaRPr>
          </a:p>
          <a:p>
            <a:r>
              <a:rPr lang="en-US" altLang="zh-TW" sz="2200" b="0" i="0" dirty="0">
                <a:effectLst/>
                <a:latin typeface="-apple-system"/>
              </a:rPr>
              <a:t>Money</a:t>
            </a:r>
            <a:r>
              <a:rPr lang="zh-TW" altLang="en-US" sz="2200" b="0" i="0" dirty="0">
                <a:effectLst/>
                <a:latin typeface="-apple-system"/>
              </a:rPr>
              <a:t>：</a:t>
            </a:r>
            <a:r>
              <a:rPr lang="en-US" altLang="zh-TW" sz="2200" b="0" i="0" dirty="0">
                <a:effectLst/>
                <a:latin typeface="-apple-system"/>
              </a:rPr>
              <a:t>200 </a:t>
            </a:r>
            <a:r>
              <a:rPr lang="en-US" altLang="zh-TW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Kč</a:t>
            </a:r>
            <a:endParaRPr lang="zh-TW" altLang="en-US" sz="2200" b="1" dirty="0"/>
          </a:p>
        </p:txBody>
      </p:sp>
      <p:pic>
        <p:nvPicPr>
          <p:cNvPr id="18434" name="Picture 2" descr="【2020 新北市最好吃的水餃精選懶人包】- 鄉民食堂推薦 10 家在地人都推薦的美味水餃！ | 鄉民食堂">
            <a:extLst>
              <a:ext uri="{FF2B5EF4-FFF2-40B4-BE49-F238E27FC236}">
                <a16:creationId xmlns:a16="http://schemas.microsoft.com/office/drawing/2014/main" id="{874EFAE4-56D9-47BA-950F-E6E6C83A81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r="22026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113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0738F764-2599-6D08-9ACF-31ADE9ED1EAA}"/>
              </a:ext>
            </a:extLst>
          </p:cNvPr>
          <p:cNvSpPr/>
          <p:nvPr/>
        </p:nvSpPr>
        <p:spPr>
          <a:xfrm>
            <a:off x="324091" y="381965"/>
            <a:ext cx="11528385" cy="20024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A7685BE-3006-CFD4-F29A-E9B054B41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524" y="365125"/>
            <a:ext cx="11512952" cy="2042409"/>
          </a:xfrm>
        </p:spPr>
        <p:txBody>
          <a:bodyPr>
            <a:noAutofit/>
          </a:bodyPr>
          <a:lstStyle/>
          <a:p>
            <a:r>
              <a:rPr lang="en-US" altLang="zh-TW" sz="4000" b="1" u="sng" dirty="0"/>
              <a:t>Affirmative + Negative (A-not-A) Questions (I)</a:t>
            </a:r>
            <a:br>
              <a:rPr lang="en-US" altLang="zh-TW" sz="3600" dirty="0"/>
            </a:br>
            <a:r>
              <a:rPr lang="en-US" altLang="zh-TW" sz="3200" dirty="0"/>
              <a:t>Besides adding the question particle </a:t>
            </a:r>
            <a:r>
              <a:rPr lang="zh-TW" altLang="en-US" sz="3200" dirty="0"/>
              <a:t>吗 </a:t>
            </a:r>
            <a:r>
              <a:rPr lang="en-US" altLang="zh-TW" sz="3200" dirty="0"/>
              <a:t>(ma) to a declarative sentence, another common way of forming a question in Chinese is to repeat the verb or adjective in its affirmative and negative form.</a:t>
            </a:r>
            <a:endParaRPr lang="zh-TW" altLang="en-US" sz="3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5D33D4-4850-66F4-BCE1-E64A7EF04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405" y="2876310"/>
            <a:ext cx="3236089" cy="1574157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你忙</a:t>
            </a:r>
            <a:r>
              <a:rPr lang="zh-TW" altLang="en-US" sz="4400" dirty="0">
                <a:solidFill>
                  <a:srgbClr val="FF0000"/>
                </a:solidFill>
              </a:rPr>
              <a:t>吗</a:t>
            </a:r>
            <a:r>
              <a:rPr lang="zh-TW" altLang="en-US" sz="4400" dirty="0"/>
              <a:t>？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Nǐ</a:t>
            </a:r>
            <a:r>
              <a:rPr lang="zh-TW" altLang="en-US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máng</a:t>
            </a:r>
            <a:r>
              <a:rPr lang="zh-TW" altLang="en-US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ma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?</a:t>
            </a:r>
            <a:endParaRPr lang="en-US" altLang="zh-TW" sz="3200" b="0" i="0" dirty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3415258F-CFB8-9B52-C00F-CBFF08C4F5DA}"/>
              </a:ext>
            </a:extLst>
          </p:cNvPr>
          <p:cNvSpPr txBox="1">
            <a:spLocks/>
          </p:cNvSpPr>
          <p:nvPr/>
        </p:nvSpPr>
        <p:spPr>
          <a:xfrm>
            <a:off x="5954210" y="2876310"/>
            <a:ext cx="5257800" cy="1574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/>
              <a:t>你</a:t>
            </a:r>
            <a:r>
              <a:rPr lang="zh-TW" altLang="en-US" sz="4400" dirty="0">
                <a:solidFill>
                  <a:srgbClr val="FF0000"/>
                </a:solidFill>
              </a:rPr>
              <a:t>忙不忙</a:t>
            </a:r>
            <a:r>
              <a:rPr lang="zh-TW" altLang="en-US" sz="4400" dirty="0"/>
              <a:t>？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Nǐ</a:t>
            </a:r>
            <a:r>
              <a:rPr lang="zh-TW" altLang="en-US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máng</a:t>
            </a:r>
            <a:r>
              <a:rPr lang="zh-TW" altLang="en-US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bùmáng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?</a:t>
            </a:r>
          </a:p>
          <a:p>
            <a:endParaRPr lang="zh-TW" altLang="en-US" sz="4400" dirty="0"/>
          </a:p>
        </p:txBody>
      </p:sp>
      <p:sp>
        <p:nvSpPr>
          <p:cNvPr id="6" name="等於 5">
            <a:extLst>
              <a:ext uri="{FF2B5EF4-FFF2-40B4-BE49-F238E27FC236}">
                <a16:creationId xmlns:a16="http://schemas.microsoft.com/office/drawing/2014/main" id="{8E5FD6D5-6000-20CD-E1F0-105652601A6E}"/>
              </a:ext>
            </a:extLst>
          </p:cNvPr>
          <p:cNvSpPr/>
          <p:nvPr/>
        </p:nvSpPr>
        <p:spPr>
          <a:xfrm>
            <a:off x="4722470" y="3188825"/>
            <a:ext cx="1231739" cy="729205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D259827B-F9E2-0473-0537-4F2BBCCF9FBB}"/>
              </a:ext>
            </a:extLst>
          </p:cNvPr>
          <p:cNvSpPr txBox="1">
            <a:spLocks/>
          </p:cNvSpPr>
          <p:nvPr/>
        </p:nvSpPr>
        <p:spPr>
          <a:xfrm>
            <a:off x="1567405" y="4762982"/>
            <a:ext cx="3236089" cy="1574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400" dirty="0"/>
              <a:t>我很忙。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Wǒ</a:t>
            </a:r>
            <a:r>
              <a:rPr lang="zh-TW" altLang="en-US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hěnmáng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.</a:t>
            </a: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6221B044-F26B-282D-FA14-FAEEDC3C828C}"/>
              </a:ext>
            </a:extLst>
          </p:cNvPr>
          <p:cNvSpPr txBox="1">
            <a:spLocks/>
          </p:cNvSpPr>
          <p:nvPr/>
        </p:nvSpPr>
        <p:spPr>
          <a:xfrm>
            <a:off x="5338339" y="4762981"/>
            <a:ext cx="3236089" cy="1574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400" dirty="0"/>
              <a:t>我不忙。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Wǒ</a:t>
            </a:r>
            <a:r>
              <a:rPr lang="zh-TW" altLang="en-US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bùmáng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4729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0738F764-2599-6D08-9ACF-31ADE9ED1EAA}"/>
              </a:ext>
            </a:extLst>
          </p:cNvPr>
          <p:cNvSpPr/>
          <p:nvPr/>
        </p:nvSpPr>
        <p:spPr>
          <a:xfrm>
            <a:off x="324091" y="381965"/>
            <a:ext cx="11528385" cy="20024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A7685BE-3006-CFD4-F29A-E9B054B41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524" y="365125"/>
            <a:ext cx="11512952" cy="2042409"/>
          </a:xfrm>
        </p:spPr>
        <p:txBody>
          <a:bodyPr>
            <a:noAutofit/>
          </a:bodyPr>
          <a:lstStyle/>
          <a:p>
            <a:r>
              <a:rPr lang="en-US" altLang="zh-TW" sz="4000" b="1" u="sng" dirty="0"/>
              <a:t>Affirmative + Negative (A-not-A) Questions (I)</a:t>
            </a:r>
            <a:br>
              <a:rPr lang="en-US" altLang="zh-TW" sz="3600" dirty="0"/>
            </a:br>
            <a:r>
              <a:rPr lang="en-US" altLang="zh-TW" sz="3200" dirty="0"/>
              <a:t>Besides adding the question particle </a:t>
            </a:r>
            <a:r>
              <a:rPr lang="zh-TW" altLang="en-US" sz="3200" dirty="0"/>
              <a:t>吗 </a:t>
            </a:r>
            <a:r>
              <a:rPr lang="en-US" altLang="zh-TW" sz="3200" dirty="0"/>
              <a:t>(ma) to a declarative sentence, another common way of forming a question in Chinese is to repeat the verb or adjective in its affirmative and negative form.</a:t>
            </a:r>
            <a:endParaRPr lang="zh-TW" altLang="en-US" sz="3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5D33D4-4850-66F4-BCE1-E64A7EF04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405" y="2876310"/>
            <a:ext cx="7171481" cy="1574157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你喜欢吃中国菜吗？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Nǐ</a:t>
            </a:r>
            <a:r>
              <a:rPr lang="zh-TW" altLang="en-US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xǐhuān</a:t>
            </a:r>
            <a:r>
              <a:rPr lang="zh-TW" altLang="en-US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chī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zhōngguócài</a:t>
            </a:r>
            <a:r>
              <a:rPr lang="zh-TW" altLang="en-US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ma?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D259827B-F9E2-0473-0537-4F2BBCCF9FBB}"/>
              </a:ext>
            </a:extLst>
          </p:cNvPr>
          <p:cNvSpPr txBox="1">
            <a:spLocks/>
          </p:cNvSpPr>
          <p:nvPr/>
        </p:nvSpPr>
        <p:spPr>
          <a:xfrm>
            <a:off x="1567405" y="4762982"/>
            <a:ext cx="8039582" cy="1574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/>
              <a:t>你喜欢不喜欢吃中国菜？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Nǐ</a:t>
            </a:r>
            <a:r>
              <a:rPr lang="zh-TW" altLang="en-US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xǐhuān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bùxǐhuān</a:t>
            </a:r>
            <a:r>
              <a:rPr lang="zh-TW" altLang="en-US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chī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zhōngguócài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450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0738F764-2599-6D08-9ACF-31ADE9ED1EAA}"/>
              </a:ext>
            </a:extLst>
          </p:cNvPr>
          <p:cNvSpPr/>
          <p:nvPr/>
        </p:nvSpPr>
        <p:spPr>
          <a:xfrm>
            <a:off x="324091" y="381965"/>
            <a:ext cx="11528385" cy="20024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A7685BE-3006-CFD4-F29A-E9B054B41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524" y="365125"/>
            <a:ext cx="11512952" cy="2042409"/>
          </a:xfrm>
        </p:spPr>
        <p:txBody>
          <a:bodyPr>
            <a:noAutofit/>
          </a:bodyPr>
          <a:lstStyle/>
          <a:p>
            <a:r>
              <a:rPr lang="en-US" altLang="zh-TW" sz="4000" b="1" u="sng" dirty="0"/>
              <a:t>Affirmative + Negative (A-not-A) Questions (I)</a:t>
            </a:r>
            <a:br>
              <a:rPr lang="en-US" altLang="zh-TW" sz="3600" dirty="0"/>
            </a:br>
            <a:r>
              <a:rPr lang="en-US" altLang="zh-TW" sz="3200" dirty="0"/>
              <a:t>Besides adding the question particle </a:t>
            </a:r>
            <a:r>
              <a:rPr lang="zh-TW" altLang="en-US" sz="3200" dirty="0"/>
              <a:t>吗 </a:t>
            </a:r>
            <a:r>
              <a:rPr lang="en-US" altLang="zh-TW" sz="3200" dirty="0"/>
              <a:t>(ma) to a declarative sentence, another common way of forming a question in Chinese is to repeat the verb or adjective in its affirmative and negative form.</a:t>
            </a:r>
            <a:endParaRPr lang="zh-TW" altLang="en-US" sz="3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5D33D4-4850-66F4-BCE1-E64A7EF04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405" y="2876310"/>
            <a:ext cx="8386823" cy="1574157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请问王律师今天有没有事？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Qǐngwèn</a:t>
            </a:r>
            <a:r>
              <a:rPr lang="zh-TW" altLang="en-US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wánglǜshī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jīntiān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yǒu</a:t>
            </a:r>
            <a:r>
              <a:rPr lang="zh-TW" altLang="en-US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meiyǒu</a:t>
            </a:r>
            <a:r>
              <a:rPr lang="zh-TW" altLang="en-US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shì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?</a:t>
            </a:r>
            <a:endParaRPr lang="en-US" altLang="zh-TW" sz="3200" b="0" i="0" dirty="0">
              <a:solidFill>
                <a:srgbClr val="666666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D259827B-F9E2-0473-0537-4F2BBCCF9FBB}"/>
              </a:ext>
            </a:extLst>
          </p:cNvPr>
          <p:cNvSpPr txBox="1">
            <a:spLocks/>
          </p:cNvSpPr>
          <p:nvPr/>
        </p:nvSpPr>
        <p:spPr>
          <a:xfrm>
            <a:off x="1567405" y="4762982"/>
            <a:ext cx="8039582" cy="1574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/>
              <a:t>请问王律师今天有事吗？</a:t>
            </a:r>
            <a:endParaRPr lang="en-US" altLang="zh-TW" sz="4400" dirty="0"/>
          </a:p>
          <a:p>
            <a:pPr marL="0" indent="0">
              <a:buNone/>
            </a:pP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Qǐngwèn</a:t>
            </a:r>
            <a:r>
              <a:rPr lang="zh-TW" altLang="en-US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wánglǜshī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jīntiān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 err="1">
                <a:solidFill>
                  <a:srgbClr val="666666"/>
                </a:solidFill>
                <a:latin typeface="Roboto" panose="02000000000000000000" pitchFamily="2" charset="0"/>
              </a:rPr>
              <a:t>yǒushì</a:t>
            </a:r>
            <a:r>
              <a:rPr lang="zh-TW" altLang="en-US" sz="3200" dirty="0">
                <a:solidFill>
                  <a:srgbClr val="666666"/>
                </a:solidFill>
                <a:latin typeface="Roboto" panose="02000000000000000000" pitchFamily="2" charset="0"/>
              </a:rPr>
              <a:t> </a:t>
            </a:r>
            <a:r>
              <a:rPr lang="en-US" altLang="zh-TW" sz="3200" dirty="0">
                <a:solidFill>
                  <a:srgbClr val="666666"/>
                </a:solidFill>
                <a:latin typeface="Roboto" panose="02000000000000000000" pitchFamily="2" charset="0"/>
              </a:rPr>
              <a:t>ma?</a:t>
            </a:r>
          </a:p>
        </p:txBody>
      </p:sp>
    </p:spTree>
    <p:extLst>
      <p:ext uri="{BB962C8B-B14F-4D97-AF65-F5344CB8AC3E}">
        <p14:creationId xmlns:p14="http://schemas.microsoft.com/office/powerpoint/2010/main" val="916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D323842E-9889-B1FA-1CF2-BCCC36CE40DF}"/>
              </a:ext>
            </a:extLst>
          </p:cNvPr>
          <p:cNvSpPr/>
          <p:nvPr/>
        </p:nvSpPr>
        <p:spPr>
          <a:xfrm>
            <a:off x="104172" y="162046"/>
            <a:ext cx="11979798" cy="18913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6EC0BF-F295-D99B-4E47-91E837CCA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1" y="1066702"/>
            <a:ext cx="11421978" cy="986687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In this type of question there can be no adverbials before the verb other than time words as in (1) and (2). 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2C5122E-DFC7-4338-A29D-F480342502C4}"/>
              </a:ext>
            </a:extLst>
          </p:cNvPr>
          <p:cNvSpPr txBox="1"/>
          <p:nvPr/>
        </p:nvSpPr>
        <p:spPr>
          <a:xfrm>
            <a:off x="962526" y="260431"/>
            <a:ext cx="10391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u="sng" dirty="0"/>
              <a:t>Affirmative + Negative (A-not-A) Questions</a:t>
            </a:r>
            <a:endParaRPr lang="zh-TW" altLang="en-US" sz="4000" b="1" u="sng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03E630A-8596-3CA6-560B-531D580D2164}"/>
              </a:ext>
            </a:extLst>
          </p:cNvPr>
          <p:cNvSpPr txBox="1"/>
          <p:nvPr/>
        </p:nvSpPr>
        <p:spPr>
          <a:xfrm>
            <a:off x="962526" y="2258491"/>
            <a:ext cx="5955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你明天去不去？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6B2CC9A-AC32-D69F-8042-6C112C0273EF}"/>
              </a:ext>
            </a:extLst>
          </p:cNvPr>
          <p:cNvSpPr txBox="1"/>
          <p:nvPr/>
        </p:nvSpPr>
        <p:spPr>
          <a:xfrm>
            <a:off x="962526" y="4804612"/>
            <a:ext cx="87254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lt"/>
              <a:buAutoNum type="arabicPeriod" startAt="2"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她今天晚上看不看电视？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1E90509-D819-B96B-9DB3-D4CDECE18443}"/>
              </a:ext>
            </a:extLst>
          </p:cNvPr>
          <p:cNvSpPr txBox="1"/>
          <p:nvPr/>
        </p:nvSpPr>
        <p:spPr>
          <a:xfrm>
            <a:off x="960521" y="3563229"/>
            <a:ext cx="10557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__________________________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？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9D03BE5-40C7-EF9D-0E38-3DFE6982A20E}"/>
              </a:ext>
            </a:extLst>
          </p:cNvPr>
          <p:cNvSpPr txBox="1"/>
          <p:nvPr/>
        </p:nvSpPr>
        <p:spPr>
          <a:xfrm>
            <a:off x="960521" y="5934670"/>
            <a:ext cx="10557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__________________________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？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C147CCA-7C02-D868-DD8C-39CE66889D7F}"/>
              </a:ext>
            </a:extLst>
          </p:cNvPr>
          <p:cNvSpPr txBox="1"/>
          <p:nvPr/>
        </p:nvSpPr>
        <p:spPr>
          <a:xfrm>
            <a:off x="2101515" y="3418442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你明天去吗</a:t>
            </a:r>
            <a:endParaRPr lang="en-US" altLang="zh-TW"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0990E9C-6EFC-943F-B5DA-785C77CE0630}"/>
              </a:ext>
            </a:extLst>
          </p:cNvPr>
          <p:cNvSpPr txBox="1"/>
          <p:nvPr/>
        </p:nvSpPr>
        <p:spPr>
          <a:xfrm>
            <a:off x="2101515" y="5727942"/>
            <a:ext cx="6417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她今天晚上看电视吗</a:t>
            </a:r>
            <a:endParaRPr lang="en-US" altLang="zh-TW"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216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D323842E-9889-B1FA-1CF2-BCCC36CE40DF}"/>
              </a:ext>
            </a:extLst>
          </p:cNvPr>
          <p:cNvSpPr/>
          <p:nvPr/>
        </p:nvSpPr>
        <p:spPr>
          <a:xfrm>
            <a:off x="104172" y="162046"/>
            <a:ext cx="11979798" cy="23084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6EC0BF-F295-D99B-4E47-91E837CCA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1" y="1066703"/>
            <a:ext cx="11421978" cy="1403782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If there is an adverbial--such as </a:t>
            </a:r>
            <a:r>
              <a:rPr lang="zh-TW" altLang="en-US" dirty="0"/>
              <a:t>很</a:t>
            </a:r>
            <a:r>
              <a:rPr lang="en-US" altLang="zh-TW" dirty="0"/>
              <a:t>(</a:t>
            </a:r>
            <a:r>
              <a:rPr lang="en-US" altLang="zh-TW" dirty="0" err="1"/>
              <a:t>hěn</a:t>
            </a:r>
            <a:r>
              <a:rPr lang="en-US" altLang="zh-TW" dirty="0"/>
              <a:t>, very), </a:t>
            </a:r>
            <a:r>
              <a:rPr lang="zh-TW" altLang="en-US" dirty="0"/>
              <a:t>都 </a:t>
            </a:r>
            <a:r>
              <a:rPr lang="en-US" altLang="zh-TW" dirty="0"/>
              <a:t>(</a:t>
            </a:r>
            <a:r>
              <a:rPr lang="en-US" altLang="zh-TW" dirty="0" err="1"/>
              <a:t>dōu</a:t>
            </a:r>
            <a:r>
              <a:rPr lang="en-US" altLang="zh-TW" dirty="0"/>
              <a:t>, all), or </a:t>
            </a:r>
            <a:r>
              <a:rPr lang="zh-TW" altLang="en-US" dirty="0"/>
              <a:t>常常 </a:t>
            </a:r>
            <a:r>
              <a:rPr lang="en-US" altLang="zh-TW" dirty="0"/>
              <a:t>(</a:t>
            </a:r>
            <a:r>
              <a:rPr lang="en-US" altLang="zh-TW" dirty="0" err="1"/>
              <a:t>chángcháng</a:t>
            </a:r>
            <a:r>
              <a:rPr lang="en-US" altLang="zh-TW" dirty="0"/>
              <a:t>, often)--before the verb, the </a:t>
            </a:r>
            <a:r>
              <a:rPr lang="zh-TW" altLang="en-US" dirty="0"/>
              <a:t>吗 </a:t>
            </a:r>
            <a:r>
              <a:rPr lang="en-US" altLang="zh-TW" dirty="0"/>
              <a:t>type question must be used instead, as in (3), (4), and (5). 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2C5122E-DFC7-4338-A29D-F480342502C4}"/>
              </a:ext>
            </a:extLst>
          </p:cNvPr>
          <p:cNvSpPr txBox="1"/>
          <p:nvPr/>
        </p:nvSpPr>
        <p:spPr>
          <a:xfrm>
            <a:off x="962526" y="260431"/>
            <a:ext cx="10391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u="sng" dirty="0"/>
              <a:t>Affirmative + Negative (A-not-A) Questions</a:t>
            </a:r>
            <a:endParaRPr lang="zh-TW" altLang="en-US" sz="4000" b="1" u="sng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03E630A-8596-3CA6-560B-531D580D2164}"/>
              </a:ext>
            </a:extLst>
          </p:cNvPr>
          <p:cNvSpPr txBox="1"/>
          <p:nvPr/>
        </p:nvSpPr>
        <p:spPr>
          <a:xfrm>
            <a:off x="270028" y="2568870"/>
            <a:ext cx="6032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lt"/>
              <a:buAutoNum type="arabicPeriod" startAt="3"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他们都是学生吗？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6B2CC9A-AC32-D69F-8042-6C112C0273EF}"/>
              </a:ext>
            </a:extLst>
          </p:cNvPr>
          <p:cNvSpPr txBox="1"/>
          <p:nvPr/>
        </p:nvSpPr>
        <p:spPr>
          <a:xfrm>
            <a:off x="270028" y="4101715"/>
            <a:ext cx="6032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lt"/>
              <a:buAutoNum type="arabicPeriod" startAt="4"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你常常看电影吗？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7E484DD-7F99-2019-110A-A4C585753089}"/>
              </a:ext>
            </a:extLst>
          </p:cNvPr>
          <p:cNvSpPr txBox="1"/>
          <p:nvPr/>
        </p:nvSpPr>
        <p:spPr>
          <a:xfrm>
            <a:off x="270028" y="5674239"/>
            <a:ext cx="5416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lt"/>
              <a:buAutoNum type="arabicPeriod" startAt="5"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王医生很忙吗？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B809C60-A8C0-E9E2-C530-DDAFF768BB4A}"/>
              </a:ext>
            </a:extLst>
          </p:cNvPr>
          <p:cNvSpPr txBox="1"/>
          <p:nvPr/>
        </p:nvSpPr>
        <p:spPr>
          <a:xfrm>
            <a:off x="6302448" y="2568870"/>
            <a:ext cx="6032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*他们都是不是学生？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C42221A-F196-534B-C113-60213579B361}"/>
              </a:ext>
            </a:extLst>
          </p:cNvPr>
          <p:cNvSpPr txBox="1"/>
          <p:nvPr/>
        </p:nvSpPr>
        <p:spPr>
          <a:xfrm>
            <a:off x="6302449" y="4101715"/>
            <a:ext cx="6032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*你常常看不看电影？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FD44748-31B4-4F0C-100E-5D3CC34F9824}"/>
              </a:ext>
            </a:extLst>
          </p:cNvPr>
          <p:cNvSpPr txBox="1"/>
          <p:nvPr/>
        </p:nvSpPr>
        <p:spPr>
          <a:xfrm>
            <a:off x="6775132" y="5674239"/>
            <a:ext cx="5416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*王医生很忙不忙？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8146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D323842E-9889-B1FA-1CF2-BCCC36CE40DF}"/>
              </a:ext>
            </a:extLst>
          </p:cNvPr>
          <p:cNvSpPr/>
          <p:nvPr/>
        </p:nvSpPr>
        <p:spPr>
          <a:xfrm>
            <a:off x="104172" y="162046"/>
            <a:ext cx="11979798" cy="18913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6EC0BF-F295-D99B-4E47-91E837CCA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11" y="1066702"/>
            <a:ext cx="11421978" cy="986687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If there is more than one verb, the question form applies to the first verb, as seen in (6) and (7).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2C5122E-DFC7-4338-A29D-F480342502C4}"/>
              </a:ext>
            </a:extLst>
          </p:cNvPr>
          <p:cNvSpPr txBox="1"/>
          <p:nvPr/>
        </p:nvSpPr>
        <p:spPr>
          <a:xfrm>
            <a:off x="962526" y="260431"/>
            <a:ext cx="10391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u="sng" dirty="0"/>
              <a:t>Affirmative + Negative (A-not-A) Questions</a:t>
            </a:r>
            <a:endParaRPr lang="zh-TW" altLang="en-US" sz="4000" b="1" u="sng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03E630A-8596-3CA6-560B-531D580D2164}"/>
              </a:ext>
            </a:extLst>
          </p:cNvPr>
          <p:cNvSpPr txBox="1"/>
          <p:nvPr/>
        </p:nvSpPr>
        <p:spPr>
          <a:xfrm>
            <a:off x="385011" y="2487905"/>
            <a:ext cx="5955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lt"/>
              <a:buAutoNum type="arabicPeriod" startAt="6"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你想不想跳舞？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6B2CC9A-AC32-D69F-8042-6C112C0273EF}"/>
              </a:ext>
            </a:extLst>
          </p:cNvPr>
          <p:cNvSpPr txBox="1"/>
          <p:nvPr/>
        </p:nvSpPr>
        <p:spPr>
          <a:xfrm>
            <a:off x="385011" y="4342947"/>
            <a:ext cx="80329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lt"/>
              <a:buAutoNum type="arabicPeriod" startAt="7"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你的同学去不去打球？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09B5339-4BBF-C07F-050D-16C329DCA018}"/>
              </a:ext>
            </a:extLst>
          </p:cNvPr>
          <p:cNvSpPr txBox="1"/>
          <p:nvPr/>
        </p:nvSpPr>
        <p:spPr>
          <a:xfrm>
            <a:off x="6457262" y="2487905"/>
            <a:ext cx="5955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*你想跳不跳舞？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FC6ACBA-322D-D335-6D9A-FBEBA8BC5A1E}"/>
              </a:ext>
            </a:extLst>
          </p:cNvPr>
          <p:cNvSpPr txBox="1"/>
          <p:nvPr/>
        </p:nvSpPr>
        <p:spPr>
          <a:xfrm>
            <a:off x="4401495" y="5329633"/>
            <a:ext cx="74558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*你的同学去打不打球？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58020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49FE2B-C246-7748-DF85-CA2C54419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949" y="318826"/>
            <a:ext cx="11536102" cy="238965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还 </a:t>
            </a:r>
            <a:r>
              <a:rPr lang="en-US" altLang="zh-TW" sz="40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hái</a:t>
            </a:r>
            <a:br>
              <a:rPr lang="en-US" altLang="zh-TW" sz="40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</a:br>
            <a:r>
              <a:rPr lang="en-US" altLang="zh-TW" sz="4000" b="0" i="0" dirty="0">
                <a:effectLst/>
                <a:latin typeface="Roboto" panose="02000000000000000000" pitchFamily="2" charset="0"/>
              </a:rPr>
              <a:t>also; too; as well</a:t>
            </a:r>
            <a:br>
              <a:rPr lang="en-US" altLang="zh-TW" dirty="0"/>
            </a:br>
            <a:r>
              <a:rPr lang="en-US" altLang="zh-TW" sz="3600" dirty="0"/>
              <a:t>As an adverb, </a:t>
            </a:r>
            <a:r>
              <a:rPr lang="zh-TW" altLang="en-US" sz="3600" dirty="0"/>
              <a:t>还</a:t>
            </a:r>
            <a:r>
              <a:rPr lang="en-US" altLang="zh-TW" sz="3600" dirty="0"/>
              <a:t> (</a:t>
            </a:r>
            <a:r>
              <a:rPr lang="en-US" altLang="zh-TW" sz="3600" dirty="0" err="1"/>
              <a:t>hái</a:t>
            </a:r>
            <a:r>
              <a:rPr lang="en-US" altLang="zh-TW" sz="3600" dirty="0"/>
              <a:t>) indicates that the action or situation denoted </a:t>
            </a:r>
            <a:r>
              <a:rPr lang="en-US" altLang="zh-TW" sz="3600" b="1" dirty="0"/>
              <a:t>by the verb involves someone or something else in addition to what has already been mentioned.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B609D2-DCFB-0057-9D83-0A6F2426F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0521"/>
            <a:ext cx="10515600" cy="3306441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我喜欢</a:t>
            </a:r>
            <a:r>
              <a:rPr lang="zh-TW" altLang="en-US" sz="3600" dirty="0">
                <a:solidFill>
                  <a:srgbClr val="FF0000"/>
                </a:solidFill>
              </a:rPr>
              <a:t>吃</a:t>
            </a:r>
            <a:r>
              <a:rPr lang="zh-TW" altLang="en-US" sz="3600" dirty="0"/>
              <a:t>中国菜，还喜欢</a:t>
            </a:r>
            <a:r>
              <a:rPr lang="zh-TW" altLang="en-US" sz="3600" dirty="0">
                <a:solidFill>
                  <a:srgbClr val="FF0000"/>
                </a:solidFill>
              </a:rPr>
              <a:t>吃</a:t>
            </a:r>
            <a:r>
              <a:rPr lang="zh-TW" altLang="en-US" sz="3600" dirty="0"/>
              <a:t>美国菜。</a:t>
            </a:r>
            <a:endParaRPr lang="en-US" altLang="zh-TW" sz="3600" dirty="0"/>
          </a:p>
          <a:p>
            <a:pPr marL="0" indent="0">
              <a:buNone/>
            </a:pP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Wǒ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xǐhuān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chī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zhōngguócài</a:t>
            </a:r>
            <a:r>
              <a:rPr lang="en-US" altLang="zh-TW" dirty="0">
                <a:solidFill>
                  <a:srgbClr val="FF0000"/>
                </a:solidFill>
                <a:latin typeface="Roboto" panose="02000000000000000000" pitchFamily="2" charset="0"/>
              </a:rPr>
              <a:t>,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hái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xǐhuān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chī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měiguócài</a:t>
            </a:r>
            <a:r>
              <a:rPr lang="en-US" altLang="zh-TW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0" indent="0">
              <a:buNone/>
            </a:pPr>
            <a:endParaRPr lang="en-US" altLang="zh-TW" sz="4000" dirty="0">
              <a:solidFill>
                <a:srgbClr val="FF0000"/>
              </a:solidFill>
              <a:latin typeface="Roboto" panose="02000000000000000000" pitchFamily="2" charset="0"/>
            </a:endParaRPr>
          </a:p>
          <a:p>
            <a:r>
              <a:rPr lang="zh-TW" altLang="en-US" sz="4000" dirty="0">
                <a:latin typeface="Roboto" panose="02000000000000000000" pitchFamily="2" charset="0"/>
              </a:rPr>
              <a:t>你认识谁？</a:t>
            </a:r>
            <a:r>
              <a:rPr lang="en-US" altLang="zh-TW" sz="4000" dirty="0">
                <a:latin typeface="Roboto" panose="02000000000000000000" pitchFamily="2" charset="0"/>
              </a:rPr>
              <a:t>(3)</a:t>
            </a:r>
          </a:p>
          <a:p>
            <a:pPr marL="0" indent="0">
              <a:buNone/>
            </a:pPr>
            <a:r>
              <a:rPr lang="en-US" altLang="zh-TW" sz="28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Nǐ</a:t>
            </a:r>
            <a:r>
              <a:rPr lang="zh-TW" altLang="en-US" sz="28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28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rènshi</a:t>
            </a:r>
            <a:r>
              <a:rPr lang="en-US" altLang="zh-TW" sz="28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altLang="zh-TW" sz="28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shuí</a:t>
            </a:r>
            <a:r>
              <a:rPr lang="en-US" altLang="zh-TW" sz="28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?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132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299FA33-0E73-382E-7577-43325AE76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/>
              <a:t>A:</a:t>
            </a:r>
            <a:r>
              <a:rPr lang="zh-CN" altLang="en-US" sz="3200" dirty="0"/>
              <a:t>白英爱</a:t>
            </a:r>
            <a:r>
              <a:rPr lang="zh-TW" altLang="en-US" sz="3200" dirty="0"/>
              <a:t>，</a:t>
            </a:r>
            <a:r>
              <a:rPr lang="zh-CN" altLang="en-US" sz="3200" dirty="0"/>
              <a:t>你周末喜欢做什么</a:t>
            </a:r>
            <a:r>
              <a:rPr lang="zh-TW" altLang="en-US" sz="3200" dirty="0"/>
              <a:t>？</a:t>
            </a:r>
            <a:endParaRPr lang="en-US" altLang="zh-TW" sz="3200" dirty="0"/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/>
              <a:t>B:</a:t>
            </a:r>
            <a:r>
              <a:rPr lang="zh-CN" altLang="en-US" sz="3200" dirty="0"/>
              <a:t>我喜欢打球</a:t>
            </a:r>
            <a:r>
              <a:rPr lang="zh-TW" altLang="en-US" sz="3200" dirty="0"/>
              <a:t>、</a:t>
            </a:r>
            <a:r>
              <a:rPr lang="zh-CN" altLang="en-US" sz="3200" dirty="0"/>
              <a:t>看电视</a:t>
            </a:r>
            <a:r>
              <a:rPr lang="zh-TW" altLang="en-US" sz="3200" dirty="0"/>
              <a:t>。</a:t>
            </a:r>
            <a:r>
              <a:rPr lang="zh-CN" altLang="en-US" sz="3200" dirty="0"/>
              <a:t>你呢</a:t>
            </a:r>
            <a:r>
              <a:rPr lang="zh-TW" altLang="en-US" sz="3200" dirty="0"/>
              <a:t>？</a:t>
            </a:r>
            <a:endParaRPr lang="en-US" altLang="zh-TW" sz="3200" dirty="0"/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/>
              <a:t>A:</a:t>
            </a:r>
            <a:r>
              <a:rPr lang="zh-CN" altLang="en-US" sz="3200" dirty="0"/>
              <a:t>我喜欢唱歌</a:t>
            </a:r>
            <a:r>
              <a:rPr lang="zh-TW" altLang="en-US" sz="3200" dirty="0"/>
              <a:t>、</a:t>
            </a:r>
            <a:r>
              <a:rPr lang="zh-CN" altLang="en-US" sz="3200" dirty="0"/>
              <a:t>跳舞</a:t>
            </a:r>
            <a:r>
              <a:rPr lang="zh-TW" altLang="en-US" sz="3200" dirty="0"/>
              <a:t>，</a:t>
            </a:r>
            <a:r>
              <a:rPr lang="zh-CN" altLang="en-US" sz="3200" dirty="0"/>
              <a:t>还喜欢听音乐</a:t>
            </a:r>
            <a:r>
              <a:rPr lang="zh-TW" altLang="en-US" sz="3200" dirty="0"/>
              <a:t>。</a:t>
            </a:r>
            <a:r>
              <a:rPr lang="zh-CN" altLang="en-US" sz="3200" dirty="0"/>
              <a:t>你也喜欢看书</a:t>
            </a:r>
            <a:r>
              <a:rPr lang="zh-TW" altLang="en-US" sz="3200" dirty="0"/>
              <a:t>，</a:t>
            </a:r>
            <a:r>
              <a:rPr lang="zh-CN" altLang="en-US" sz="3200" dirty="0"/>
              <a:t>对不对</a:t>
            </a:r>
            <a:r>
              <a:rPr lang="zh-TW" altLang="en-US" sz="3200" dirty="0"/>
              <a:t>？</a:t>
            </a:r>
            <a:endParaRPr lang="en-US" altLang="zh-TW" sz="3200" dirty="0"/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/>
              <a:t>B:</a:t>
            </a:r>
            <a:r>
              <a:rPr lang="zh-CN" altLang="en-US" sz="3200" dirty="0"/>
              <a:t>对</a:t>
            </a:r>
            <a:r>
              <a:rPr lang="zh-TW" altLang="en-US" sz="3200" dirty="0"/>
              <a:t>，</a:t>
            </a:r>
            <a:r>
              <a:rPr lang="zh-CN" altLang="en-US" sz="3200" dirty="0"/>
              <a:t>有的时候也喜欢看书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/>
              <a:t>A:</a:t>
            </a:r>
            <a:r>
              <a:rPr lang="zh-CN" altLang="en-US" sz="3200" dirty="0"/>
              <a:t>你喜</a:t>
            </a:r>
            <a:r>
              <a:rPr lang="zh-TW" altLang="en-US" sz="3200" dirty="0"/>
              <a:t>欢</a:t>
            </a:r>
            <a:r>
              <a:rPr lang="zh-CN" altLang="en-US" sz="3200" dirty="0"/>
              <a:t>不喜欢看电影</a:t>
            </a:r>
            <a:r>
              <a:rPr lang="zh-TW" altLang="en-US" sz="3200" dirty="0"/>
              <a:t>？</a:t>
            </a:r>
            <a:endParaRPr lang="en-US" altLang="zh-TW" sz="3200" dirty="0"/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/>
              <a:t>B:</a:t>
            </a:r>
            <a:r>
              <a:rPr lang="zh-CN" altLang="en-US" sz="3200" dirty="0"/>
              <a:t>喜欢</a:t>
            </a:r>
            <a:r>
              <a:rPr lang="zh-TW" altLang="en-US" sz="3200" dirty="0"/>
              <a:t>。</a:t>
            </a:r>
            <a:r>
              <a:rPr lang="zh-CN" altLang="en-US" sz="3200" dirty="0"/>
              <a:t>我周末常常看电影</a:t>
            </a:r>
            <a:r>
              <a:rPr lang="zh-TW" altLang="en-US" sz="3200" dirty="0"/>
              <a:t>。</a:t>
            </a:r>
            <a:endParaRPr lang="en-US" altLang="zh-TW" sz="32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A568E2B-A2DC-1695-C431-0EEED7346A60}"/>
              </a:ext>
            </a:extLst>
          </p:cNvPr>
          <p:cNvSpPr txBox="1"/>
          <p:nvPr/>
        </p:nvSpPr>
        <p:spPr>
          <a:xfrm>
            <a:off x="0" y="2768679"/>
            <a:ext cx="118711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Wǒ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xǐhuān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chànggē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zh-TW" altLang="en-US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tiàowǔ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hái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xǐhuan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tīngyīnyuè</a:t>
            </a:r>
            <a:r>
              <a:rPr lang="en-US" altLang="zh-TW" sz="3200" dirty="0">
                <a:solidFill>
                  <a:srgbClr val="66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Nǐ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yě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xǐhuān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kànshū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Duìbuduì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zh-TW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F7B2015-3DA3-E512-5DFA-5CF12EF20CF4}"/>
              </a:ext>
            </a:extLst>
          </p:cNvPr>
          <p:cNvSpPr txBox="1"/>
          <p:nvPr/>
        </p:nvSpPr>
        <p:spPr>
          <a:xfrm>
            <a:off x="0" y="554179"/>
            <a:ext cx="11229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Báiyīngài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nǐ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zhōumò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xǐhuan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zuòshénme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zh-TW" altLang="en-US" sz="32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89B67BA-F972-998D-85FE-CA2441694366}"/>
              </a:ext>
            </a:extLst>
          </p:cNvPr>
          <p:cNvSpPr txBox="1"/>
          <p:nvPr/>
        </p:nvSpPr>
        <p:spPr>
          <a:xfrm>
            <a:off x="-2" y="1559817"/>
            <a:ext cx="114767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Wǒ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xǐhuān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dǎqiú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kàndiànshì</a:t>
            </a:r>
            <a:r>
              <a:rPr lang="en-US" altLang="zh-TW" sz="3200" dirty="0">
                <a:solidFill>
                  <a:srgbClr val="66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Nǐ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ne?</a:t>
            </a:r>
            <a:endParaRPr lang="zh-TW" altLang="en-US" sz="32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708F6245-8209-D287-F15A-01AF13D348C5}"/>
              </a:ext>
            </a:extLst>
          </p:cNvPr>
          <p:cNvSpPr txBox="1"/>
          <p:nvPr/>
        </p:nvSpPr>
        <p:spPr>
          <a:xfrm>
            <a:off x="0" y="6158074"/>
            <a:ext cx="114767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Xǐhuān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zh-TW" altLang="en-US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Wǒ</a:t>
            </a:r>
            <a:r>
              <a:rPr lang="en-US" altLang="zh-TW" sz="3200" dirty="0">
                <a:solidFill>
                  <a:srgbClr val="66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zhōumò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chángcháng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kàndiànyǐng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zh-TW" altLang="en-US" sz="32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9E48FAE-46EF-7B15-D6E1-042B7C574705}"/>
              </a:ext>
            </a:extLst>
          </p:cNvPr>
          <p:cNvSpPr txBox="1"/>
          <p:nvPr/>
        </p:nvSpPr>
        <p:spPr>
          <a:xfrm>
            <a:off x="-3" y="4985648"/>
            <a:ext cx="114767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Nǐ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xǐhuan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bùxǐhuan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kàndiànyǐng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zh-TW" altLang="en-US" sz="32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C2D2051-47E6-CB45-BD5F-87993C08D94C}"/>
              </a:ext>
            </a:extLst>
          </p:cNvPr>
          <p:cNvSpPr txBox="1"/>
          <p:nvPr/>
        </p:nvSpPr>
        <p:spPr>
          <a:xfrm>
            <a:off x="-2" y="3905771"/>
            <a:ext cx="114767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Duì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zh-TW" altLang="en-US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yǒude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shíhòu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yě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xǐhuān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kànshū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105140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299FA33-0E73-382E-7577-43325AE76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/>
              <a:t>A:</a:t>
            </a:r>
            <a:r>
              <a:rPr lang="zh-CN" altLang="en-US" sz="3200" dirty="0"/>
              <a:t>那我们今天晚上去看一个外国电影</a:t>
            </a:r>
            <a:r>
              <a:rPr lang="zh-TW" altLang="en-US" sz="3200" dirty="0"/>
              <a:t>，</a:t>
            </a:r>
            <a:r>
              <a:rPr lang="zh-CN" altLang="en-US" sz="3200" dirty="0"/>
              <a:t>怎么样</a:t>
            </a:r>
            <a:r>
              <a:rPr lang="zh-TW" altLang="en-US" sz="3200" dirty="0"/>
              <a:t>？</a:t>
            </a:r>
            <a:r>
              <a:rPr lang="zh-CN" altLang="en-US" sz="3200" dirty="0"/>
              <a:t>我请客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/>
              <a:t>B:</a:t>
            </a:r>
            <a:r>
              <a:rPr lang="zh-CN" altLang="en-US" sz="3200" dirty="0"/>
              <a:t>为什么你请客</a:t>
            </a:r>
            <a:r>
              <a:rPr lang="zh-TW" altLang="en-US" sz="3200" dirty="0"/>
              <a:t>？</a:t>
            </a:r>
            <a:endParaRPr lang="en-US" altLang="zh-TW" sz="3200" dirty="0"/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/>
              <a:t>A:</a:t>
            </a:r>
            <a:r>
              <a:rPr lang="zh-CN" altLang="en-US" sz="3200" dirty="0"/>
              <a:t>因为昨天你请我吃饭</a:t>
            </a:r>
            <a:r>
              <a:rPr lang="zh-TW" altLang="en-US" sz="3200" dirty="0"/>
              <a:t>，</a:t>
            </a:r>
            <a:r>
              <a:rPr lang="zh-CN" altLang="en-US" sz="3200" dirty="0"/>
              <a:t>所以今天我请你看电影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/>
              <a:t>B:</a:t>
            </a:r>
            <a:r>
              <a:rPr lang="zh-CN" altLang="en-US" sz="3200" dirty="0"/>
              <a:t>那你也请王</a:t>
            </a:r>
            <a:r>
              <a:rPr lang="zh-TW" altLang="en-US" sz="3200" dirty="0"/>
              <a:t>朋、</a:t>
            </a:r>
            <a:r>
              <a:rPr lang="zh-CN" altLang="en-US" sz="3200" dirty="0"/>
              <a:t>李</a:t>
            </a:r>
            <a:r>
              <a:rPr lang="zh-TW" altLang="en-US" sz="3200" dirty="0"/>
              <a:t>友，</a:t>
            </a:r>
            <a:r>
              <a:rPr lang="zh-CN" altLang="en-US" sz="3200" dirty="0"/>
              <a:t>好吗</a:t>
            </a:r>
            <a:r>
              <a:rPr lang="zh-TW" altLang="en-US" sz="3200" dirty="0"/>
              <a:t>？</a:t>
            </a:r>
            <a:endParaRPr lang="en-US" altLang="zh-TW" sz="3200" dirty="0"/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/>
              <a:t>A:</a:t>
            </a:r>
            <a:r>
              <a:rPr lang="zh-TW" altLang="en-US" sz="3200" dirty="0"/>
              <a:t> </a:t>
            </a:r>
            <a:r>
              <a:rPr lang="en-US" altLang="zh-TW" sz="3200" dirty="0"/>
              <a:t>…</a:t>
            </a:r>
            <a:r>
              <a:rPr lang="zh-CN" altLang="en-US" sz="3200" dirty="0"/>
              <a:t>好</a:t>
            </a:r>
            <a:r>
              <a:rPr lang="zh-TW" altLang="en-US" sz="3200" dirty="0"/>
              <a:t>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F716693-A89D-BD80-600E-351044967E9E}"/>
              </a:ext>
            </a:extLst>
          </p:cNvPr>
          <p:cNvSpPr txBox="1"/>
          <p:nvPr/>
        </p:nvSpPr>
        <p:spPr>
          <a:xfrm>
            <a:off x="0" y="5028800"/>
            <a:ext cx="111332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nǐ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yě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qǐng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wángpéng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lǐyǒu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haoma?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72146E5-ADBD-D18F-8B7E-B5137E8CDA52}"/>
              </a:ext>
            </a:extLst>
          </p:cNvPr>
          <p:cNvSpPr txBox="1"/>
          <p:nvPr/>
        </p:nvSpPr>
        <p:spPr>
          <a:xfrm>
            <a:off x="-1" y="486961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wǒmen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jīntiān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wǎnshang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qù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kàn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yíge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wàiguó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diànyǐng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zěnmeyàng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Wǒ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qǐngkè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zh-TW" sz="3200" b="0" i="0" dirty="0">
              <a:solidFill>
                <a:srgbClr val="66666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6B5E5A5-06AE-0323-FCF5-5C33237C22A4}"/>
              </a:ext>
            </a:extLst>
          </p:cNvPr>
          <p:cNvSpPr txBox="1"/>
          <p:nvPr/>
        </p:nvSpPr>
        <p:spPr>
          <a:xfrm>
            <a:off x="0" y="2077745"/>
            <a:ext cx="61762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Wèishénme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nǐ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qǐngkè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9DECDF2-239B-A0C6-B14E-2F746CCAE6BB}"/>
              </a:ext>
            </a:extLst>
          </p:cNvPr>
          <p:cNvSpPr txBox="1"/>
          <p:nvPr/>
        </p:nvSpPr>
        <p:spPr>
          <a:xfrm>
            <a:off x="0" y="3357446"/>
            <a:ext cx="120315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Yīnwéi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zuótiān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nǐ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qǐngwǒ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chīfàn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suǒyǐ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jīntiān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wǒ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qǐngnǐ</a:t>
            </a:r>
            <a:r>
              <a:rPr lang="en-US" altLang="zh-TW" sz="3200" dirty="0">
                <a:solidFill>
                  <a:srgbClr val="66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kàndiànyǐng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36F44DB-FF34-7569-93F7-765F3D26D551}"/>
              </a:ext>
            </a:extLst>
          </p:cNvPr>
          <p:cNvSpPr txBox="1"/>
          <p:nvPr/>
        </p:nvSpPr>
        <p:spPr>
          <a:xfrm>
            <a:off x="224589" y="6078651"/>
            <a:ext cx="61762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  <a:r>
              <a:rPr lang="en-US" altLang="zh-TW" sz="3200" b="0" i="0" dirty="0" err="1">
                <a:solidFill>
                  <a:srgbClr val="6666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hǎo</a:t>
            </a:r>
            <a:r>
              <a:rPr lang="en-US" altLang="zh-TW" sz="3200" b="0" i="0" dirty="0">
                <a:solidFill>
                  <a:srgbClr val="666666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zh-TW" altLang="en-US" sz="3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146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30AD47-181A-1B09-0E5D-5523F6288D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第四课</a:t>
            </a:r>
            <a:r>
              <a:rPr lang="en-US" altLang="zh-TW" dirty="0"/>
              <a:t>–</a:t>
            </a:r>
            <a:r>
              <a:rPr lang="zh-TW" altLang="en-US" dirty="0"/>
              <a:t>爱好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974C815-BBD0-5244-7368-3EE9BAC363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Lesson 4</a:t>
            </a:r>
            <a:r>
              <a:rPr lang="zh-TW" altLang="en-US" sz="4000" dirty="0"/>
              <a:t> </a:t>
            </a:r>
            <a:r>
              <a:rPr lang="en-US" altLang="zh-TW" sz="4000" dirty="0"/>
              <a:t>--</a:t>
            </a:r>
            <a:r>
              <a:rPr lang="zh-TW" altLang="en-US" sz="4000" dirty="0"/>
              <a:t> </a:t>
            </a:r>
            <a:r>
              <a:rPr lang="en-US" altLang="zh-TW" sz="4000" dirty="0"/>
              <a:t>Hobbies</a:t>
            </a:r>
            <a:endParaRPr lang="zh-TW" altLang="en-US" sz="40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822656F-6F89-BC60-664A-A029CD5183B8}"/>
              </a:ext>
            </a:extLst>
          </p:cNvPr>
          <p:cNvSpPr txBox="1"/>
          <p:nvPr/>
        </p:nvSpPr>
        <p:spPr>
          <a:xfrm>
            <a:off x="3916947" y="1962220"/>
            <a:ext cx="46020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Dì</a:t>
            </a:r>
            <a:r>
              <a:rPr lang="zh-TW" altLang="en-US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 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sì</a:t>
            </a:r>
            <a:r>
              <a:rPr lang="zh-TW" altLang="en-US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 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kè</a:t>
            </a:r>
            <a:r>
              <a:rPr lang="en-US" altLang="zh-TW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–</a:t>
            </a:r>
            <a:r>
              <a:rPr lang="zh-TW" altLang="en-US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 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ài</a:t>
            </a:r>
            <a:r>
              <a:rPr lang="zh-TW" altLang="en-US" sz="4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 </a:t>
            </a:r>
            <a:r>
              <a:rPr lang="en-US" altLang="zh-TW" sz="4000" b="0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hào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83236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934C6BA2-EF84-3C64-BAED-7AC6345CC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953954"/>
              </p:ext>
            </p:extLst>
          </p:nvPr>
        </p:nvGraphicFramePr>
        <p:xfrm>
          <a:off x="144379" y="16042"/>
          <a:ext cx="11638548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947">
                  <a:extLst>
                    <a:ext uri="{9D8B030D-6E8A-4147-A177-3AD203B41FA5}">
                      <a16:colId xmlns:a16="http://schemas.microsoft.com/office/drawing/2014/main" val="526932171"/>
                    </a:ext>
                  </a:extLst>
                </a:gridCol>
                <a:gridCol w="1748590">
                  <a:extLst>
                    <a:ext uri="{9D8B030D-6E8A-4147-A177-3AD203B41FA5}">
                      <a16:colId xmlns:a16="http://schemas.microsoft.com/office/drawing/2014/main" val="2598022553"/>
                    </a:ext>
                  </a:extLst>
                </a:gridCol>
                <a:gridCol w="2895672">
                  <a:extLst>
                    <a:ext uri="{9D8B030D-6E8A-4147-A177-3AD203B41FA5}">
                      <a16:colId xmlns:a16="http://schemas.microsoft.com/office/drawing/2014/main" val="1544187992"/>
                    </a:ext>
                  </a:extLst>
                </a:gridCol>
                <a:gridCol w="2464634">
                  <a:extLst>
                    <a:ext uri="{9D8B030D-6E8A-4147-A177-3AD203B41FA5}">
                      <a16:colId xmlns:a16="http://schemas.microsoft.com/office/drawing/2014/main" val="3024063677"/>
                    </a:ext>
                  </a:extLst>
                </a:gridCol>
                <a:gridCol w="1882705">
                  <a:extLst>
                    <a:ext uri="{9D8B030D-6E8A-4147-A177-3AD203B41FA5}">
                      <a16:colId xmlns:a16="http://schemas.microsoft.com/office/drawing/2014/main" val="3204007567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zhōumò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Dǎ</a:t>
                      </a:r>
                      <a:r>
                        <a:rPr lang="zh-TW" altLang="en-US" sz="36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zh-TW" sz="3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qiú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Kàn</a:t>
                      </a:r>
                      <a:r>
                        <a:rPr lang="zh-TW" altLang="en-US" sz="36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zh-TW" sz="3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diànyǐng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Chàng</a:t>
                      </a:r>
                      <a:r>
                        <a:rPr lang="zh-TW" altLang="en-US" sz="36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zh-TW" sz="3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gē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Tiào</a:t>
                      </a:r>
                      <a:r>
                        <a:rPr lang="zh-TW" altLang="en-US" sz="36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zh-TW" sz="3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wǔ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18023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Kàn</a:t>
                      </a:r>
                      <a:r>
                        <a:rPr lang="zh-TW" altLang="en-US" sz="36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zh-TW" sz="3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shū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duì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Tīng</a:t>
                      </a:r>
                      <a:r>
                        <a:rPr lang="zh-TW" altLang="en-US" sz="36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zh-TW" sz="3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yīnyuè</a:t>
                      </a:r>
                      <a:r>
                        <a:rPr lang="en-US" altLang="zh-TW" sz="36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 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yǒude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shíhou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108029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chángcháng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nà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Kàn</a:t>
                      </a:r>
                      <a:r>
                        <a:rPr lang="zh-TW" altLang="en-US" sz="36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zh-TW" sz="3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diànshì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qù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wàiguó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2655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hǎojiǔ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xiǎo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zuótiān</a:t>
                      </a:r>
                      <a:r>
                        <a:rPr lang="en-US" altLang="zh-TW" sz="36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 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qǐngkè</a:t>
                      </a:r>
                      <a:r>
                        <a:rPr lang="en-US" altLang="zh-TW" sz="36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 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suǒyǐ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61736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yǒuyìsi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xiǎng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búcuò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juéde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zhǐ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7182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biérén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suànle</a:t>
                      </a:r>
                      <a:r>
                        <a:rPr lang="en-US" altLang="zh-TW" sz="36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 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shuìjiào</a:t>
                      </a:r>
                      <a:r>
                        <a:rPr lang="en-US" altLang="zh-TW" sz="36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 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zhǎo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標楷體" panose="03000509000000000000" pitchFamily="65" charset="-120"/>
                          <a:cs typeface="Tahoma" panose="020B0604030504040204" pitchFamily="34" charset="0"/>
                        </a:rPr>
                        <a:t>biéde</a:t>
                      </a:r>
                      <a:endParaRPr lang="zh-TW" altLang="en-US" sz="36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標楷體" panose="03000509000000000000" pitchFamily="65" charset="-12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968858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5D95A444-82FA-F142-6CE7-0E55916C6F59}"/>
              </a:ext>
            </a:extLst>
          </p:cNvPr>
          <p:cNvSpPr/>
          <p:nvPr/>
        </p:nvSpPr>
        <p:spPr>
          <a:xfrm>
            <a:off x="144379" y="0"/>
            <a:ext cx="2646947" cy="1171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661E288-AC70-2CC6-5359-C6BD79BAC12E}"/>
              </a:ext>
            </a:extLst>
          </p:cNvPr>
          <p:cNvSpPr/>
          <p:nvPr/>
        </p:nvSpPr>
        <p:spPr>
          <a:xfrm>
            <a:off x="2791327" y="0"/>
            <a:ext cx="1716506" cy="1171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E05D456-DC58-F32F-46F2-7AC1157E04D2}"/>
              </a:ext>
            </a:extLst>
          </p:cNvPr>
          <p:cNvSpPr/>
          <p:nvPr/>
        </p:nvSpPr>
        <p:spPr>
          <a:xfrm>
            <a:off x="4507833" y="16042"/>
            <a:ext cx="2887578" cy="1171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A1A9F95-7293-90BD-E61B-E589802034C0}"/>
              </a:ext>
            </a:extLst>
          </p:cNvPr>
          <p:cNvSpPr/>
          <p:nvPr/>
        </p:nvSpPr>
        <p:spPr>
          <a:xfrm>
            <a:off x="7379369" y="0"/>
            <a:ext cx="2534652" cy="1171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C613206-1EF4-E349-C26C-5C870DEBB14B}"/>
              </a:ext>
            </a:extLst>
          </p:cNvPr>
          <p:cNvSpPr/>
          <p:nvPr/>
        </p:nvSpPr>
        <p:spPr>
          <a:xfrm>
            <a:off x="9914021" y="16042"/>
            <a:ext cx="1844844" cy="1171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070E7CD-0886-F4C8-FC1E-0379B79FC97A}"/>
              </a:ext>
            </a:extLst>
          </p:cNvPr>
          <p:cNvSpPr/>
          <p:nvPr/>
        </p:nvSpPr>
        <p:spPr>
          <a:xfrm>
            <a:off x="168442" y="1155032"/>
            <a:ext cx="2646947" cy="1171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543332A-0B15-E654-E52A-ACCA400A6380}"/>
              </a:ext>
            </a:extLst>
          </p:cNvPr>
          <p:cNvSpPr/>
          <p:nvPr/>
        </p:nvSpPr>
        <p:spPr>
          <a:xfrm>
            <a:off x="2815390" y="1155032"/>
            <a:ext cx="1716506" cy="1171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CC4CA61-B748-AC6D-FEF8-A52093CE5F43}"/>
              </a:ext>
            </a:extLst>
          </p:cNvPr>
          <p:cNvSpPr/>
          <p:nvPr/>
        </p:nvSpPr>
        <p:spPr>
          <a:xfrm>
            <a:off x="4531896" y="1171074"/>
            <a:ext cx="2887578" cy="1171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57AD677-7213-BEB4-78EA-4058D9BC28D4}"/>
              </a:ext>
            </a:extLst>
          </p:cNvPr>
          <p:cNvSpPr/>
          <p:nvPr/>
        </p:nvSpPr>
        <p:spPr>
          <a:xfrm>
            <a:off x="7403432" y="1155032"/>
            <a:ext cx="2534652" cy="1171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B0751B2-AC63-1EA3-8702-69A1EBB36BE9}"/>
              </a:ext>
            </a:extLst>
          </p:cNvPr>
          <p:cNvSpPr/>
          <p:nvPr/>
        </p:nvSpPr>
        <p:spPr>
          <a:xfrm>
            <a:off x="9938084" y="1171074"/>
            <a:ext cx="1844844" cy="1171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2CD2063-6D13-22E2-05CE-DAD0FF150655}"/>
              </a:ext>
            </a:extLst>
          </p:cNvPr>
          <p:cNvSpPr/>
          <p:nvPr/>
        </p:nvSpPr>
        <p:spPr>
          <a:xfrm>
            <a:off x="144379" y="2294022"/>
            <a:ext cx="2646947" cy="1171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57BB33C-DAD9-1B02-A6F4-1016999874FF}"/>
              </a:ext>
            </a:extLst>
          </p:cNvPr>
          <p:cNvSpPr/>
          <p:nvPr/>
        </p:nvSpPr>
        <p:spPr>
          <a:xfrm>
            <a:off x="2791327" y="2294022"/>
            <a:ext cx="1716506" cy="1171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471D60F-9527-7B11-1D0F-8AFEBCBD473C}"/>
              </a:ext>
            </a:extLst>
          </p:cNvPr>
          <p:cNvSpPr/>
          <p:nvPr/>
        </p:nvSpPr>
        <p:spPr>
          <a:xfrm>
            <a:off x="4507833" y="2310064"/>
            <a:ext cx="2887578" cy="1171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2593830-CD14-EEA8-9BE1-803EC2E2FC9C}"/>
              </a:ext>
            </a:extLst>
          </p:cNvPr>
          <p:cNvSpPr/>
          <p:nvPr/>
        </p:nvSpPr>
        <p:spPr>
          <a:xfrm>
            <a:off x="7379369" y="2294022"/>
            <a:ext cx="2534652" cy="1171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C5AF2CB-B5E7-1468-74ED-1717CBC5ACA5}"/>
              </a:ext>
            </a:extLst>
          </p:cNvPr>
          <p:cNvSpPr/>
          <p:nvPr/>
        </p:nvSpPr>
        <p:spPr>
          <a:xfrm>
            <a:off x="9914021" y="2310064"/>
            <a:ext cx="1844844" cy="1171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43FDCF0-2527-D81E-DD55-2CEB665A3C64}"/>
              </a:ext>
            </a:extLst>
          </p:cNvPr>
          <p:cNvSpPr/>
          <p:nvPr/>
        </p:nvSpPr>
        <p:spPr>
          <a:xfrm>
            <a:off x="168442" y="3449054"/>
            <a:ext cx="2646947" cy="1171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C253157-E065-545D-15F3-23CAA848A6E9}"/>
              </a:ext>
            </a:extLst>
          </p:cNvPr>
          <p:cNvSpPr/>
          <p:nvPr/>
        </p:nvSpPr>
        <p:spPr>
          <a:xfrm>
            <a:off x="2815390" y="3449054"/>
            <a:ext cx="1716506" cy="1171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75A3041-FFC1-9C95-CB16-9DE4922C4CFD}"/>
              </a:ext>
            </a:extLst>
          </p:cNvPr>
          <p:cNvSpPr/>
          <p:nvPr/>
        </p:nvSpPr>
        <p:spPr>
          <a:xfrm>
            <a:off x="4531896" y="3465096"/>
            <a:ext cx="2887578" cy="1171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FBE0A2E-10F5-EC9E-89B6-E119CDC63FAE}"/>
              </a:ext>
            </a:extLst>
          </p:cNvPr>
          <p:cNvSpPr/>
          <p:nvPr/>
        </p:nvSpPr>
        <p:spPr>
          <a:xfrm>
            <a:off x="7403432" y="3449054"/>
            <a:ext cx="2534652" cy="1171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BB55203-07B2-E2A0-545E-F2C86A4DCC14}"/>
              </a:ext>
            </a:extLst>
          </p:cNvPr>
          <p:cNvSpPr/>
          <p:nvPr/>
        </p:nvSpPr>
        <p:spPr>
          <a:xfrm>
            <a:off x="9938084" y="3465096"/>
            <a:ext cx="1844844" cy="1171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BD39271-6C7B-327E-DCEA-5C22A59698B7}"/>
              </a:ext>
            </a:extLst>
          </p:cNvPr>
          <p:cNvSpPr/>
          <p:nvPr/>
        </p:nvSpPr>
        <p:spPr>
          <a:xfrm>
            <a:off x="144379" y="4531894"/>
            <a:ext cx="2646947" cy="1171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D2A2800-41CB-C009-B1F7-8AFB48EE0EE4}"/>
              </a:ext>
            </a:extLst>
          </p:cNvPr>
          <p:cNvSpPr/>
          <p:nvPr/>
        </p:nvSpPr>
        <p:spPr>
          <a:xfrm>
            <a:off x="2791327" y="4531894"/>
            <a:ext cx="1716506" cy="1171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6CC06DD-95C6-DB90-3CE4-ED492E2938CD}"/>
              </a:ext>
            </a:extLst>
          </p:cNvPr>
          <p:cNvSpPr/>
          <p:nvPr/>
        </p:nvSpPr>
        <p:spPr>
          <a:xfrm>
            <a:off x="4507833" y="4547936"/>
            <a:ext cx="2887578" cy="1171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4369324-D0D5-AEB1-3D94-D757C2D38933}"/>
              </a:ext>
            </a:extLst>
          </p:cNvPr>
          <p:cNvSpPr/>
          <p:nvPr/>
        </p:nvSpPr>
        <p:spPr>
          <a:xfrm>
            <a:off x="7379369" y="4531894"/>
            <a:ext cx="2534652" cy="1171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2A5C888-0BC2-B855-BCAE-C264350B1385}"/>
              </a:ext>
            </a:extLst>
          </p:cNvPr>
          <p:cNvSpPr/>
          <p:nvPr/>
        </p:nvSpPr>
        <p:spPr>
          <a:xfrm>
            <a:off x="9914021" y="4547936"/>
            <a:ext cx="1844844" cy="1171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BDDEAB96-8B4C-ECC3-356B-7D141D5CA993}"/>
              </a:ext>
            </a:extLst>
          </p:cNvPr>
          <p:cNvSpPr/>
          <p:nvPr/>
        </p:nvSpPr>
        <p:spPr>
          <a:xfrm>
            <a:off x="168442" y="5686926"/>
            <a:ext cx="2646947" cy="1171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CC534718-CB27-0372-7FC1-6DD872C5606F}"/>
              </a:ext>
            </a:extLst>
          </p:cNvPr>
          <p:cNvSpPr/>
          <p:nvPr/>
        </p:nvSpPr>
        <p:spPr>
          <a:xfrm>
            <a:off x="2815390" y="5686926"/>
            <a:ext cx="1716506" cy="1171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FDFD434-9D1D-CF53-83B2-9C7AB0A20E7E}"/>
              </a:ext>
            </a:extLst>
          </p:cNvPr>
          <p:cNvSpPr/>
          <p:nvPr/>
        </p:nvSpPr>
        <p:spPr>
          <a:xfrm>
            <a:off x="4531896" y="5702968"/>
            <a:ext cx="2887578" cy="1171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C6982EA7-F947-7C0E-F999-52399C4AE07F}"/>
              </a:ext>
            </a:extLst>
          </p:cNvPr>
          <p:cNvSpPr/>
          <p:nvPr/>
        </p:nvSpPr>
        <p:spPr>
          <a:xfrm>
            <a:off x="7403432" y="5686926"/>
            <a:ext cx="2534652" cy="1171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ACFD9F32-3DC0-4034-05DB-8A7EF9387762}"/>
              </a:ext>
            </a:extLst>
          </p:cNvPr>
          <p:cNvSpPr/>
          <p:nvPr/>
        </p:nvSpPr>
        <p:spPr>
          <a:xfrm>
            <a:off x="9938084" y="5702968"/>
            <a:ext cx="1844844" cy="1171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707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8A8E2462-12F4-2B95-CCC2-86C9A8ED1F26}"/>
              </a:ext>
            </a:extLst>
          </p:cNvPr>
          <p:cNvSpPr/>
          <p:nvPr/>
        </p:nvSpPr>
        <p:spPr>
          <a:xfrm>
            <a:off x="196770" y="266218"/>
            <a:ext cx="6018835" cy="21323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7D7D662-E7BF-7B1A-DEB9-51E1E99137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" t="55280" r="48550" b="4118"/>
          <a:stretch/>
        </p:blipFill>
        <p:spPr bwMode="auto">
          <a:xfrm rot="20247020">
            <a:off x="7112056" y="2223595"/>
            <a:ext cx="4632208" cy="198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346CD6-E3D5-A38D-6BA6-1848326AB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" t="3985" r="50147" b="49613"/>
          <a:stretch/>
        </p:blipFill>
        <p:spPr bwMode="auto">
          <a:xfrm rot="20139588">
            <a:off x="3188238" y="2234738"/>
            <a:ext cx="4477474" cy="226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6A944B2-57AD-8567-9196-3921971356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4" t="4918" b="50362"/>
          <a:stretch/>
        </p:blipFill>
        <p:spPr bwMode="auto">
          <a:xfrm rot="21003351">
            <a:off x="3494967" y="4353532"/>
            <a:ext cx="4477474" cy="218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44C43A50-BC91-385E-563F-2A9085C025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4" t="55280"/>
          <a:stretch/>
        </p:blipFill>
        <p:spPr bwMode="auto">
          <a:xfrm rot="20900760">
            <a:off x="7538330" y="3970571"/>
            <a:ext cx="4477473" cy="218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395A3E92-F2CA-358A-4485-C1F6E069B6A7}"/>
              </a:ext>
            </a:extLst>
          </p:cNvPr>
          <p:cNvSpPr txBox="1"/>
          <p:nvPr/>
        </p:nvSpPr>
        <p:spPr>
          <a:xfrm>
            <a:off x="428263" y="266218"/>
            <a:ext cx="48364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周末 </a:t>
            </a:r>
            <a:r>
              <a:rPr lang="en-US" altLang="zh-TW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n.</a:t>
            </a:r>
            <a:r>
              <a:rPr lang="zh-TW" altLang="en-US" sz="44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weekend</a:t>
            </a:r>
            <a:endParaRPr lang="en-US" altLang="zh-TW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zh-TW" sz="60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zhōumò</a:t>
            </a:r>
            <a:endParaRPr lang="zh-TW" altLang="en-US" sz="6000" dirty="0">
              <a:solidFill>
                <a:srgbClr val="FF0000"/>
              </a:solidFill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11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打球人物卡通动漫图片-图行天下素材网">
            <a:extLst>
              <a:ext uri="{FF2B5EF4-FFF2-40B4-BE49-F238E27FC236}">
                <a16:creationId xmlns:a16="http://schemas.microsoft.com/office/drawing/2014/main" id="{34861092-5425-8D21-568B-2C6BABE33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679" y="2514833"/>
            <a:ext cx="3083242" cy="432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卡通矢量打球EPS图片_装饰图案_设计元素_图行天下图库">
            <a:extLst>
              <a:ext uri="{FF2B5EF4-FFF2-40B4-BE49-F238E27FC236}">
                <a16:creationId xmlns:a16="http://schemas.microsoft.com/office/drawing/2014/main" id="{504B2361-671D-D3BC-0AAC-67F7420A9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605" y="309623"/>
            <a:ext cx="2943912" cy="311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排球運動員PSD圖案素材免費下載，圖片尺寸2000 × 2000px - Lovepik">
            <a:extLst>
              <a:ext uri="{FF2B5EF4-FFF2-40B4-BE49-F238E27FC236}">
                <a16:creationId xmlns:a16="http://schemas.microsoft.com/office/drawing/2014/main" id="{F846D1A0-D72B-98BA-DF61-3462CD6464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1" t="16878" r="25808" b="13756"/>
          <a:stretch/>
        </p:blipFill>
        <p:spPr bwMode="auto">
          <a:xfrm>
            <a:off x="7459611" y="3280620"/>
            <a:ext cx="2961078" cy="363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打羽毛球女孩素材图片免费下载-千库网">
            <a:extLst>
              <a:ext uri="{FF2B5EF4-FFF2-40B4-BE49-F238E27FC236}">
                <a16:creationId xmlns:a16="http://schemas.microsoft.com/office/drawing/2014/main" id="{B717485E-05F7-FB21-D45A-265092E08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517" y="0"/>
            <a:ext cx="3032483" cy="37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: 圓角 1">
            <a:extLst>
              <a:ext uri="{FF2B5EF4-FFF2-40B4-BE49-F238E27FC236}">
                <a16:creationId xmlns:a16="http://schemas.microsoft.com/office/drawing/2014/main" id="{8A8E2462-12F4-2B95-CCC2-86C9A8ED1F26}"/>
              </a:ext>
            </a:extLst>
          </p:cNvPr>
          <p:cNvSpPr/>
          <p:nvPr/>
        </p:nvSpPr>
        <p:spPr>
          <a:xfrm>
            <a:off x="196770" y="266218"/>
            <a:ext cx="6018835" cy="21323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95A3E92-F2CA-358A-4485-C1F6E069B6A7}"/>
              </a:ext>
            </a:extLst>
          </p:cNvPr>
          <p:cNvSpPr txBox="1"/>
          <p:nvPr/>
        </p:nvSpPr>
        <p:spPr>
          <a:xfrm>
            <a:off x="428263" y="266218"/>
            <a:ext cx="57020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打球 </a:t>
            </a:r>
            <a:r>
              <a:rPr lang="en-US" altLang="zh-TW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vo.</a:t>
            </a:r>
            <a:r>
              <a:rPr lang="zh-TW" altLang="en-US" sz="44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zh-TW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play</a:t>
            </a:r>
            <a:r>
              <a:rPr lang="zh-TW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ball</a:t>
            </a:r>
            <a:endParaRPr lang="en-US" altLang="zh-TW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zh-TW" sz="60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dǎqiú</a:t>
            </a:r>
            <a:endParaRPr lang="zh-TW" altLang="en-US" sz="6000" dirty="0">
              <a:solidFill>
                <a:srgbClr val="FF0000"/>
              </a:solidFill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523C9499-7211-ED9D-C4C4-67B68744919E}"/>
              </a:ext>
            </a:extLst>
          </p:cNvPr>
          <p:cNvSpPr/>
          <p:nvPr/>
        </p:nvSpPr>
        <p:spPr>
          <a:xfrm>
            <a:off x="173705" y="2474872"/>
            <a:ext cx="3364728" cy="21323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FFEC24D8-5BDE-2206-E4EC-131564566FDF}"/>
              </a:ext>
            </a:extLst>
          </p:cNvPr>
          <p:cNvSpPr/>
          <p:nvPr/>
        </p:nvSpPr>
        <p:spPr>
          <a:xfrm>
            <a:off x="154399" y="4676405"/>
            <a:ext cx="3364727" cy="21323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A422317-8DDF-08A5-D6E3-3BAE5723929E}"/>
              </a:ext>
            </a:extLst>
          </p:cNvPr>
          <p:cNvSpPr txBox="1"/>
          <p:nvPr/>
        </p:nvSpPr>
        <p:spPr>
          <a:xfrm>
            <a:off x="355183" y="2610324"/>
            <a:ext cx="31639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打 </a:t>
            </a:r>
            <a:r>
              <a:rPr lang="en-US" altLang="zh-TW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</a:t>
            </a:r>
            <a:r>
              <a:rPr lang="zh-TW" altLang="en-US" sz="44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zh-TW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hit</a:t>
            </a:r>
            <a:endParaRPr lang="en-US" altLang="zh-TW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zh-TW" sz="60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dǎ</a:t>
            </a:r>
            <a:endParaRPr lang="zh-TW" altLang="en-US" sz="6000" dirty="0">
              <a:solidFill>
                <a:srgbClr val="FF0000"/>
              </a:solidFill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4A4AE19-4A91-8764-E324-8A39B135FACB}"/>
              </a:ext>
            </a:extLst>
          </p:cNvPr>
          <p:cNvSpPr txBox="1"/>
          <p:nvPr/>
        </p:nvSpPr>
        <p:spPr>
          <a:xfrm>
            <a:off x="351508" y="4761104"/>
            <a:ext cx="27238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球 </a:t>
            </a:r>
            <a:r>
              <a:rPr lang="en-US" altLang="zh-TW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n.</a:t>
            </a:r>
            <a:r>
              <a:rPr lang="zh-TW" altLang="en-US" sz="44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ball</a:t>
            </a:r>
            <a:endParaRPr lang="en-US" altLang="zh-TW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zh-TW" sz="60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qiú</a:t>
            </a:r>
            <a:endParaRPr lang="zh-TW" altLang="en-US" sz="6000" dirty="0">
              <a:solidFill>
                <a:srgbClr val="FF0000"/>
              </a:solidFill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98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日看電視3小時 早亡風險大一倍_健康美容_亞太日報繁體版">
            <a:extLst>
              <a:ext uri="{FF2B5EF4-FFF2-40B4-BE49-F238E27FC236}">
                <a16:creationId xmlns:a16="http://schemas.microsoft.com/office/drawing/2014/main" id="{1155C8B7-63EC-0209-2F23-16B866993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810" y="2474872"/>
            <a:ext cx="6473241" cy="438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: 圓角 1">
            <a:extLst>
              <a:ext uri="{FF2B5EF4-FFF2-40B4-BE49-F238E27FC236}">
                <a16:creationId xmlns:a16="http://schemas.microsoft.com/office/drawing/2014/main" id="{8A8E2462-12F4-2B95-CCC2-86C9A8ED1F26}"/>
              </a:ext>
            </a:extLst>
          </p:cNvPr>
          <p:cNvSpPr/>
          <p:nvPr/>
        </p:nvSpPr>
        <p:spPr>
          <a:xfrm>
            <a:off x="196770" y="266218"/>
            <a:ext cx="6423949" cy="21323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95A3E92-F2CA-358A-4485-C1F6E069B6A7}"/>
              </a:ext>
            </a:extLst>
          </p:cNvPr>
          <p:cNvSpPr txBox="1"/>
          <p:nvPr/>
        </p:nvSpPr>
        <p:spPr>
          <a:xfrm>
            <a:off x="428263" y="266218"/>
            <a:ext cx="60485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看电视 </a:t>
            </a:r>
            <a:r>
              <a:rPr lang="en-US" altLang="zh-TW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vo.</a:t>
            </a:r>
            <a:r>
              <a:rPr lang="zh-TW" altLang="en-US" sz="44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</a:t>
            </a:r>
            <a:r>
              <a:rPr lang="zh-TW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</a:t>
            </a:r>
            <a:endParaRPr lang="en-US" altLang="zh-TW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zh-TW" sz="60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Kàn</a:t>
            </a:r>
            <a:r>
              <a:rPr lang="zh-TW" altLang="en-US" sz="60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60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diànshì</a:t>
            </a:r>
            <a:endParaRPr lang="zh-TW" altLang="en-US" sz="6000" dirty="0">
              <a:solidFill>
                <a:srgbClr val="FF0000"/>
              </a:solidFill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523C9499-7211-ED9D-C4C4-67B68744919E}"/>
              </a:ext>
            </a:extLst>
          </p:cNvPr>
          <p:cNvSpPr/>
          <p:nvPr/>
        </p:nvSpPr>
        <p:spPr>
          <a:xfrm>
            <a:off x="173704" y="2474872"/>
            <a:ext cx="5058053" cy="16288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FFEC24D8-5BDE-2206-E4EC-131564566FDF}"/>
              </a:ext>
            </a:extLst>
          </p:cNvPr>
          <p:cNvSpPr/>
          <p:nvPr/>
        </p:nvSpPr>
        <p:spPr>
          <a:xfrm>
            <a:off x="154401" y="4233744"/>
            <a:ext cx="3074938" cy="16734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246D7C0-28AC-B38D-6753-3972AE9A6E79}"/>
              </a:ext>
            </a:extLst>
          </p:cNvPr>
          <p:cNvSpPr txBox="1"/>
          <p:nvPr/>
        </p:nvSpPr>
        <p:spPr>
          <a:xfrm>
            <a:off x="384454" y="2571535"/>
            <a:ext cx="49700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看 </a:t>
            </a:r>
            <a:r>
              <a:rPr lang="en-US" altLang="zh-TW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</a:t>
            </a:r>
            <a:r>
              <a:rPr lang="zh-TW" altLang="en-US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to</a:t>
            </a:r>
            <a:r>
              <a:rPr lang="zh-TW" altLang="en-US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watch/look/read</a:t>
            </a:r>
            <a:r>
              <a:rPr lang="zh-TW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zh-TW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zh-TW" sz="48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Kàn</a:t>
            </a:r>
            <a:endParaRPr lang="zh-TW" altLang="en-US" sz="4800" dirty="0">
              <a:solidFill>
                <a:srgbClr val="FF0000"/>
              </a:solidFill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61F9180-BCBB-03B4-5640-B571B0F95035}"/>
              </a:ext>
            </a:extLst>
          </p:cNvPr>
          <p:cNvSpPr txBox="1"/>
          <p:nvPr/>
        </p:nvSpPr>
        <p:spPr>
          <a:xfrm>
            <a:off x="384454" y="4337528"/>
            <a:ext cx="26949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电视 </a:t>
            </a:r>
            <a:r>
              <a:rPr lang="en-US" altLang="zh-TW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n.</a:t>
            </a:r>
            <a:r>
              <a:rPr lang="zh-TW" altLang="en-US" sz="36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</a:t>
            </a:r>
            <a:endParaRPr lang="en-US" altLang="zh-TW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zh-TW" sz="48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diànshì</a:t>
            </a:r>
            <a:endParaRPr lang="zh-TW" altLang="en-US" sz="4800" dirty="0">
              <a:solidFill>
                <a:srgbClr val="FF0000"/>
              </a:solidFill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  <p:sp>
        <p:nvSpPr>
          <p:cNvPr id="6" name="星形: 五角 5">
            <a:extLst>
              <a:ext uri="{FF2B5EF4-FFF2-40B4-BE49-F238E27FC236}">
                <a16:creationId xmlns:a16="http://schemas.microsoft.com/office/drawing/2014/main" id="{33B0F0CB-8D5E-95B0-E3A0-4A70CED72BFE}"/>
              </a:ext>
            </a:extLst>
          </p:cNvPr>
          <p:cNvSpPr/>
          <p:nvPr/>
        </p:nvSpPr>
        <p:spPr>
          <a:xfrm>
            <a:off x="83512" y="2360367"/>
            <a:ext cx="601884" cy="56113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2519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8A8E2462-12F4-2B95-CCC2-86C9A8ED1F26}"/>
              </a:ext>
            </a:extLst>
          </p:cNvPr>
          <p:cNvSpPr/>
          <p:nvPr/>
        </p:nvSpPr>
        <p:spPr>
          <a:xfrm>
            <a:off x="196771" y="266218"/>
            <a:ext cx="4882510" cy="21323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95A3E92-F2CA-358A-4485-C1F6E069B6A7}"/>
              </a:ext>
            </a:extLst>
          </p:cNvPr>
          <p:cNvSpPr txBox="1"/>
          <p:nvPr/>
        </p:nvSpPr>
        <p:spPr>
          <a:xfrm>
            <a:off x="428263" y="266218"/>
            <a:ext cx="46510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唱歌 </a:t>
            </a:r>
            <a:r>
              <a:rPr lang="en-US" altLang="zh-TW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vo.</a:t>
            </a:r>
            <a:r>
              <a:rPr lang="zh-TW" altLang="en-US" sz="44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zh-TW" alt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TW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</a:t>
            </a:r>
          </a:p>
          <a:p>
            <a:r>
              <a:rPr lang="en-US" altLang="zh-TW" sz="60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chànggē</a:t>
            </a:r>
            <a:endParaRPr lang="zh-TW" altLang="en-US" sz="6000" dirty="0">
              <a:solidFill>
                <a:srgbClr val="FF0000"/>
              </a:solidFill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523C9499-7211-ED9D-C4C4-67B68744919E}"/>
              </a:ext>
            </a:extLst>
          </p:cNvPr>
          <p:cNvSpPr/>
          <p:nvPr/>
        </p:nvSpPr>
        <p:spPr>
          <a:xfrm>
            <a:off x="173704" y="2474872"/>
            <a:ext cx="3055635" cy="16288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FFEC24D8-5BDE-2206-E4EC-131564566FDF}"/>
              </a:ext>
            </a:extLst>
          </p:cNvPr>
          <p:cNvSpPr/>
          <p:nvPr/>
        </p:nvSpPr>
        <p:spPr>
          <a:xfrm>
            <a:off x="154401" y="4233744"/>
            <a:ext cx="3074938" cy="16734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246D7C0-28AC-B38D-6753-3972AE9A6E79}"/>
              </a:ext>
            </a:extLst>
          </p:cNvPr>
          <p:cNvSpPr txBox="1"/>
          <p:nvPr/>
        </p:nvSpPr>
        <p:spPr>
          <a:xfrm>
            <a:off x="384454" y="2571535"/>
            <a:ext cx="26400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唱 </a:t>
            </a:r>
            <a:r>
              <a:rPr lang="en-US" altLang="zh-TW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v.</a:t>
            </a:r>
            <a:r>
              <a:rPr lang="zh-TW" altLang="en-US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to</a:t>
            </a:r>
            <a:r>
              <a:rPr lang="zh-TW" altLang="en-US" sz="32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</a:t>
            </a:r>
            <a:endParaRPr lang="en-US" altLang="zh-TW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zh-TW" sz="48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chàng</a:t>
            </a:r>
            <a:endParaRPr lang="zh-TW" altLang="en-US" sz="4800" dirty="0">
              <a:solidFill>
                <a:srgbClr val="FF0000"/>
              </a:solidFill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61F9180-BCBB-03B4-5640-B571B0F95035}"/>
              </a:ext>
            </a:extLst>
          </p:cNvPr>
          <p:cNvSpPr txBox="1"/>
          <p:nvPr/>
        </p:nvSpPr>
        <p:spPr>
          <a:xfrm>
            <a:off x="384454" y="4337528"/>
            <a:ext cx="25042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歌 </a:t>
            </a:r>
            <a:r>
              <a:rPr lang="en-US" altLang="zh-TW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n.</a:t>
            </a:r>
            <a:r>
              <a:rPr lang="zh-TW" altLang="en-US" sz="3600" dirty="0">
                <a:latin typeface="Tahoma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en-US" altLang="zh-TW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</a:p>
          <a:p>
            <a:r>
              <a:rPr lang="en-US" altLang="zh-TW" sz="4800" b="0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gē</a:t>
            </a:r>
            <a:endParaRPr lang="zh-TW" altLang="en-US" sz="4800" dirty="0">
              <a:solidFill>
                <a:srgbClr val="FF0000"/>
              </a:solidFill>
              <a:latin typeface="Tahoma" panose="020B0604030504040204" pitchFamily="34" charset="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  <p:pic>
        <p:nvPicPr>
          <p:cNvPr id="5122" name="Picture 2" descr="这是被强迫拉去听胖虎演唱会的大雄和哆啦A梦的切身感受">
            <a:extLst>
              <a:ext uri="{FF2B5EF4-FFF2-40B4-BE49-F238E27FC236}">
                <a16:creationId xmlns:a16="http://schemas.microsoft.com/office/drawing/2014/main" id="{0AAD3CB2-4C8C-269A-6C05-6CE627328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752" y="1468710"/>
            <a:ext cx="7890628" cy="443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110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4016</TotalTime>
  <Words>1648</Words>
  <Application>Microsoft Office PowerPoint</Application>
  <PresentationFormat>寬螢幕</PresentationFormat>
  <Paragraphs>339</Paragraphs>
  <Slides>38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6" baseType="lpstr">
      <vt:lpstr>-apple-system</vt:lpstr>
      <vt:lpstr>標楷體</vt:lpstr>
      <vt:lpstr>Arial</vt:lpstr>
      <vt:lpstr>Calibri</vt:lpstr>
      <vt:lpstr>Roboto</vt:lpstr>
      <vt:lpstr>Tahoma</vt:lpstr>
      <vt:lpstr>Times New Roman</vt:lpstr>
      <vt:lpstr>Office 佈景主題</vt:lpstr>
      <vt:lpstr>Modern Chinese for non-major students I </vt:lpstr>
      <vt:lpstr>PowerPoint 簡報</vt:lpstr>
      <vt:lpstr>包饺子活动 Dumpling-making activity</vt:lpstr>
      <vt:lpstr>第四课–爱好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忙 máng busy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事(儿) shì(r) matter; affair; event</vt:lpstr>
      <vt:lpstr>事(儿) shì(r) matter; affair; event</vt:lpstr>
      <vt:lpstr>因为 yīnwéi Because</vt:lpstr>
      <vt:lpstr>PowerPoint 簡報</vt:lpstr>
      <vt:lpstr>Questions with 好吗 (hǎoma)</vt:lpstr>
      <vt:lpstr>PowerPoint 簡報</vt:lpstr>
      <vt:lpstr>PowerPoint 簡報</vt:lpstr>
      <vt:lpstr>PowerPoint 簡報</vt:lpstr>
      <vt:lpstr>Affirmative + Negative (A-not-A) Questions (I) Besides adding the question particle 吗 (ma) to a declarative sentence, another common way of forming a question in Chinese is to repeat the verb or adjective in its affirmative and negative form.</vt:lpstr>
      <vt:lpstr>Affirmative + Negative (A-not-A) Questions (I) Besides adding the question particle 吗 (ma) to a declarative sentence, another common way of forming a question in Chinese is to repeat the verb or adjective in its affirmative and negative form.</vt:lpstr>
      <vt:lpstr>Affirmative + Negative (A-not-A) Questions (I) Besides adding the question particle 吗 (ma) to a declarative sentence, another common way of forming a question in Chinese is to repeat the verb or adjective in its affirmative and negative form.</vt:lpstr>
      <vt:lpstr>PowerPoint 簡報</vt:lpstr>
      <vt:lpstr>PowerPoint 簡報</vt:lpstr>
      <vt:lpstr>PowerPoint 簡報</vt:lpstr>
      <vt:lpstr>还 hái also; too; as well As an adverb, 还 (hái) indicates that the action or situation denoted by the verb involves someone or something else in addition to what has already been mentioned.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施鑫午</dc:creator>
  <cp:lastModifiedBy>施鑫午</cp:lastModifiedBy>
  <cp:revision>117</cp:revision>
  <dcterms:created xsi:type="dcterms:W3CDTF">2023-09-17T14:07:53Z</dcterms:created>
  <dcterms:modified xsi:type="dcterms:W3CDTF">2023-11-20T15:09:53Z</dcterms:modified>
</cp:coreProperties>
</file>