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8" r:id="rId11"/>
    <p:sldId id="269" r:id="rId12"/>
    <p:sldId id="291" r:id="rId13"/>
    <p:sldId id="264" r:id="rId14"/>
    <p:sldId id="267" r:id="rId15"/>
    <p:sldId id="276" r:id="rId16"/>
    <p:sldId id="265" r:id="rId17"/>
    <p:sldId id="266" r:id="rId18"/>
    <p:sldId id="271" r:id="rId19"/>
    <p:sldId id="272" r:id="rId20"/>
    <p:sldId id="292" r:id="rId21"/>
    <p:sldId id="293" r:id="rId22"/>
    <p:sldId id="273" r:id="rId23"/>
    <p:sldId id="274" r:id="rId24"/>
    <p:sldId id="275" r:id="rId25"/>
    <p:sldId id="294" r:id="rId26"/>
    <p:sldId id="277" r:id="rId27"/>
    <p:sldId id="319" r:id="rId28"/>
    <p:sldId id="281" r:id="rId29"/>
    <p:sldId id="320" r:id="rId30"/>
    <p:sldId id="296" r:id="rId31"/>
    <p:sldId id="297" r:id="rId32"/>
    <p:sldId id="278" r:id="rId33"/>
    <p:sldId id="279" r:id="rId34"/>
    <p:sldId id="317" r:id="rId35"/>
    <p:sldId id="295" r:id="rId36"/>
    <p:sldId id="298" r:id="rId37"/>
    <p:sldId id="299" r:id="rId38"/>
    <p:sldId id="318" r:id="rId39"/>
    <p:sldId id="321" r:id="rId40"/>
    <p:sldId id="322" r:id="rId41"/>
    <p:sldId id="323" r:id="rId42"/>
    <p:sldId id="280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ECDB-2B96-43BF-9EF9-3A47F332459B}" type="datetimeFigureOut">
              <a:rPr lang="cs-CZ" smtClean="0"/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C84-754B-4AD2-8ABE-E27755243304}" type="slidenum">
              <a:rPr lang="cs-CZ" smtClean="0"/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ECDB-2B96-43BF-9EF9-3A47F332459B}" type="datetimeFigureOut">
              <a:rPr lang="cs-CZ" smtClean="0"/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C84-754B-4AD2-8ABE-E27755243304}" type="slidenum">
              <a:rPr lang="cs-CZ" smtClean="0"/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ECDB-2B96-43BF-9EF9-3A47F332459B}" type="datetimeFigureOut">
              <a:rPr lang="cs-CZ" smtClean="0"/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C84-754B-4AD2-8ABE-E27755243304}" type="slidenum">
              <a:rPr lang="cs-CZ" smtClean="0"/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ECDB-2B96-43BF-9EF9-3A47F332459B}" type="datetimeFigureOut">
              <a:rPr lang="cs-CZ" smtClean="0"/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C84-754B-4AD2-8ABE-E27755243304}" type="slidenum">
              <a:rPr lang="cs-CZ" smtClean="0"/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ECDB-2B96-43BF-9EF9-3A47F332459B}" type="datetimeFigureOut">
              <a:rPr lang="cs-CZ" smtClean="0"/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C84-754B-4AD2-8ABE-E27755243304}" type="slidenum">
              <a:rPr lang="cs-CZ" smtClean="0"/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ECDB-2B96-43BF-9EF9-3A47F332459B}" type="datetimeFigureOut">
              <a:rPr lang="cs-CZ" smtClean="0"/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C84-754B-4AD2-8ABE-E27755243304}" type="slidenum">
              <a:rPr lang="cs-CZ" smtClean="0"/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ECDB-2B96-43BF-9EF9-3A47F332459B}" type="datetimeFigureOut">
              <a:rPr lang="cs-CZ" smtClean="0"/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C84-754B-4AD2-8ABE-E27755243304}" type="slidenum">
              <a:rPr lang="cs-CZ" smtClean="0"/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ECDB-2B96-43BF-9EF9-3A47F332459B}" type="datetimeFigureOut">
              <a:rPr lang="cs-CZ" smtClean="0"/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C84-754B-4AD2-8ABE-E27755243304}" type="slidenum">
              <a:rPr lang="cs-CZ" smtClean="0"/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ECDB-2B96-43BF-9EF9-3A47F332459B}" type="datetimeFigureOut">
              <a:rPr lang="cs-CZ" smtClean="0"/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C84-754B-4AD2-8ABE-E27755243304}" type="slidenum">
              <a:rPr lang="cs-CZ" smtClean="0"/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ECDB-2B96-43BF-9EF9-3A47F332459B}" type="datetimeFigureOut">
              <a:rPr lang="cs-CZ" smtClean="0"/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C84-754B-4AD2-8ABE-E27755243304}" type="slidenum">
              <a:rPr lang="cs-CZ" smtClean="0"/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ECDB-2B96-43BF-9EF9-3A47F332459B}" type="datetimeFigureOut">
              <a:rPr lang="cs-CZ" smtClean="0"/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10C84-754B-4AD2-8ABE-E27755243304}" type="slidenum">
              <a:rPr lang="cs-CZ" smtClean="0"/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  <a:endParaRPr lang="cs-CZ" smtClean="0"/>
          </a:p>
          <a:p>
            <a:pPr lvl="1"/>
            <a:r>
              <a:rPr lang="cs-CZ" smtClean="0"/>
              <a:t>Druhá úroveň</a:t>
            </a:r>
            <a:endParaRPr lang="cs-CZ" smtClean="0"/>
          </a:p>
          <a:p>
            <a:pPr lvl="2"/>
            <a:r>
              <a:rPr lang="cs-CZ" smtClean="0"/>
              <a:t>Třetí úroveň</a:t>
            </a:r>
            <a:endParaRPr lang="cs-CZ" smtClean="0"/>
          </a:p>
          <a:p>
            <a:pPr lvl="3"/>
            <a:r>
              <a:rPr lang="cs-CZ" smtClean="0"/>
              <a:t>Čtvrtá úroveň</a:t>
            </a:r>
            <a:endParaRPr lang="cs-CZ" smtClean="0"/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4ECDB-2B96-43BF-9EF9-3A47F332459B}" type="datetimeFigureOut">
              <a:rPr lang="cs-CZ" smtClean="0"/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10C84-754B-4AD2-8ABE-E27755243304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GIF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6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"/>
            <a:ext cx="7524328" cy="3000372"/>
          </a:xfrm>
        </p:spPr>
        <p:txBody>
          <a:bodyPr/>
          <a:lstStyle/>
          <a:p>
            <a:r>
              <a:rPr lang="cs-CZ" b="1" dirty="0" smtClean="0">
                <a:latin typeface="Bookman Old Style" panose="02050604050505020204" pitchFamily="18" charset="0"/>
              </a:rPr>
              <a:t>Keltové a jejich jazyky </a:t>
            </a:r>
            <a:r>
              <a:rPr lang="en-US" b="1" dirty="0" smtClean="0">
                <a:latin typeface="Bookman Old Style" panose="02050604050505020204" pitchFamily="18" charset="0"/>
              </a:rPr>
              <a:t>2</a:t>
            </a:r>
            <a:endParaRPr lang="cs-CZ" b="1" dirty="0">
              <a:latin typeface="Bookman Old Style" panose="020506040505050202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4348" y="3929066"/>
            <a:ext cx="7058052" cy="170973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Klasifikace keltských jazyků</a:t>
            </a:r>
            <a:endParaRPr lang="cs-CZ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72066" y="5572140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Bookman Old Style" panose="02050604050505020204" pitchFamily="18" charset="0"/>
              </a:rPr>
              <a:t>Lucie Vinšová</a:t>
            </a:r>
            <a:endParaRPr lang="cs-CZ" b="1" dirty="0" smtClean="0">
              <a:latin typeface="Bookman Old Style" panose="02050604050505020204" pitchFamily="18" charset="0"/>
            </a:endParaRPr>
          </a:p>
          <a:p>
            <a:r>
              <a:rPr lang="cs-CZ" b="1" dirty="0" smtClean="0">
                <a:latin typeface="Bookman Old Style" panose="02050604050505020204" pitchFamily="18" charset="0"/>
              </a:rPr>
              <a:t>Masarykova univerzita 2017</a:t>
            </a:r>
            <a:endParaRPr lang="cs-CZ" b="1" dirty="0" smtClean="0">
              <a:latin typeface="Bookman Old Style" panose="02050604050505020204" pitchFamily="18" charset="0"/>
            </a:endParaRPr>
          </a:p>
          <a:p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islovky p a k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1142984"/>
            <a:ext cx="9144000" cy="280851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857752" y="4643446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latin typeface="Bookman Old Style" panose="02050604050505020204" pitchFamily="18" charset="0"/>
              </a:rPr>
              <a:t>Z Václav Blažek, Keltské jazyky</a:t>
            </a:r>
            <a:endParaRPr lang="cs-CZ" sz="1400" dirty="0" smtClean="0">
              <a:latin typeface="Bookman Old Style" panose="02050604050505020204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alphaModFix amt="3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473075" y="553085"/>
            <a:ext cx="726694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Cambria" panose="02040503050406030204" charset="0"/>
                <a:cs typeface="Cambria" panose="02040503050406030204" charset="0"/>
              </a:rPr>
              <a:t>Další charakteristickou brythonské větve je změna počátečního *u̯ na </a:t>
            </a:r>
            <a:r>
              <a:rPr lang="en-US" sz="2000" b="1">
                <a:latin typeface="Cambria" panose="02040503050406030204" charset="0"/>
                <a:cs typeface="Cambria" panose="02040503050406030204" charset="0"/>
              </a:rPr>
              <a:t>gw-</a:t>
            </a:r>
            <a:r>
              <a:rPr lang="en-US" sz="2000">
                <a:latin typeface="Cambria" panose="02040503050406030204" charset="0"/>
                <a:cs typeface="Cambria" panose="02040503050406030204" charset="0"/>
              </a:rPr>
              <a:t>, jako ve velš. </a:t>
            </a:r>
            <a:r>
              <a:rPr lang="en-US" sz="2000" b="1" i="1">
                <a:latin typeface="Cambria" panose="02040503050406030204" charset="0"/>
                <a:cs typeface="Cambria" panose="02040503050406030204" charset="0"/>
              </a:rPr>
              <a:t>gwr</a:t>
            </a:r>
            <a:r>
              <a:rPr lang="en-US" sz="2000">
                <a:latin typeface="Cambria" panose="02040503050406030204" charset="0"/>
                <a:cs typeface="Cambria" panose="02040503050406030204" charset="0"/>
              </a:rPr>
              <a:t> (stvelš. guir “muž”) “muž” </a:t>
            </a:r>
            <a:endParaRPr lang="en-US" sz="2000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sz="2000">
                <a:latin typeface="Cambria" panose="02040503050406030204" charset="0"/>
                <a:cs typeface="Cambria" panose="02040503050406030204" charset="0"/>
              </a:rPr>
              <a:t>&lt; *ṷiros a gwyn “bílý” &lt;  *ṷindos (por. se stir. fer a finn). </a:t>
            </a:r>
            <a:endParaRPr lang="en-US" sz="2000">
              <a:latin typeface="Cambria" panose="02040503050406030204" charset="0"/>
              <a:cs typeface="Cambria" panose="02040503050406030204" charset="0"/>
            </a:endParaRPr>
          </a:p>
          <a:p>
            <a:endParaRPr lang="en-US" sz="2000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sz="2000">
                <a:latin typeface="Cambria" panose="02040503050406030204" charset="0"/>
                <a:cs typeface="Cambria" panose="02040503050406030204" charset="0"/>
              </a:rPr>
              <a:t>Hlásková změna u brythonských jazyků (umlaut) probíhá ve slově před slabikou obsahující *ā</a:t>
            </a:r>
            <a:r>
              <a:rPr lang="cs-CZ" altLang="en-US" sz="2000">
                <a:latin typeface="Cambria" panose="02040503050406030204" charset="0"/>
                <a:cs typeface="Cambria" panose="02040503050406030204" charset="0"/>
              </a:rPr>
              <a:t>   </a:t>
            </a:r>
            <a:r>
              <a:rPr lang="en-US" sz="2000">
                <a:latin typeface="Cambria" panose="02040503050406030204" charset="0"/>
                <a:cs typeface="Cambria" panose="02040503050406030204" charset="0"/>
              </a:rPr>
              <a:t>nebo *i, *ī, *i̯. </a:t>
            </a:r>
            <a:endParaRPr lang="en-US" sz="2000">
              <a:latin typeface="Cambria" panose="02040503050406030204" charset="0"/>
              <a:cs typeface="Cambria" panose="02040503050406030204" charset="0"/>
            </a:endParaRPr>
          </a:p>
          <a:p>
            <a:endParaRPr lang="en-US" sz="2000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sz="2000" b="1">
                <a:latin typeface="Cambria" panose="02040503050406030204" charset="0"/>
                <a:cs typeface="Cambria" panose="02040503050406030204" charset="0"/>
              </a:rPr>
              <a:t>Př. velš. gwen “bílá”- fem. &lt; *ṷindā por. velš. Gwyn “bílý” &lt; *ṷindo. </a:t>
            </a:r>
            <a:r>
              <a:rPr lang="en-US" sz="200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>
                <a:latin typeface="Cambria" panose="02040503050406030204" charset="0"/>
                <a:cs typeface="Cambria" panose="02040503050406030204" charset="0"/>
              </a:rPr>
              <a:t> 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říšera\Desktop\1200px-Cumbria_UK_locator_map_2010.svg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437266" y="2000240"/>
            <a:ext cx="3706734" cy="4500594"/>
          </a:xfrm>
          <a:prstGeom prst="rect">
            <a:avLst/>
          </a:prstGeom>
          <a:noFill/>
        </p:spPr>
      </p:pic>
      <p:pic>
        <p:nvPicPr>
          <p:cNvPr id="1026" name="Picture 2" descr="C:\Users\příšera\Desktop\celtic languages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056005" cy="528638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357950" y="621508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Cumbria</a:t>
            </a:r>
            <a:endParaRPr lang="en-US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schema tuc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14021" y="1385602"/>
            <a:ext cx="6315957" cy="4086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eltic lang scheme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99491" y="428605"/>
            <a:ext cx="6044277" cy="5222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říšera\Desktop\celtic languages map britain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4857752" cy="684643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000628" y="0"/>
            <a:ext cx="3857652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Bookman Old Style" panose="02050604050505020204" pitchFamily="18" charset="0"/>
              </a:rPr>
              <a:t>Komunity mluvící keltskými jazyky v dnešní době, zahrnují:</a:t>
            </a:r>
            <a:endParaRPr lang="cs-CZ" dirty="0" smtClean="0">
              <a:latin typeface="Bookman Old Style" panose="02050604050505020204" pitchFamily="18" charset="0"/>
            </a:endParaRPr>
          </a:p>
          <a:p>
            <a:pPr algn="just"/>
            <a:endParaRPr lang="cs-CZ" dirty="0" smtClean="0">
              <a:latin typeface="Bookman Old Style" panose="02050604050505020204" pitchFamily="18" charset="0"/>
            </a:endParaRPr>
          </a:p>
          <a:p>
            <a:pPr algn="just"/>
            <a:r>
              <a:rPr lang="cs-CZ" dirty="0" smtClean="0">
                <a:latin typeface="Bookman Old Style" panose="02050604050505020204" pitchFamily="18" charset="0"/>
              </a:rPr>
              <a:t>Wales: cca 500 000 mluvčích  (asi 20% populace, hlavně v severním Walesu)</a:t>
            </a:r>
            <a:endParaRPr lang="cs-CZ" dirty="0" smtClean="0">
              <a:latin typeface="Bookman Old Style" panose="02050604050505020204" pitchFamily="18" charset="0"/>
            </a:endParaRPr>
          </a:p>
          <a:p>
            <a:pPr algn="just"/>
            <a:endParaRPr lang="cs-CZ" dirty="0" smtClean="0">
              <a:latin typeface="Bookman Old Style" panose="02050604050505020204" pitchFamily="18" charset="0"/>
            </a:endParaRPr>
          </a:p>
          <a:p>
            <a:pPr algn="just"/>
            <a:r>
              <a:rPr lang="cs-CZ" dirty="0" smtClean="0">
                <a:latin typeface="Bookman Old Style" panose="02050604050505020204" pitchFamily="18" charset="0"/>
              </a:rPr>
              <a:t>Breton: asi 210 000 mluvčích</a:t>
            </a:r>
            <a:endParaRPr lang="cs-CZ" dirty="0" smtClean="0">
              <a:latin typeface="Bookman Old Style" panose="02050604050505020204" pitchFamily="18" charset="0"/>
            </a:endParaRPr>
          </a:p>
          <a:p>
            <a:pPr algn="just"/>
            <a:endParaRPr lang="cs-CZ" dirty="0" smtClean="0">
              <a:latin typeface="Bookman Old Style" panose="02050604050505020204" pitchFamily="18" charset="0"/>
            </a:endParaRPr>
          </a:p>
          <a:p>
            <a:pPr algn="just"/>
            <a:r>
              <a:rPr lang="cs-CZ" dirty="0" smtClean="0">
                <a:latin typeface="Bookman Old Style" panose="02050604050505020204" pitchFamily="18" charset="0"/>
              </a:rPr>
              <a:t>Skotsko: asi 58 000 mluvčích</a:t>
            </a:r>
            <a:endParaRPr lang="cs-CZ" dirty="0" smtClean="0">
              <a:latin typeface="Bookman Old Style" panose="02050604050505020204" pitchFamily="18" charset="0"/>
            </a:endParaRPr>
          </a:p>
          <a:p>
            <a:pPr algn="just"/>
            <a:endParaRPr lang="cs-CZ" dirty="0" smtClean="0">
              <a:latin typeface="Bookman Old Style" panose="02050604050505020204" pitchFamily="18" charset="0"/>
            </a:endParaRPr>
          </a:p>
          <a:p>
            <a:pPr algn="just"/>
            <a:r>
              <a:rPr lang="cs-CZ" dirty="0" smtClean="0">
                <a:latin typeface="Bookman Old Style" panose="02050604050505020204" pitchFamily="18" charset="0"/>
              </a:rPr>
              <a:t>Irština: asi 75 000 mluvčích a L2 mluvčích více než milion v Irské republice</a:t>
            </a:r>
            <a:endParaRPr lang="cs-CZ" dirty="0" smtClean="0">
              <a:latin typeface="Bookman Old Style" panose="02050604050505020204" pitchFamily="18" charset="0"/>
            </a:endParaRPr>
          </a:p>
          <a:p>
            <a:pPr algn="just"/>
            <a:endParaRPr lang="cs-CZ" dirty="0" smtClean="0">
              <a:latin typeface="Bookman Old Style" panose="02050604050505020204" pitchFamily="18" charset="0"/>
            </a:endParaRPr>
          </a:p>
          <a:p>
            <a:pPr algn="just"/>
            <a:r>
              <a:rPr lang="cs-CZ" dirty="0" smtClean="0">
                <a:latin typeface="Bookman Old Style" panose="02050604050505020204" pitchFamily="18" charset="0"/>
              </a:rPr>
              <a:t>Kornština: pouze několik set mluvčích, pokusy o oživení od konce 20. století. </a:t>
            </a:r>
            <a:endParaRPr lang="cs-CZ" dirty="0" smtClean="0">
              <a:latin typeface="Bookman Old Style" panose="02050604050505020204" pitchFamily="18" charset="0"/>
            </a:endParaRPr>
          </a:p>
          <a:p>
            <a:pPr algn="just"/>
            <a:endParaRPr lang="cs-CZ" dirty="0" smtClean="0">
              <a:latin typeface="Bookman Old Style" panose="02050604050505020204" pitchFamily="18" charset="0"/>
            </a:endParaRPr>
          </a:p>
          <a:p>
            <a:pPr algn="just"/>
            <a:r>
              <a:rPr lang="cs-CZ" dirty="0" err="1" smtClean="0">
                <a:latin typeface="Bookman Old Style" panose="02050604050505020204" pitchFamily="18" charset="0"/>
              </a:rPr>
              <a:t>Manx</a:t>
            </a:r>
            <a:r>
              <a:rPr lang="cs-CZ" dirty="0" smtClean="0">
                <a:latin typeface="Bookman Old Style" panose="02050604050505020204" pitchFamily="18" charset="0"/>
              </a:rPr>
              <a:t>: poslední rodilý mluvčí zemřel 1974, pokusy o oživení, dnes kolem 2000 mluvčích, jen kolem 100 v každodenní konverzaci.  </a:t>
            </a:r>
            <a:endParaRPr lang="cs-CZ" dirty="0" smtClean="0">
              <a:latin typeface="Bookman Old Style" panose="02050604050505020204" pitchFamily="18" charset="0"/>
            </a:endParaRPr>
          </a:p>
          <a:p>
            <a:endParaRPr lang="cs-CZ" dirty="0" smtClean="0">
              <a:latin typeface="Bookman Old Style" panose="02050604050505020204" pitchFamily="18" charset="0"/>
            </a:endParaRPr>
          </a:p>
          <a:p>
            <a:endParaRPr lang="cs-CZ" dirty="0" smtClean="0">
              <a:latin typeface="Bookman Old Style" panose="02050604050505020204" pitchFamily="18" charset="0"/>
            </a:endParaRPr>
          </a:p>
          <a:p>
            <a:endParaRPr lang="cs-CZ" dirty="0" smtClean="0">
              <a:latin typeface="Bookman Old Style" panose="02050604050505020204" pitchFamily="18" charset="0"/>
            </a:endParaRPr>
          </a:p>
          <a:p>
            <a:endParaRPr lang="cs-CZ" dirty="0" smtClean="0">
              <a:latin typeface="Bookman Old Style" panose="02050604050505020204" pitchFamily="18" charset="0"/>
            </a:endParaRPr>
          </a:p>
          <a:p>
            <a:endParaRPr lang="cs-CZ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říšera\Desktop\keltic languages now map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4500562" cy="6089822"/>
          </a:xfrm>
          <a:prstGeom prst="rect">
            <a:avLst/>
          </a:prstGeom>
          <a:noFill/>
        </p:spPr>
      </p:pic>
      <p:pic>
        <p:nvPicPr>
          <p:cNvPr id="3075" name="Picture 3" descr="C:\Users\příšera\Desktop\mapa vyre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-2"/>
            <a:ext cx="4643438" cy="6858001"/>
          </a:xfrm>
          <a:prstGeom prst="rect">
            <a:avLst/>
          </a:prstGeom>
          <a:noFill/>
        </p:spPr>
      </p:pic>
      <p:pic>
        <p:nvPicPr>
          <p:cNvPr id="3077" name="Picture 5" descr="C:\Users\příšera\Desktop\vysvetlivk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500702"/>
            <a:ext cx="4802747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lag of the Welsh colony in Patagonia.sv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143372" y="0"/>
            <a:ext cx="4500562" cy="2893219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4214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Bookman Old Style" panose="02050604050505020204" pitchFamily="18" charset="0"/>
              </a:rPr>
              <a:t>Kolem </a:t>
            </a:r>
            <a:r>
              <a:rPr lang="cs-CZ" b="1" dirty="0" smtClean="0">
                <a:latin typeface="Bookman Old Style" panose="02050604050505020204" pitchFamily="18" charset="0"/>
              </a:rPr>
              <a:t>1 500 </a:t>
            </a:r>
            <a:r>
              <a:rPr lang="cs-CZ" dirty="0" smtClean="0">
                <a:latin typeface="Bookman Old Style" panose="02050604050505020204" pitchFamily="18" charset="0"/>
              </a:rPr>
              <a:t>potomků velšské kolonie z  konce 19. století  a začátku 20. století si stále uchovali svůj původní jazyk. </a:t>
            </a:r>
            <a:r>
              <a:rPr lang="cs-CZ" b="1" i="1" dirty="0" smtClean="0">
                <a:latin typeface="Bookman Old Style" panose="02050604050505020204" pitchFamily="18" charset="0"/>
              </a:rPr>
              <a:t>Y </a:t>
            </a:r>
            <a:r>
              <a:rPr lang="cs-CZ" b="1" i="1" dirty="0" err="1" smtClean="0">
                <a:latin typeface="Bookman Old Style" panose="02050604050505020204" pitchFamily="18" charset="0"/>
              </a:rPr>
              <a:t>Wladfa</a:t>
            </a:r>
            <a:r>
              <a:rPr lang="cs-CZ" dirty="0" smtClean="0">
                <a:latin typeface="Bookman Old Style" panose="02050604050505020204" pitchFamily="18" charset="0"/>
              </a:rPr>
              <a:t>  (</a:t>
            </a:r>
            <a:r>
              <a:rPr lang="cs-CZ" dirty="0" err="1" smtClean="0">
                <a:latin typeface="Bookman Old Style" panose="02050604050505020204" pitchFamily="18" charset="0"/>
              </a:rPr>
              <a:t>velš</a:t>
            </a:r>
            <a:r>
              <a:rPr lang="cs-CZ" dirty="0" smtClean="0">
                <a:latin typeface="Bookman Old Style" panose="02050604050505020204" pitchFamily="18" charset="0"/>
              </a:rPr>
              <a:t>. kolonie) se nachází na pobřeží provincie </a:t>
            </a:r>
            <a:r>
              <a:rPr lang="cs-CZ" dirty="0" err="1" smtClean="0">
                <a:latin typeface="Bookman Old Style" panose="02050604050505020204" pitchFamily="18" charset="0"/>
              </a:rPr>
              <a:t>Chubut</a:t>
            </a:r>
            <a:r>
              <a:rPr lang="cs-CZ" dirty="0" smtClean="0">
                <a:latin typeface="Bookman Old Style" panose="02050604050505020204" pitchFamily="18" charset="0"/>
              </a:rPr>
              <a:t> a zahrnuje několik osad s velšsky mluvícím obyvatelstvem.  </a:t>
            </a:r>
            <a:endParaRPr lang="cs-CZ" dirty="0">
              <a:latin typeface="Bookman Old Style" panose="02050604050505020204" pitchFamily="18" charset="0"/>
            </a:endParaRPr>
          </a:p>
        </p:txBody>
      </p:sp>
      <p:pic>
        <p:nvPicPr>
          <p:cNvPr id="27652" name="Picture 4" descr="Image result for patagonia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3386008" cy="4500570"/>
          </a:xfrm>
          <a:prstGeom prst="rect">
            <a:avLst/>
          </a:prstGeom>
          <a:noFill/>
        </p:spPr>
      </p:pic>
      <p:pic>
        <p:nvPicPr>
          <p:cNvPr id="5" name="Obrázek 4" descr="wales-pa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1107" y="2786058"/>
            <a:ext cx="5852893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alphaModFix amt="3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285728"/>
            <a:ext cx="9144000" cy="7570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>
                <a:latin typeface="Cambria" panose="02040503050406030204" charset="0"/>
                <a:cs typeface="Cambria" panose="02040503050406030204" charset="0"/>
              </a:rPr>
              <a:t>Lingvistické charakteristiky:</a:t>
            </a:r>
            <a:endParaRPr lang="cs-CZ" b="1" dirty="0" smtClean="0">
              <a:latin typeface="Cambria" panose="02040503050406030204" charset="0"/>
              <a:cs typeface="Cambria" panose="02040503050406030204" charset="0"/>
            </a:endParaRPr>
          </a:p>
          <a:p>
            <a:pPr algn="just"/>
            <a:endParaRPr lang="cs-CZ" dirty="0" smtClean="0">
              <a:latin typeface="Cambria" panose="02040503050406030204" charset="0"/>
              <a:cs typeface="Cambria" panose="02040503050406030204" charset="0"/>
            </a:endParaRPr>
          </a:p>
          <a:p>
            <a:pPr algn="just"/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Nejvýraznější fonologická změna je ztráta </a:t>
            </a:r>
            <a:r>
              <a:rPr lang="cs-CZ" b="1" dirty="0" err="1" smtClean="0">
                <a:latin typeface="Cambria" panose="02040503050406030204" charset="0"/>
                <a:cs typeface="Cambria" panose="02040503050406030204" charset="0"/>
              </a:rPr>
              <a:t>ie</a:t>
            </a:r>
            <a:r>
              <a:rPr lang="cs-CZ" b="1" dirty="0" smtClean="0">
                <a:latin typeface="Cambria" panose="02040503050406030204" charset="0"/>
                <a:cs typeface="Cambria" panose="02040503050406030204" charset="0"/>
              </a:rPr>
              <a:t>. *p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, jež se odehrálo celoplošně již v počátcích historie keltských jazyků. </a:t>
            </a:r>
            <a:endParaRPr lang="cs-CZ" dirty="0" smtClean="0">
              <a:latin typeface="Cambria" panose="02040503050406030204" charset="0"/>
              <a:cs typeface="Cambria" panose="02040503050406030204" charset="0"/>
            </a:endParaRPr>
          </a:p>
          <a:p>
            <a:pPr algn="just"/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př.  </a:t>
            </a:r>
            <a:r>
              <a:rPr lang="cs-CZ" dirty="0" err="1" smtClean="0">
                <a:latin typeface="Cambria" panose="02040503050406030204" charset="0"/>
                <a:cs typeface="Cambria" panose="02040503050406030204" charset="0"/>
              </a:rPr>
              <a:t>gael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. </a:t>
            </a:r>
            <a:r>
              <a:rPr lang="cs-CZ" i="1" dirty="0" err="1" smtClean="0">
                <a:latin typeface="Cambria" panose="02040503050406030204" charset="0"/>
                <a:cs typeface="Cambria" panose="02040503050406030204" charset="0"/>
              </a:rPr>
              <a:t>éan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, </a:t>
            </a:r>
            <a:r>
              <a:rPr lang="cs-CZ" dirty="0" err="1" smtClean="0">
                <a:latin typeface="Cambria" panose="02040503050406030204" charset="0"/>
                <a:cs typeface="Cambria" panose="02040503050406030204" charset="0"/>
              </a:rPr>
              <a:t>velš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. </a:t>
            </a:r>
            <a:r>
              <a:rPr lang="cs-CZ" i="1" dirty="0" err="1" smtClean="0">
                <a:latin typeface="Cambria" panose="02040503050406030204" charset="0"/>
                <a:cs typeface="Cambria" panose="02040503050406030204" charset="0"/>
              </a:rPr>
              <a:t>edn</a:t>
            </a:r>
            <a:r>
              <a:rPr lang="cs-CZ" i="1" dirty="0" smtClean="0">
                <a:latin typeface="Cambria" panose="02040503050406030204" charset="0"/>
                <a:cs typeface="Cambria" panose="02040503050406030204" charset="0"/>
              </a:rPr>
              <a:t>, </a:t>
            </a:r>
            <a:r>
              <a:rPr lang="cs-CZ" i="1" dirty="0" err="1" smtClean="0">
                <a:latin typeface="Cambria" panose="02040503050406030204" charset="0"/>
                <a:cs typeface="Cambria" panose="02040503050406030204" charset="0"/>
              </a:rPr>
              <a:t>ader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, porovnej s lat. </a:t>
            </a:r>
            <a:r>
              <a:rPr lang="cs-CZ" i="1" dirty="0" err="1" smtClean="0">
                <a:latin typeface="Cambria" panose="02040503050406030204" charset="0"/>
                <a:cs typeface="Cambria" panose="02040503050406030204" charset="0"/>
              </a:rPr>
              <a:t>penna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, </a:t>
            </a:r>
            <a:r>
              <a:rPr lang="cs-CZ" dirty="0" err="1" smtClean="0">
                <a:latin typeface="Cambria" panose="02040503050406030204" charset="0"/>
                <a:cs typeface="Cambria" panose="02040503050406030204" charset="0"/>
              </a:rPr>
              <a:t>řec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. </a:t>
            </a:r>
            <a:r>
              <a:rPr lang="cs-CZ" i="1" dirty="0" err="1" smtClean="0">
                <a:latin typeface="Cambria" panose="02040503050406030204" charset="0"/>
                <a:cs typeface="Cambria" panose="02040503050406030204" charset="0"/>
              </a:rPr>
              <a:t>pterón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, </a:t>
            </a:r>
            <a:r>
              <a:rPr lang="cs-CZ" dirty="0" err="1" smtClean="0">
                <a:latin typeface="Cambria" panose="02040503050406030204" charset="0"/>
                <a:cs typeface="Cambria" panose="02040503050406030204" charset="0"/>
              </a:rPr>
              <a:t>ang</a:t>
            </a:r>
            <a:r>
              <a:rPr lang="cs-CZ" i="1" dirty="0" smtClean="0">
                <a:latin typeface="Cambria" panose="02040503050406030204" charset="0"/>
                <a:cs typeface="Cambria" panose="02040503050406030204" charset="0"/>
              </a:rPr>
              <a:t>. </a:t>
            </a:r>
            <a:r>
              <a:rPr lang="en-US" i="1" dirty="0" err="1" smtClean="0">
                <a:latin typeface="Cambria" panose="02040503050406030204" charset="0"/>
                <a:cs typeface="Cambria" panose="02040503050406030204" charset="0"/>
              </a:rPr>
              <a:t>f</a:t>
            </a:r>
            <a:r>
              <a:rPr lang="cs-CZ" i="1" dirty="0" err="1" smtClean="0">
                <a:latin typeface="Cambria" panose="02040503050406030204" charset="0"/>
                <a:cs typeface="Cambria" panose="02040503050406030204" charset="0"/>
              </a:rPr>
              <a:t>eather</a:t>
            </a:r>
            <a:endParaRPr lang="cs-CZ" i="1" dirty="0" smtClean="0">
              <a:latin typeface="Cambria" panose="02040503050406030204" charset="0"/>
              <a:cs typeface="Cambria" panose="02040503050406030204" charset="0"/>
            </a:endParaRPr>
          </a:p>
          <a:p>
            <a:pPr algn="just"/>
            <a:r>
              <a:rPr lang="cs-CZ" i="1" dirty="0" smtClean="0">
                <a:latin typeface="Cambria" panose="02040503050406030204" charset="0"/>
                <a:cs typeface="Cambria" panose="02040503050406030204" charset="0"/>
              </a:rPr>
              <a:t>       </a:t>
            </a:r>
            <a:endParaRPr lang="cs-CZ" i="1" dirty="0" smtClean="0">
              <a:latin typeface="Cambria" panose="02040503050406030204" charset="0"/>
              <a:cs typeface="Cambria" panose="02040503050406030204" charset="0"/>
            </a:endParaRPr>
          </a:p>
          <a:p>
            <a:pPr algn="just"/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Keltské jazyky mají několik archaických charakteristik:</a:t>
            </a:r>
            <a:r>
              <a:rPr lang="en-US" dirty="0" smtClean="0">
                <a:latin typeface="Cambria" panose="02040503050406030204" charset="0"/>
                <a:cs typeface="Cambria" panose="02040503050406030204" charset="0"/>
              </a:rPr>
              <a:t> nap</a:t>
            </a:r>
            <a:r>
              <a:rPr lang="cs-CZ" dirty="0" err="1" smtClean="0">
                <a:latin typeface="Cambria" panose="02040503050406030204" charset="0"/>
                <a:cs typeface="Cambria" panose="02040503050406030204" charset="0"/>
              </a:rPr>
              <a:t>ř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. nepřítomnost slovesa  </a:t>
            </a:r>
            <a:r>
              <a:rPr lang="cs-CZ" b="1" dirty="0" smtClean="0">
                <a:latin typeface="Cambria" panose="02040503050406030204" charset="0"/>
                <a:cs typeface="Cambria" panose="02040503050406030204" charset="0"/>
              </a:rPr>
              <a:t>„</a:t>
            </a:r>
            <a:r>
              <a:rPr lang="cs-CZ" b="1" i="1" dirty="0" smtClean="0">
                <a:latin typeface="Cambria" panose="02040503050406030204" charset="0"/>
                <a:cs typeface="Cambria" panose="02040503050406030204" charset="0"/>
              </a:rPr>
              <a:t>mít</a:t>
            </a:r>
            <a:r>
              <a:rPr lang="cs-CZ" b="1" dirty="0" smtClean="0">
                <a:latin typeface="Cambria" panose="02040503050406030204" charset="0"/>
                <a:cs typeface="Cambria" panose="02040503050406030204" charset="0"/>
              </a:rPr>
              <a:t>“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, diferenciace v mužském a ženském rodě u číslovek 3 a 4 (</a:t>
            </a:r>
            <a:r>
              <a:rPr lang="cs-CZ" dirty="0" err="1" smtClean="0">
                <a:latin typeface="Cambria" panose="02040503050406030204" charset="0"/>
                <a:cs typeface="Cambria" panose="02040503050406030204" charset="0"/>
              </a:rPr>
              <a:t>velš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. tri, </a:t>
            </a:r>
            <a:r>
              <a:rPr lang="cs-CZ" dirty="0" err="1" smtClean="0">
                <a:latin typeface="Cambria" panose="02040503050406030204" charset="0"/>
                <a:cs typeface="Cambria" panose="02040503050406030204" charset="0"/>
              </a:rPr>
              <a:t>tair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, </a:t>
            </a:r>
            <a:r>
              <a:rPr lang="cs-CZ" dirty="0" err="1" smtClean="0">
                <a:latin typeface="Cambria" panose="02040503050406030204" charset="0"/>
                <a:cs typeface="Cambria" panose="02040503050406030204" charset="0"/>
              </a:rPr>
              <a:t>pedwar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, </a:t>
            </a:r>
            <a:r>
              <a:rPr lang="cs-CZ" dirty="0" err="1" smtClean="0">
                <a:latin typeface="Cambria" panose="02040503050406030204" charset="0"/>
                <a:cs typeface="Cambria" panose="02040503050406030204" charset="0"/>
              </a:rPr>
              <a:t>pedair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).</a:t>
            </a:r>
            <a:endParaRPr lang="cs-CZ" dirty="0" smtClean="0">
              <a:latin typeface="Cambria" panose="02040503050406030204" charset="0"/>
              <a:cs typeface="Cambria" panose="02040503050406030204" charset="0"/>
            </a:endParaRPr>
          </a:p>
          <a:p>
            <a:pPr algn="just"/>
            <a:endParaRPr lang="cs-CZ" dirty="0" smtClean="0">
              <a:latin typeface="Cambria" panose="02040503050406030204" charset="0"/>
              <a:cs typeface="Cambria" panose="02040503050406030204" charset="0"/>
            </a:endParaRPr>
          </a:p>
          <a:p>
            <a:pPr algn="just"/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Větná struktura </a:t>
            </a:r>
            <a:r>
              <a:rPr lang="cs-CZ" b="1" dirty="0" smtClean="0">
                <a:latin typeface="Cambria" panose="02040503050406030204" charset="0"/>
                <a:cs typeface="Cambria" panose="02040503050406030204" charset="0"/>
              </a:rPr>
              <a:t>VSO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: </a:t>
            </a:r>
            <a:endParaRPr lang="cs-CZ" dirty="0" smtClean="0">
              <a:latin typeface="Cambria" panose="02040503050406030204" charset="0"/>
              <a:cs typeface="Cambria" panose="02040503050406030204" charset="0"/>
            </a:endParaRPr>
          </a:p>
          <a:p>
            <a:pPr algn="just"/>
            <a:r>
              <a:rPr lang="cs-CZ" dirty="0" err="1" smtClean="0">
                <a:latin typeface="Cambria" panose="02040503050406030204" charset="0"/>
                <a:cs typeface="Cambria" panose="02040503050406030204" charset="0"/>
              </a:rPr>
              <a:t>Scot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. </a:t>
            </a:r>
            <a:r>
              <a:rPr lang="cs-CZ" dirty="0" err="1" smtClean="0">
                <a:latin typeface="Cambria" panose="02040503050406030204" charset="0"/>
                <a:cs typeface="Cambria" panose="02040503050406030204" charset="0"/>
              </a:rPr>
              <a:t>gaelš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: I </a:t>
            </a:r>
            <a:r>
              <a:rPr lang="cs-CZ" dirty="0" err="1" smtClean="0">
                <a:latin typeface="Cambria" panose="02040503050406030204" charset="0"/>
                <a:cs typeface="Cambria" panose="02040503050406030204" charset="0"/>
              </a:rPr>
              <a:t>am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cs-CZ" dirty="0" err="1" smtClean="0">
                <a:latin typeface="Cambria" panose="02040503050406030204" charset="0"/>
                <a:cs typeface="Cambria" panose="02040503050406030204" charset="0"/>
              </a:rPr>
              <a:t>at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cs-CZ" dirty="0" err="1" smtClean="0">
                <a:latin typeface="Cambria" panose="02040503050406030204" charset="0"/>
                <a:cs typeface="Cambria" panose="02040503050406030204" charset="0"/>
              </a:rPr>
              <a:t>the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cs-CZ" dirty="0" err="1" smtClean="0">
                <a:latin typeface="Cambria" panose="02040503050406030204" charset="0"/>
                <a:cs typeface="Cambria" panose="02040503050406030204" charset="0"/>
              </a:rPr>
              <a:t>door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.  </a:t>
            </a:r>
            <a:r>
              <a:rPr lang="cs-CZ" dirty="0" err="1" smtClean="0">
                <a:latin typeface="Cambria" panose="02040503050406030204" charset="0"/>
                <a:cs typeface="Cambria" panose="02040503050406030204" charset="0"/>
              </a:rPr>
              <a:t>Tha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 mi </a:t>
            </a:r>
            <a:r>
              <a:rPr lang="cs-CZ" dirty="0" err="1" smtClean="0">
                <a:latin typeface="Cambria" panose="02040503050406030204" charset="0"/>
                <a:cs typeface="Cambria" panose="02040503050406030204" charset="0"/>
              </a:rPr>
              <a:t>aig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cs-CZ" dirty="0" err="1" smtClean="0">
                <a:latin typeface="Cambria" panose="02040503050406030204" charset="0"/>
                <a:cs typeface="Cambria" panose="02040503050406030204" charset="0"/>
              </a:rPr>
              <a:t>an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cs-CZ" dirty="0" err="1" smtClean="0">
                <a:latin typeface="Cambria" panose="02040503050406030204" charset="0"/>
                <a:cs typeface="Cambria" panose="02040503050406030204" charset="0"/>
              </a:rPr>
              <a:t>dorus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. </a:t>
            </a:r>
            <a:endParaRPr lang="cs-CZ" dirty="0" smtClean="0">
              <a:latin typeface="Cambria" panose="02040503050406030204" charset="0"/>
              <a:cs typeface="Cambria" panose="02040503050406030204" charset="0"/>
            </a:endParaRPr>
          </a:p>
          <a:p>
            <a:pPr algn="just"/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                                              (</a:t>
            </a:r>
            <a:r>
              <a:rPr lang="cs-CZ" dirty="0" err="1" smtClean="0">
                <a:latin typeface="Cambria" panose="02040503050406030204" charset="0"/>
                <a:cs typeface="Cambria" panose="02040503050406030204" charset="0"/>
              </a:rPr>
              <a:t>Is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 I </a:t>
            </a:r>
            <a:r>
              <a:rPr lang="cs-CZ" dirty="0" err="1" smtClean="0">
                <a:latin typeface="Cambria" panose="02040503050406030204" charset="0"/>
                <a:cs typeface="Cambria" panose="02040503050406030204" charset="0"/>
              </a:rPr>
              <a:t>at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cs-CZ" dirty="0" err="1" smtClean="0">
                <a:latin typeface="Cambria" panose="02040503050406030204" charset="0"/>
                <a:cs typeface="Cambria" panose="02040503050406030204" charset="0"/>
              </a:rPr>
              <a:t>the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cs-CZ" dirty="0" err="1" smtClean="0">
                <a:latin typeface="Cambria" panose="02040503050406030204" charset="0"/>
                <a:cs typeface="Cambria" panose="02040503050406030204" charset="0"/>
              </a:rPr>
              <a:t>door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.)</a:t>
            </a:r>
            <a:endParaRPr lang="cs-CZ" dirty="0" smtClean="0">
              <a:latin typeface="Cambria" panose="02040503050406030204" charset="0"/>
              <a:cs typeface="Cambria" panose="02040503050406030204" charset="0"/>
            </a:endParaRPr>
          </a:p>
          <a:p>
            <a:pPr algn="just"/>
            <a:endParaRPr lang="cs-CZ" dirty="0" smtClean="0">
              <a:latin typeface="Cambria" panose="02040503050406030204" charset="0"/>
              <a:cs typeface="Cambria" panose="02040503050406030204" charset="0"/>
            </a:endParaRPr>
          </a:p>
          <a:p>
            <a:pPr algn="just"/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Dalším zajímavým a archaickým rysem galštiny a ostrovních keltských jazyků je pozice vztažného zájmena. </a:t>
            </a:r>
            <a:endParaRPr lang="cs-CZ" dirty="0" smtClean="0">
              <a:latin typeface="Cambria" panose="02040503050406030204" charset="0"/>
              <a:cs typeface="Cambria" panose="02040503050406030204" charset="0"/>
            </a:endParaRPr>
          </a:p>
          <a:p>
            <a:pPr algn="just"/>
            <a:endParaRPr lang="cs-CZ" dirty="0" smtClean="0">
              <a:latin typeface="Cambria" panose="02040503050406030204" charset="0"/>
              <a:cs typeface="Cambria" panose="02040503050406030204" charset="0"/>
            </a:endParaRPr>
          </a:p>
          <a:p>
            <a:pPr algn="just"/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Př. Neohebné vztažné zájmeno *yo zaujímá své místo po prvním elementu ve vztažné větě. Př. gal. dugiionti-io “who serve”, nebo velš. issid (mod. velš. sydd “kdo je” &lt; *esti-yo. </a:t>
            </a:r>
            <a:endParaRPr lang="cs-CZ" dirty="0" smtClean="0">
              <a:latin typeface="Cambria" panose="02040503050406030204" charset="0"/>
              <a:cs typeface="Cambria" panose="02040503050406030204" charset="0"/>
            </a:endParaRPr>
          </a:p>
          <a:p>
            <a:pPr algn="just"/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V keltiberštině, ale nacházíme skloňované vztažné zájmeno v dativu- iomui “jemuž, for whom”, i umístění ve větě se v tomto případě zdálo být volnější.</a:t>
            </a:r>
            <a:r>
              <a:rPr lang="cs-CZ" dirty="0" smtClean="0">
                <a:latin typeface="Bookman Old Style" panose="02050604050505020204" pitchFamily="18" charset="0"/>
              </a:rPr>
              <a:t> </a:t>
            </a:r>
            <a:endParaRPr lang="cs-CZ" dirty="0" smtClean="0">
              <a:latin typeface="Bookman Old Style" panose="02050604050505020204" pitchFamily="18" charset="0"/>
            </a:endParaRPr>
          </a:p>
          <a:p>
            <a:pPr algn="just"/>
            <a:endParaRPr lang="cs-CZ" dirty="0" smtClean="0">
              <a:latin typeface="Bookman Old Style" panose="02050604050505020204" pitchFamily="18" charset="0"/>
            </a:endParaRPr>
          </a:p>
          <a:p>
            <a:pPr algn="just"/>
            <a:endParaRPr lang="cs-CZ" dirty="0" smtClean="0">
              <a:latin typeface="Bookman Old Style" panose="02050604050505020204" pitchFamily="18" charset="0"/>
            </a:endParaRPr>
          </a:p>
          <a:p>
            <a:pPr algn="just"/>
            <a:endParaRPr lang="cs-CZ" dirty="0" smtClean="0">
              <a:latin typeface="Bookman Old Style" panose="02050604050505020204" pitchFamily="18" charset="0"/>
            </a:endParaRPr>
          </a:p>
          <a:p>
            <a:pPr algn="just"/>
            <a:endParaRPr lang="cs-CZ" dirty="0" smtClean="0">
              <a:latin typeface="Bookman Old Style" panose="02050604050505020204" pitchFamily="18" charset="0"/>
            </a:endParaRPr>
          </a:p>
          <a:p>
            <a:pPr algn="just"/>
            <a:endParaRPr lang="cs-CZ" dirty="0" smtClean="0">
              <a:latin typeface="Bookman Old Style" panose="02050604050505020204" pitchFamily="18" charset="0"/>
            </a:endParaRPr>
          </a:p>
          <a:p>
            <a:pPr algn="just"/>
            <a:endParaRPr lang="cs-CZ" dirty="0" smtClean="0">
              <a:latin typeface="Bookman Old Style" panose="02050604050505020204" pitchFamily="18" charset="0"/>
            </a:endParaRPr>
          </a:p>
          <a:p>
            <a:pPr algn="just"/>
            <a:endParaRPr lang="cs-CZ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723900" y="116205"/>
            <a:ext cx="7720965" cy="680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latin typeface="Cambria" panose="02040503050406030204" charset="0"/>
                <a:cs typeface="Cambria" panose="02040503050406030204" charset="0"/>
              </a:rPr>
              <a:t>V předpokládaném indoevropském prajazyce, plurál byl odlišen od singuláru odlišnými pádovými koncovkami pro singulár a plurál. Kolektivní podstatná jména byla odlišena nejen svým významem, ale i jinými pravidly syntaktické shody. S množným podmětem, sloveso na sebe vzalo koncovky plurálu, což s kolektivním podstatným jménem jakožto podmětem nebylo vždy zásadou. Tento rozdíl se také vždy odrážel v případě doprovodných přídavných jmen.</a:t>
            </a:r>
            <a:endParaRPr lang="en-US" sz="1600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sz="1600">
                <a:latin typeface="Cambria" panose="02040503050406030204" charset="0"/>
                <a:cs typeface="Cambria" panose="02040503050406030204" charset="0"/>
              </a:rPr>
              <a:t> </a:t>
            </a:r>
            <a:endParaRPr lang="en-US" sz="1600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sz="1600">
                <a:latin typeface="Cambria" panose="02040503050406030204" charset="0"/>
                <a:cs typeface="Cambria" panose="02040503050406030204" charset="0"/>
              </a:rPr>
              <a:t>Zatímco irština zachovala rozdíly mezi plurály a kolektivními jmény díky částečnému zachování pádového systému. U brythonských jazycích však došlo k tomu, že se ve většině případů kolektivní jména smísila se starými formami plurálů. </a:t>
            </a:r>
            <a:endParaRPr lang="en-US" sz="1600">
              <a:latin typeface="Cambria" panose="02040503050406030204" charset="0"/>
              <a:cs typeface="Cambria" panose="02040503050406030204" charset="0"/>
            </a:endParaRPr>
          </a:p>
          <a:p>
            <a:endParaRPr lang="en-US" sz="1600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sz="1600">
                <a:latin typeface="Cambria" panose="02040503050406030204" charset="0"/>
                <a:cs typeface="Cambria" panose="02040503050406030204" charset="0"/>
              </a:rPr>
              <a:t>Rekonstruovaný ie.  prajazyk měl 8 pádů- nominativ, vokativ, akuzativ, instrumentál, dativ, ablativ, genitiv a lokativ. V keltských jazycích byl tento systém výrazně zjednodušen, i když staré kontinentální jazyky (keltiberština a galština) se ještě vyznačují stejným počtem deklinací jako např. latina (jejich deklinační systém možná čítal ještě o pád více). </a:t>
            </a:r>
            <a:endParaRPr lang="en-US" sz="1600">
              <a:latin typeface="Cambria" panose="02040503050406030204" charset="0"/>
              <a:cs typeface="Cambria" panose="02040503050406030204" charset="0"/>
            </a:endParaRPr>
          </a:p>
          <a:p>
            <a:endParaRPr lang="en-US" sz="1600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sz="1600">
                <a:latin typeface="Cambria" panose="02040503050406030204" charset="0"/>
                <a:cs typeface="Cambria" panose="02040503050406030204" charset="0"/>
              </a:rPr>
              <a:t>V irštině instrumentál, ablativ a lokativ splynuly s dativem.</a:t>
            </a:r>
            <a:endParaRPr lang="en-US" sz="1600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sz="1600">
                <a:latin typeface="Cambria" panose="02040503050406030204" charset="0"/>
                <a:cs typeface="Cambria" panose="02040503050406030204" charset="0"/>
              </a:rPr>
              <a:t>V brythonských jazycích se flexe přestala zcela používat. Její stopy jsou však ještě stále rozeznatelné v plurálových koncovkách podstatných jmen, které vyšly z původních jmen kolektivních. V některých případech je složité rozeznat, jestli se specifická plurálová koncovka vyvinula z původní koncovky pádové nebo z tvaru původního kolektivního jména. </a:t>
            </a:r>
            <a:endParaRPr lang="en-US" sz="1600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sz="1600">
                <a:latin typeface="Cambria" panose="02040503050406030204" charset="0"/>
                <a:cs typeface="Cambria" panose="02040503050406030204" charset="0"/>
              </a:rPr>
              <a:t>Např. velš. llyg “myš” pl. llygod se shoduje s ir. luch, gen. lochad, zatímco velš. llygod-en, stkorn. logod-en, br. logod-enn.</a:t>
            </a:r>
            <a:endParaRPr lang="en-US" sz="1600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sz="1600">
                <a:latin typeface="Cambria" panose="02040503050406030204" charset="0"/>
                <a:cs typeface="Cambria" panose="02040503050406030204" charset="0"/>
              </a:rPr>
              <a:t>(Pedersen- p. 160)</a:t>
            </a:r>
            <a:endParaRPr lang="en-US" sz="1600">
              <a:latin typeface="Cambria" panose="02040503050406030204" charset="0"/>
              <a:cs typeface="Cambria" panose="02040503050406030204" charset="0"/>
            </a:endParaRPr>
          </a:p>
          <a:p>
            <a:endParaRPr lang="en-US" sz="1000"/>
          </a:p>
          <a:p>
            <a:endParaRPr lang="en-US"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tree of languages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139394" y="-1"/>
            <a:ext cx="5075812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deklinac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4364990"/>
            <a:ext cx="8061325" cy="1897380"/>
          </a:xfrm>
          <a:prstGeom prst="rect">
            <a:avLst/>
          </a:prstGeom>
        </p:spPr>
      </p:pic>
      <p:pic>
        <p:nvPicPr>
          <p:cNvPr id="4" name="Picture 3" descr="deklinac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90" y="332740"/>
            <a:ext cx="7940040" cy="371284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alphaModFix amt="3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214290"/>
            <a:ext cx="6643702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        </a:t>
            </a:r>
            <a:r>
              <a:rPr lang="cs-CZ" sz="1600" b="1" dirty="0" smtClean="0">
                <a:latin typeface="Bookman Old Style" panose="02050604050505020204" pitchFamily="18" charset="0"/>
                <a:sym typeface="+mn-ea"/>
              </a:rPr>
              <a:t>Souhláskové mutace</a:t>
            </a:r>
            <a:r>
              <a:rPr lang="cs-CZ" sz="1600" dirty="0" smtClean="0">
                <a:latin typeface="Bookman Old Style" panose="02050604050505020204" pitchFamily="18" charset="0"/>
                <a:sym typeface="+mn-ea"/>
              </a:rPr>
              <a:t>: keltské jazyky mutují úvodní souhlásku. Počet mutací se liší podle jazyka, velština a bretonština mají například tři různé mutace. Mutace jsou stopy závěrečných slabik předcházejících slovních spojení (číslovek, přivlastňovacích zájmen) z historických keltských jazyků.</a:t>
            </a:r>
            <a:endParaRPr lang="cs-CZ" sz="1600" dirty="0">
              <a:latin typeface="Bookman Old Style" panose="02050604050505020204" pitchFamily="18" charset="0"/>
            </a:endParaRPr>
          </a:p>
          <a:p>
            <a:r>
              <a:rPr lang="cs-CZ" sz="1600" dirty="0" smtClean="0"/>
              <a:t> </a:t>
            </a:r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r>
              <a:rPr lang="cs-CZ" sz="1600" dirty="0" err="1" smtClean="0"/>
              <a:t>Fortson</a:t>
            </a:r>
            <a:r>
              <a:rPr lang="cs-CZ" sz="1600" dirty="0" smtClean="0"/>
              <a:t>, </a:t>
            </a:r>
            <a:r>
              <a:rPr lang="cs-CZ" sz="1600" dirty="0" err="1" smtClean="0"/>
              <a:t>Indo</a:t>
            </a:r>
            <a:r>
              <a:rPr lang="cs-CZ" sz="1600" dirty="0" smtClean="0"/>
              <a:t>-</a:t>
            </a:r>
            <a:r>
              <a:rPr lang="cs-CZ" sz="1600" dirty="0" err="1" smtClean="0"/>
              <a:t>European</a:t>
            </a:r>
            <a:r>
              <a:rPr lang="cs-CZ" sz="1600" dirty="0" smtClean="0"/>
              <a:t> </a:t>
            </a:r>
            <a:r>
              <a:rPr lang="cs-CZ" sz="1600" dirty="0" err="1" smtClean="0"/>
              <a:t>languages</a:t>
            </a:r>
            <a:r>
              <a:rPr lang="cs-CZ" sz="1600" dirty="0" smtClean="0"/>
              <a:t>, 2010</a:t>
            </a:r>
            <a:endParaRPr lang="cs-CZ" sz="1600" dirty="0" smtClean="0"/>
          </a:p>
          <a:p>
            <a:r>
              <a:rPr lang="cs-CZ" sz="1600" dirty="0" smtClean="0"/>
              <a:t> </a:t>
            </a:r>
            <a:endParaRPr lang="cs-CZ" sz="1600" dirty="0"/>
          </a:p>
        </p:txBody>
      </p:sp>
      <p:pic>
        <p:nvPicPr>
          <p:cNvPr id="4" name="Obrázek 3" descr="welsh_mutation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893" y="3284841"/>
            <a:ext cx="6000792" cy="338658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643702" y="328612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Modern</a:t>
            </a:r>
            <a:r>
              <a:rPr lang="cs-CZ" dirty="0" smtClean="0"/>
              <a:t> </a:t>
            </a:r>
            <a:r>
              <a:rPr lang="cs-CZ" dirty="0" err="1" smtClean="0"/>
              <a:t>Welsh</a:t>
            </a:r>
            <a:r>
              <a:rPr lang="cs-CZ" dirty="0" smtClean="0"/>
              <a:t> </a:t>
            </a:r>
            <a:r>
              <a:rPr lang="cs-CZ" dirty="0" err="1" smtClean="0"/>
              <a:t>mutations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welsh_mutations.gif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0034" y="285728"/>
            <a:ext cx="5024439" cy="2835574"/>
          </a:xfrm>
          <a:prstGeom prst="rect">
            <a:avLst/>
          </a:prstGeom>
        </p:spPr>
      </p:pic>
      <p:pic>
        <p:nvPicPr>
          <p:cNvPr id="3" name="Obrázek 2" descr="welsh mut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7562"/>
            <a:ext cx="7297162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tumblr_inline_n75ymdZIqq1rs95yq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42910" y="785794"/>
            <a:ext cx="7289592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53060" y="257810"/>
            <a:ext cx="796290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latin typeface="Cambria" panose="02040503050406030204" charset="0"/>
                <a:cs typeface="Cambria" panose="02040503050406030204" charset="0"/>
              </a:rPr>
              <a:t>Keltské jazyky</a:t>
            </a:r>
            <a:r>
              <a:rPr lang="en-US" sz="2000">
                <a:latin typeface="Cambria" panose="02040503050406030204" charset="0"/>
                <a:cs typeface="Cambria" panose="02040503050406030204" charset="0"/>
              </a:rPr>
              <a:t>, dnes již vymřelé, kterými se hojně mluvilo v kontinentální Evropě do prvních století AD. Byly používány lidmi, které Řekové označovali jako </a:t>
            </a:r>
            <a:r>
              <a:rPr lang="en-US" sz="2000" b="1">
                <a:latin typeface="Cambria" panose="02040503050406030204" charset="0"/>
                <a:cs typeface="Cambria" panose="02040503050406030204" charset="0"/>
              </a:rPr>
              <a:t>Keltoí</a:t>
            </a:r>
            <a:r>
              <a:rPr lang="en-US" sz="2000">
                <a:latin typeface="Cambria" panose="02040503050406030204" charset="0"/>
                <a:cs typeface="Cambria" panose="02040503050406030204" charset="0"/>
              </a:rPr>
              <a:t>, a Římané </a:t>
            </a:r>
            <a:r>
              <a:rPr lang="en-US" sz="2000" b="1">
                <a:latin typeface="Cambria" panose="02040503050406030204" charset="0"/>
                <a:cs typeface="Cambria" panose="02040503050406030204" charset="0"/>
              </a:rPr>
              <a:t>Gallí </a:t>
            </a:r>
            <a:r>
              <a:rPr lang="en-US" sz="2000">
                <a:latin typeface="Cambria" panose="02040503050406030204" charset="0"/>
                <a:cs typeface="Cambria" panose="02040503050406030204" charset="0"/>
              </a:rPr>
              <a:t>nebo </a:t>
            </a:r>
            <a:r>
              <a:rPr lang="en-US" sz="2000" b="1">
                <a:latin typeface="Cambria" panose="02040503050406030204" charset="0"/>
                <a:cs typeface="Cambria" panose="02040503050406030204" charset="0"/>
              </a:rPr>
              <a:t>Galatae</a:t>
            </a:r>
            <a:r>
              <a:rPr lang="en-US" sz="2000">
                <a:latin typeface="Cambria" panose="02040503050406030204" charset="0"/>
                <a:cs typeface="Cambria" panose="02040503050406030204" charset="0"/>
              </a:rPr>
              <a:t>. </a:t>
            </a:r>
            <a:endParaRPr lang="en-US" sz="2000">
              <a:latin typeface="Cambria" panose="02040503050406030204" charset="0"/>
              <a:cs typeface="Cambria" panose="02040503050406030204" charset="0"/>
            </a:endParaRPr>
          </a:p>
          <a:p>
            <a:endParaRPr lang="en-US" sz="2000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sz="2000">
                <a:latin typeface="Cambria" panose="02040503050406030204" charset="0"/>
                <a:cs typeface="Cambria" panose="02040503050406030204" charset="0"/>
              </a:rPr>
              <a:t>Hlavním a nejpočetnějším jazykem této skupiny byla </a:t>
            </a:r>
            <a:r>
              <a:rPr lang="en-US" sz="2000" b="1">
                <a:latin typeface="Cambria" panose="02040503050406030204" charset="0"/>
                <a:cs typeface="Cambria" panose="02040503050406030204" charset="0"/>
              </a:rPr>
              <a:t>galština</a:t>
            </a:r>
            <a:r>
              <a:rPr lang="en-US" sz="2000">
                <a:latin typeface="Cambria" panose="02040503050406030204" charset="0"/>
                <a:cs typeface="Cambria" panose="02040503050406030204" charset="0"/>
              </a:rPr>
              <a:t>. Galové tvořili mnoho kmenů a byly mocnou silou antického evropského kulturního prostoru. Jejich území se rozprostíralo od Galie (Francie) přes Švýcarsko a severní Itálii až do Maďarska (jedna skupina dokonce nakonec osídlila i Galatii v Anatolii). (Jsou to mimochodem ti Gallī, které sv. Pavel oslovuje ve svých epištolách Nového Zákona).</a:t>
            </a:r>
            <a:endParaRPr lang="en-US" sz="2000">
              <a:latin typeface="Cambria" panose="02040503050406030204" charset="0"/>
              <a:cs typeface="Cambria" panose="02040503050406030204" charset="0"/>
            </a:endParaRPr>
          </a:p>
          <a:p>
            <a:endParaRPr lang="en-US" sz="2000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sz="2000">
                <a:latin typeface="Cambria" panose="02040503050406030204" charset="0"/>
                <a:cs typeface="Cambria" panose="02040503050406030204" charset="0"/>
              </a:rPr>
              <a:t>Keltské kmeny způsobily mnohé nepokoje v Anatolii a dokonce se jim podařilo proniknout hluboko na území Itálie (Římské říše) a roku 390 BC vyplenily Řím. Později však podlehly výpadům Julia Césara (50 BC) a postupně asimilovaly s římskou kulturou a obyvatelstvem. </a:t>
            </a:r>
            <a:endParaRPr lang="en-US" sz="2000">
              <a:latin typeface="Cambria" panose="02040503050406030204" charset="0"/>
              <a:cs typeface="Cambria" panose="02040503050406030204" charset="0"/>
            </a:endParaRPr>
          </a:p>
          <a:p>
            <a:endParaRPr lang="en-US" sz="2000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sz="2000">
                <a:latin typeface="Cambria" panose="02040503050406030204" charset="0"/>
                <a:cs typeface="Cambria" panose="02040503050406030204" charset="0"/>
              </a:rPr>
              <a:t>Galština byla nadále používána na malých izolovaných území do cca 500AD, a v Anatolii Galatština nejspíše ještě do pozdějšího data. </a:t>
            </a:r>
            <a:endParaRPr lang="en-US" sz="2000"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642918"/>
            <a:ext cx="7929618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Keltské jazyky byly používány na evropském kontinentu do první poloviny prvního tisíciletí n.l. </a:t>
            </a:r>
            <a:endParaRPr lang="cs-CZ" dirty="0" smtClean="0">
              <a:latin typeface="Cambria" panose="02040503050406030204" charset="0"/>
              <a:cs typeface="Cambria" panose="02040503050406030204" charset="0"/>
            </a:endParaRPr>
          </a:p>
          <a:p>
            <a:pPr algn="just"/>
            <a:endParaRPr lang="cs-CZ" dirty="0" smtClean="0">
              <a:latin typeface="Cambria" panose="02040503050406030204" charset="0"/>
              <a:cs typeface="Cambria" panose="02040503050406030204" charset="0"/>
            </a:endParaRPr>
          </a:p>
          <a:p>
            <a:pPr algn="just"/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Největší z těchto jazyků byla </a:t>
            </a:r>
            <a:r>
              <a:rPr lang="cs-CZ" b="1" dirty="0" smtClean="0">
                <a:latin typeface="Cambria" panose="02040503050406030204" charset="0"/>
                <a:cs typeface="Cambria" panose="02040503050406030204" charset="0"/>
              </a:rPr>
              <a:t>galština.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 Galové čítali dohromady několik stovek kmenů, jež obývaly většinu západní a střední Evropy (od Francie přes Švýcarsko, severní Itálii až do Maďarska). Jeden z hlavních kmenů (</a:t>
            </a:r>
            <a:r>
              <a:rPr lang="cs-CZ" b="1" dirty="0" err="1" smtClean="0">
                <a:latin typeface="Cambria" panose="02040503050406030204" charset="0"/>
                <a:cs typeface="Cambria" panose="02040503050406030204" charset="0"/>
              </a:rPr>
              <a:t>Galatové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) 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se dokonce usadil v </a:t>
            </a:r>
            <a:r>
              <a:rPr lang="cs-CZ" b="1" dirty="0" smtClean="0">
                <a:latin typeface="Cambria" panose="02040503050406030204" charset="0"/>
                <a:cs typeface="Cambria" panose="02040503050406030204" charset="0"/>
              </a:rPr>
              <a:t>3.stol. př.n.l.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 ve střední </a:t>
            </a:r>
            <a:r>
              <a:rPr lang="cs-CZ" b="1" dirty="0" err="1" smtClean="0">
                <a:latin typeface="Cambria" panose="02040503050406030204" charset="0"/>
                <a:cs typeface="Cambria" panose="02040503050406030204" charset="0"/>
              </a:rPr>
              <a:t>Anatolii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. Galové jsou známí výpady na Řím ve </a:t>
            </a:r>
            <a:r>
              <a:rPr lang="cs-CZ" b="1" dirty="0" smtClean="0">
                <a:latin typeface="Cambria" panose="02040503050406030204" charset="0"/>
                <a:cs typeface="Cambria" panose="02040503050406030204" charset="0"/>
              </a:rPr>
              <a:t>4. stol. př.n.l</a:t>
            </a:r>
            <a:r>
              <a:rPr lang="cs-CZ" dirty="0" smtClean="0">
                <a:latin typeface="Cambria" panose="02040503050406030204" charset="0"/>
                <a:cs typeface="Cambria" panose="02040503050406030204" charset="0"/>
              </a:rPr>
              <a:t>. </a:t>
            </a:r>
            <a:endParaRPr lang="cs-CZ" dirty="0" smtClean="0">
              <a:latin typeface="Cambria" panose="02040503050406030204" charset="0"/>
              <a:cs typeface="Cambria" panose="02040503050406030204" charset="0"/>
            </a:endParaRPr>
          </a:p>
          <a:p>
            <a:pPr algn="just"/>
            <a:endParaRPr lang="cs-CZ" b="1" dirty="0" err="1" smtClean="0">
              <a:latin typeface="Bookman Old Style" panose="02050604050505020204" pitchFamily="18" charset="0"/>
            </a:endParaRPr>
          </a:p>
          <a:p>
            <a:pPr algn="just"/>
            <a:endParaRPr lang="cs-CZ" b="1" dirty="0" err="1" smtClean="0">
              <a:latin typeface="Bookman Old Style" panose="02050604050505020204" pitchFamily="18" charset="0"/>
            </a:endParaRPr>
          </a:p>
          <a:p>
            <a:pPr algn="just"/>
            <a:endParaRPr lang="cs-CZ" b="1" dirty="0" err="1" smtClean="0">
              <a:latin typeface="Bookman Old Style" panose="02050604050505020204" pitchFamily="18" charset="0"/>
            </a:endParaRPr>
          </a:p>
          <a:p>
            <a:pPr algn="just"/>
            <a:endParaRPr lang="cs-CZ" b="1" dirty="0" err="1" smtClean="0">
              <a:latin typeface="Bookman Old Style" panose="02050604050505020204" pitchFamily="18" charset="0"/>
            </a:endParaRPr>
          </a:p>
          <a:p>
            <a:pPr algn="just"/>
            <a:endParaRPr lang="cs-CZ" b="1" dirty="0" err="1" smtClean="0">
              <a:latin typeface="Bookman Old Style" panose="02050604050505020204" pitchFamily="18" charset="0"/>
            </a:endParaRPr>
          </a:p>
          <a:p>
            <a:pPr algn="just"/>
            <a:endParaRPr lang="cs-CZ" b="1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Image result for lepontic continental celtic languages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1970" y="3068955"/>
            <a:ext cx="4917440" cy="3557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alphaModFix amt="2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81000" y="414655"/>
            <a:ext cx="8007350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latin typeface="Cambria" panose="02040503050406030204" charset="0"/>
                <a:cs typeface="Cambria" panose="02040503050406030204" charset="0"/>
              </a:rPr>
              <a:t>Galština</a:t>
            </a:r>
            <a:endParaRPr lang="en-US" b="1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>
                <a:latin typeface="Cambria" panose="02040503050406030204" charset="0"/>
                <a:cs typeface="Cambria" panose="02040503050406030204" charset="0"/>
              </a:rPr>
              <a:t>Římané používali etnonymum </a:t>
            </a:r>
            <a:r>
              <a:rPr lang="en-US" b="1" i="1">
                <a:latin typeface="Cambria" panose="02040503050406030204" charset="0"/>
                <a:cs typeface="Cambria" panose="02040503050406030204" charset="0"/>
              </a:rPr>
              <a:t>Galli</a:t>
            </a:r>
            <a:r>
              <a:rPr lang="en-US">
                <a:latin typeface="Cambria" panose="02040503050406030204" charset="0"/>
                <a:cs typeface="Cambria" panose="02040503050406030204" charset="0"/>
              </a:rPr>
              <a:t> jakožto synonymum k Celtae. Jméno snad vychází z galoromán. *galia “síla”, sr. korn. gallos, stbret. gal “moc”, ir. gal “statečnost” (Pokorný 1959, 351)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>
                <a:latin typeface="Cambria" panose="02040503050406030204" charset="0"/>
                <a:cs typeface="Cambria" panose="02040503050406030204" charset="0"/>
              </a:rPr>
              <a:t>Galština byla zapisována jak řeckým tak latinským písmem. Mnoho galských vlastních a místních jmen je také zachováno v řeckých a římských historických rukopisech. 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>
                <a:latin typeface="Cambria" panose="02040503050406030204" charset="0"/>
                <a:cs typeface="Cambria" panose="02040503050406030204" charset="0"/>
              </a:rPr>
              <a:t>Starší vrstva galštiny zachovává </a:t>
            </a:r>
            <a:r>
              <a:rPr lang="en-US" b="1">
                <a:latin typeface="Cambria" panose="02040503050406030204" charset="0"/>
                <a:cs typeface="Cambria" panose="02040503050406030204" charset="0"/>
              </a:rPr>
              <a:t>Q</a:t>
            </a:r>
            <a:r>
              <a:rPr lang="en-US">
                <a:latin typeface="Cambria" panose="02040503050406030204" charset="0"/>
                <a:cs typeface="Cambria" panose="02040503050406030204" charset="0"/>
              </a:rPr>
              <a:t>, v dalších vývojových stádiích je galština však </a:t>
            </a:r>
            <a:r>
              <a:rPr lang="en-US" b="1">
                <a:latin typeface="Cambria" panose="02040503050406030204" charset="0"/>
                <a:cs typeface="Cambria" panose="02040503050406030204" charset="0"/>
              </a:rPr>
              <a:t>P- keltský jazyk.</a:t>
            </a:r>
            <a:r>
              <a:rPr lang="en-US">
                <a:latin typeface="Cambria" panose="02040503050406030204" charset="0"/>
                <a:cs typeface="Cambria" panose="02040503050406030204" charset="0"/>
              </a:rPr>
              <a:t> 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>
                <a:latin typeface="Cambria" panose="02040503050406030204" charset="0"/>
                <a:cs typeface="Cambria" panose="02040503050406030204" charset="0"/>
              </a:rPr>
              <a:t>První nápis galského jazyka je náhrobní nápis dochován </a:t>
            </a:r>
            <a:r>
              <a:rPr lang="en-US" b="1">
                <a:latin typeface="Cambria" panose="02040503050406030204" charset="0"/>
                <a:cs typeface="Cambria" panose="02040503050406030204" charset="0"/>
              </a:rPr>
              <a:t>v etruském nápise (5. stol. př. Kr.)</a:t>
            </a:r>
            <a:r>
              <a:rPr lang="en-US">
                <a:latin typeface="Cambria" panose="02040503050406030204" charset="0"/>
                <a:cs typeface="Cambria" panose="02040503050406030204" charset="0"/>
              </a:rPr>
              <a:t> a zní </a:t>
            </a:r>
            <a:r>
              <a:rPr lang="en-US" i="1">
                <a:latin typeface="Cambria" panose="02040503050406030204" charset="0"/>
                <a:cs typeface="Cambria" panose="02040503050406030204" charset="0"/>
              </a:rPr>
              <a:t>mi Nemetieś “jsem [hrob] Nemetia”</a:t>
            </a:r>
            <a:r>
              <a:rPr lang="en-US">
                <a:latin typeface="Cambria" panose="02040503050406030204" charset="0"/>
                <a:cs typeface="Cambria" panose="02040503050406030204" charset="0"/>
              </a:rPr>
              <a:t>. 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>
                <a:latin typeface="Cambria" panose="02040503050406030204" charset="0"/>
                <a:cs typeface="Cambria" panose="02040503050406030204" charset="0"/>
              </a:rPr>
              <a:t>Nejméně </a:t>
            </a:r>
            <a:r>
              <a:rPr lang="en-US" b="1">
                <a:latin typeface="Cambria" panose="02040503050406030204" charset="0"/>
                <a:cs typeface="Cambria" panose="02040503050406030204" charset="0"/>
              </a:rPr>
              <a:t>čtyři různé písemné tradice</a:t>
            </a:r>
            <a:r>
              <a:rPr lang="en-US">
                <a:latin typeface="Cambria" panose="02040503050406030204" charset="0"/>
                <a:cs typeface="Cambria" panose="02040503050406030204" charset="0"/>
              </a:rPr>
              <a:t> byly použity k zápisu galštiny (nebo lépe řečeno jejich četným dialektům)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>
                <a:latin typeface="Cambria" panose="02040503050406030204" charset="0"/>
                <a:cs typeface="Cambria" panose="02040503050406030204" charset="0"/>
              </a:rPr>
              <a:t>- iberské písmo na mincích z jižní Galie (3.-2. stol. </a:t>
            </a:r>
            <a:r>
              <a:rPr lang="cs-CZ" altLang="en-US">
                <a:latin typeface="Cambria" panose="02040503050406030204" charset="0"/>
                <a:cs typeface="Cambria" panose="02040503050406030204" charset="0"/>
              </a:rPr>
              <a:t>p</a:t>
            </a:r>
            <a:r>
              <a:rPr lang="en-US">
                <a:latin typeface="Cambria" panose="02040503050406030204" charset="0"/>
                <a:cs typeface="Cambria" panose="02040503050406030204" charset="0"/>
              </a:rPr>
              <a:t>ř. Kr.)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>
                <a:latin typeface="Cambria" panose="02040503050406030204" charset="0"/>
                <a:cs typeface="Cambria" panose="02040503050406030204" charset="0"/>
              </a:rPr>
              <a:t>- písmo lugano převzaté od Lepontů (sev. Itálie) (sedm nápisů, z toho 3 lat-gal bilingvy) (2.-1. stol. Př. Kr.).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>
                <a:latin typeface="Cambria" panose="02040503050406030204" charset="0"/>
                <a:cs typeface="Cambria" panose="02040503050406030204" charset="0"/>
              </a:rPr>
              <a:t>- řecké písmo šířící se z řecké kolonie Massilie (dn. Marseille) do zejména jižní, ale i centrální Galie (3.- 1. stol. Př. Kr.)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>
                <a:latin typeface="Cambria" panose="02040503050406030204" charset="0"/>
                <a:cs typeface="Cambria" panose="02040503050406030204" charset="0"/>
              </a:rPr>
              <a:t>- latinské písmo od dobytí Galie Caesarem (r. 51 př. Kr.) až do 4 stol. AD. 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galske kmeny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674783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alphaModFix amt="3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445770" y="359410"/>
            <a:ext cx="758253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Cambria" panose="02040503050406030204" charset="0"/>
                <a:cs typeface="Cambria" panose="02040503050406030204" charset="0"/>
              </a:rPr>
              <a:t>Výběr několik galských slov rekonstruovaných na základě gloss antických autorů a latinských výpůjček: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i="1">
                <a:latin typeface="Cambria" panose="02040503050406030204" charset="0"/>
                <a:cs typeface="Cambria" panose="02040503050406030204" charset="0"/>
              </a:rPr>
              <a:t>brogae</a:t>
            </a:r>
            <a:r>
              <a:rPr lang="en-US">
                <a:latin typeface="Cambria" panose="02040503050406030204" charset="0"/>
                <a:cs typeface="Cambria" panose="02040503050406030204" charset="0"/>
              </a:rPr>
              <a:t> “pole” sr. velš., bret. bro “krajina”, stir. mruig. 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i="1">
                <a:latin typeface="Cambria" panose="02040503050406030204" charset="0"/>
                <a:cs typeface="Cambria" panose="02040503050406030204" charset="0"/>
              </a:rPr>
              <a:t>kurmi</a:t>
            </a:r>
            <a:r>
              <a:rPr lang="en-US">
                <a:latin typeface="Cambria" panose="02040503050406030204" charset="0"/>
                <a:cs typeface="Cambria" panose="02040503050406030204" charset="0"/>
              </a:rPr>
              <a:t> [koÚrmi]  “alkoholický nápoj z kvašeného ječmene”, pivo, gal. kurmi “pivo”, sr. stir. cuirm “pivo”, stvelš. curum, velš. cwrw, bret. coruf “pivo, ale”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i="1">
                <a:latin typeface="Cambria" panose="02040503050406030204" charset="0"/>
                <a:cs typeface="Cambria" panose="02040503050406030204" charset="0"/>
              </a:rPr>
              <a:t>glastum</a:t>
            </a:r>
            <a:r>
              <a:rPr lang="en-US">
                <a:latin typeface="Cambria" panose="02040503050406030204" charset="0"/>
                <a:cs typeface="Cambria" panose="02040503050406030204" charset="0"/>
              </a:rPr>
              <a:t> “modrá barva” (Plinius), sr. stir. glas “modrozelený”, velš. glas “modrý, zelený, šedý”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i="1">
                <a:latin typeface="Cambria" panose="02040503050406030204" charset="0"/>
                <a:cs typeface="Cambria" panose="02040503050406030204" charset="0"/>
              </a:rPr>
              <a:t>esox</a:t>
            </a:r>
            <a:r>
              <a:rPr lang="en-US">
                <a:latin typeface="Cambria" panose="02040503050406030204" charset="0"/>
                <a:cs typeface="Cambria" panose="02040503050406030204" charset="0"/>
              </a:rPr>
              <a:t> “druh ryby z rýna”, nejspíše losos (plinius), sr. stir. éo, gen. iach “losos”, velš. ehawc, střbret. eheuc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alphaModFix amt="3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07340" y="257810"/>
            <a:ext cx="8225155" cy="65544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latin typeface="Cambria" panose="02040503050406030204" charset="0"/>
                <a:cs typeface="Cambria" panose="02040503050406030204" charset="0"/>
              </a:rPr>
              <a:t>Leponština</a:t>
            </a:r>
            <a:r>
              <a:rPr lang="en-US" sz="2000">
                <a:latin typeface="Cambria" panose="02040503050406030204" charset="0"/>
                <a:cs typeface="Cambria" panose="02040503050406030204" charset="0"/>
              </a:rPr>
              <a:t> </a:t>
            </a:r>
            <a:endParaRPr lang="en-US" sz="2000">
              <a:latin typeface="Cambria" panose="02040503050406030204" charset="0"/>
              <a:cs typeface="Cambria" panose="02040503050406030204" charset="0"/>
            </a:endParaRPr>
          </a:p>
          <a:p>
            <a:endParaRPr lang="en-US" sz="2000">
              <a:latin typeface="Cambria" panose="02040503050406030204" charset="0"/>
              <a:cs typeface="Cambria" panose="02040503050406030204" charset="0"/>
            </a:endParaRPr>
          </a:p>
          <a:p>
            <a:r>
              <a:rPr lang="cs-CZ" altLang="en-US" sz="2000">
                <a:latin typeface="Cambria" panose="02040503050406030204" charset="0"/>
                <a:cs typeface="Cambria" panose="02040503050406030204" charset="0"/>
              </a:rPr>
              <a:t>S</a:t>
            </a:r>
            <a:r>
              <a:rPr lang="en-US" sz="2000">
                <a:latin typeface="Cambria" panose="02040503050406030204" charset="0"/>
                <a:cs typeface="Cambria" panose="02040503050406030204" charset="0"/>
              </a:rPr>
              <a:t>everní Itáli</a:t>
            </a:r>
            <a:r>
              <a:rPr lang="cs-CZ" altLang="en-US" sz="2000">
                <a:latin typeface="Cambria" panose="02040503050406030204" charset="0"/>
                <a:cs typeface="Cambria" panose="02040503050406030204" charset="0"/>
              </a:rPr>
              <a:t>e</a:t>
            </a:r>
            <a:r>
              <a:rPr lang="en-US" sz="2000">
                <a:latin typeface="Cambria" panose="02040503050406030204" charset="0"/>
                <a:cs typeface="Cambria" panose="02040503050406030204" charset="0"/>
              </a:rPr>
              <a:t> - Jazyk goidelský. Je možné že se jedná pouze o dialekt galštiny. Nejranější lepontské nápisy se datují již </a:t>
            </a:r>
            <a:r>
              <a:rPr lang="en-US" sz="2000" b="1">
                <a:latin typeface="Cambria" panose="02040503050406030204" charset="0"/>
                <a:cs typeface="Cambria" panose="02040503050406030204" charset="0"/>
              </a:rPr>
              <a:t>do 6. století BC</a:t>
            </a:r>
            <a:r>
              <a:rPr lang="en-US" sz="2000">
                <a:latin typeface="Cambria" panose="02040503050406030204" charset="0"/>
                <a:cs typeface="Cambria" panose="02040503050406030204" charset="0"/>
              </a:rPr>
              <a:t> a představují tak nejstarší dochovaný záznam keltského jazyka. Většinou se jedná o pohřební nápisy a neobsahuje o moc více než osobní jména. Etnické jméno L͘Żpontii bylo známo antickým autoritám jako byl Caesar, Livius, Plinius a ostatní. Staré etnonymum je stále patrné v místním jménu Val Leventina. Do skupiny keltských jazyků se leponština zařadila až díky</a:t>
            </a:r>
            <a:r>
              <a:rPr lang="en-US" sz="2000" b="1">
                <a:latin typeface="Cambria" panose="02040503050406030204" charset="0"/>
                <a:cs typeface="Cambria" panose="02040503050406030204" charset="0"/>
              </a:rPr>
              <a:t> M. Lejeunovi r. 1971</a:t>
            </a:r>
            <a:r>
              <a:rPr lang="en-US" sz="2000">
                <a:latin typeface="Cambria" panose="02040503050406030204" charset="0"/>
                <a:cs typeface="Cambria" panose="02040503050406030204" charset="0"/>
              </a:rPr>
              <a:t> (Études celtiques 12). Všechny dosud nalezené nápisy byly nalezeny v okruhu 50 km of města </a:t>
            </a:r>
            <a:r>
              <a:rPr lang="en-US" sz="2000" b="1">
                <a:latin typeface="Cambria" panose="02040503050406030204" charset="0"/>
                <a:cs typeface="Cambria" panose="02040503050406030204" charset="0"/>
              </a:rPr>
              <a:t>Lugano</a:t>
            </a:r>
            <a:r>
              <a:rPr lang="en-US" sz="2000">
                <a:latin typeface="Cambria" panose="02040503050406030204" charset="0"/>
                <a:cs typeface="Cambria" panose="02040503050406030204" charset="0"/>
              </a:rPr>
              <a:t> (jehož jméno se stalo jménem písma používaného pro leponštinu- abeceda odvozená od starého etruského písma). Nejstarší nápis na poháru z Castelleto Ticino je z druhé čtvrtiny 6. stol. Př. Kr.- nejstarší nápisy patří do tzv. Kultury Galosecca s halštatským vlivem. Pozdější nápisy již patří do doby laténské (tu přinesly do severní Itálie galské kmeny kolem 400 př. Kr.) </a:t>
            </a:r>
            <a:endParaRPr lang="en-US" sz="2000">
              <a:latin typeface="Cambria" panose="02040503050406030204" charset="0"/>
              <a:cs typeface="Cambria" panose="02040503050406030204" charset="0"/>
            </a:endParaRPr>
          </a:p>
          <a:p>
            <a:endParaRPr lang="en-US" sz="2000">
              <a:latin typeface="Cambria" panose="02040503050406030204" charset="0"/>
              <a:cs typeface="Cambria" panose="02040503050406030204" charset="0"/>
            </a:endParaRPr>
          </a:p>
          <a:p>
            <a:r>
              <a:rPr lang="cs-CZ" altLang="en-US" sz="2000">
                <a:latin typeface="Cambria" panose="02040503050406030204" charset="0"/>
                <a:cs typeface="Cambria" panose="02040503050406030204" charset="0"/>
              </a:rPr>
              <a:t>Leponské nápisy jsu nejstarší dochované ze všech keltských jazyků. </a:t>
            </a:r>
            <a:endParaRPr lang="en-US" sz="2000">
              <a:latin typeface="Cambria" panose="02040503050406030204" charset="0"/>
              <a:cs typeface="Cambria" panose="02040503050406030204" charset="0"/>
            </a:endParaRPr>
          </a:p>
          <a:p>
            <a:endParaRPr lang="en-US" sz="2000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sz="2000">
                <a:latin typeface="Cambria" panose="02040503050406030204" charset="0"/>
                <a:cs typeface="Cambria" panose="02040503050406030204" charset="0"/>
              </a:rPr>
              <a:t>Velká písmena signalizují možnost čtení znělé i neznělé okluzívy (běžné u abeced etruského původu)</a:t>
            </a:r>
            <a:endParaRPr lang="en-US" sz="2000"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elti tree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63782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99415" y="488950"/>
            <a:ext cx="7628890" cy="62471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Cambria" panose="02040503050406030204" charset="0"/>
                <a:cs typeface="Cambria" panose="02040503050406030204" charset="0"/>
              </a:rPr>
              <a:t>V lepontských textech se především vyskytují osobní jména- hlavně dvojčlenná, druhým jménem je buď jméno otce v genitivu nebo přídavné jméno od něho vytvořené. </a:t>
            </a:r>
            <a:endParaRPr lang="en-US" sz="2000">
              <a:latin typeface="Cambria" panose="02040503050406030204" charset="0"/>
              <a:cs typeface="Cambria" panose="02040503050406030204" charset="0"/>
            </a:endParaRPr>
          </a:p>
          <a:p>
            <a:endParaRPr lang="en-US" sz="2000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sz="2000">
                <a:latin typeface="Cambria" panose="02040503050406030204" charset="0"/>
                <a:cs typeface="Cambria" panose="02040503050406030204" charset="0"/>
              </a:rPr>
              <a:t>Následuje několik jmen a slov jako příkladů z leponštiny: </a:t>
            </a:r>
            <a:endParaRPr lang="en-US" sz="2000">
              <a:latin typeface="Cambria" panose="02040503050406030204" charset="0"/>
              <a:cs typeface="Cambria" panose="02040503050406030204" charset="0"/>
            </a:endParaRPr>
          </a:p>
          <a:p>
            <a:endParaRPr lang="en-US" sz="2000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sz="2000">
                <a:latin typeface="Cambria" panose="02040503050406030204" charset="0"/>
                <a:cs typeface="Cambria" panose="02040503050406030204" charset="0"/>
              </a:rPr>
              <a:t>siTeś = kelt. *sídens &lt; ie. *sŻdn̥s "mohyla", ak. sg. od *sŻd-os, sr. stir. síd "pahorek obývaný nadpřirozenými bytostmi"</a:t>
            </a:r>
            <a:endParaRPr lang="en-US" sz="2000">
              <a:latin typeface="Cambria" panose="02040503050406030204" charset="0"/>
              <a:cs typeface="Cambria" panose="02040503050406030204" charset="0"/>
            </a:endParaRPr>
          </a:p>
          <a:p>
            <a:endParaRPr lang="en-US" sz="2000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sz="2000">
                <a:latin typeface="Cambria" panose="02040503050406030204" charset="0"/>
                <a:cs typeface="Cambria" panose="02040503050406030204" charset="0"/>
              </a:rPr>
              <a:t>tegu- = kelt. *tengv- &lt; ie. *dn̥ghu̯- "jazyk", sr. stir. teng, střvelš. tafawt, stkorn. tauot "jazyk";</a:t>
            </a:r>
            <a:endParaRPr lang="en-US" sz="2000">
              <a:latin typeface="Cambria" panose="02040503050406030204" charset="0"/>
              <a:cs typeface="Cambria" panose="02040503050406030204" charset="0"/>
            </a:endParaRPr>
          </a:p>
          <a:p>
            <a:endParaRPr lang="en-US" sz="2000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sz="2000">
                <a:latin typeface="Cambria" panose="02040503050406030204" charset="0"/>
                <a:cs typeface="Cambria" panose="02040503050406030204" charset="0"/>
              </a:rPr>
              <a:t>pompe = p-kelt. *pempe &lt; ie. *penku̯e "pět", sr. gal. pempe (pempe-dula "pětilist"), stvelš. pimp, bret. pemp "5"</a:t>
            </a:r>
            <a:endParaRPr lang="en-US" sz="2000">
              <a:latin typeface="Cambria" panose="02040503050406030204" charset="0"/>
              <a:cs typeface="Cambria" panose="02040503050406030204" charset="0"/>
            </a:endParaRPr>
          </a:p>
          <a:p>
            <a:endParaRPr lang="en-US" sz="2000">
              <a:latin typeface="Cambria" panose="02040503050406030204" charset="0"/>
              <a:cs typeface="Cambria" panose="02040503050406030204" charset="0"/>
            </a:endParaRPr>
          </a:p>
          <a:p>
            <a:endParaRPr lang="en-US" sz="2000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sz="2000">
                <a:latin typeface="Cambria" panose="02040503050406030204" charset="0"/>
                <a:cs typeface="Cambria" panose="02040503050406030204" charset="0"/>
              </a:rPr>
              <a:t>Je zřejmé, že v lepontských textech převažují osobní jména, nejčastěji dvoučlenná. Druhým členem je buď jméno </a:t>
            </a:r>
            <a:endParaRPr lang="en-US" sz="2000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sz="2000">
                <a:latin typeface="Cambria" panose="02040503050406030204" charset="0"/>
                <a:cs typeface="Cambria" panose="02040503050406030204" charset="0"/>
              </a:rPr>
              <a:t>otce v genitivu nebo adjektivum ze jména otce utvořené, patronymum. </a:t>
            </a:r>
            <a:endParaRPr lang="en-US" sz="2000"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alphaModFix amt="3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642918"/>
            <a:ext cx="8286808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smtClean="0">
                <a:latin typeface="Cambria" panose="02040503050406030204" charset="0"/>
                <a:cs typeface="Cambria" panose="02040503050406030204" charset="0"/>
              </a:rPr>
              <a:t>Keltiberština (Hispanokeltšina)</a:t>
            </a:r>
            <a:r>
              <a:rPr lang="cs-CZ" sz="2000" smtClean="0">
                <a:latin typeface="Cambria" panose="02040503050406030204" charset="0"/>
                <a:cs typeface="Cambria" panose="02040503050406030204" charset="0"/>
              </a:rPr>
              <a:t> je jazyk, kterým mluvily keltské kmeny, které migrovaly do severovýchodního Španělska v polovině prvního tisíciletí BC. Většina ze 120 keltibersky psaných textů je velmi krátká, a jazyk je podroben studii pouze od roku 1970- po nalezení nápisu na bronzové desce v Botorritě (blízko Zaragoza, Španělsko). Ještě delší nápis téměř identického vzhledu byl nalezen na témže místě roku 1992, bohužel tyto nálezy obsahují většinou osobní jména. Datují se do druhého a prvního století BC.</a:t>
            </a:r>
            <a:endParaRPr lang="cs-CZ" sz="2000" smtClean="0">
              <a:latin typeface="Cambria" panose="02040503050406030204" charset="0"/>
              <a:cs typeface="Cambria" panose="02040503050406030204" charset="0"/>
            </a:endParaRPr>
          </a:p>
          <a:p>
            <a:pPr algn="just"/>
            <a:endParaRPr lang="cs-CZ" sz="2000" smtClean="0">
              <a:latin typeface="Cambria" panose="02040503050406030204" charset="0"/>
              <a:cs typeface="Cambria" panose="02040503050406030204" charset="0"/>
            </a:endParaRPr>
          </a:p>
          <a:p>
            <a:pPr algn="just"/>
            <a:r>
              <a:rPr lang="cs-CZ" sz="2000" smtClean="0">
                <a:latin typeface="Cambria" panose="02040503050406030204" charset="0"/>
                <a:cs typeface="Cambria" panose="02040503050406030204" charset="0"/>
              </a:rPr>
              <a:t>Písmo většiny keltiberských nápisů bylo vypůjčeno od sousedící neindoevropské kultury iberské, kteří již dlouho předtím obývali španělské pobřeží a převzali své písmo od Řeků a Féničanů. Jejich písmo bylo modifikací těchto písem a stalo se částečně slabičným. </a:t>
            </a:r>
            <a:endParaRPr lang="cs-CZ" sz="2000" smtClean="0">
              <a:latin typeface="Cambria" panose="02040503050406030204" charset="0"/>
              <a:cs typeface="Cambria" panose="02040503050406030204" charset="0"/>
            </a:endParaRPr>
          </a:p>
          <a:p>
            <a:pPr algn="just"/>
            <a:endParaRPr lang="cs-CZ" sz="2000" smtClean="0">
              <a:latin typeface="Cambria" panose="02040503050406030204" charset="0"/>
              <a:cs typeface="Cambria" panose="02040503050406030204" charset="0"/>
            </a:endParaRPr>
          </a:p>
          <a:p>
            <a:pPr algn="just"/>
            <a:r>
              <a:rPr lang="cs-CZ" sz="2000" smtClean="0">
                <a:latin typeface="Cambria" panose="02040503050406030204" charset="0"/>
                <a:cs typeface="Cambria" panose="02040503050406030204" charset="0"/>
              </a:rPr>
              <a:t>Keltiberský jazyk patří do jazyků </a:t>
            </a:r>
            <a:r>
              <a:rPr lang="cs-CZ" sz="2000" b="1" smtClean="0">
                <a:latin typeface="Cambria" panose="02040503050406030204" charset="0"/>
                <a:cs typeface="Cambria" panose="02040503050406030204" charset="0"/>
              </a:rPr>
              <a:t>goidelských</a:t>
            </a:r>
            <a:r>
              <a:rPr lang="cs-CZ" sz="2000" smtClean="0">
                <a:latin typeface="Cambria" panose="02040503050406030204" charset="0"/>
                <a:cs typeface="Cambria" panose="02040503050406030204" charset="0"/>
              </a:rPr>
              <a:t>. Je z keltských jazyků považovaný za </a:t>
            </a:r>
            <a:r>
              <a:rPr lang="cs-CZ" sz="2000" b="1" smtClean="0">
                <a:latin typeface="Cambria" panose="02040503050406030204" charset="0"/>
                <a:cs typeface="Cambria" panose="02040503050406030204" charset="0"/>
              </a:rPr>
              <a:t>nejarchaičtější.</a:t>
            </a:r>
            <a:r>
              <a:rPr lang="cs-CZ" sz="2000" smtClean="0">
                <a:latin typeface="Cambria" panose="02040503050406030204" charset="0"/>
                <a:cs typeface="Cambria" panose="02040503050406030204" charset="0"/>
              </a:rPr>
              <a:t> </a:t>
            </a:r>
            <a:endParaRPr lang="cs-CZ" sz="2000" smtClean="0"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a/aa/Iberia_300BC-en.svg/800px-Iberia_300BC-en.svg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"/>
            <a:ext cx="8143900" cy="6710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alphaModFix amt="2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445770" y="516255"/>
            <a:ext cx="7222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325755" y="470535"/>
            <a:ext cx="827849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Cambria" panose="02040503050406030204" charset="0"/>
                <a:cs typeface="Cambria" panose="02040503050406030204" charset="0"/>
              </a:rPr>
              <a:t>Etnonymum </a:t>
            </a:r>
            <a:r>
              <a:rPr lang="en-US" b="1" i="1">
                <a:latin typeface="Cambria" panose="02040503050406030204" charset="0"/>
                <a:cs typeface="Cambria" panose="02040503050406030204" charset="0"/>
              </a:rPr>
              <a:t>Celtiberi </a:t>
            </a:r>
            <a:r>
              <a:rPr lang="en-US">
                <a:latin typeface="Cambria" panose="02040503050406030204" charset="0"/>
                <a:cs typeface="Cambria" panose="02040503050406030204" charset="0"/>
              </a:rPr>
              <a:t>pro pojmenování Keltských kmenů z Iberie (Lusonové , Bellové, Tittové, Arevakové, Pelendoni, Autrigoni, Beroni, Vardulové, Kantabrové, Karpetani) nejspíše vytvořil řecky píšící římský historik </a:t>
            </a:r>
            <a:r>
              <a:rPr lang="en-US" b="1">
                <a:latin typeface="Cambria" panose="02040503050406030204" charset="0"/>
                <a:cs typeface="Cambria" panose="02040503050406030204" charset="0"/>
              </a:rPr>
              <a:t>Fabius Picto</a:t>
            </a:r>
            <a:r>
              <a:rPr lang="en-US">
                <a:latin typeface="Cambria" panose="02040503050406030204" charset="0"/>
                <a:cs typeface="Cambria" panose="02040503050406030204" charset="0"/>
              </a:rPr>
              <a:t>r (první polovina 2. st. Př. Kr.).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b="1">
                <a:latin typeface="Cambria" panose="02040503050406030204" charset="0"/>
                <a:cs typeface="Cambria" panose="02040503050406030204" charset="0"/>
              </a:rPr>
              <a:t>Do let 179-150 př. Kr. se datuje nejstarší použití písma na mincích ze Segedy.</a:t>
            </a:r>
            <a:r>
              <a:rPr lang="en-US">
                <a:latin typeface="Cambria" panose="02040503050406030204" charset="0"/>
                <a:cs typeface="Cambria" panose="02040503050406030204" charset="0"/>
              </a:rPr>
              <a:t> Od poloviny 2. stol. </a:t>
            </a:r>
            <a:r>
              <a:rPr lang="cs-CZ" altLang="en-US">
                <a:latin typeface="Cambria" panose="02040503050406030204" charset="0"/>
                <a:cs typeface="Cambria" panose="02040503050406030204" charset="0"/>
              </a:rPr>
              <a:t>p</a:t>
            </a:r>
            <a:r>
              <a:rPr lang="en-US">
                <a:latin typeface="Cambria" panose="02040503050406030204" charset="0"/>
                <a:cs typeface="Cambria" panose="02040503050406030204" charset="0"/>
              </a:rPr>
              <a:t>ř. Kr. se začíná i v jiných městech používat modifikované poloslabičné písmo pro tápis keltiberského jazyka. V některých zápisech se však používalo i písmo latinské. 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endParaRPr lang="en-US">
              <a:latin typeface="Cambria" panose="02040503050406030204" charset="0"/>
              <a:cs typeface="Cambria" panose="02040503050406030204" charset="0"/>
            </a:endParaRPr>
          </a:p>
        </p:txBody>
      </p:sp>
      <p:pic>
        <p:nvPicPr>
          <p:cNvPr id="5" name="Picture 4" descr="mince ze seged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" y="3284855"/>
            <a:ext cx="4075430" cy="2336165"/>
          </a:xfrm>
          <a:prstGeom prst="rect">
            <a:avLst/>
          </a:prstGeom>
        </p:spPr>
      </p:pic>
      <p:pic>
        <p:nvPicPr>
          <p:cNvPr id="6" name="Picture 2" descr="Image result for Botorrita pla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140710"/>
            <a:ext cx="3027045" cy="3027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alphaModFix amt="3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16535" y="134620"/>
            <a:ext cx="8315960" cy="60623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latin typeface="Cambria" panose="02040503050406030204" charset="0"/>
                <a:cs typeface="Cambria" panose="02040503050406030204" charset="0"/>
              </a:rPr>
              <a:t>Tartéský jazyk</a:t>
            </a:r>
            <a:r>
              <a:rPr lang="en-US">
                <a:latin typeface="Cambria" panose="02040503050406030204" charset="0"/>
                <a:cs typeface="Cambria" panose="02040503050406030204" charset="0"/>
              </a:rPr>
              <a:t> je jazyk, který předcházel římskému záběru iberského poloostrova, a byl používán na jeho jihu, v Andalusii a na jihu dnešního Portugalska. Nejstarší dochované texty za této oblasti (7-6. stol. BC) jsou psány právě v tartéském jazyce s použitím poloslabičného  písmo. V článku A Case for tartessian as a Celtic Language, John T. Koch poukazuje na argumenty, které mluví pro zahrnutí tartesiánského jazyka do keltských jazyků. 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>
                <a:latin typeface="Cambria" panose="02040503050406030204" charset="0"/>
                <a:cs typeface="Cambria" panose="02040503050406030204" charset="0"/>
              </a:rPr>
              <a:t>Tartéský jazyk je prokazatelně keltský. K identifikaci je klíčová gramatická interpretace jazyka. 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>
                <a:latin typeface="Cambria" panose="02040503050406030204" charset="0"/>
                <a:cs typeface="Cambria" panose="02040503050406030204" charset="0"/>
              </a:rPr>
              <a:t>Tato skutečnost by byla v rozporu s běžně prezentovanou teorií, že Keltové (a keltské jazyky) se do ostatních částí Evropy z Evropy střední rozšířily až během doby železné.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sz="1400">
                <a:latin typeface="Cambria" panose="02040503050406030204" charset="0"/>
                <a:cs typeface="Cambria" panose="02040503050406030204" charset="0"/>
              </a:rPr>
              <a:t>Keltské jazyky iberského poloostrova by tak patřily k vývojové linii odlišné od jazyků  Británie a Irska. (Hispanokeltské jazyky tak podle J. Kocha nelze řadit do stejné skupiny jako jazyky brythonské či goidelské)</a:t>
            </a:r>
            <a:endParaRPr lang="en-US" sz="1400">
              <a:latin typeface="Cambria" panose="02040503050406030204" charset="0"/>
              <a:cs typeface="Cambria" panose="02040503050406030204" charset="0"/>
            </a:endParaRPr>
          </a:p>
          <a:p>
            <a:endParaRPr lang="en-US" sz="1400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sz="1400">
                <a:latin typeface="Cambria" panose="02040503050406030204" charset="0"/>
                <a:cs typeface="Cambria" panose="02040503050406030204" charset="0"/>
              </a:rPr>
              <a:t>Archeologické nálezy zkoumající období atlantské pozdní doby bronzové (8. a 7. stol. BC) však potvrdily intenzivní kontakt (po moři) mezi Británií, Irskem a Armorikou a se západním cípem iberského poloostrova (lze tak usuzovat ze sdílených technologií a typů zbraní). Díky těmto relativně novým (1995- 2008) poznatkům (Huelva- náplava kultura 10. stol.) Barry Cunliffe navrhl přezkoumat původ keltských jazyků na základě této námořní komunikační sítě. John Koch tak argumentuje pro zasazení jednoho z raných ohnisek keltských jazyků na pobřeží atlantického oceánu. (To však nevyvrací původní hypotézy keltské střední Evropy- jen vypovídá o skutečnosti, že Keltové obývali západ Evropy již ve stoletích 8-6 př. Kr.). Zóna Atlantiku by se tak stala z periferie novým jádrem keltského kulturního odkazu.   </a:t>
            </a:r>
            <a:endParaRPr lang="en-US" sz="1400"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tartes sam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332740"/>
            <a:ext cx="6370320" cy="2811780"/>
          </a:xfrm>
          <a:prstGeom prst="rect">
            <a:avLst/>
          </a:prstGeom>
        </p:spPr>
      </p:pic>
      <p:pic>
        <p:nvPicPr>
          <p:cNvPr id="3" name="Picture 2" descr="tartes sam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30" y="2853055"/>
            <a:ext cx="6263640" cy="393954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tartes sam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655" y="309245"/>
            <a:ext cx="8595360" cy="607885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Tartessian inscription found i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260350"/>
            <a:ext cx="4973320" cy="2940050"/>
          </a:xfrm>
          <a:prstGeom prst="rect">
            <a:avLst/>
          </a:prstGeom>
        </p:spPr>
      </p:pic>
      <p:pic>
        <p:nvPicPr>
          <p:cNvPr id="3" name="Picture 2" descr="guadiana riv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260350"/>
            <a:ext cx="3380105" cy="35941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19430" y="4384040"/>
            <a:ext cx="6716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cs-CZ" altLang="en-US">
                <a:latin typeface="Bookman Old Style" panose="02050604050505020204" pitchFamily="18" charset="0"/>
                <a:cs typeface="Bookman Old Style" panose="02050604050505020204" pitchFamily="18" charset="0"/>
              </a:rPr>
              <a:t>Tartéský nápis a řeka Guadiana </a:t>
            </a:r>
            <a:endParaRPr lang="cs-CZ" altLang="en-US">
              <a:latin typeface="Bookman Old Style" panose="02050604050505020204" pitchFamily="18" charset="0"/>
              <a:cs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alphaModFix amt="4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25755" y="350520"/>
            <a:ext cx="820674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latin typeface="Cambria" panose="02040503050406030204" charset="0"/>
                <a:cs typeface="Cambria" panose="02040503050406030204" charset="0"/>
              </a:rPr>
              <a:t>Galatština</a:t>
            </a:r>
            <a:endParaRPr lang="en-US" b="1">
              <a:latin typeface="Cambria" panose="02040503050406030204" charset="0"/>
              <a:cs typeface="Cambria" panose="02040503050406030204" charset="0"/>
            </a:endParaRPr>
          </a:p>
          <a:p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>
                <a:latin typeface="Cambria" panose="02040503050406030204" charset="0"/>
                <a:cs typeface="Cambria" panose="02040503050406030204" charset="0"/>
              </a:rPr>
              <a:t>Z keltských kmenů se dostali nejdále na východ, až do Malé Asie. Keltským jazykem mluvila tato izolovaná skupina poměrně dlouho, až do </a:t>
            </a:r>
            <a:r>
              <a:rPr lang="en-US" b="1">
                <a:latin typeface="Cambria" panose="02040503050406030204" charset="0"/>
                <a:cs typeface="Cambria" panose="02040503050406030204" charset="0"/>
              </a:rPr>
              <a:t>4 stol</a:t>
            </a:r>
            <a:r>
              <a:rPr lang="en-US">
                <a:latin typeface="Cambria" panose="02040503050406030204" charset="0"/>
                <a:cs typeface="Cambria" panose="02040503050406030204" charset="0"/>
              </a:rPr>
              <a:t>., z kterého máme svědectví od sv. Jeronýma (341-420), který zmínil, že Galatové nepoužívají řečtinu, ale že používají jazyk podobný, kterým se mluvilo kolem Trevíru. 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>
                <a:latin typeface="Cambria" panose="02040503050406030204" charset="0"/>
                <a:cs typeface="Cambria" panose="02040503050406030204" charset="0"/>
              </a:rPr>
              <a:t>(A dokonce v 6. st. zaznamenal Kyrillos ze Skythopole v 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>
                <a:latin typeface="Cambria" panose="02040503050406030204" charset="0"/>
                <a:cs typeface="Cambria" panose="02040503050406030204" charset="0"/>
              </a:rPr>
              <a:t>životopise svatého Euthymia příběh o jistém mnichovi z Galatie, kterého posedl Satan a on nebyl schopen mluvit  jinak než galatsky (Freeman 2001, 14)).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>
                <a:latin typeface="Cambria" panose="02040503050406030204" charset="0"/>
                <a:cs typeface="Cambria" panose="02040503050406030204" charset="0"/>
              </a:rPr>
              <a:t>Z galatského jazyka se nedochoval žádný nápis, jen několik glos a vlastních jmen. 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</p:txBody>
      </p:sp>
      <p:pic>
        <p:nvPicPr>
          <p:cNvPr id="3" name="Picture 2" descr="galatštin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965" y="3716655"/>
            <a:ext cx="4130040" cy="291084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99415" y="590550"/>
            <a:ext cx="7916545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Cambria" panose="02040503050406030204" charset="0"/>
                <a:cs typeface="Cambria" panose="02040503050406030204" charset="0"/>
              </a:rPr>
              <a:t>Alexandrijský lexikograf z 5. st. Hesychios zaznamenal jako výslovně galatské glossy např. 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b="1">
                <a:latin typeface="Cambria" panose="02040503050406030204" charset="0"/>
                <a:cs typeface="Cambria" panose="02040503050406030204" charset="0"/>
              </a:rPr>
              <a:t>bardoí</a:t>
            </a:r>
            <a:r>
              <a:rPr lang="en-US">
                <a:latin typeface="Cambria" panose="02040503050406030204" charset="0"/>
                <a:cs typeface="Cambria" panose="02040503050406030204" charset="0"/>
              </a:rPr>
              <a:t> [bardo…] "zpívající básníci", sr. gal. bárdoi (Strabón), stir. bard, velš. bardd, nebo kárnon vedle kárnux u Eustathia [kŁrnon &amp; kŁrnux] "trumpeta", sr. gal.-lat. carnuātus "roh", lat. cornu id. 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>
                <a:latin typeface="Cambria" panose="02040503050406030204" charset="0"/>
                <a:cs typeface="Cambria" panose="02040503050406030204" charset="0"/>
              </a:rPr>
              <a:t>Pausaniás ve svém cestopise po Řecku z 2. st. n. l. zapsal galatská slova</a:t>
            </a:r>
            <a:r>
              <a:rPr lang="cs-CZ" altLang="en-US">
                <a:latin typeface="Cambria" panose="02040503050406030204" charset="0"/>
                <a:cs typeface="Cambria" panose="02040503050406030204" charset="0"/>
              </a:rPr>
              <a:t>:</a:t>
            </a:r>
            <a:endParaRPr lang="cs-CZ" altLang="en-US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b="1">
                <a:latin typeface="Cambria" panose="02040503050406030204" charset="0"/>
                <a:cs typeface="Cambria" panose="02040503050406030204" charset="0"/>
              </a:rPr>
              <a:t>márkan</a:t>
            </a:r>
            <a:r>
              <a:rPr lang="en-US">
                <a:latin typeface="Cambria" panose="02040503050406030204" charset="0"/>
                <a:cs typeface="Cambria" panose="02040503050406030204" charset="0"/>
              </a:rPr>
              <a:t> [mŁrkan] "kůň" (akuz.) a složeninu tri-markisía [tri-markis…a] "skupina tří jezdců", sr. gal. *markos "kůň" ve složenině callio-marcus "podběl", dosl. snad "kopyto koně", ang. “coltsfoot” jak nasvědčuje lat. ekvivalent "ungula equi" (ungula- “kopyto”), dále stir. marc, velš. march "kůň".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>
                <a:latin typeface="Cambria" panose="02040503050406030204" charset="0"/>
                <a:cs typeface="Cambria" panose="02040503050406030204" charset="0"/>
              </a:rPr>
              <a:t>Více příkladů nabízí onomastika- z následujících příkladů je patrné, že v místních jménech lze identifikovat slova keltského původu: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>
                <a:latin typeface="Cambria" panose="02040503050406030204" charset="0"/>
                <a:cs typeface="Cambria" panose="02040503050406030204" charset="0"/>
              </a:rPr>
              <a:t>*bitu-: Bitognatos, Bitorix, sr. stir. bith "svět (živých)", velš. bit; *boud-: Boudorís, sr. stir. búaid, 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>
                <a:latin typeface="Cambria" panose="02040503050406030204" charset="0"/>
                <a:cs typeface="Cambria" panose="02040503050406030204" charset="0"/>
              </a:rPr>
              <a:t>velš. budd "vítězství"; *brog-: město Ecobrogis, oblast Erigobrogís vedle Brogoris, sr. stir. mruig, velš. bro "oblast, území".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785794"/>
            <a:ext cx="835824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>
                <a:latin typeface="Bookman Old Style" panose="02050604050505020204" pitchFamily="18" charset="0"/>
              </a:rPr>
              <a:t>Historie zařazení keltských jazyků do jazykové rodiny</a:t>
            </a:r>
            <a:endParaRPr lang="cs-CZ" b="1" dirty="0" smtClean="0">
              <a:latin typeface="Bookman Old Style" panose="02050604050505020204" pitchFamily="18" charset="0"/>
            </a:endParaRPr>
          </a:p>
          <a:p>
            <a:pPr algn="just"/>
            <a:endParaRPr lang="cs-CZ" dirty="0" smtClean="0">
              <a:latin typeface="Bookman Old Style" panose="02050604050505020204" pitchFamily="18" charset="0"/>
            </a:endParaRPr>
          </a:p>
          <a:p>
            <a:pPr algn="just"/>
            <a:r>
              <a:rPr lang="cs-CZ" dirty="0" smtClean="0">
                <a:latin typeface="Bookman Old Style" panose="02050604050505020204" pitchFamily="18" charset="0"/>
              </a:rPr>
              <a:t>Keltské jazyky zaujímají důležité místo v rané historii  </a:t>
            </a:r>
            <a:r>
              <a:rPr lang="en-US" dirty="0" err="1" smtClean="0">
                <a:latin typeface="Bookman Old Style" panose="02050604050505020204" pitchFamily="18" charset="0"/>
              </a:rPr>
              <a:t>i</a:t>
            </a:r>
            <a:r>
              <a:rPr lang="cs-CZ" dirty="0" err="1" smtClean="0">
                <a:latin typeface="Bookman Old Style" panose="02050604050505020204" pitchFamily="18" charset="0"/>
              </a:rPr>
              <a:t>ndoevropské</a:t>
            </a:r>
            <a:r>
              <a:rPr lang="cs-CZ" dirty="0" smtClean="0">
                <a:latin typeface="Bookman Old Style" panose="02050604050505020204" pitchFamily="18" charset="0"/>
              </a:rPr>
              <a:t> lingvistiky. Důkaz, že Irština a  další keltské jazyky jsou příbuzné řečtině, latině a sanskritu byl jeden z opravdových triumfů mladé jazykovědy, neboť  tyto jazyky se na první pohled jeví velmi odlišné.</a:t>
            </a:r>
            <a:endParaRPr lang="cs-CZ" dirty="0" smtClean="0">
              <a:latin typeface="Bookman Old Style" panose="02050604050505020204" pitchFamily="18" charset="0"/>
            </a:endParaRPr>
          </a:p>
          <a:p>
            <a:pPr algn="just"/>
            <a:endParaRPr lang="cs-CZ" dirty="0" smtClean="0">
              <a:latin typeface="Bookman Old Style" panose="02050604050505020204" pitchFamily="18" charset="0"/>
            </a:endParaRPr>
          </a:p>
          <a:p>
            <a:pPr algn="just"/>
            <a:r>
              <a:rPr lang="cs-CZ" dirty="0" smtClean="0">
                <a:latin typeface="Bookman Old Style" panose="02050604050505020204" pitchFamily="18" charset="0"/>
              </a:rPr>
              <a:t>Příbuznost jednoho z keltských jazyků, velštiny, s latinou a řečtinou byla rozeznána dříve, než příbuznost velštiny např. s irštinou. Zasloužil se o to už v roce </a:t>
            </a:r>
            <a:r>
              <a:rPr lang="cs-CZ" b="1" dirty="0" smtClean="0">
                <a:latin typeface="Bookman Old Style" panose="02050604050505020204" pitchFamily="18" charset="0"/>
              </a:rPr>
              <a:t>1194 velšský učenec </a:t>
            </a:r>
            <a:r>
              <a:rPr lang="cs-CZ" b="1" dirty="0" err="1" smtClean="0">
                <a:latin typeface="Bookman Old Style" panose="02050604050505020204" pitchFamily="18" charset="0"/>
              </a:rPr>
              <a:t>Girald</a:t>
            </a:r>
            <a:r>
              <a:rPr lang="cs-CZ" b="1" dirty="0" smtClean="0">
                <a:latin typeface="Bookman Old Style" panose="02050604050505020204" pitchFamily="18" charset="0"/>
              </a:rPr>
              <a:t> </a:t>
            </a:r>
            <a:r>
              <a:rPr lang="cs-CZ" b="1" dirty="0" err="1" smtClean="0">
                <a:latin typeface="Bookman Old Style" panose="02050604050505020204" pitchFamily="18" charset="0"/>
              </a:rPr>
              <a:t>Kambrijský</a:t>
            </a:r>
            <a:r>
              <a:rPr lang="cs-CZ" dirty="0" smtClean="0">
                <a:latin typeface="Bookman Old Style" panose="02050604050505020204" pitchFamily="18" charset="0"/>
              </a:rPr>
              <a:t> (lat. </a:t>
            </a:r>
            <a:r>
              <a:rPr lang="cs-CZ" dirty="0" err="1" smtClean="0">
                <a:latin typeface="Bookman Old Style" panose="02050604050505020204" pitchFamily="18" charset="0"/>
              </a:rPr>
              <a:t>Giraldus</a:t>
            </a:r>
            <a:r>
              <a:rPr lang="cs-CZ" dirty="0" smtClean="0">
                <a:latin typeface="Bookman Old Style" panose="02050604050505020204" pitchFamily="18" charset="0"/>
              </a:rPr>
              <a:t> </a:t>
            </a:r>
            <a:r>
              <a:rPr lang="cs-CZ" dirty="0" err="1" smtClean="0">
                <a:latin typeface="Bookman Old Style" panose="02050604050505020204" pitchFamily="18" charset="0"/>
              </a:rPr>
              <a:t>Cambrensis</a:t>
            </a:r>
            <a:r>
              <a:rPr lang="cs-CZ" dirty="0" smtClean="0">
                <a:latin typeface="Bookman Old Style" panose="02050604050505020204" pitchFamily="18" charset="0"/>
              </a:rPr>
              <a:t>). Ve svém "Popisu Walesu" (</a:t>
            </a:r>
            <a:r>
              <a:rPr lang="cs-CZ" b="1" i="1" dirty="0" err="1" smtClean="0">
                <a:latin typeface="Bookman Old Style" panose="02050604050505020204" pitchFamily="18" charset="0"/>
              </a:rPr>
              <a:t>Descriptio</a:t>
            </a:r>
            <a:r>
              <a:rPr lang="cs-CZ" b="1" i="1" dirty="0" smtClean="0">
                <a:latin typeface="Bookman Old Style" panose="02050604050505020204" pitchFamily="18" charset="0"/>
              </a:rPr>
              <a:t> </a:t>
            </a:r>
            <a:r>
              <a:rPr lang="cs-CZ" b="1" i="1" dirty="0" err="1" smtClean="0">
                <a:latin typeface="Bookman Old Style" panose="02050604050505020204" pitchFamily="18" charset="0"/>
              </a:rPr>
              <a:t>Cambriae</a:t>
            </a:r>
            <a:r>
              <a:rPr lang="cs-CZ" i="1" dirty="0" smtClean="0">
                <a:latin typeface="Bookman Old Style" panose="02050604050505020204" pitchFamily="18" charset="0"/>
              </a:rPr>
              <a:t>) </a:t>
            </a:r>
            <a:r>
              <a:rPr lang="cs-CZ" dirty="0" smtClean="0">
                <a:latin typeface="Bookman Old Style" panose="02050604050505020204" pitchFamily="18" charset="0"/>
              </a:rPr>
              <a:t>srovnal několik velšských slov s jejich latinskými a řeckými ekvivalenty.  V několika případech šlo skutečně o slova zděděná ze společného prajazyka (např. </a:t>
            </a:r>
            <a:r>
              <a:rPr lang="cs-CZ" dirty="0" err="1" smtClean="0">
                <a:latin typeface="Bookman Old Style" panose="02050604050505020204" pitchFamily="18" charset="0"/>
              </a:rPr>
              <a:t>velš</a:t>
            </a:r>
            <a:r>
              <a:rPr lang="cs-CZ" dirty="0" smtClean="0">
                <a:latin typeface="Bookman Old Style" panose="02050604050505020204" pitchFamily="18" charset="0"/>
              </a:rPr>
              <a:t>. </a:t>
            </a:r>
            <a:r>
              <a:rPr lang="cs-CZ" b="1" i="1" dirty="0" err="1" smtClean="0">
                <a:latin typeface="Bookman Old Style" panose="02050604050505020204" pitchFamily="18" charset="0"/>
              </a:rPr>
              <a:t>haul</a:t>
            </a:r>
            <a:r>
              <a:rPr lang="cs-CZ" b="1" i="1" dirty="0" smtClean="0">
                <a:latin typeface="Bookman Old Style" panose="02050604050505020204" pitchFamily="18" charset="0"/>
              </a:rPr>
              <a:t> </a:t>
            </a:r>
            <a:r>
              <a:rPr lang="cs-CZ" i="1" dirty="0" smtClean="0">
                <a:latin typeface="Bookman Old Style" panose="02050604050505020204" pitchFamily="18" charset="0"/>
              </a:rPr>
              <a:t>"slunce": lat. </a:t>
            </a:r>
            <a:r>
              <a:rPr lang="cs-CZ" i="1" dirty="0" err="1" smtClean="0">
                <a:latin typeface="Bookman Old Style" panose="02050604050505020204" pitchFamily="18" charset="0"/>
              </a:rPr>
              <a:t>sōl</a:t>
            </a:r>
            <a:r>
              <a:rPr lang="cs-CZ" i="1" dirty="0" smtClean="0">
                <a:latin typeface="Bookman Old Style" panose="02050604050505020204" pitchFamily="18" charset="0"/>
              </a:rPr>
              <a:t>, </a:t>
            </a:r>
            <a:r>
              <a:rPr lang="cs-CZ" i="1" dirty="0" err="1" smtClean="0">
                <a:latin typeface="Bookman Old Style" panose="02050604050505020204" pitchFamily="18" charset="0"/>
              </a:rPr>
              <a:t>ř</a:t>
            </a:r>
            <a:r>
              <a:rPr lang="cs-CZ" i="1" dirty="0" smtClean="0">
                <a:latin typeface="Bookman Old Style" panose="02050604050505020204" pitchFamily="18" charset="0"/>
              </a:rPr>
              <a:t>. </a:t>
            </a:r>
            <a:r>
              <a:rPr lang="cs-CZ" i="1" dirty="0" err="1" smtClean="0">
                <a:latin typeface="Bookman Old Style" panose="02050604050505020204" pitchFamily="18" charset="0"/>
              </a:rPr>
              <a:t>hélios</a:t>
            </a:r>
            <a:r>
              <a:rPr lang="cs-CZ" i="1" dirty="0" smtClean="0">
                <a:latin typeface="Bookman Old Style" panose="02050604050505020204" pitchFamily="18" charset="0"/>
              </a:rPr>
              <a:t>, </a:t>
            </a:r>
            <a:r>
              <a:rPr lang="cs-CZ" b="1" i="1" dirty="0" err="1" smtClean="0">
                <a:latin typeface="Bookman Old Style" panose="02050604050505020204" pitchFamily="18" charset="0"/>
              </a:rPr>
              <a:t>halein</a:t>
            </a:r>
            <a:r>
              <a:rPr lang="cs-CZ" b="1" i="1" dirty="0" smtClean="0">
                <a:latin typeface="Bookman Old Style" panose="02050604050505020204" pitchFamily="18" charset="0"/>
              </a:rPr>
              <a:t> </a:t>
            </a:r>
            <a:r>
              <a:rPr lang="cs-CZ" i="1" dirty="0" smtClean="0">
                <a:latin typeface="Bookman Old Style" panose="02050604050505020204" pitchFamily="18" charset="0"/>
              </a:rPr>
              <a:t>"sůl": lat. </a:t>
            </a:r>
            <a:r>
              <a:rPr lang="cs-CZ" i="1" dirty="0" err="1" smtClean="0">
                <a:latin typeface="Bookman Old Style" panose="02050604050505020204" pitchFamily="18" charset="0"/>
              </a:rPr>
              <a:t>sal</a:t>
            </a:r>
            <a:r>
              <a:rPr lang="cs-CZ" i="1" dirty="0" smtClean="0">
                <a:latin typeface="Bookman Old Style" panose="02050604050505020204" pitchFamily="18" charset="0"/>
              </a:rPr>
              <a:t>, </a:t>
            </a:r>
            <a:r>
              <a:rPr lang="cs-CZ" i="1" dirty="0" err="1" smtClean="0">
                <a:latin typeface="Bookman Old Style" panose="02050604050505020204" pitchFamily="18" charset="0"/>
              </a:rPr>
              <a:t>ř</a:t>
            </a:r>
            <a:r>
              <a:rPr lang="cs-CZ" i="1" dirty="0" smtClean="0">
                <a:latin typeface="Bookman Old Style" panose="02050604050505020204" pitchFamily="18" charset="0"/>
              </a:rPr>
              <a:t>. </a:t>
            </a:r>
            <a:r>
              <a:rPr lang="cs-CZ" i="1" dirty="0" err="1" smtClean="0">
                <a:latin typeface="Bookman Old Style" panose="02050604050505020204" pitchFamily="18" charset="0"/>
              </a:rPr>
              <a:t>hals</a:t>
            </a:r>
            <a:r>
              <a:rPr lang="cs-CZ" dirty="0" smtClean="0">
                <a:latin typeface="Bookman Old Style" panose="02050604050505020204" pitchFamily="18" charset="0"/>
              </a:rPr>
              <a:t>, </a:t>
            </a:r>
            <a:r>
              <a:rPr lang="cs-CZ" b="1" i="1" dirty="0" err="1" smtClean="0">
                <a:latin typeface="Bookman Old Style" panose="02050604050505020204" pitchFamily="18" charset="0"/>
              </a:rPr>
              <a:t>enou</a:t>
            </a:r>
            <a:r>
              <a:rPr lang="cs-CZ" i="1" dirty="0" smtClean="0">
                <a:latin typeface="Bookman Old Style" panose="02050604050505020204" pitchFamily="18" charset="0"/>
              </a:rPr>
              <a:t> "jméno" : lat. </a:t>
            </a:r>
            <a:r>
              <a:rPr lang="cs-CZ" i="1" dirty="0" err="1" smtClean="0">
                <a:latin typeface="Bookman Old Style" panose="02050604050505020204" pitchFamily="18" charset="0"/>
              </a:rPr>
              <a:t>nómen</a:t>
            </a:r>
            <a:r>
              <a:rPr lang="cs-CZ" i="1" dirty="0" smtClean="0">
                <a:latin typeface="Bookman Old Style" panose="02050604050505020204" pitchFamily="18" charset="0"/>
              </a:rPr>
              <a:t>, </a:t>
            </a:r>
            <a:r>
              <a:rPr lang="cs-CZ" i="1" dirty="0" err="1" smtClean="0">
                <a:latin typeface="Bookman Old Style" panose="02050604050505020204" pitchFamily="18" charset="0"/>
              </a:rPr>
              <a:t>ř</a:t>
            </a:r>
            <a:r>
              <a:rPr lang="cs-CZ" i="1" dirty="0" smtClean="0">
                <a:latin typeface="Bookman Old Style" panose="02050604050505020204" pitchFamily="18" charset="0"/>
              </a:rPr>
              <a:t>. </a:t>
            </a:r>
            <a:r>
              <a:rPr lang="cs-CZ" i="1" dirty="0" err="1" smtClean="0">
                <a:latin typeface="Bookman Old Style" panose="02050604050505020204" pitchFamily="18" charset="0"/>
              </a:rPr>
              <a:t>ónoma</a:t>
            </a:r>
            <a:r>
              <a:rPr lang="cs-CZ" i="1" dirty="0" smtClean="0">
                <a:latin typeface="Bookman Old Style" panose="02050604050505020204" pitchFamily="18" charset="0"/>
              </a:rPr>
              <a:t> [</a:t>
            </a:r>
            <a:r>
              <a:rPr lang="cs-CZ" i="1" dirty="0" err="1" smtClean="0">
                <a:latin typeface="Bookman Old Style" panose="02050604050505020204" pitchFamily="18" charset="0"/>
              </a:rPr>
              <a:t>Ônoma</a:t>
            </a:r>
            <a:r>
              <a:rPr lang="cs-CZ" i="1" dirty="0" smtClean="0">
                <a:latin typeface="Bookman Old Style" panose="02050604050505020204" pitchFamily="18" charset="0"/>
              </a:rPr>
              <a:t>].</a:t>
            </a:r>
            <a:endParaRPr lang="cs-CZ" i="1" dirty="0" smtClean="0">
              <a:latin typeface="Bookman Old Style" panose="02050604050505020204" pitchFamily="18" charset="0"/>
            </a:endParaRPr>
          </a:p>
          <a:p>
            <a:pPr algn="just"/>
            <a:endParaRPr lang="cs-CZ" i="1" dirty="0" smtClean="0">
              <a:latin typeface="Bookman Old Style" panose="02050604050505020204" pitchFamily="18" charset="0"/>
            </a:endParaRPr>
          </a:p>
          <a:p>
            <a:pPr algn="just"/>
            <a:r>
              <a:rPr lang="cs-CZ" b="1" dirty="0" smtClean="0">
                <a:latin typeface="Bookman Old Style" panose="02050604050505020204" pitchFamily="18" charset="0"/>
              </a:rPr>
              <a:t>Během 16. a 17. st</a:t>
            </a:r>
            <a:r>
              <a:rPr lang="cs-CZ" dirty="0" smtClean="0">
                <a:latin typeface="Bookman Old Style" panose="02050604050505020204" pitchFamily="18" charset="0"/>
              </a:rPr>
              <a:t>. – rozeznány podobnosti mezi ostrovními keltskými jazyky a jazyky kontinentální Evropy (irština a řečtina, velština a klasické jazyky, irština a jazyky germánské).</a:t>
            </a:r>
            <a:endParaRPr lang="cs-CZ" dirty="0" smtClean="0">
              <a:latin typeface="Bookman Old Style" panose="02050604050505020204" pitchFamily="18" charset="0"/>
            </a:endParaRPr>
          </a:p>
          <a:p>
            <a:endParaRPr lang="cs-CZ" dirty="0" smtClean="0">
              <a:latin typeface="Bookman Old Style" panose="02050604050505020204" pitchFamily="18" charset="0"/>
            </a:endParaRPr>
          </a:p>
          <a:p>
            <a:endParaRPr lang="cs-CZ" dirty="0" smtClean="0">
              <a:latin typeface="Bookman Old Style" panose="02050604050505020204" pitchFamily="18" charset="0"/>
            </a:endParaRPr>
          </a:p>
          <a:p>
            <a:r>
              <a:rPr lang="cs-CZ" dirty="0" smtClean="0">
                <a:latin typeface="Bookman Old Style" panose="02050604050505020204" pitchFamily="18" charset="0"/>
              </a:rPr>
              <a:t> </a:t>
            </a:r>
            <a:endParaRPr lang="cs-CZ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07340" y="452120"/>
            <a:ext cx="757682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latin typeface="Cambria" panose="02040503050406030204" charset="0"/>
                <a:cs typeface="Cambria" panose="02040503050406030204" charset="0"/>
              </a:rPr>
              <a:t>Gramatika kontinentálních jazyků</a:t>
            </a:r>
            <a:endParaRPr lang="en-US" b="1">
              <a:latin typeface="Cambria" panose="02040503050406030204" charset="0"/>
              <a:cs typeface="Cambria" panose="02040503050406030204" charset="0"/>
            </a:endParaRPr>
          </a:p>
          <a:p>
            <a:endParaRPr lang="en-US" b="1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>
                <a:latin typeface="Cambria" panose="02040503050406030204" charset="0"/>
                <a:cs typeface="Cambria" panose="02040503050406030204" charset="0"/>
              </a:rPr>
              <a:t>Rekonstrukce kompletní gramatiky galštiny či keltiberštiny je bohužel nemožná. Víme však, že tyto jazyky k sobě neměly velmi blízko.  Keltiberština byla nejspíše konzervativnější, neboť v ní byly zachovány flexe podstatných jmen v téměř nezměněné podobě (dokonce i ablativ a instrumentál- které splynuly již tisíciletí předtím v chetitštině a řečtině</a:t>
            </a:r>
            <a:r>
              <a:rPr lang="en-GB" altLang="en-US">
                <a:latin typeface="Cambria" panose="02040503050406030204" charset="0"/>
                <a:cs typeface="Cambria" panose="02040503050406030204" charset="0"/>
              </a:rPr>
              <a:t>)</a:t>
            </a:r>
            <a:r>
              <a:rPr lang="cs-CZ" altLang="en-US">
                <a:latin typeface="Cambria" panose="02040503050406030204" charset="0"/>
                <a:cs typeface="Cambria" panose="02040503050406030204" charset="0"/>
              </a:rPr>
              <a:t>.</a:t>
            </a:r>
            <a:endParaRPr lang="cs-CZ" altLang="en-US">
              <a:latin typeface="Cambria" panose="02040503050406030204" charset="0"/>
              <a:cs typeface="Cambria" panose="02040503050406030204" charset="0"/>
            </a:endParaRPr>
          </a:p>
          <a:p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>
                <a:latin typeface="Cambria" panose="02040503050406030204" charset="0"/>
                <a:cs typeface="Cambria" panose="02040503050406030204" charset="0"/>
              </a:rPr>
              <a:t>Duál je rovněž zachován u podstatných jmen. 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>
                <a:latin typeface="Cambria" panose="02040503050406030204" charset="0"/>
                <a:cs typeface="Cambria" panose="02040503050406030204" charset="0"/>
              </a:rPr>
              <a:t>Keltiberština také zachovala labioveláry, jako ve spojení -cue “a” &lt; *kwe, zatímco galština je změnila v labiály  (Př. pissíiumí “vidím” &lt; *kwi-). 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endParaRPr lang="en-US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>
                <a:latin typeface="Cambria" panose="02040503050406030204" charset="0"/>
                <a:cs typeface="Cambria" panose="02040503050406030204" charset="0"/>
              </a:rPr>
              <a:t>Z toho důvodu že brythonské jazyky taktéž změnily labioveláry v labiály, galština je někdy považována za brythonský jazyk.  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reland historical counties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0"/>
            <a:ext cx="535781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500042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>
                <a:latin typeface="Bookman Old Style" panose="02050604050505020204" pitchFamily="18" charset="0"/>
              </a:rPr>
              <a:t>Vlastní příbuznost mezi </a:t>
            </a:r>
            <a:r>
              <a:rPr lang="cs-CZ" b="1" dirty="0" err="1" smtClean="0">
                <a:latin typeface="Bookman Old Style" panose="02050604050505020204" pitchFamily="18" charset="0"/>
              </a:rPr>
              <a:t>brythonskou</a:t>
            </a:r>
            <a:r>
              <a:rPr lang="cs-CZ" b="1" dirty="0" smtClean="0">
                <a:latin typeface="Bookman Old Style" panose="02050604050505020204" pitchFamily="18" charset="0"/>
              </a:rPr>
              <a:t> a </a:t>
            </a:r>
            <a:r>
              <a:rPr lang="cs-CZ" b="1" dirty="0" err="1" smtClean="0">
                <a:latin typeface="Bookman Old Style" panose="02050604050505020204" pitchFamily="18" charset="0"/>
              </a:rPr>
              <a:t>goidelskou</a:t>
            </a:r>
            <a:r>
              <a:rPr lang="cs-CZ" b="1" dirty="0" smtClean="0">
                <a:latin typeface="Bookman Old Style" panose="02050604050505020204" pitchFamily="18" charset="0"/>
              </a:rPr>
              <a:t> větví </a:t>
            </a:r>
            <a:r>
              <a:rPr lang="cs-CZ" dirty="0" smtClean="0">
                <a:latin typeface="Bookman Old Style" panose="02050604050505020204" pitchFamily="18" charset="0"/>
              </a:rPr>
              <a:t>rozeznal až r. 1632 J. Davis. </a:t>
            </a:r>
            <a:endParaRPr lang="cs-CZ" dirty="0" smtClean="0">
              <a:latin typeface="Bookman Old Style" panose="02050604050505020204" pitchFamily="18" charset="0"/>
            </a:endParaRPr>
          </a:p>
          <a:p>
            <a:pPr algn="just"/>
            <a:endParaRPr lang="cs-CZ" dirty="0" smtClean="0">
              <a:latin typeface="Bookman Old Style" panose="02050604050505020204" pitchFamily="18" charset="0"/>
            </a:endParaRPr>
          </a:p>
          <a:p>
            <a:pPr algn="just"/>
            <a:r>
              <a:rPr lang="cs-CZ" dirty="0" smtClean="0">
                <a:latin typeface="Bookman Old Style" panose="02050604050505020204" pitchFamily="18" charset="0"/>
              </a:rPr>
              <a:t>V roce </a:t>
            </a:r>
            <a:r>
              <a:rPr lang="cs-CZ" b="1" dirty="0" smtClean="0">
                <a:latin typeface="Bookman Old Style" panose="02050604050505020204" pitchFamily="18" charset="0"/>
              </a:rPr>
              <a:t>1707 vydal E. </a:t>
            </a:r>
            <a:r>
              <a:rPr lang="cs-CZ" b="1" dirty="0" err="1" smtClean="0">
                <a:latin typeface="Bookman Old Style" panose="02050604050505020204" pitchFamily="18" charset="0"/>
              </a:rPr>
              <a:t>Lhuyd</a:t>
            </a:r>
            <a:r>
              <a:rPr lang="cs-CZ" dirty="0" smtClean="0">
                <a:latin typeface="Bookman Old Style" panose="02050604050505020204" pitchFamily="18" charset="0"/>
              </a:rPr>
              <a:t>, velšský antikvář, přírodovědec a filolog, dílo </a:t>
            </a:r>
            <a:r>
              <a:rPr lang="cs-CZ" i="1" dirty="0" err="1" smtClean="0">
                <a:latin typeface="Bookman Old Style" panose="02050604050505020204" pitchFamily="18" charset="0"/>
              </a:rPr>
              <a:t>Archaeologia</a:t>
            </a:r>
            <a:r>
              <a:rPr lang="cs-CZ" i="1" dirty="0" smtClean="0">
                <a:latin typeface="Bookman Old Style" panose="02050604050505020204" pitchFamily="18" charset="0"/>
              </a:rPr>
              <a:t> </a:t>
            </a:r>
            <a:r>
              <a:rPr lang="cs-CZ" i="1" dirty="0" err="1" smtClean="0">
                <a:latin typeface="Bookman Old Style" panose="02050604050505020204" pitchFamily="18" charset="0"/>
              </a:rPr>
              <a:t>Britannica</a:t>
            </a:r>
            <a:r>
              <a:rPr lang="cs-CZ" i="1" dirty="0" smtClean="0">
                <a:latin typeface="Bookman Old Style" panose="02050604050505020204" pitchFamily="18" charset="0"/>
              </a:rPr>
              <a:t>, </a:t>
            </a:r>
            <a:r>
              <a:rPr lang="cs-CZ" dirty="0" smtClean="0">
                <a:latin typeface="Bookman Old Style" panose="02050604050505020204" pitchFamily="18" charset="0"/>
              </a:rPr>
              <a:t>které je možno pokládat za </a:t>
            </a:r>
            <a:r>
              <a:rPr lang="cs-CZ" b="1" dirty="0" smtClean="0">
                <a:latin typeface="Bookman Old Style" panose="02050604050505020204" pitchFamily="18" charset="0"/>
              </a:rPr>
              <a:t>první pokus o srovnávací gramatiku keltských jazyků.</a:t>
            </a:r>
            <a:endParaRPr lang="cs-CZ" b="1" dirty="0" smtClean="0">
              <a:latin typeface="Bookman Old Style" panose="02050604050505020204" pitchFamily="18" charset="0"/>
            </a:endParaRPr>
          </a:p>
          <a:p>
            <a:endParaRPr lang="cs-CZ" i="1" dirty="0" smtClean="0">
              <a:latin typeface="Bookman Old Style" panose="02050604050505020204" pitchFamily="18" charset="0"/>
            </a:endParaRPr>
          </a:p>
          <a:p>
            <a:r>
              <a:rPr lang="cs-CZ" sz="1400" i="1" dirty="0" smtClean="0">
                <a:latin typeface="Bookman Old Style" panose="02050604050505020204" pitchFamily="18" charset="0"/>
              </a:rPr>
              <a:t>Z Václav Blažek, Keltské jazyky</a:t>
            </a:r>
            <a:endParaRPr lang="cs-CZ" sz="1400" dirty="0">
              <a:latin typeface="Bookman Old Style" panose="020506040505050202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3000372"/>
            <a:ext cx="8072494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Bookman Old Style" panose="02050604050505020204" pitchFamily="18" charset="0"/>
              </a:rPr>
              <a:t>Keltské jazyky patří mezi </a:t>
            </a:r>
            <a:r>
              <a:rPr lang="cs-CZ" dirty="0" err="1" smtClean="0">
                <a:latin typeface="Bookman Old Style" panose="02050604050505020204" pitchFamily="18" charset="0"/>
              </a:rPr>
              <a:t>tzv</a:t>
            </a:r>
            <a:r>
              <a:rPr lang="cs-CZ" dirty="0" smtClean="0">
                <a:latin typeface="Bookman Old Style" panose="02050604050505020204" pitchFamily="18" charset="0"/>
              </a:rPr>
              <a:t> kentumové </a:t>
            </a:r>
            <a:r>
              <a:rPr lang="cs-CZ" b="1" dirty="0" smtClean="0">
                <a:latin typeface="Bookman Old Style" panose="02050604050505020204" pitchFamily="18" charset="0"/>
              </a:rPr>
              <a:t>(</a:t>
            </a:r>
            <a:r>
              <a:rPr lang="cs-CZ" b="1" dirty="0" err="1" smtClean="0">
                <a:latin typeface="Bookman Old Style" panose="02050604050505020204" pitchFamily="18" charset="0"/>
              </a:rPr>
              <a:t>centum</a:t>
            </a:r>
            <a:r>
              <a:rPr lang="cs-CZ" b="1" dirty="0" smtClean="0">
                <a:latin typeface="Bookman Old Style" panose="02050604050505020204" pitchFamily="18" charset="0"/>
              </a:rPr>
              <a:t>)</a:t>
            </a:r>
            <a:r>
              <a:rPr lang="cs-CZ" dirty="0" smtClean="0">
                <a:latin typeface="Bookman Old Style" panose="02050604050505020204" pitchFamily="18" charset="0"/>
              </a:rPr>
              <a:t> jazyky. Ad. základní rozdělení indoevropských jazyků </a:t>
            </a:r>
            <a:endParaRPr lang="cs-CZ" dirty="0" smtClean="0">
              <a:latin typeface="Bookman Old Style" panose="02050604050505020204" pitchFamily="18" charset="0"/>
            </a:endParaRPr>
          </a:p>
          <a:p>
            <a:pPr algn="just"/>
            <a:endParaRPr lang="cs-CZ" dirty="0" smtClean="0">
              <a:latin typeface="Bookman Old Style" panose="02050604050505020204" pitchFamily="18" charset="0"/>
            </a:endParaRPr>
          </a:p>
          <a:p>
            <a:pPr algn="just"/>
            <a:r>
              <a:rPr lang="cs-CZ" dirty="0" smtClean="0">
                <a:latin typeface="Bookman Old Style" panose="02050604050505020204" pitchFamily="18" charset="0"/>
              </a:rPr>
              <a:t>(</a:t>
            </a:r>
            <a:r>
              <a:rPr lang="cs-CZ" sz="1600" dirty="0" smtClean="0">
                <a:latin typeface="Bookman Old Style" panose="02050604050505020204" pitchFamily="18" charset="0"/>
              </a:rPr>
              <a:t>V </a:t>
            </a:r>
            <a:r>
              <a:rPr lang="cs-CZ" sz="1600" dirty="0" err="1" smtClean="0">
                <a:latin typeface="Bookman Old Style" panose="02050604050505020204" pitchFamily="18" charset="0"/>
              </a:rPr>
              <a:t>avestštině</a:t>
            </a:r>
            <a:r>
              <a:rPr lang="cs-CZ" sz="1600" dirty="0" smtClean="0">
                <a:latin typeface="Bookman Old Style" panose="02050604050505020204" pitchFamily="18" charset="0"/>
              </a:rPr>
              <a:t> se „sto" vyslovilo [</a:t>
            </a:r>
            <a:r>
              <a:rPr lang="cs-CZ" sz="1600" dirty="0" err="1" smtClean="0">
                <a:latin typeface="Bookman Old Style" panose="02050604050505020204" pitchFamily="18" charset="0"/>
              </a:rPr>
              <a:t>satəm</a:t>
            </a:r>
            <a:r>
              <a:rPr lang="cs-CZ" sz="1600" dirty="0" smtClean="0">
                <a:latin typeface="Bookman Old Style" panose="02050604050505020204" pitchFamily="18" charset="0"/>
              </a:rPr>
              <a:t>], proto </a:t>
            </a:r>
            <a:r>
              <a:rPr lang="cs-CZ" sz="1600" b="1" dirty="0" smtClean="0">
                <a:latin typeface="Bookman Old Style" panose="02050604050505020204" pitchFamily="18" charset="0"/>
              </a:rPr>
              <a:t>satemové jazyky</a:t>
            </a:r>
            <a:r>
              <a:rPr lang="cs-CZ" sz="1600" dirty="0" smtClean="0">
                <a:latin typeface="Bookman Old Style" panose="02050604050505020204" pitchFamily="18" charset="0"/>
              </a:rPr>
              <a:t>, například staroindicky </a:t>
            </a:r>
            <a:r>
              <a:rPr lang="cs-CZ" sz="1600" dirty="0" err="1" smtClean="0">
                <a:latin typeface="Bookman Old Style" panose="02050604050505020204" pitchFamily="18" charset="0"/>
              </a:rPr>
              <a:t>satám</a:t>
            </a:r>
            <a:r>
              <a:rPr lang="cs-CZ" sz="1600" dirty="0" smtClean="0">
                <a:latin typeface="Bookman Old Style" panose="02050604050505020204" pitchFamily="18" charset="0"/>
              </a:rPr>
              <a:t>, praslovansky s</a:t>
            </a:r>
            <a:r>
              <a:rPr lang="az-Cyrl-AZ" sz="1600" dirty="0" smtClean="0">
                <a:latin typeface="Bookman Old Style" panose="02050604050505020204" pitchFamily="18" charset="0"/>
              </a:rPr>
              <a:t>ъ</a:t>
            </a:r>
            <a:r>
              <a:rPr lang="cs-CZ" sz="1600" dirty="0" smtClean="0">
                <a:latin typeface="Bookman Old Style" panose="02050604050505020204" pitchFamily="18" charset="0"/>
              </a:rPr>
              <a:t>to, litevsky </a:t>
            </a:r>
            <a:r>
              <a:rPr lang="cs-CZ" sz="1600" dirty="0" err="1" smtClean="0">
                <a:latin typeface="Bookman Old Style" panose="02050604050505020204" pitchFamily="18" charset="0"/>
              </a:rPr>
              <a:t>šimtas</a:t>
            </a:r>
            <a:r>
              <a:rPr lang="cs-CZ" sz="1600" dirty="0" smtClean="0">
                <a:latin typeface="Bookman Old Style" panose="02050604050505020204" pitchFamily="18" charset="0"/>
              </a:rPr>
              <a:t>, </a:t>
            </a:r>
            <a:r>
              <a:rPr lang="cs-CZ" sz="1600" dirty="0" err="1" smtClean="0">
                <a:latin typeface="Bookman Old Style" panose="02050604050505020204" pitchFamily="18" charset="0"/>
              </a:rPr>
              <a:t>lotyšsky</a:t>
            </a:r>
            <a:r>
              <a:rPr lang="cs-CZ" sz="1600" dirty="0" smtClean="0">
                <a:latin typeface="Bookman Old Style" panose="02050604050505020204" pitchFamily="18" charset="0"/>
              </a:rPr>
              <a:t> </a:t>
            </a:r>
            <a:r>
              <a:rPr lang="cs-CZ" sz="1600" dirty="0" err="1" smtClean="0">
                <a:latin typeface="Bookman Old Style" panose="02050604050505020204" pitchFamily="18" charset="0"/>
              </a:rPr>
              <a:t>simts</a:t>
            </a:r>
            <a:r>
              <a:rPr lang="cs-CZ" sz="1600" dirty="0" smtClean="0">
                <a:latin typeface="Bookman Old Style" panose="02050604050505020204" pitchFamily="18" charset="0"/>
              </a:rPr>
              <a:t>, podobně se vyslovuje </a:t>
            </a:r>
            <a:r>
              <a:rPr lang="en-US" sz="1600" dirty="0" smtClean="0">
                <a:latin typeface="Bookman Old Style" panose="02050604050505020204" pitchFamily="18" charset="0"/>
              </a:rPr>
              <a:t>“</a:t>
            </a:r>
            <a:r>
              <a:rPr lang="cs-CZ" sz="1600" dirty="0" smtClean="0">
                <a:latin typeface="Bookman Old Style" panose="02050604050505020204" pitchFamily="18" charset="0"/>
              </a:rPr>
              <a:t>sto</a:t>
            </a:r>
            <a:r>
              <a:rPr lang="en-US" sz="1600" dirty="0" smtClean="0">
                <a:latin typeface="Bookman Old Style" panose="02050604050505020204" pitchFamily="18" charset="0"/>
              </a:rPr>
              <a:t>”</a:t>
            </a:r>
            <a:r>
              <a:rPr lang="cs-CZ" sz="1600" dirty="0" smtClean="0">
                <a:latin typeface="Bookman Old Style" panose="02050604050505020204" pitchFamily="18" charset="0"/>
              </a:rPr>
              <a:t> i ve slovanských jazycích. Satemové jazyky zahrnují </a:t>
            </a:r>
            <a:r>
              <a:rPr lang="cs-CZ" sz="1600" b="1" dirty="0" smtClean="0">
                <a:latin typeface="Bookman Old Style" panose="02050604050505020204" pitchFamily="18" charset="0"/>
              </a:rPr>
              <a:t>indické, baltské, indoíránské, slovanské </a:t>
            </a:r>
            <a:r>
              <a:rPr lang="cs-CZ" sz="1600" dirty="0" smtClean="0">
                <a:latin typeface="Bookman Old Style" panose="02050604050505020204" pitchFamily="18" charset="0"/>
              </a:rPr>
              <a:t>jazyky, dále </a:t>
            </a:r>
            <a:r>
              <a:rPr lang="cs-CZ" sz="1600" b="1" dirty="0" smtClean="0">
                <a:latin typeface="Bookman Old Style" panose="02050604050505020204" pitchFamily="18" charset="0"/>
              </a:rPr>
              <a:t>arménštinu, </a:t>
            </a:r>
            <a:r>
              <a:rPr lang="cs-CZ" sz="1600" b="1" dirty="0" err="1" smtClean="0">
                <a:latin typeface="Bookman Old Style" panose="02050604050505020204" pitchFamily="18" charset="0"/>
              </a:rPr>
              <a:t>tráčtinu</a:t>
            </a:r>
            <a:r>
              <a:rPr lang="cs-CZ" sz="1600" b="1" dirty="0" smtClean="0">
                <a:latin typeface="Bookman Old Style" panose="02050604050505020204" pitchFamily="18" charset="0"/>
              </a:rPr>
              <a:t>, albánštinu </a:t>
            </a:r>
            <a:r>
              <a:rPr lang="cs-CZ" sz="1600" dirty="0" smtClean="0">
                <a:latin typeface="Bookman Old Style" panose="02050604050505020204" pitchFamily="18" charset="0"/>
              </a:rPr>
              <a:t>aj.</a:t>
            </a:r>
            <a:endParaRPr lang="cs-CZ" sz="1600" dirty="0" smtClean="0">
              <a:latin typeface="Bookman Old Style" panose="02050604050505020204" pitchFamily="18" charset="0"/>
            </a:endParaRPr>
          </a:p>
          <a:p>
            <a:pPr algn="just"/>
            <a:r>
              <a:rPr lang="cs-CZ" sz="1600" dirty="0" smtClean="0">
                <a:latin typeface="Bookman Old Style" panose="02050604050505020204" pitchFamily="18" charset="0"/>
              </a:rPr>
              <a:t>Naproti tomu se ve staré latině četlo c jako [k] </a:t>
            </a:r>
            <a:r>
              <a:rPr lang="en-US" sz="1600" dirty="0" smtClean="0">
                <a:latin typeface="Bookman Old Style" panose="02050604050505020204" pitchFamily="18" charset="0"/>
              </a:rPr>
              <a:t> a </a:t>
            </a:r>
            <a:r>
              <a:rPr lang="cs-CZ" sz="1600" b="1" dirty="0" err="1" smtClean="0">
                <a:latin typeface="Bookman Old Style" panose="02050604050505020204" pitchFamily="18" charset="0"/>
              </a:rPr>
              <a:t>centum</a:t>
            </a:r>
            <a:r>
              <a:rPr lang="cs-CZ" sz="1600" dirty="0" smtClean="0">
                <a:latin typeface="Bookman Old Style" panose="02050604050505020204" pitchFamily="18" charset="0"/>
              </a:rPr>
              <a:t> (číslovka sto se vyslovila jako </a:t>
            </a:r>
            <a:r>
              <a:rPr lang="cs-CZ" sz="1600" dirty="0" err="1" smtClean="0">
                <a:latin typeface="Bookman Old Style" panose="02050604050505020204" pitchFamily="18" charset="0"/>
              </a:rPr>
              <a:t>kentum</a:t>
            </a:r>
            <a:r>
              <a:rPr lang="cs-CZ" sz="1600" dirty="0" smtClean="0">
                <a:latin typeface="Bookman Old Style" panose="02050604050505020204" pitchFamily="18" charset="0"/>
              </a:rPr>
              <a:t>, proto </a:t>
            </a:r>
            <a:r>
              <a:rPr lang="cs-CZ" sz="1600" b="1" dirty="0" smtClean="0">
                <a:latin typeface="Bookman Old Style" panose="02050604050505020204" pitchFamily="18" charset="0"/>
              </a:rPr>
              <a:t>kentumové jazyky</a:t>
            </a:r>
            <a:r>
              <a:rPr lang="cs-CZ" sz="1600" dirty="0" smtClean="0">
                <a:latin typeface="Bookman Old Style" panose="02050604050505020204" pitchFamily="18" charset="0"/>
              </a:rPr>
              <a:t>, například řecky ha </a:t>
            </a:r>
            <a:r>
              <a:rPr lang="cs-CZ" sz="1600" dirty="0" err="1" smtClean="0">
                <a:latin typeface="Bookman Old Style" panose="02050604050505020204" pitchFamily="18" charset="0"/>
              </a:rPr>
              <a:t>katon</a:t>
            </a:r>
            <a:r>
              <a:rPr lang="cs-CZ" sz="1600" dirty="0" smtClean="0">
                <a:latin typeface="Bookman Old Style" panose="02050604050505020204" pitchFamily="18" charset="0"/>
              </a:rPr>
              <a:t> [</a:t>
            </a:r>
            <a:r>
              <a:rPr lang="cs-CZ" sz="1600" dirty="0" err="1" smtClean="0">
                <a:latin typeface="Bookman Old Style" panose="02050604050505020204" pitchFamily="18" charset="0"/>
              </a:rPr>
              <a:t>heketon</a:t>
            </a:r>
            <a:r>
              <a:rPr lang="cs-CZ" sz="1600" dirty="0" smtClean="0">
                <a:latin typeface="Bookman Old Style" panose="02050604050505020204" pitchFamily="18" charset="0"/>
              </a:rPr>
              <a:t>], gótsky </a:t>
            </a:r>
            <a:r>
              <a:rPr lang="cs-CZ" sz="1600" dirty="0" err="1" smtClean="0">
                <a:latin typeface="Bookman Old Style" panose="02050604050505020204" pitchFamily="18" charset="0"/>
              </a:rPr>
              <a:t>hund</a:t>
            </a:r>
            <a:r>
              <a:rPr lang="cs-CZ" sz="1600" dirty="0" smtClean="0">
                <a:latin typeface="Bookman Old Style" panose="02050604050505020204" pitchFamily="18" charset="0"/>
              </a:rPr>
              <a:t> [</a:t>
            </a:r>
            <a:r>
              <a:rPr lang="cs-CZ" sz="1600" dirty="0" err="1" smtClean="0">
                <a:latin typeface="Bookman Old Style" panose="02050604050505020204" pitchFamily="18" charset="0"/>
              </a:rPr>
              <a:t>hund</a:t>
            </a:r>
            <a:r>
              <a:rPr lang="cs-CZ" sz="1600" dirty="0" smtClean="0">
                <a:latin typeface="Bookman Old Style" panose="02050604050505020204" pitchFamily="18" charset="0"/>
              </a:rPr>
              <a:t>], německy </a:t>
            </a:r>
            <a:r>
              <a:rPr lang="cs-CZ" sz="1600" dirty="0" err="1" smtClean="0">
                <a:latin typeface="Bookman Old Style" panose="02050604050505020204" pitchFamily="18" charset="0"/>
              </a:rPr>
              <a:t>hundert</a:t>
            </a:r>
            <a:r>
              <a:rPr lang="cs-CZ" sz="1600" dirty="0" smtClean="0">
                <a:latin typeface="Bookman Old Style" panose="02050604050505020204" pitchFamily="18" charset="0"/>
              </a:rPr>
              <a:t>, anglicky </a:t>
            </a:r>
            <a:r>
              <a:rPr lang="cs-CZ" sz="1600" dirty="0" err="1" smtClean="0">
                <a:latin typeface="Bookman Old Style" panose="02050604050505020204" pitchFamily="18" charset="0"/>
              </a:rPr>
              <a:t>hundred</a:t>
            </a:r>
            <a:r>
              <a:rPr lang="cs-CZ" sz="1600" dirty="0" smtClean="0">
                <a:latin typeface="Bookman Old Style" panose="02050604050505020204" pitchFamily="18" charset="0"/>
              </a:rPr>
              <a:t> [</a:t>
            </a:r>
            <a:r>
              <a:rPr lang="cs-CZ" sz="1600" dirty="0" err="1" smtClean="0">
                <a:latin typeface="Bookman Old Style" panose="02050604050505020204" pitchFamily="18" charset="0"/>
              </a:rPr>
              <a:t>handrid</a:t>
            </a:r>
            <a:r>
              <a:rPr lang="cs-CZ" sz="1600" dirty="0" smtClean="0">
                <a:latin typeface="Bookman Old Style" panose="02050604050505020204" pitchFamily="18" charset="0"/>
              </a:rPr>
              <a:t>]. Mezi kentumové proto patří jazyky </a:t>
            </a:r>
            <a:r>
              <a:rPr lang="cs-CZ" sz="1600" b="1" dirty="0" smtClean="0">
                <a:latin typeface="Bookman Old Style" panose="02050604050505020204" pitchFamily="18" charset="0"/>
              </a:rPr>
              <a:t>germánské, keltské, italické atd. </a:t>
            </a:r>
            <a:endParaRPr lang="cs-CZ" sz="16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a/ae/Centum_Satem_map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57224" y="1000108"/>
            <a:ext cx="6555172" cy="3500462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714480" y="4857760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 panose="02050604050505020204" pitchFamily="18" charset="0"/>
              </a:rPr>
              <a:t>Map showing the approximate extent of the </a:t>
            </a:r>
            <a:r>
              <a:rPr lang="en-US" b="1" i="1" dirty="0" smtClean="0">
                <a:latin typeface="Bookman Old Style" panose="02050604050505020204" pitchFamily="18" charset="0"/>
              </a:rPr>
              <a:t>centum</a:t>
            </a:r>
            <a:r>
              <a:rPr lang="en-US" b="1" dirty="0" smtClean="0">
                <a:latin typeface="Bookman Old Style" panose="02050604050505020204" pitchFamily="18" charset="0"/>
              </a:rPr>
              <a:t> (blue)</a:t>
            </a:r>
            <a:r>
              <a:rPr lang="en-US" dirty="0" smtClean="0">
                <a:latin typeface="Bookman Old Style" panose="02050604050505020204" pitchFamily="18" charset="0"/>
              </a:rPr>
              <a:t> and </a:t>
            </a:r>
            <a:r>
              <a:rPr lang="en-US" b="1" i="1" dirty="0" err="1" smtClean="0">
                <a:latin typeface="Bookman Old Style" panose="02050604050505020204" pitchFamily="18" charset="0"/>
              </a:rPr>
              <a:t>satem</a:t>
            </a:r>
            <a:r>
              <a:rPr lang="en-US" b="1" dirty="0" smtClean="0">
                <a:latin typeface="Bookman Old Style" panose="02050604050505020204" pitchFamily="18" charset="0"/>
              </a:rPr>
              <a:t> (red)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cs-CZ" dirty="0" err="1" smtClean="0">
                <a:latin typeface="Bookman Old Style" panose="02050604050505020204" pitchFamily="18" charset="0"/>
              </a:rPr>
              <a:t>language</a:t>
            </a:r>
            <a:r>
              <a:rPr lang="cs-CZ" dirty="0" smtClean="0">
                <a:latin typeface="Bookman Old Style" panose="02050604050505020204" pitchFamily="18" charset="0"/>
              </a:rPr>
              <a:t> </a:t>
            </a:r>
            <a:r>
              <a:rPr lang="cs-CZ" dirty="0" err="1" smtClean="0">
                <a:latin typeface="Bookman Old Style" panose="02050604050505020204" pitchFamily="18" charset="0"/>
              </a:rPr>
              <a:t>areas</a:t>
            </a:r>
            <a:r>
              <a:rPr lang="en-US" dirty="0" smtClean="0">
                <a:latin typeface="Bookman Old Style" panose="02050604050505020204" pitchFamily="18" charset="0"/>
              </a:rPr>
              <a:t>. </a:t>
            </a:r>
            <a:endParaRPr lang="cs-CZ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714356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4" name="Obrázek 3" descr="klas blaz m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1785926"/>
            <a:ext cx="8745911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las lu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428604"/>
            <a:ext cx="8706940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alphaModFix amt="3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186" y="260648"/>
            <a:ext cx="8429684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Bookman Old Style" panose="02050604050505020204" pitchFamily="18" charset="0"/>
              </a:rPr>
              <a:t>J</a:t>
            </a:r>
            <a:r>
              <a:rPr lang="cs-CZ" dirty="0" smtClean="0">
                <a:latin typeface="Bookman Old Style" panose="02050604050505020204" pitchFamily="18" charset="0"/>
              </a:rPr>
              <a:t>azyky se rozdělují na </a:t>
            </a:r>
            <a:r>
              <a:rPr lang="cs-CZ" b="1" dirty="0" smtClean="0">
                <a:latin typeface="Bookman Old Style" panose="02050604050505020204" pitchFamily="18" charset="0"/>
              </a:rPr>
              <a:t>“Q- keltské” a “P-keltské”</a:t>
            </a:r>
            <a:r>
              <a:rPr lang="cs-CZ" dirty="0" smtClean="0">
                <a:latin typeface="Bookman Old Style" panose="02050604050505020204" pitchFamily="18" charset="0"/>
              </a:rPr>
              <a:t>, podle toho, v jaký foném se změnily původní protoindoevropské labioveláry, které se u goidelských jazyků vyvinuly ve veláry a u brythonských v labiály. </a:t>
            </a:r>
            <a:endParaRPr lang="cs-CZ" dirty="0" smtClean="0">
              <a:latin typeface="Bookman Old Style" panose="02050604050505020204" pitchFamily="18" charset="0"/>
            </a:endParaRPr>
          </a:p>
          <a:p>
            <a:endParaRPr lang="cs-CZ" dirty="0" smtClean="0">
              <a:latin typeface="Bookman Old Style" panose="02050604050505020204" pitchFamily="18" charset="0"/>
            </a:endParaRPr>
          </a:p>
          <a:p>
            <a:r>
              <a:rPr lang="cs-CZ" dirty="0" smtClean="0">
                <a:latin typeface="Bookman Old Style" panose="02050604050505020204" pitchFamily="18" charset="0"/>
              </a:rPr>
              <a:t>Specificky se jedná o labioveláru </a:t>
            </a:r>
            <a:r>
              <a:rPr lang="cs-CZ" b="1" dirty="0" smtClean="0">
                <a:latin typeface="Bookman Old Style" panose="02050604050505020204" pitchFamily="18" charset="0"/>
              </a:rPr>
              <a:t>*kʷ</a:t>
            </a:r>
            <a:r>
              <a:rPr lang="cs-CZ" dirty="0" smtClean="0">
                <a:latin typeface="Bookman Old Style" panose="02050604050505020204" pitchFamily="18" charset="0"/>
              </a:rPr>
              <a:t>, neboli konkrétně jejího zachování  u  </a:t>
            </a:r>
            <a:r>
              <a:rPr lang="cs-CZ" b="1" dirty="0" smtClean="0">
                <a:latin typeface="Bookman Old Style" panose="02050604050505020204" pitchFamily="18" charset="0"/>
              </a:rPr>
              <a:t>q- keltských jazyků</a:t>
            </a:r>
            <a:r>
              <a:rPr lang="cs-CZ" dirty="0" smtClean="0">
                <a:latin typeface="Bookman Old Style" panose="02050604050505020204" pitchFamily="18" charset="0"/>
              </a:rPr>
              <a:t> nebo </a:t>
            </a:r>
            <a:r>
              <a:rPr lang="cs-CZ" b="1" dirty="0" smtClean="0">
                <a:latin typeface="Bookman Old Style" panose="02050604050505020204" pitchFamily="18" charset="0"/>
              </a:rPr>
              <a:t>její změny v p  u p-keltských jazyků.</a:t>
            </a:r>
            <a:r>
              <a:rPr lang="cs-CZ" dirty="0" smtClean="0">
                <a:latin typeface="Bookman Old Style" panose="02050604050505020204" pitchFamily="18" charset="0"/>
              </a:rPr>
              <a:t> Tato klasifikační model se nazývá modelem tradičním, a reprezentuje jej např. H. Pedersen nebo K.H. Schmidt .</a:t>
            </a:r>
            <a:endParaRPr lang="cs-CZ" dirty="0" smtClean="0">
              <a:latin typeface="Bookman Old Style" panose="02050604050505020204" pitchFamily="18" charset="0"/>
            </a:endParaRPr>
          </a:p>
          <a:p>
            <a:endParaRPr lang="cs-CZ" dirty="0" smtClean="0">
              <a:latin typeface="Bookman Old Style" panose="02050604050505020204" pitchFamily="18" charset="0"/>
            </a:endParaRPr>
          </a:p>
          <a:p>
            <a:r>
              <a:rPr lang="cs-CZ" dirty="0" smtClean="0">
                <a:latin typeface="Bookman Old Style" panose="02050604050505020204" pitchFamily="18" charset="0"/>
              </a:rPr>
              <a:t>Ie. </a:t>
            </a:r>
            <a:r>
              <a:rPr lang="cs-CZ" b="1" dirty="0" smtClean="0">
                <a:latin typeface="Bookman Old Style" panose="02050604050505020204" pitchFamily="18" charset="0"/>
              </a:rPr>
              <a:t>*kʷ</a:t>
            </a:r>
            <a:r>
              <a:rPr lang="cs-CZ" dirty="0" smtClean="0">
                <a:latin typeface="Bookman Old Style" panose="02050604050505020204" pitchFamily="18" charset="0"/>
              </a:rPr>
              <a:t>  se prokazatelně zachovalo i v keltiberském (hispanokeltském)  jazyce, jakožto i v některých raných dialektech galštiny (kde je vnímáno jako archaismus). Je součástí písma  ogam (stir.) (kde se přepisuje jakožto latinské </a:t>
            </a:r>
            <a:r>
              <a:rPr lang="cs-CZ" b="1" dirty="0" smtClean="0">
                <a:latin typeface="Bookman Old Style" panose="02050604050505020204" pitchFamily="18" charset="0"/>
              </a:rPr>
              <a:t>Q</a:t>
            </a:r>
            <a:r>
              <a:rPr lang="cs-CZ" dirty="0" smtClean="0">
                <a:latin typeface="Bookman Old Style" panose="02050604050505020204" pitchFamily="18" charset="0"/>
              </a:rPr>
              <a:t>- odtud tedy název celé větve). Objevuje jakožto  </a:t>
            </a:r>
            <a:r>
              <a:rPr lang="cs-CZ" b="1" dirty="0" smtClean="0">
                <a:latin typeface="Bookman Old Style" panose="02050604050505020204" pitchFamily="18" charset="0"/>
              </a:rPr>
              <a:t>/kṷ/</a:t>
            </a:r>
            <a:r>
              <a:rPr lang="cs-CZ" dirty="0" smtClean="0">
                <a:latin typeface="Bookman Old Style" panose="02050604050505020204" pitchFamily="18" charset="0"/>
              </a:rPr>
              <a:t>, které vede ke </a:t>
            </a:r>
            <a:r>
              <a:rPr lang="cs-CZ" b="1" dirty="0" smtClean="0">
                <a:latin typeface="Bookman Old Style" panose="02050604050505020204" pitchFamily="18" charset="0"/>
              </a:rPr>
              <a:t>/k/</a:t>
            </a:r>
            <a:r>
              <a:rPr lang="cs-CZ" dirty="0" smtClean="0">
                <a:latin typeface="Bookman Old Style" panose="02050604050505020204" pitchFamily="18" charset="0"/>
              </a:rPr>
              <a:t> v jazycích goidelských (irština, skotská gaelština a manx).</a:t>
            </a:r>
            <a:endParaRPr lang="cs-CZ" dirty="0" smtClean="0">
              <a:latin typeface="Bookman Old Style" panose="02050604050505020204" pitchFamily="18" charset="0"/>
            </a:endParaRPr>
          </a:p>
          <a:p>
            <a:endParaRPr lang="cs-CZ" dirty="0" smtClean="0">
              <a:latin typeface="Bookman Old Style" panose="02050604050505020204" pitchFamily="18" charset="0"/>
            </a:endParaRPr>
          </a:p>
          <a:p>
            <a:r>
              <a:rPr lang="cs-CZ" dirty="0" smtClean="0">
                <a:latin typeface="Bookman Old Style" panose="02050604050505020204" pitchFamily="18" charset="0"/>
              </a:rPr>
              <a:t>V galských (pozdější fáze), lepontských a brythonských jazycích se projevuje jakožto </a:t>
            </a:r>
            <a:r>
              <a:rPr lang="cs-CZ" b="1" dirty="0" smtClean="0">
                <a:latin typeface="Bookman Old Style" panose="02050604050505020204" pitchFamily="18" charset="0"/>
              </a:rPr>
              <a:t>/p/</a:t>
            </a:r>
            <a:r>
              <a:rPr lang="cs-CZ" dirty="0" smtClean="0">
                <a:latin typeface="Bookman Old Style" panose="02050604050505020204" pitchFamily="18" charset="0"/>
              </a:rPr>
              <a:t>. Základní specifika keltských P- keltských jazyků (Brythonských, ang. Brittonic) je změna keltské labioveláry *kw na p. </a:t>
            </a:r>
            <a:endParaRPr lang="cs-CZ" dirty="0" smtClean="0">
              <a:latin typeface="Bookman Old Style" panose="02050604050505020204" pitchFamily="18" charset="0"/>
            </a:endParaRPr>
          </a:p>
          <a:p>
            <a:r>
              <a:rPr lang="cs-CZ" b="1" dirty="0" smtClean="0">
                <a:latin typeface="Bookman Old Style" panose="02050604050505020204" pitchFamily="18" charset="0"/>
              </a:rPr>
              <a:t>Př. velš. pump “pět” &lt; kelt. *kwenkwe, por. stir. cóic.</a:t>
            </a:r>
            <a:endParaRPr lang="cs-CZ" dirty="0" smtClean="0">
              <a:latin typeface="Bookman Old Style" panose="02050604050505020204" pitchFamily="18" charset="0"/>
            </a:endParaRPr>
          </a:p>
          <a:p>
            <a:r>
              <a:rPr lang="cs-CZ" dirty="0" smtClean="0">
                <a:latin typeface="Bookman Old Style" panose="02050604050505020204" pitchFamily="18" charset="0"/>
              </a:rPr>
              <a:t>Vzorec je velmi dobře patrný u číslic. </a:t>
            </a:r>
            <a:endParaRPr lang="cs-CZ" dirty="0" smtClean="0">
              <a:latin typeface="Bookman Old Style" panose="02050604050505020204" pitchFamily="18" charset="0"/>
            </a:endParaRPr>
          </a:p>
          <a:p>
            <a:endParaRPr lang="cs-CZ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17813</Words>
  <Application>WPS Presentation</Application>
  <PresentationFormat>Předvádění na obrazovce (4:3)</PresentationFormat>
  <Paragraphs>236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4" baseType="lpstr">
      <vt:lpstr>Arial</vt:lpstr>
      <vt:lpstr>SimSun</vt:lpstr>
      <vt:lpstr>Wingdings</vt:lpstr>
      <vt:lpstr>Bookman Old Style</vt:lpstr>
      <vt:lpstr>Segoe Print</vt:lpstr>
      <vt:lpstr>Calibri</vt:lpstr>
      <vt:lpstr>Microsoft YaHei</vt:lpstr>
      <vt:lpstr>Arial Unicode MS</vt:lpstr>
      <vt:lpstr>Book Antiqua</vt:lpstr>
      <vt:lpstr>Times New Roman</vt:lpstr>
      <vt:lpstr>Cambria</vt:lpstr>
      <vt:lpstr>Segoe UI Symbol</vt:lpstr>
      <vt:lpstr>Motiv sady Office</vt:lpstr>
      <vt:lpstr>Keltové a jejich jazyky 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Keltové a jejich jazyky 2</dc:title>
  <dc:creator>příšera</dc:creator>
  <cp:lastModifiedBy>admin</cp:lastModifiedBy>
  <cp:revision>36</cp:revision>
  <dcterms:created xsi:type="dcterms:W3CDTF">2017-09-05T19:39:00Z</dcterms:created>
  <dcterms:modified xsi:type="dcterms:W3CDTF">2023-10-08T15:58:42Z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79C08BBF67DC4EF39D0AF2BBA6C75C6D</vt:lpwstr>
  </property>
  <property fmtid="{D5CDD505-2E9C-101B-9397-08002B2CF9AE}" pid="3" name="KSOProductBuildVer">
    <vt:lpwstr>1033-12.2.0.13215</vt:lpwstr>
  </property>
</Properties>
</file>