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60" r:id="rId6"/>
    <p:sldId id="259" r:id="rId7"/>
    <p:sldId id="261" r:id="rId8"/>
    <p:sldId id="262" r:id="rId9"/>
    <p:sldId id="263" r:id="rId10"/>
    <p:sldId id="264" r:id="rId11"/>
    <p:sldId id="269" r:id="rId12"/>
    <p:sldId id="265" r:id="rId13"/>
    <p:sldId id="281" r:id="rId14"/>
    <p:sldId id="268" r:id="rId15"/>
    <p:sldId id="266" r:id="rId16"/>
    <p:sldId id="270" r:id="rId17"/>
    <p:sldId id="271" r:id="rId18"/>
    <p:sldId id="272" r:id="rId19"/>
    <p:sldId id="296" r:id="rId20"/>
    <p:sldId id="274" r:id="rId21"/>
    <p:sldId id="273" r:id="rId22"/>
    <p:sldId id="280" r:id="rId23"/>
    <p:sldId id="276" r:id="rId24"/>
    <p:sldId id="275" r:id="rId25"/>
    <p:sldId id="277" r:id="rId26"/>
    <p:sldId id="278" r:id="rId27"/>
    <p:sldId id="279" r:id="rId28"/>
    <p:sldId id="282" r:id="rId29"/>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2" d="100"/>
          <a:sy n="62" d="100"/>
        </p:scale>
        <p:origin x="-86" y="-4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hasCustomPrompt="1"/>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C55576B7-27BE-45F4-BE70-4ABCAB3F0D37}" type="datetimeFigureOut">
              <a:rPr lang="cs-CZ" smtClean="0"/>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A89C7E4-2B8E-4A41-BD5C-A0B32D679AB3}" type="slidenum">
              <a:rPr lang="cs-CZ" smtClean="0"/>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hasCustomPrompt="1"/>
          </p:nvPr>
        </p:nvSpPr>
        <p:spPr/>
        <p:txBody>
          <a:bodyPr vert="eaVert"/>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55576B7-27BE-45F4-BE70-4ABCAB3F0D37}" type="datetimeFigureOut">
              <a:rPr lang="cs-CZ" smtClean="0"/>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A89C7E4-2B8E-4A41-BD5C-A0B32D679AB3}" type="slidenum">
              <a:rPr lang="cs-CZ" smtClean="0"/>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hasCustomPrompt="1"/>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hasCustomPrompt="1"/>
          </p:nvPr>
        </p:nvSpPr>
        <p:spPr>
          <a:xfrm>
            <a:off x="457200" y="274638"/>
            <a:ext cx="6019800" cy="5851525"/>
          </a:xfrm>
        </p:spPr>
        <p:txBody>
          <a:bodyPr vert="eaVert"/>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55576B7-27BE-45F4-BE70-4ABCAB3F0D37}" type="datetimeFigureOut">
              <a:rPr lang="cs-CZ" smtClean="0"/>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A89C7E4-2B8E-4A41-BD5C-A0B32D679AB3}" type="slidenum">
              <a:rPr lang="cs-CZ" smtClean="0"/>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cs-CZ" smtClean="0"/>
              <a:t>Klepnutím lze upravit styl předlohy nadpisů.</a:t>
            </a:r>
            <a:endParaRPr lang="cs-CZ"/>
          </a:p>
        </p:txBody>
      </p:sp>
      <p:sp>
        <p:nvSpPr>
          <p:cNvPr id="3" name="Zástupný symbol pro obsah 2"/>
          <p:cNvSpPr>
            <a:spLocks noGrp="1"/>
          </p:cNvSpPr>
          <p:nvPr>
            <p:ph idx="1" hasCustomPrompt="1"/>
          </p:nvPr>
        </p:nvSpPr>
        <p:spPr/>
        <p:txBody>
          <a:bodyPr/>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55576B7-27BE-45F4-BE70-4ABCAB3F0D37}" type="datetimeFigureOut">
              <a:rPr lang="cs-CZ" smtClean="0"/>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A89C7E4-2B8E-4A41-BD5C-A0B32D679AB3}" type="slidenum">
              <a:rPr lang="cs-CZ" smtClean="0"/>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endParaRPr lang="cs-CZ" smtClean="0"/>
          </a:p>
        </p:txBody>
      </p:sp>
      <p:sp>
        <p:nvSpPr>
          <p:cNvPr id="4" name="Zástupný symbol pro datum 3"/>
          <p:cNvSpPr>
            <a:spLocks noGrp="1"/>
          </p:cNvSpPr>
          <p:nvPr>
            <p:ph type="dt" sz="half" idx="10"/>
          </p:nvPr>
        </p:nvSpPr>
        <p:spPr/>
        <p:txBody>
          <a:bodyPr/>
          <a:lstStyle/>
          <a:p>
            <a:fld id="{C55576B7-27BE-45F4-BE70-4ABCAB3F0D37}" type="datetimeFigureOut">
              <a:rPr lang="cs-CZ" smtClean="0"/>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A89C7E4-2B8E-4A41-BD5C-A0B32D679AB3}" type="slidenum">
              <a:rPr lang="cs-CZ" smtClean="0"/>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cs-CZ"/>
          </a:p>
        </p:txBody>
      </p:sp>
      <p:sp>
        <p:nvSpPr>
          <p:cNvPr id="4" name="Zástupný symbol pro obsah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C55576B7-27BE-45F4-BE70-4ABCAB3F0D37}" type="datetimeFigureOut">
              <a:rPr lang="cs-CZ" smtClean="0"/>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A89C7E4-2B8E-4A41-BD5C-A0B32D679AB3}" type="slidenum">
              <a:rPr lang="cs-CZ" smtClean="0"/>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endParaRPr lang="cs-CZ" smtClean="0"/>
          </a:p>
        </p:txBody>
      </p:sp>
      <p:sp>
        <p:nvSpPr>
          <p:cNvPr id="4" name="Zástupný symbol pro obsah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cs-CZ"/>
          </a:p>
        </p:txBody>
      </p:sp>
      <p:sp>
        <p:nvSpPr>
          <p:cNvPr id="5" name="Zástupný symbol pro text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endParaRPr lang="cs-CZ" smtClean="0"/>
          </a:p>
        </p:txBody>
      </p:sp>
      <p:sp>
        <p:nvSpPr>
          <p:cNvPr id="6" name="Zástupný symbol pro obsah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C55576B7-27BE-45F4-BE70-4ABCAB3F0D37}" type="datetimeFigureOut">
              <a:rPr lang="cs-CZ" smtClean="0"/>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4A89C7E4-2B8E-4A41-BD5C-A0B32D679AB3}" type="slidenum">
              <a:rPr lang="cs-CZ" smtClean="0"/>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C55576B7-27BE-45F4-BE70-4ABCAB3F0D37}" type="datetimeFigureOut">
              <a:rPr lang="cs-CZ" smtClean="0"/>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A89C7E4-2B8E-4A41-BD5C-A0B32D679AB3}" type="slidenum">
              <a:rPr lang="cs-CZ" smtClean="0"/>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5576B7-27BE-45F4-BE70-4ABCAB3F0D37}" type="datetimeFigureOut">
              <a:rPr lang="cs-CZ" smtClean="0"/>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4A89C7E4-2B8E-4A41-BD5C-A0B32D679AB3}" type="slidenum">
              <a:rPr lang="cs-CZ" smtClean="0"/>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cs-CZ"/>
          </a:p>
        </p:txBody>
      </p:sp>
      <p:sp>
        <p:nvSpPr>
          <p:cNvPr id="4" name="Zástupný symbol pro text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endParaRPr lang="cs-CZ" smtClean="0"/>
          </a:p>
        </p:txBody>
      </p:sp>
      <p:sp>
        <p:nvSpPr>
          <p:cNvPr id="5" name="Zástupný symbol pro datum 4"/>
          <p:cNvSpPr>
            <a:spLocks noGrp="1"/>
          </p:cNvSpPr>
          <p:nvPr>
            <p:ph type="dt" sz="half" idx="10"/>
          </p:nvPr>
        </p:nvSpPr>
        <p:spPr/>
        <p:txBody>
          <a:bodyPr/>
          <a:lstStyle/>
          <a:p>
            <a:fld id="{C55576B7-27BE-45F4-BE70-4ABCAB3F0D37}" type="datetimeFigureOut">
              <a:rPr lang="cs-CZ" smtClean="0"/>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A89C7E4-2B8E-4A41-BD5C-A0B32D679AB3}" type="slidenum">
              <a:rPr lang="cs-CZ" smtClean="0"/>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endParaRPr lang="cs-CZ" smtClean="0"/>
          </a:p>
        </p:txBody>
      </p:sp>
      <p:sp>
        <p:nvSpPr>
          <p:cNvPr id="5" name="Zástupný symbol pro datum 4"/>
          <p:cNvSpPr>
            <a:spLocks noGrp="1"/>
          </p:cNvSpPr>
          <p:nvPr>
            <p:ph type="dt" sz="half" idx="10"/>
          </p:nvPr>
        </p:nvSpPr>
        <p:spPr/>
        <p:txBody>
          <a:bodyPr/>
          <a:lstStyle/>
          <a:p>
            <a:fld id="{C55576B7-27BE-45F4-BE70-4ABCAB3F0D37}" type="datetimeFigureOut">
              <a:rPr lang="cs-CZ" smtClean="0"/>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A89C7E4-2B8E-4A41-BD5C-A0B32D679AB3}" type="slidenum">
              <a:rPr lang="cs-CZ" smtClean="0"/>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endParaRPr lang="cs-CZ" smtClean="0"/>
          </a:p>
          <a:p>
            <a:pPr lvl="1"/>
            <a:r>
              <a:rPr lang="cs-CZ" smtClean="0"/>
              <a:t>Druhá úroveň</a:t>
            </a:r>
            <a:endParaRPr lang="cs-CZ" smtClean="0"/>
          </a:p>
          <a:p>
            <a:pPr lvl="2"/>
            <a:r>
              <a:rPr lang="cs-CZ" smtClean="0"/>
              <a:t>Třetí úroveň</a:t>
            </a:r>
            <a:endParaRPr lang="cs-CZ" smtClean="0"/>
          </a:p>
          <a:p>
            <a:pPr lvl="3"/>
            <a:r>
              <a:rPr lang="cs-CZ" smtClean="0"/>
              <a:t>Čtvrtá úroveň</a:t>
            </a:r>
            <a:endParaRPr lang="cs-CZ" smtClean="0"/>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5576B7-27BE-45F4-BE70-4ABCAB3F0D37}" type="datetimeFigureOut">
              <a:rPr lang="cs-CZ" smtClean="0"/>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89C7E4-2B8E-4A41-BD5C-A0B32D679AB3}" type="slidenum">
              <a:rPr lang="cs-CZ" smtClean="0"/>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5.png"/><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png"/><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GIF"/><Relationship Id="rId1"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jpeg"/><Relationship Id="rId1"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jpeg"/><Relationship Id="rId1" Type="http://schemas.openxmlformats.org/officeDocument/2006/relationships/hyperlink" Target="http://www.llgc.org.uk/index.php?id=whitebookofrhydderchpeniart" TargetMode="Externa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928671"/>
            <a:ext cx="7772400" cy="1714511"/>
          </a:xfrm>
        </p:spPr>
        <p:txBody>
          <a:bodyPr/>
          <a:lstStyle/>
          <a:p>
            <a:r>
              <a:rPr lang="en-US" dirty="0" err="1" smtClean="0">
                <a:latin typeface="Bookman Old Style" panose="02050604050505020204" pitchFamily="18" charset="0"/>
              </a:rPr>
              <a:t>Kelto</a:t>
            </a:r>
            <a:r>
              <a:rPr lang="cs-CZ" dirty="0" err="1" smtClean="0">
                <a:latin typeface="Bookman Old Style" panose="02050604050505020204" pitchFamily="18" charset="0"/>
              </a:rPr>
              <a:t>vé</a:t>
            </a:r>
            <a:r>
              <a:rPr lang="cs-CZ" dirty="0" smtClean="0">
                <a:latin typeface="Bookman Old Style" panose="02050604050505020204" pitchFamily="18" charset="0"/>
              </a:rPr>
              <a:t> a jejich jazyky 3</a:t>
            </a:r>
            <a:endParaRPr lang="cs-CZ" dirty="0">
              <a:latin typeface="Bookman Old Style" panose="02050604050505020204" pitchFamily="18" charset="0"/>
            </a:endParaRPr>
          </a:p>
        </p:txBody>
      </p:sp>
      <p:sp>
        <p:nvSpPr>
          <p:cNvPr id="3" name="Podnadpis 2"/>
          <p:cNvSpPr>
            <a:spLocks noGrp="1"/>
          </p:cNvSpPr>
          <p:nvPr>
            <p:ph type="subTitle" idx="1"/>
          </p:nvPr>
        </p:nvSpPr>
        <p:spPr>
          <a:xfrm>
            <a:off x="1371600" y="2857496"/>
            <a:ext cx="6400800" cy="2857520"/>
          </a:xfrm>
        </p:spPr>
        <p:txBody>
          <a:bodyPr/>
          <a:lstStyle/>
          <a:p>
            <a:r>
              <a:rPr lang="cs-CZ" dirty="0" err="1" smtClean="0">
                <a:solidFill>
                  <a:schemeClr val="tx1"/>
                </a:solidFill>
                <a:latin typeface="Bookman Old Style" panose="02050604050505020204" pitchFamily="18" charset="0"/>
              </a:rPr>
              <a:t>Brythonské</a:t>
            </a:r>
            <a:r>
              <a:rPr lang="cs-CZ" dirty="0" smtClean="0">
                <a:solidFill>
                  <a:schemeClr val="tx1"/>
                </a:solidFill>
                <a:latin typeface="Bookman Old Style" panose="02050604050505020204" pitchFamily="18" charset="0"/>
              </a:rPr>
              <a:t> jazyky: velština, kornština a bretonština</a:t>
            </a:r>
            <a:endParaRPr lang="cs-CZ" dirty="0">
              <a:solidFill>
                <a:schemeClr val="tx1"/>
              </a:solidFill>
              <a:latin typeface="Bookman Old Style" panose="02050604050505020204" pitchFamily="18" charset="0"/>
            </a:endParaRPr>
          </a:p>
        </p:txBody>
      </p:sp>
      <p:sp>
        <p:nvSpPr>
          <p:cNvPr id="4" name="TextovéPole 3"/>
          <p:cNvSpPr txBox="1"/>
          <p:nvPr/>
        </p:nvSpPr>
        <p:spPr>
          <a:xfrm>
            <a:off x="5072066" y="5929330"/>
            <a:ext cx="3714776" cy="923330"/>
          </a:xfrm>
          <a:prstGeom prst="rect">
            <a:avLst/>
          </a:prstGeom>
          <a:noFill/>
        </p:spPr>
        <p:txBody>
          <a:bodyPr wrap="square" rtlCol="0">
            <a:spAutoFit/>
          </a:bodyPr>
          <a:lstStyle/>
          <a:p>
            <a:r>
              <a:rPr lang="cs-CZ" b="1" dirty="0" smtClean="0">
                <a:latin typeface="Bookman Old Style" panose="02050604050505020204" pitchFamily="18" charset="0"/>
              </a:rPr>
              <a:t>Lucie Vinšová</a:t>
            </a:r>
            <a:endParaRPr lang="cs-CZ" b="1" dirty="0" smtClean="0">
              <a:latin typeface="Bookman Old Style" panose="02050604050505020204" pitchFamily="18" charset="0"/>
            </a:endParaRPr>
          </a:p>
          <a:p>
            <a:r>
              <a:rPr lang="cs-CZ" b="1" dirty="0" smtClean="0">
                <a:latin typeface="Bookman Old Style" panose="02050604050505020204" pitchFamily="18" charset="0"/>
              </a:rPr>
              <a:t>Masarykova univerzita 2017</a:t>
            </a:r>
            <a:endParaRPr lang="cs-CZ" b="1" dirty="0" smtClean="0">
              <a:latin typeface="Bookman Old Style" panose="02050604050505020204" pitchFamily="18" charset="0"/>
            </a:endParaRPr>
          </a:p>
          <a:p>
            <a:endParaRPr lang="cs-CZ"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lum/>
          </a:blip>
          <a:srcRect/>
          <a:stretch>
            <a:fillRect/>
          </a:stretch>
        </a:blipFill>
        <a:effectLst/>
      </p:bgPr>
    </p:bg>
    <p:spTree>
      <p:nvGrpSpPr>
        <p:cNvPr id="1" name=""/>
        <p:cNvGrpSpPr/>
        <p:nvPr/>
      </p:nvGrpSpPr>
      <p:grpSpPr>
        <a:xfrm>
          <a:off x="0" y="0"/>
          <a:ext cx="0" cy="0"/>
          <a:chOff x="0" y="0"/>
          <a:chExt cx="0" cy="0"/>
        </a:xfrm>
      </p:grpSpPr>
      <p:pic>
        <p:nvPicPr>
          <p:cNvPr id="2" name="Obrázek 1" descr="england-county-map.gif"/>
          <p:cNvPicPr>
            <a:picLocks noChangeAspect="1"/>
          </p:cNvPicPr>
          <p:nvPr/>
        </p:nvPicPr>
        <p:blipFill>
          <a:blip r:embed="rId2"/>
          <a:stretch>
            <a:fillRect/>
          </a:stretch>
        </p:blipFill>
        <p:spPr>
          <a:xfrm>
            <a:off x="0" y="642918"/>
            <a:ext cx="5118303" cy="6215082"/>
          </a:xfrm>
          <a:prstGeom prst="rect">
            <a:avLst/>
          </a:prstGeom>
        </p:spPr>
      </p:pic>
      <p:pic>
        <p:nvPicPr>
          <p:cNvPr id="3" name="Obrázek 2" descr="cornwall map.jpg"/>
          <p:cNvPicPr>
            <a:picLocks noChangeAspect="1"/>
          </p:cNvPicPr>
          <p:nvPr/>
        </p:nvPicPr>
        <p:blipFill>
          <a:blip r:embed="rId3"/>
          <a:stretch>
            <a:fillRect/>
          </a:stretch>
        </p:blipFill>
        <p:spPr>
          <a:xfrm>
            <a:off x="3733681" y="357166"/>
            <a:ext cx="5410319" cy="3429000"/>
          </a:xfrm>
          <a:prstGeom prst="rect">
            <a:avLst/>
          </a:prstGeom>
        </p:spPr>
      </p:pic>
      <p:sp>
        <p:nvSpPr>
          <p:cNvPr id="1026" name="AutoShape 2" descr="Image result for cornish flag"/>
          <p:cNvSpPr>
            <a:spLocks noChangeAspect="1" noChangeArrowheads="1"/>
          </p:cNvSpPr>
          <p:nvPr/>
        </p:nvSpPr>
        <p:spPr bwMode="auto">
          <a:xfrm>
            <a:off x="155575" y="-731838"/>
            <a:ext cx="2286000" cy="1524001"/>
          </a:xfrm>
          <a:prstGeom prst="rect">
            <a:avLst/>
          </a:prstGeom>
          <a:noFill/>
        </p:spPr>
        <p:txBody>
          <a:bodyPr vert="horz" wrap="square" lIns="91440" tIns="45720" rIns="91440" bIns="45720" numCol="1" anchor="t" anchorCtr="0" compatLnSpc="1"/>
          <a:lstStyle/>
          <a:p>
            <a:endParaRPr lang="cs-CZ"/>
          </a:p>
        </p:txBody>
      </p:sp>
      <p:sp>
        <p:nvSpPr>
          <p:cNvPr id="1028" name="AutoShape 4" descr="Image result for cornish flag"/>
          <p:cNvSpPr>
            <a:spLocks noChangeAspect="1" noChangeArrowheads="1"/>
          </p:cNvSpPr>
          <p:nvPr/>
        </p:nvSpPr>
        <p:spPr bwMode="auto">
          <a:xfrm>
            <a:off x="155575" y="-731838"/>
            <a:ext cx="2286000" cy="1524001"/>
          </a:xfrm>
          <a:prstGeom prst="rect">
            <a:avLst/>
          </a:prstGeom>
          <a:noFill/>
        </p:spPr>
        <p:txBody>
          <a:bodyPr vert="horz" wrap="square" lIns="91440" tIns="45720" rIns="91440" bIns="45720" numCol="1" anchor="t" anchorCtr="0" compatLnSpc="1"/>
          <a:lstStyle/>
          <a:p>
            <a:endParaRPr lang="cs-CZ"/>
          </a:p>
        </p:txBody>
      </p:sp>
      <p:pic>
        <p:nvPicPr>
          <p:cNvPr id="1030" name="Picture 6" descr="https://encrypted-tbn0.gstatic.com/images?q=tbn:ANd9GcSaegLhQIUj0LKKKvmjMsTOz3MHK_MERtsppDTzhu97g_Klb2FjJZY2fVA"/>
          <p:cNvPicPr>
            <a:picLocks noChangeAspect="1" noChangeArrowheads="1"/>
          </p:cNvPicPr>
          <p:nvPr/>
        </p:nvPicPr>
        <p:blipFill>
          <a:blip r:embed="rId4"/>
          <a:srcRect/>
          <a:stretch>
            <a:fillRect/>
          </a:stretch>
        </p:blipFill>
        <p:spPr bwMode="auto">
          <a:xfrm>
            <a:off x="5286381" y="4000504"/>
            <a:ext cx="3857619" cy="2571747"/>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lum/>
          </a:blip>
          <a:srcRect/>
          <a:stretch>
            <a:fillRect/>
          </a:stretch>
        </a:blipFill>
        <a:effectLst/>
      </p:bgPr>
    </p:bg>
    <p:spTree>
      <p:nvGrpSpPr>
        <p:cNvPr id="1" name=""/>
        <p:cNvGrpSpPr/>
        <p:nvPr/>
      </p:nvGrpSpPr>
      <p:grpSpPr>
        <a:xfrm>
          <a:off x="0" y="0"/>
          <a:ext cx="0" cy="0"/>
          <a:chOff x="0" y="0"/>
          <a:chExt cx="0" cy="0"/>
        </a:xfrm>
      </p:grpSpPr>
      <p:pic>
        <p:nvPicPr>
          <p:cNvPr id="2" name="Obrázek 1" descr="Dorothy_Pentreath.jpg"/>
          <p:cNvPicPr>
            <a:picLocks noChangeAspect="1"/>
          </p:cNvPicPr>
          <p:nvPr/>
        </p:nvPicPr>
        <p:blipFill>
          <a:blip r:embed="rId2"/>
          <a:stretch>
            <a:fillRect/>
          </a:stretch>
        </p:blipFill>
        <p:spPr>
          <a:xfrm>
            <a:off x="-1" y="0"/>
            <a:ext cx="3929063" cy="6858000"/>
          </a:xfrm>
          <a:prstGeom prst="rect">
            <a:avLst/>
          </a:prstGeom>
        </p:spPr>
      </p:pic>
      <p:pic>
        <p:nvPicPr>
          <p:cNvPr id="4" name="Obrázek 3" descr="cornwall speakers.jpg"/>
          <p:cNvPicPr>
            <a:picLocks noChangeAspect="1"/>
          </p:cNvPicPr>
          <p:nvPr/>
        </p:nvPicPr>
        <p:blipFill>
          <a:blip r:embed="rId3"/>
          <a:stretch>
            <a:fillRect/>
          </a:stretch>
        </p:blipFill>
        <p:spPr>
          <a:xfrm>
            <a:off x="3914775" y="0"/>
            <a:ext cx="5229225" cy="55626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41960" y="1762150"/>
            <a:ext cx="5302040" cy="50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7"/>
            <a:ext cx="4716016" cy="3063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63000"/>
            <a:lum/>
          </a:blip>
          <a:srcRect/>
          <a:stretch>
            <a:fillRect l="-13000" r="-13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214282" y="0"/>
            <a:ext cx="8143932" cy="8063746"/>
          </a:xfrm>
          <a:prstGeom prst="rect">
            <a:avLst/>
          </a:prstGeom>
          <a:noFill/>
        </p:spPr>
        <p:txBody>
          <a:bodyPr wrap="square" rtlCol="0">
            <a:spAutoFit/>
          </a:bodyPr>
          <a:lstStyle/>
          <a:p>
            <a:r>
              <a:rPr lang="en-US" b="1" dirty="0" smtClean="0">
                <a:latin typeface="Bookman Old Style" panose="02050604050505020204" pitchFamily="18" charset="0"/>
              </a:rPr>
              <a:t>Breton</a:t>
            </a:r>
            <a:r>
              <a:rPr lang="cs-CZ" b="1" dirty="0" err="1" smtClean="0">
                <a:latin typeface="Bookman Old Style" panose="02050604050505020204" pitchFamily="18" charset="0"/>
              </a:rPr>
              <a:t>ština</a:t>
            </a:r>
            <a:endParaRPr lang="en-US" b="1" dirty="0" smtClean="0">
              <a:latin typeface="Bookman Old Style" panose="02050604050505020204" pitchFamily="18" charset="0"/>
            </a:endParaRPr>
          </a:p>
          <a:p>
            <a:endParaRPr lang="en-US" dirty="0" smtClean="0">
              <a:latin typeface="Bookman Old Style" panose="02050604050505020204" pitchFamily="18" charset="0"/>
            </a:endParaRPr>
          </a:p>
          <a:p>
            <a:r>
              <a:rPr lang="cs-CZ" dirty="0" smtClean="0">
                <a:latin typeface="Bookman Old Style" panose="02050604050505020204" pitchFamily="18" charset="0"/>
              </a:rPr>
              <a:t>Poloostrov </a:t>
            </a:r>
            <a:r>
              <a:rPr lang="cs-CZ" b="1" dirty="0" err="1" smtClean="0">
                <a:latin typeface="Bookman Old Style" panose="02050604050505020204" pitchFamily="18" charset="0"/>
              </a:rPr>
              <a:t>Aremorica</a:t>
            </a:r>
            <a:r>
              <a:rPr lang="cs-CZ" b="1" dirty="0" smtClean="0">
                <a:latin typeface="Bookman Old Style" panose="02050604050505020204" pitchFamily="18" charset="0"/>
              </a:rPr>
              <a:t> </a:t>
            </a:r>
            <a:r>
              <a:rPr lang="cs-CZ" dirty="0" smtClean="0">
                <a:latin typeface="Bookman Old Style" panose="02050604050505020204" pitchFamily="18" charset="0"/>
              </a:rPr>
              <a:t>(galsky "Přímoří"), podle příchozích z Británie nazvaná Bretaň, byla osídlena britskými Kelty v 5.-7. st. pod tlakem anglosaské kolonizace Británie. O britském původu svědčí i vlastní jméno </a:t>
            </a:r>
            <a:r>
              <a:rPr lang="cs-CZ" b="1" i="1" dirty="0" err="1" smtClean="0">
                <a:latin typeface="Bookman Old Style" panose="02050604050505020204" pitchFamily="18" charset="0"/>
              </a:rPr>
              <a:t>Brez</a:t>
            </a:r>
            <a:r>
              <a:rPr lang="cs-CZ" b="1" i="1" dirty="0" smtClean="0">
                <a:latin typeface="Bookman Old Style" panose="02050604050505020204" pitchFamily="18" charset="0"/>
              </a:rPr>
              <a:t>(h)</a:t>
            </a:r>
            <a:r>
              <a:rPr lang="cs-CZ" b="1" i="1" dirty="0" err="1" smtClean="0">
                <a:latin typeface="Bookman Old Style" panose="02050604050505020204" pitchFamily="18" charset="0"/>
              </a:rPr>
              <a:t>oneg</a:t>
            </a:r>
            <a:r>
              <a:rPr lang="cs-CZ" i="1" dirty="0" smtClean="0">
                <a:latin typeface="Bookman Old Style" panose="02050604050505020204" pitchFamily="18" charset="0"/>
              </a:rPr>
              <a:t>. Dnes </a:t>
            </a:r>
            <a:r>
              <a:rPr lang="cs-CZ" i="1" dirty="0" err="1" smtClean="0">
                <a:latin typeface="Bookman Old Style" panose="02050604050505020204" pitchFamily="18" charset="0"/>
              </a:rPr>
              <a:t>ang</a:t>
            </a:r>
            <a:r>
              <a:rPr lang="cs-CZ" i="1" dirty="0" smtClean="0">
                <a:latin typeface="Bookman Old Style" panose="02050604050505020204" pitchFamily="18" charset="0"/>
              </a:rPr>
              <a:t>. </a:t>
            </a:r>
            <a:r>
              <a:rPr lang="cs-CZ" i="1" dirty="0" err="1" smtClean="0">
                <a:latin typeface="Bookman Old Style" panose="02050604050505020204" pitchFamily="18" charset="0"/>
              </a:rPr>
              <a:t>Brittany</a:t>
            </a:r>
            <a:r>
              <a:rPr lang="cs-CZ" i="1" dirty="0" smtClean="0">
                <a:latin typeface="Bookman Old Style" panose="02050604050505020204" pitchFamily="18" charset="0"/>
              </a:rPr>
              <a:t>, </a:t>
            </a:r>
            <a:r>
              <a:rPr lang="cs-CZ" i="1" dirty="0" err="1" smtClean="0">
                <a:latin typeface="Bookman Old Style" panose="02050604050505020204" pitchFamily="18" charset="0"/>
              </a:rPr>
              <a:t>fran</a:t>
            </a:r>
            <a:r>
              <a:rPr lang="cs-CZ" i="1" dirty="0" smtClean="0">
                <a:latin typeface="Bookman Old Style" panose="02050604050505020204" pitchFamily="18" charset="0"/>
              </a:rPr>
              <a:t>. Bretagne. </a:t>
            </a:r>
            <a:endParaRPr lang="cs-CZ" i="1" dirty="0" smtClean="0">
              <a:latin typeface="Bookman Old Style" panose="02050604050505020204" pitchFamily="18" charset="0"/>
            </a:endParaRPr>
          </a:p>
          <a:p>
            <a:endParaRPr lang="cs-CZ" i="1" dirty="0" smtClean="0">
              <a:latin typeface="Bookman Old Style" panose="02050604050505020204" pitchFamily="18" charset="0"/>
            </a:endParaRPr>
          </a:p>
          <a:p>
            <a:r>
              <a:rPr lang="cs-CZ" sz="1400" dirty="0" smtClean="0">
                <a:latin typeface="Bookman Old Style" panose="02050604050505020204" pitchFamily="18" charset="0"/>
              </a:rPr>
              <a:t>Ad. Václav Blažek, Keltské Jazyk</a:t>
            </a:r>
            <a:endParaRPr lang="cs-CZ" sz="1400" dirty="0" smtClean="0">
              <a:latin typeface="Bookman Old Style" panose="02050604050505020204" pitchFamily="18" charset="0"/>
            </a:endParaRPr>
          </a:p>
          <a:p>
            <a:endParaRPr lang="cs-CZ" dirty="0" smtClean="0">
              <a:latin typeface="Bookman Old Style" panose="02050604050505020204" pitchFamily="18" charset="0"/>
            </a:endParaRPr>
          </a:p>
          <a:p>
            <a:r>
              <a:rPr lang="cs-CZ" b="1" dirty="0" smtClean="0">
                <a:latin typeface="Bookman Old Style" panose="02050604050505020204" pitchFamily="18" charset="0"/>
              </a:rPr>
              <a:t>Stará bretonština</a:t>
            </a:r>
            <a:r>
              <a:rPr lang="cs-CZ" dirty="0" smtClean="0">
                <a:latin typeface="Bookman Old Style" panose="02050604050505020204" pitchFamily="18" charset="0"/>
              </a:rPr>
              <a:t>: největší rozkvět jazyka v 9. stol. Většina textů jsou náboženské glosy.</a:t>
            </a:r>
            <a:endParaRPr lang="cs-CZ" dirty="0" smtClean="0">
              <a:latin typeface="Bookman Old Style" panose="02050604050505020204" pitchFamily="18" charset="0"/>
            </a:endParaRPr>
          </a:p>
          <a:p>
            <a:endParaRPr lang="cs-CZ" dirty="0" smtClean="0">
              <a:latin typeface="Bookman Old Style" panose="02050604050505020204" pitchFamily="18" charset="0"/>
            </a:endParaRPr>
          </a:p>
          <a:p>
            <a:r>
              <a:rPr lang="cs-CZ" b="1" dirty="0" smtClean="0">
                <a:latin typeface="Bookman Old Style" panose="02050604050505020204" pitchFamily="18" charset="0"/>
              </a:rPr>
              <a:t>Střední bretonština</a:t>
            </a:r>
            <a:r>
              <a:rPr lang="cs-CZ" dirty="0" smtClean="0">
                <a:latin typeface="Bookman Old Style" panose="02050604050505020204" pitchFamily="18" charset="0"/>
              </a:rPr>
              <a:t>: (12-17 stol.) území na kterých se bretonština používala se mnohem zmenšily. Překlady náboženských textů z latiny a francouzštiny. Ve 12. stol. přestává být bretonština jazykem vévodů. Od té doby prožívala nepřetržitý ústup francouzštině.</a:t>
            </a:r>
            <a:endParaRPr lang="cs-CZ" dirty="0" smtClean="0">
              <a:latin typeface="Bookman Old Style" panose="02050604050505020204" pitchFamily="18" charset="0"/>
            </a:endParaRPr>
          </a:p>
          <a:p>
            <a:endParaRPr lang="cs-CZ" dirty="0" smtClean="0">
              <a:latin typeface="Bookman Old Style" panose="02050604050505020204" pitchFamily="18" charset="0"/>
            </a:endParaRPr>
          </a:p>
          <a:p>
            <a:r>
              <a:rPr lang="cs-CZ" b="1" dirty="0" smtClean="0">
                <a:latin typeface="Bookman Old Style" panose="02050604050505020204" pitchFamily="18" charset="0"/>
              </a:rPr>
              <a:t>Moderní bretonština</a:t>
            </a:r>
            <a:r>
              <a:rPr lang="cs-CZ" dirty="0" smtClean="0">
                <a:latin typeface="Bookman Old Style" panose="02050604050505020204" pitchFamily="18" charset="0"/>
              </a:rPr>
              <a:t>: </a:t>
            </a:r>
            <a:r>
              <a:rPr lang="cs-CZ" b="1" dirty="0" smtClean="0">
                <a:latin typeface="Bookman Old Style" panose="02050604050505020204" pitchFamily="18" charset="0"/>
              </a:rPr>
              <a:t>1659</a:t>
            </a:r>
            <a:r>
              <a:rPr lang="cs-CZ" dirty="0" smtClean="0">
                <a:latin typeface="Bookman Old Style" panose="02050604050505020204" pitchFamily="18" charset="0"/>
              </a:rPr>
              <a:t>- vyšla první kniha gramatiky a slovník. Moderní bretonština je dohromady zkomponovaná z </a:t>
            </a:r>
            <a:r>
              <a:rPr lang="cs-CZ" b="1" dirty="0" smtClean="0">
                <a:latin typeface="Bookman Old Style" panose="02050604050505020204" pitchFamily="18" charset="0"/>
              </a:rPr>
              <a:t>velmi různých dialektů</a:t>
            </a:r>
            <a:r>
              <a:rPr lang="cs-CZ" dirty="0" smtClean="0">
                <a:latin typeface="Bookman Old Style" panose="02050604050505020204" pitchFamily="18" charset="0"/>
              </a:rPr>
              <a:t>. Používání bretonštiny bylo potlačováno francouzskou politikou až do roku 1951. Dnes  se bretonština používá pouze v západní části Bretaně-  </a:t>
            </a:r>
            <a:r>
              <a:rPr lang="cs-CZ" b="1" dirty="0" smtClean="0">
                <a:latin typeface="Bookman Old Style" panose="02050604050505020204" pitchFamily="18" charset="0"/>
              </a:rPr>
              <a:t>Basse Bretagne</a:t>
            </a:r>
            <a:r>
              <a:rPr lang="cs-CZ" dirty="0" smtClean="0">
                <a:latin typeface="Bookman Old Style" panose="02050604050505020204" pitchFamily="18" charset="0"/>
              </a:rPr>
              <a:t>(východní část- </a:t>
            </a:r>
            <a:r>
              <a:rPr lang="cs-CZ" dirty="0" err="1" smtClean="0">
                <a:latin typeface="Bookman Old Style" panose="02050604050505020204" pitchFamily="18" charset="0"/>
              </a:rPr>
              <a:t>Haute</a:t>
            </a:r>
            <a:r>
              <a:rPr lang="cs-CZ" dirty="0" smtClean="0">
                <a:latin typeface="Bookman Old Style" panose="02050604050505020204" pitchFamily="18" charset="0"/>
              </a:rPr>
              <a:t> Bretagne je francouzsky mluvící). Bretonština obsahuje mnoho výpůjček  z francouzštiny- </a:t>
            </a:r>
            <a:r>
              <a:rPr lang="cs-CZ" b="1" dirty="0" smtClean="0">
                <a:latin typeface="Bookman Old Style" panose="02050604050505020204" pitchFamily="18" charset="0"/>
              </a:rPr>
              <a:t>až dvě pětiny </a:t>
            </a:r>
            <a:r>
              <a:rPr lang="cs-CZ" dirty="0" smtClean="0">
                <a:latin typeface="Bookman Old Style" panose="02050604050505020204" pitchFamily="18" charset="0"/>
              </a:rPr>
              <a:t>každodenní slovní zásoby.  Dnes bretonština čítá kolem 200 000 lidí.   </a:t>
            </a:r>
            <a:endParaRPr lang="cs-CZ" dirty="0" smtClean="0">
              <a:latin typeface="Bookman Old Style" panose="02050604050505020204" pitchFamily="18" charset="0"/>
            </a:endParaRPr>
          </a:p>
          <a:p>
            <a:endParaRPr lang="cs-CZ" dirty="0" smtClean="0">
              <a:latin typeface="Bookman Old Style" panose="02050604050505020204" pitchFamily="18" charset="0"/>
            </a:endParaRPr>
          </a:p>
          <a:p>
            <a:endParaRPr lang="cs-CZ" dirty="0" smtClean="0">
              <a:latin typeface="Bookman Old Style" panose="02050604050505020204" pitchFamily="18" charset="0"/>
            </a:endParaRPr>
          </a:p>
          <a:p>
            <a:endParaRPr lang="cs-CZ" dirty="0" smtClean="0"/>
          </a:p>
          <a:p>
            <a:endParaRPr lang="cs-CZ"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43000"/>
            <a:lum/>
          </a:blip>
          <a:srcRect/>
          <a:stretch>
            <a:fillRect/>
          </a:stretch>
        </a:blipFill>
        <a:effectLst/>
      </p:bgPr>
    </p:bg>
    <p:spTree>
      <p:nvGrpSpPr>
        <p:cNvPr id="1" name=""/>
        <p:cNvGrpSpPr/>
        <p:nvPr/>
      </p:nvGrpSpPr>
      <p:grpSpPr>
        <a:xfrm>
          <a:off x="0" y="0"/>
          <a:ext cx="0" cy="0"/>
          <a:chOff x="0" y="0"/>
          <a:chExt cx="0" cy="0"/>
        </a:xfrm>
      </p:grpSpPr>
      <p:pic>
        <p:nvPicPr>
          <p:cNvPr id="2" name="Obrázek 1" descr="Britonia6hcentury.png"/>
          <p:cNvPicPr>
            <a:picLocks noChangeAspect="1"/>
          </p:cNvPicPr>
          <p:nvPr/>
        </p:nvPicPr>
        <p:blipFill>
          <a:blip r:embed="rId2"/>
          <a:stretch>
            <a:fillRect/>
          </a:stretch>
        </p:blipFill>
        <p:spPr>
          <a:xfrm>
            <a:off x="0" y="343268"/>
            <a:ext cx="3714744" cy="6514732"/>
          </a:xfrm>
          <a:prstGeom prst="rect">
            <a:avLst/>
          </a:prstGeom>
        </p:spPr>
      </p:pic>
      <p:pic>
        <p:nvPicPr>
          <p:cNvPr id="3074" name="Picture 2" descr="http://www.abban.de/uploads/2008/06/affiche-haute-bretagne.jpg"/>
          <p:cNvPicPr>
            <a:picLocks noChangeAspect="1" noChangeArrowheads="1"/>
          </p:cNvPicPr>
          <p:nvPr/>
        </p:nvPicPr>
        <p:blipFill>
          <a:blip r:embed="rId3"/>
          <a:srcRect/>
          <a:stretch>
            <a:fillRect/>
          </a:stretch>
        </p:blipFill>
        <p:spPr bwMode="auto">
          <a:xfrm>
            <a:off x="3643306" y="1142984"/>
            <a:ext cx="5191525" cy="528638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Percentage of breton speakers in the breton countries in 2004.png"/>
          <p:cNvPicPr>
            <a:picLocks noChangeAspect="1" noChangeArrowheads="1"/>
          </p:cNvPicPr>
          <p:nvPr/>
        </p:nvPicPr>
        <p:blipFill>
          <a:blip r:embed="rId1"/>
          <a:srcRect/>
          <a:stretch>
            <a:fillRect/>
          </a:stretch>
        </p:blipFill>
        <p:spPr bwMode="auto">
          <a:xfrm>
            <a:off x="1" y="357166"/>
            <a:ext cx="9144000" cy="6046601"/>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44000"/>
            <a:lum/>
          </a:blip>
          <a:srcRect/>
          <a:stretch>
            <a:fillRect l="-7000" r="-7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285720" y="428604"/>
            <a:ext cx="8215370" cy="6678751"/>
          </a:xfrm>
          <a:prstGeom prst="rect">
            <a:avLst/>
          </a:prstGeom>
          <a:noFill/>
        </p:spPr>
        <p:txBody>
          <a:bodyPr wrap="square" rtlCol="0">
            <a:spAutoFit/>
          </a:bodyPr>
          <a:lstStyle/>
          <a:p>
            <a:r>
              <a:rPr lang="cs-CZ" b="1" dirty="0" smtClean="0">
                <a:latin typeface="Bookman Old Style" panose="02050604050505020204" pitchFamily="18" charset="0"/>
              </a:rPr>
              <a:t>Velština (jazyk kymerský)</a:t>
            </a:r>
            <a:endParaRPr lang="cs-CZ" b="1" dirty="0" smtClean="0">
              <a:latin typeface="Bookman Old Style" panose="02050604050505020204" pitchFamily="18" charset="0"/>
            </a:endParaRPr>
          </a:p>
          <a:p>
            <a:endParaRPr lang="cs-CZ" dirty="0" smtClean="0">
              <a:latin typeface="Bookman Old Style" panose="02050604050505020204" pitchFamily="18" charset="0"/>
            </a:endParaRPr>
          </a:p>
          <a:p>
            <a:r>
              <a:rPr lang="cs-CZ" dirty="0" smtClean="0">
                <a:latin typeface="Bookman Old Style" panose="02050604050505020204" pitchFamily="18" charset="0"/>
              </a:rPr>
              <a:t>Velšané se sami nazývají </a:t>
            </a:r>
            <a:r>
              <a:rPr lang="cs-CZ" b="1" i="1" dirty="0" err="1" smtClean="0">
                <a:latin typeface="Bookman Old Style" panose="02050604050505020204" pitchFamily="18" charset="0"/>
              </a:rPr>
              <a:t>Cymro</a:t>
            </a:r>
            <a:r>
              <a:rPr lang="cs-CZ" i="1" dirty="0" smtClean="0">
                <a:latin typeface="Bookman Old Style" panose="02050604050505020204" pitchFamily="18" charset="0"/>
              </a:rPr>
              <a:t>, </a:t>
            </a:r>
            <a:r>
              <a:rPr lang="cs-CZ" dirty="0" smtClean="0">
                <a:latin typeface="Bookman Old Style" panose="02050604050505020204" pitchFamily="18" charset="0"/>
              </a:rPr>
              <a:t>obdobné jméno používané </a:t>
            </a:r>
            <a:r>
              <a:rPr lang="cs-CZ" dirty="0" err="1" smtClean="0">
                <a:latin typeface="Bookman Old Style" panose="02050604050505020204" pitchFamily="18" charset="0"/>
              </a:rPr>
              <a:t>Kambrijci</a:t>
            </a:r>
            <a:r>
              <a:rPr lang="cs-CZ" dirty="0" smtClean="0">
                <a:latin typeface="Bookman Old Style" panose="02050604050505020204" pitchFamily="18" charset="0"/>
              </a:rPr>
              <a:t> pokračuje v </a:t>
            </a:r>
            <a:r>
              <a:rPr lang="cs-CZ" dirty="0" err="1" smtClean="0">
                <a:latin typeface="Bookman Old Style" panose="02050604050505020204" pitchFamily="18" charset="0"/>
              </a:rPr>
              <a:t>angl</a:t>
            </a:r>
            <a:r>
              <a:rPr lang="cs-CZ" dirty="0" smtClean="0">
                <a:latin typeface="Bookman Old Style" panose="02050604050505020204" pitchFamily="18" charset="0"/>
              </a:rPr>
              <a:t>. </a:t>
            </a:r>
            <a:r>
              <a:rPr lang="cs-CZ" i="1" dirty="0" err="1" smtClean="0">
                <a:latin typeface="Bookman Old Style" panose="02050604050505020204" pitchFamily="18" charset="0"/>
              </a:rPr>
              <a:t>Cumbra</a:t>
            </a:r>
            <a:r>
              <a:rPr lang="cs-CZ" i="1" dirty="0" smtClean="0">
                <a:latin typeface="Bookman Old Style" panose="02050604050505020204" pitchFamily="18" charset="0"/>
              </a:rPr>
              <a:t>-</a:t>
            </a:r>
            <a:r>
              <a:rPr lang="cs-CZ" i="1" dirty="0" err="1" smtClean="0">
                <a:latin typeface="Bookman Old Style" panose="02050604050505020204" pitchFamily="18" charset="0"/>
              </a:rPr>
              <a:t>land</a:t>
            </a:r>
            <a:r>
              <a:rPr lang="cs-CZ" i="1" dirty="0" smtClean="0">
                <a:latin typeface="Bookman Old Style" panose="02050604050505020204" pitchFamily="18" charset="0"/>
              </a:rPr>
              <a:t>. </a:t>
            </a:r>
            <a:r>
              <a:rPr lang="cs-CZ" dirty="0" smtClean="0">
                <a:latin typeface="Bookman Old Style" panose="02050604050505020204" pitchFamily="18" charset="0"/>
              </a:rPr>
              <a:t>Odráží</a:t>
            </a:r>
            <a:r>
              <a:rPr lang="cs-CZ" i="1" dirty="0" smtClean="0">
                <a:latin typeface="Bookman Old Style" panose="02050604050505020204" pitchFamily="18" charset="0"/>
              </a:rPr>
              <a:t> </a:t>
            </a:r>
            <a:r>
              <a:rPr lang="cs-CZ" dirty="0" err="1" smtClean="0">
                <a:latin typeface="Bookman Old Style" panose="02050604050505020204" pitchFamily="18" charset="0"/>
              </a:rPr>
              <a:t>brython</a:t>
            </a:r>
            <a:r>
              <a:rPr lang="cs-CZ" dirty="0" smtClean="0">
                <a:latin typeface="Bookman Old Style" panose="02050604050505020204" pitchFamily="18" charset="0"/>
              </a:rPr>
              <a:t>. </a:t>
            </a:r>
            <a:r>
              <a:rPr lang="cs-CZ" i="1" dirty="0" smtClean="0">
                <a:latin typeface="Bookman Old Style" panose="02050604050505020204" pitchFamily="18" charset="0"/>
              </a:rPr>
              <a:t>*kom-</a:t>
            </a:r>
            <a:r>
              <a:rPr lang="cs-CZ" i="1" dirty="0" err="1" smtClean="0">
                <a:latin typeface="Bookman Old Style" panose="02050604050505020204" pitchFamily="18" charset="0"/>
              </a:rPr>
              <a:t>brogos</a:t>
            </a:r>
            <a:r>
              <a:rPr lang="cs-CZ" i="1" dirty="0" smtClean="0">
                <a:latin typeface="Bookman Old Style" panose="02050604050505020204" pitchFamily="18" charset="0"/>
              </a:rPr>
              <a:t>,-</a:t>
            </a:r>
            <a:r>
              <a:rPr lang="cs-CZ" i="1" dirty="0" err="1" smtClean="0">
                <a:latin typeface="Bookman Old Style" panose="02050604050505020204" pitchFamily="18" charset="0"/>
              </a:rPr>
              <a:t>is</a:t>
            </a:r>
            <a:r>
              <a:rPr lang="cs-CZ" i="1" dirty="0" smtClean="0">
                <a:latin typeface="Bookman Old Style" panose="02050604050505020204" pitchFamily="18" charset="0"/>
              </a:rPr>
              <a:t> "ze stejné krajiny", </a:t>
            </a:r>
            <a:r>
              <a:rPr lang="cs-CZ" i="1" dirty="0" err="1" smtClean="0">
                <a:latin typeface="Bookman Old Style" panose="02050604050505020204" pitchFamily="18" charset="0"/>
              </a:rPr>
              <a:t>sr</a:t>
            </a:r>
            <a:r>
              <a:rPr lang="cs-CZ" i="1" dirty="0" smtClean="0">
                <a:latin typeface="Bookman Old Style" panose="02050604050505020204" pitchFamily="18" charset="0"/>
              </a:rPr>
              <a:t>. </a:t>
            </a:r>
            <a:r>
              <a:rPr lang="cs-CZ" i="1" dirty="0" err="1" smtClean="0">
                <a:latin typeface="Bookman Old Style" panose="02050604050505020204" pitchFamily="18" charset="0"/>
              </a:rPr>
              <a:t>velš</a:t>
            </a:r>
            <a:r>
              <a:rPr lang="cs-CZ" i="1" dirty="0" smtClean="0">
                <a:latin typeface="Bookman Old Style" panose="02050604050505020204" pitchFamily="18" charset="0"/>
              </a:rPr>
              <a:t>. </a:t>
            </a:r>
            <a:r>
              <a:rPr lang="cs-CZ" i="1" dirty="0" err="1" smtClean="0">
                <a:latin typeface="Bookman Old Style" panose="02050604050505020204" pitchFamily="18" charset="0"/>
              </a:rPr>
              <a:t>bro</a:t>
            </a:r>
            <a:r>
              <a:rPr lang="cs-CZ" i="1" dirty="0" smtClean="0">
                <a:latin typeface="Bookman Old Style" panose="02050604050505020204" pitchFamily="18" charset="0"/>
              </a:rPr>
              <a:t>, </a:t>
            </a:r>
            <a:r>
              <a:rPr lang="cs-CZ" i="1" dirty="0" err="1" smtClean="0">
                <a:latin typeface="Bookman Old Style" panose="02050604050505020204" pitchFamily="18" charset="0"/>
              </a:rPr>
              <a:t>stir</a:t>
            </a:r>
            <a:r>
              <a:rPr lang="cs-CZ" i="1" dirty="0" smtClean="0">
                <a:latin typeface="Bookman Old Style" panose="02050604050505020204" pitchFamily="18" charset="0"/>
              </a:rPr>
              <a:t>. </a:t>
            </a:r>
            <a:r>
              <a:rPr lang="cs-CZ" i="1" dirty="0" err="1" smtClean="0">
                <a:latin typeface="Bookman Old Style" panose="02050604050505020204" pitchFamily="18" charset="0"/>
              </a:rPr>
              <a:t>mruig</a:t>
            </a:r>
            <a:r>
              <a:rPr lang="cs-CZ" i="1" dirty="0" smtClean="0">
                <a:latin typeface="Bookman Old Style" panose="02050604050505020204" pitchFamily="18" charset="0"/>
              </a:rPr>
              <a:t> "krajina„.</a:t>
            </a:r>
            <a:endParaRPr lang="cs-CZ" i="1" dirty="0" smtClean="0">
              <a:latin typeface="Bookman Old Style" panose="02050604050505020204" pitchFamily="18" charset="0"/>
            </a:endParaRPr>
          </a:p>
          <a:p>
            <a:r>
              <a:rPr lang="cs-CZ" sz="1400" dirty="0" smtClean="0">
                <a:latin typeface="Bookman Old Style" panose="02050604050505020204" pitchFamily="18" charset="0"/>
              </a:rPr>
              <a:t>Ad. Václav Blažek, Keltské Jazyk</a:t>
            </a:r>
            <a:endParaRPr lang="cs-CZ" sz="1400" dirty="0" smtClean="0">
              <a:latin typeface="Bookman Old Style" panose="02050604050505020204" pitchFamily="18" charset="0"/>
            </a:endParaRPr>
          </a:p>
          <a:p>
            <a:endParaRPr lang="cs-CZ" dirty="0" smtClean="0">
              <a:latin typeface="Bookman Old Style" panose="02050604050505020204" pitchFamily="18" charset="0"/>
            </a:endParaRPr>
          </a:p>
          <a:p>
            <a:r>
              <a:rPr lang="cs-CZ" dirty="0" smtClean="0">
                <a:latin typeface="Bookman Old Style" panose="02050604050505020204" pitchFamily="18" charset="0"/>
              </a:rPr>
              <a:t>Slovo </a:t>
            </a:r>
            <a:r>
              <a:rPr lang="cs-CZ" dirty="0" err="1" smtClean="0">
                <a:latin typeface="Bookman Old Style" panose="02050604050505020204" pitchFamily="18" charset="0"/>
              </a:rPr>
              <a:t>ang</a:t>
            </a:r>
            <a:r>
              <a:rPr lang="cs-CZ" dirty="0" smtClean="0">
                <a:latin typeface="Bookman Old Style" panose="02050604050505020204" pitchFamily="18" charset="0"/>
              </a:rPr>
              <a:t>. </a:t>
            </a:r>
            <a:r>
              <a:rPr lang="cs-CZ" b="1" dirty="0" err="1" smtClean="0">
                <a:latin typeface="Bookman Old Style" panose="02050604050505020204" pitchFamily="18" charset="0"/>
              </a:rPr>
              <a:t>Welsh</a:t>
            </a:r>
            <a:r>
              <a:rPr lang="cs-CZ" dirty="0" smtClean="0">
                <a:latin typeface="Bookman Old Style" panose="02050604050505020204" pitchFamily="18" charset="0"/>
              </a:rPr>
              <a:t> pochází </a:t>
            </a:r>
            <a:r>
              <a:rPr lang="cs-CZ" dirty="0" err="1" smtClean="0">
                <a:latin typeface="Bookman Old Style" panose="02050604050505020204" pitchFamily="18" charset="0"/>
              </a:rPr>
              <a:t>anglo</a:t>
            </a:r>
            <a:r>
              <a:rPr lang="cs-CZ" dirty="0" smtClean="0">
                <a:latin typeface="Bookman Old Style" panose="02050604050505020204" pitchFamily="18" charset="0"/>
              </a:rPr>
              <a:t>-saského označení domorodých keltských kmenů  jakožto „</a:t>
            </a:r>
            <a:r>
              <a:rPr lang="cs-CZ" b="1" dirty="0" err="1" smtClean="0">
                <a:latin typeface="Bookman Old Style" panose="02050604050505020204" pitchFamily="18" charset="0"/>
              </a:rPr>
              <a:t>wealas</a:t>
            </a:r>
            <a:r>
              <a:rPr lang="cs-CZ" dirty="0" smtClean="0">
                <a:latin typeface="Bookman Old Style" panose="02050604050505020204" pitchFamily="18" charset="0"/>
              </a:rPr>
              <a:t>“ „cizinci“ (4. – 5. stol). V té době keltské jazyky na území Británie ještě nebyly navzájem přesně oddělené. V 6. a 7. stol. se území obývaná Kelty zmenšila díky </a:t>
            </a:r>
            <a:r>
              <a:rPr lang="cs-CZ" dirty="0" err="1" smtClean="0">
                <a:latin typeface="Bookman Old Style" panose="02050604050505020204" pitchFamily="18" charset="0"/>
              </a:rPr>
              <a:t>anglo</a:t>
            </a:r>
            <a:r>
              <a:rPr lang="cs-CZ" dirty="0" smtClean="0">
                <a:latin typeface="Bookman Old Style" panose="02050604050505020204" pitchFamily="18" charset="0"/>
              </a:rPr>
              <a:t>-saské expanzi. </a:t>
            </a:r>
            <a:endParaRPr lang="cs-CZ" dirty="0" smtClean="0">
              <a:latin typeface="Bookman Old Style" panose="02050604050505020204" pitchFamily="18" charset="0"/>
            </a:endParaRPr>
          </a:p>
          <a:p>
            <a:endParaRPr lang="cs-CZ" dirty="0" smtClean="0">
              <a:latin typeface="Bookman Old Style" panose="02050604050505020204" pitchFamily="18" charset="0"/>
            </a:endParaRPr>
          </a:p>
          <a:p>
            <a:r>
              <a:rPr lang="cs-CZ" b="1" dirty="0" smtClean="0">
                <a:latin typeface="Bookman Old Style" panose="02050604050505020204" pitchFamily="18" charset="0"/>
              </a:rPr>
              <a:t>Stará velština</a:t>
            </a:r>
            <a:r>
              <a:rPr lang="cs-CZ" dirty="0" smtClean="0">
                <a:latin typeface="Bookman Old Style" panose="02050604050505020204" pitchFamily="18" charset="0"/>
              </a:rPr>
              <a:t>: (8-12. stol.) následovala po tzv. „primitivní velštině, ve které se nedochovaly žádné písemné památky (díla dvou významných básníků- </a:t>
            </a:r>
            <a:r>
              <a:rPr lang="cs-CZ" b="1" dirty="0" err="1" smtClean="0">
                <a:latin typeface="Bookman Old Style" panose="02050604050505020204" pitchFamily="18" charset="0"/>
              </a:rPr>
              <a:t>Taliesin</a:t>
            </a:r>
            <a:r>
              <a:rPr lang="cs-CZ" b="1" dirty="0" smtClean="0">
                <a:latin typeface="Bookman Old Style" panose="02050604050505020204" pitchFamily="18" charset="0"/>
              </a:rPr>
              <a:t> a </a:t>
            </a:r>
            <a:r>
              <a:rPr lang="cs-CZ" b="1" dirty="0" err="1" smtClean="0">
                <a:latin typeface="Bookman Old Style" panose="02050604050505020204" pitchFamily="18" charset="0"/>
              </a:rPr>
              <a:t>Aneirin</a:t>
            </a:r>
            <a:r>
              <a:rPr lang="cs-CZ" b="1" dirty="0" smtClean="0">
                <a:latin typeface="Bookman Old Style" panose="02050604050505020204" pitchFamily="18" charset="0"/>
              </a:rPr>
              <a:t> </a:t>
            </a:r>
            <a:r>
              <a:rPr lang="cs-CZ" dirty="0" smtClean="0">
                <a:latin typeface="Bookman Old Style" panose="02050604050505020204" pitchFamily="18" charset="0"/>
              </a:rPr>
              <a:t>z 6. stol byly zachovány v přepisech z 12. – 13. století). Z tohoto období existují jen nemnohé právní texty.</a:t>
            </a:r>
            <a:endParaRPr lang="cs-CZ" dirty="0" smtClean="0">
              <a:latin typeface="Bookman Old Style" panose="02050604050505020204" pitchFamily="18" charset="0"/>
            </a:endParaRPr>
          </a:p>
          <a:p>
            <a:endParaRPr lang="cs-CZ" dirty="0" smtClean="0">
              <a:latin typeface="Bookman Old Style" panose="02050604050505020204" pitchFamily="18" charset="0"/>
            </a:endParaRPr>
          </a:p>
          <a:p>
            <a:r>
              <a:rPr lang="cs-CZ" b="1" dirty="0" smtClean="0">
                <a:latin typeface="Bookman Old Style" panose="02050604050505020204" pitchFamily="18" charset="0"/>
              </a:rPr>
              <a:t>Střední velština</a:t>
            </a:r>
            <a:r>
              <a:rPr lang="cs-CZ" dirty="0" smtClean="0">
                <a:latin typeface="Bookman Old Style" panose="02050604050505020204" pitchFamily="18" charset="0"/>
              </a:rPr>
              <a:t>: (12-14. stol.) se může pyšnit velmi bohatou literaturou. Nejslavnější dílo představuje </a:t>
            </a:r>
            <a:r>
              <a:rPr lang="cs-CZ" b="1" dirty="0" err="1" smtClean="0">
                <a:latin typeface="Bookman Old Style" panose="02050604050505020204" pitchFamily="18" charset="0"/>
              </a:rPr>
              <a:t>Mabinogi</a:t>
            </a:r>
            <a:r>
              <a:rPr lang="cs-CZ" b="1" dirty="0" smtClean="0">
                <a:latin typeface="Bookman Old Style" panose="02050604050505020204" pitchFamily="18" charset="0"/>
              </a:rPr>
              <a:t> </a:t>
            </a:r>
            <a:r>
              <a:rPr lang="cs-CZ" dirty="0" smtClean="0">
                <a:latin typeface="Bookman Old Style" panose="02050604050505020204" pitchFamily="18" charset="0"/>
              </a:rPr>
              <a:t>– sborník  mytologických příběhů a legend.  </a:t>
            </a:r>
            <a:endParaRPr lang="cs-CZ" dirty="0" smtClean="0">
              <a:latin typeface="Bookman Old Style" panose="02050604050505020204" pitchFamily="18" charset="0"/>
            </a:endParaRPr>
          </a:p>
          <a:p>
            <a:endParaRPr lang="cs-CZ" dirty="0" smtClean="0">
              <a:latin typeface="Bookman Old Style" panose="02050604050505020204" pitchFamily="18" charset="0"/>
            </a:endParaRPr>
          </a:p>
          <a:p>
            <a:endParaRPr lang="cs-CZ" dirty="0" smtClean="0"/>
          </a:p>
          <a:p>
            <a:endParaRPr lang="cs-CZ"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44000"/>
            <a:lum/>
          </a:blip>
          <a:srcRect/>
          <a:stretch>
            <a:fillRect/>
          </a:stretch>
        </a:blipFill>
        <a:effectLst/>
      </p:bgPr>
    </p:bg>
    <p:spTree>
      <p:nvGrpSpPr>
        <p:cNvPr id="1" name=""/>
        <p:cNvGrpSpPr/>
        <p:nvPr/>
      </p:nvGrpSpPr>
      <p:grpSpPr>
        <a:xfrm>
          <a:off x="0" y="0"/>
          <a:ext cx="0" cy="0"/>
          <a:chOff x="0" y="0"/>
          <a:chExt cx="0" cy="0"/>
        </a:xfrm>
      </p:grpSpPr>
      <p:sp>
        <p:nvSpPr>
          <p:cNvPr id="3" name="TextovéPole 2"/>
          <p:cNvSpPr txBox="1"/>
          <p:nvPr/>
        </p:nvSpPr>
        <p:spPr>
          <a:xfrm>
            <a:off x="214282" y="357166"/>
            <a:ext cx="8358246" cy="4462760"/>
          </a:xfrm>
          <a:prstGeom prst="rect">
            <a:avLst/>
          </a:prstGeom>
          <a:noFill/>
        </p:spPr>
        <p:txBody>
          <a:bodyPr wrap="square" rtlCol="0">
            <a:spAutoFit/>
          </a:bodyPr>
          <a:lstStyle/>
          <a:p>
            <a:r>
              <a:rPr lang="cs-CZ" b="1" dirty="0" smtClean="0">
                <a:latin typeface="Bookman Old Style" panose="02050604050505020204" pitchFamily="18" charset="0"/>
              </a:rPr>
              <a:t>Moderní velština</a:t>
            </a:r>
            <a:r>
              <a:rPr lang="cs-CZ" dirty="0" smtClean="0">
                <a:latin typeface="Bookman Old Style" panose="02050604050505020204" pitchFamily="18" charset="0"/>
              </a:rPr>
              <a:t>: počátek spolu s vydáním velšského překladu </a:t>
            </a:r>
            <a:r>
              <a:rPr lang="cs-CZ" b="1" dirty="0" smtClean="0">
                <a:latin typeface="Bookman Old Style" panose="02050604050505020204" pitchFamily="18" charset="0"/>
              </a:rPr>
              <a:t>Bible </a:t>
            </a:r>
            <a:r>
              <a:rPr lang="cs-CZ" dirty="0" smtClean="0">
                <a:latin typeface="Bookman Old Style" panose="02050604050505020204" pitchFamily="18" charset="0"/>
              </a:rPr>
              <a:t>v roce </a:t>
            </a:r>
            <a:r>
              <a:rPr lang="cs-CZ" b="1" dirty="0" smtClean="0">
                <a:latin typeface="Bookman Old Style" panose="02050604050505020204" pitchFamily="18" charset="0"/>
              </a:rPr>
              <a:t>1588 </a:t>
            </a:r>
            <a:r>
              <a:rPr lang="cs-CZ" dirty="0" smtClean="0">
                <a:latin typeface="Bookman Old Style" panose="02050604050505020204" pitchFamily="18" charset="0"/>
              </a:rPr>
              <a:t>(biskupem </a:t>
            </a:r>
            <a:r>
              <a:rPr lang="cs-CZ" b="1" dirty="0" smtClean="0">
                <a:latin typeface="Bookman Old Style" panose="02050604050505020204" pitchFamily="18" charset="0"/>
              </a:rPr>
              <a:t>Williamem Morganem</a:t>
            </a:r>
            <a:r>
              <a:rPr lang="cs-CZ" dirty="0" smtClean="0">
                <a:latin typeface="Bookman Old Style" panose="02050604050505020204" pitchFamily="18" charset="0"/>
              </a:rPr>
              <a:t>). Tento překlad se stal literárním standardem velštiny po mnohé následující generace a bez tohoto díla by velština nejspíše zanikla. Již konce 15. stol.  byla  společnost ve </a:t>
            </a:r>
            <a:r>
              <a:rPr lang="en-GB" dirty="0" err="1" smtClean="0">
                <a:latin typeface="Bookman Old Style" panose="02050604050505020204" pitchFamily="18" charset="0"/>
              </a:rPr>
              <a:t>Wal</a:t>
            </a:r>
            <a:r>
              <a:rPr lang="cs-CZ" dirty="0" smtClean="0">
                <a:latin typeface="Bookman Old Style" panose="02050604050505020204" pitchFamily="18" charset="0"/>
              </a:rPr>
              <a:t>esu anglikanizována a velština byla vykázána ze škol a státní správy (což se změnilo až v roce </a:t>
            </a:r>
            <a:r>
              <a:rPr lang="cs-CZ" b="1" dirty="0" smtClean="0">
                <a:latin typeface="Bookman Old Style" panose="02050604050505020204" pitchFamily="18" charset="0"/>
              </a:rPr>
              <a:t>1967</a:t>
            </a:r>
            <a:r>
              <a:rPr lang="cs-CZ" dirty="0" smtClean="0">
                <a:latin typeface="Bookman Old Style" panose="02050604050505020204" pitchFamily="18" charset="0"/>
              </a:rPr>
              <a:t>). </a:t>
            </a:r>
            <a:endParaRPr lang="cs-CZ" dirty="0" smtClean="0">
              <a:latin typeface="Bookman Old Style" panose="02050604050505020204" pitchFamily="18" charset="0"/>
            </a:endParaRPr>
          </a:p>
          <a:p>
            <a:endParaRPr lang="cs-CZ" dirty="0" smtClean="0">
              <a:latin typeface="Bookman Old Style" panose="02050604050505020204" pitchFamily="18" charset="0"/>
            </a:endParaRPr>
          </a:p>
          <a:p>
            <a:r>
              <a:rPr lang="cs-CZ" dirty="0" smtClean="0">
                <a:latin typeface="Bookman Old Style" panose="02050604050505020204" pitchFamily="18" charset="0"/>
              </a:rPr>
              <a:t>V roce </a:t>
            </a:r>
            <a:r>
              <a:rPr lang="cs-CZ" b="1" dirty="0" smtClean="0">
                <a:latin typeface="Bookman Old Style" panose="02050604050505020204" pitchFamily="18" charset="0"/>
              </a:rPr>
              <a:t>1993</a:t>
            </a:r>
            <a:r>
              <a:rPr lang="cs-CZ" dirty="0" smtClean="0">
                <a:latin typeface="Bookman Old Style" panose="02050604050505020204" pitchFamily="18" charset="0"/>
              </a:rPr>
              <a:t> byla velština tzv. </a:t>
            </a:r>
            <a:r>
              <a:rPr lang="cs-CZ" b="1" dirty="0" err="1" smtClean="0">
                <a:latin typeface="Bookman Old Style" panose="02050604050505020204" pitchFamily="18" charset="0"/>
              </a:rPr>
              <a:t>Welsh</a:t>
            </a:r>
            <a:r>
              <a:rPr lang="cs-CZ" b="1" dirty="0" smtClean="0">
                <a:latin typeface="Bookman Old Style" panose="02050604050505020204" pitchFamily="18" charset="0"/>
              </a:rPr>
              <a:t> </a:t>
            </a:r>
            <a:r>
              <a:rPr lang="cs-CZ" b="1" dirty="0" err="1" smtClean="0">
                <a:latin typeface="Bookman Old Style" panose="02050604050505020204" pitchFamily="18" charset="0"/>
              </a:rPr>
              <a:t>Language</a:t>
            </a:r>
            <a:r>
              <a:rPr lang="cs-CZ" b="1" dirty="0" smtClean="0">
                <a:latin typeface="Bookman Old Style" panose="02050604050505020204" pitchFamily="18" charset="0"/>
              </a:rPr>
              <a:t> </a:t>
            </a:r>
            <a:r>
              <a:rPr lang="cs-CZ" b="1" dirty="0" err="1" smtClean="0">
                <a:latin typeface="Bookman Old Style" panose="02050604050505020204" pitchFamily="18" charset="0"/>
              </a:rPr>
              <a:t>Act</a:t>
            </a:r>
            <a:r>
              <a:rPr lang="cs-CZ" b="1" dirty="0" smtClean="0">
                <a:latin typeface="Bookman Old Style" panose="02050604050505020204" pitchFamily="18" charset="0"/>
              </a:rPr>
              <a:t> </a:t>
            </a:r>
            <a:r>
              <a:rPr lang="cs-CZ" dirty="0" smtClean="0">
                <a:latin typeface="Bookman Old Style" panose="02050604050505020204" pitchFamily="18" charset="0"/>
              </a:rPr>
              <a:t>zrovnoprávněna s angličtinou ve všech sférách veřejného života a ve školství. Všechny právní a veřejné dokumenty, stejně tak jako např. dopravní značky musí být psány dvojjazyčně. </a:t>
            </a:r>
            <a:endParaRPr lang="cs-CZ" dirty="0" smtClean="0">
              <a:latin typeface="Bookman Old Style" panose="02050604050505020204" pitchFamily="18" charset="0"/>
            </a:endParaRPr>
          </a:p>
          <a:p>
            <a:endParaRPr lang="cs-CZ" dirty="0" smtClean="0">
              <a:latin typeface="Bookman Old Style" panose="02050604050505020204" pitchFamily="18" charset="0"/>
            </a:endParaRPr>
          </a:p>
          <a:p>
            <a:r>
              <a:rPr lang="cs-CZ" dirty="0" smtClean="0">
                <a:latin typeface="Bookman Old Style" panose="02050604050505020204" pitchFamily="18" charset="0"/>
              </a:rPr>
              <a:t>Velština je nejrozšířenější ve hrabství </a:t>
            </a:r>
            <a:r>
              <a:rPr lang="cs-CZ" dirty="0" err="1" smtClean="0">
                <a:latin typeface="Bookman Old Style" panose="02050604050505020204" pitchFamily="18" charset="0"/>
              </a:rPr>
              <a:t>Gwynedd</a:t>
            </a:r>
            <a:r>
              <a:rPr lang="cs-CZ" dirty="0" smtClean="0">
                <a:latin typeface="Bookman Old Style" panose="02050604050505020204" pitchFamily="18" charset="0"/>
              </a:rPr>
              <a:t> a </a:t>
            </a:r>
            <a:r>
              <a:rPr lang="cs-CZ" dirty="0" err="1" smtClean="0">
                <a:latin typeface="Bookman Old Style" panose="02050604050505020204" pitchFamily="18" charset="0"/>
              </a:rPr>
              <a:t>Ynys</a:t>
            </a:r>
            <a:r>
              <a:rPr lang="cs-CZ" dirty="0" smtClean="0">
                <a:latin typeface="Bookman Old Style" panose="02050604050505020204" pitchFamily="18" charset="0"/>
              </a:rPr>
              <a:t> </a:t>
            </a:r>
            <a:r>
              <a:rPr lang="cs-CZ" dirty="0" err="1" smtClean="0">
                <a:latin typeface="Bookman Old Style" panose="02050604050505020204" pitchFamily="18" charset="0"/>
              </a:rPr>
              <a:t>Môn</a:t>
            </a:r>
            <a:r>
              <a:rPr lang="cs-CZ" dirty="0" smtClean="0">
                <a:latin typeface="Bookman Old Style" panose="02050604050505020204" pitchFamily="18" charset="0"/>
              </a:rPr>
              <a:t>. Odhaduje se asi 500 000 mluvčích. </a:t>
            </a:r>
            <a:endParaRPr lang="cs-CZ" dirty="0" smtClean="0">
              <a:latin typeface="Bookman Old Style" panose="02050604050505020204" pitchFamily="18" charset="0"/>
            </a:endParaRPr>
          </a:p>
          <a:p>
            <a:endParaRPr lang="cs-CZ" dirty="0" smtClean="0">
              <a:latin typeface="Bookman Old Style" panose="02050604050505020204" pitchFamily="18" charset="0"/>
            </a:endParaRPr>
          </a:p>
          <a:p>
            <a:r>
              <a:rPr lang="cs-CZ" sz="1400" dirty="0" smtClean="0">
                <a:latin typeface="Bookman Old Style" panose="02050604050505020204" pitchFamily="18" charset="0"/>
              </a:rPr>
              <a:t>Z části překlad </a:t>
            </a:r>
            <a:r>
              <a:rPr lang="cs-CZ" sz="1400" dirty="0" err="1" smtClean="0">
                <a:latin typeface="Bookman Old Style" panose="02050604050505020204" pitchFamily="18" charset="0"/>
              </a:rPr>
              <a:t>Fortson</a:t>
            </a:r>
            <a:r>
              <a:rPr lang="cs-CZ" sz="1400" dirty="0" smtClean="0">
                <a:latin typeface="Bookman Old Style" panose="02050604050505020204" pitchFamily="18" charset="0"/>
              </a:rPr>
              <a:t>, </a:t>
            </a:r>
            <a:r>
              <a:rPr lang="cs-CZ" sz="1400" dirty="0" err="1" smtClean="0">
                <a:latin typeface="Bookman Old Style" panose="02050604050505020204" pitchFamily="18" charset="0"/>
              </a:rPr>
              <a:t>Indo</a:t>
            </a:r>
            <a:r>
              <a:rPr lang="cs-CZ" sz="1400" dirty="0" smtClean="0">
                <a:latin typeface="Bookman Old Style" panose="02050604050505020204" pitchFamily="18" charset="0"/>
              </a:rPr>
              <a:t>-</a:t>
            </a:r>
            <a:r>
              <a:rPr lang="cs-CZ" sz="1400" dirty="0" err="1" smtClean="0">
                <a:latin typeface="Bookman Old Style" panose="02050604050505020204" pitchFamily="18" charset="0"/>
              </a:rPr>
              <a:t>European</a:t>
            </a:r>
            <a:r>
              <a:rPr lang="cs-CZ" sz="1400" dirty="0" smtClean="0">
                <a:latin typeface="Bookman Old Style" panose="02050604050505020204" pitchFamily="18" charset="0"/>
              </a:rPr>
              <a:t> </a:t>
            </a:r>
            <a:r>
              <a:rPr lang="cs-CZ" sz="1400" dirty="0" err="1" smtClean="0">
                <a:latin typeface="Bookman Old Style" panose="02050604050505020204" pitchFamily="18" charset="0"/>
              </a:rPr>
              <a:t>linguistics</a:t>
            </a:r>
            <a:r>
              <a:rPr lang="cs-CZ" sz="1400" dirty="0" smtClean="0">
                <a:latin typeface="Bookman Old Style" panose="02050604050505020204" pitchFamily="18" charset="0"/>
              </a:rPr>
              <a:t>, 2010. </a:t>
            </a:r>
            <a:endParaRPr lang="cs-CZ" sz="1400" dirty="0">
              <a:latin typeface="Bookman Old Style" panose="02050604050505020204"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45000"/>
          </a:blip>
          <a:stretch>
            <a:fillRect/>
          </a:stretch>
        </a:blipFill>
        <a:effectLst/>
      </p:bgPr>
    </p:bg>
    <p:spTree>
      <p:nvGrpSpPr>
        <p:cNvPr id="1" name=""/>
        <p:cNvGrpSpPr/>
        <p:nvPr/>
      </p:nvGrpSpPr>
      <p:grpSpPr/>
      <p:sp>
        <p:nvSpPr>
          <p:cNvPr id="2" name="Text Box 1"/>
          <p:cNvSpPr txBox="1"/>
          <p:nvPr/>
        </p:nvSpPr>
        <p:spPr>
          <a:xfrm>
            <a:off x="395605" y="188595"/>
            <a:ext cx="7578090" cy="6062345"/>
          </a:xfrm>
          <a:prstGeom prst="rect">
            <a:avLst/>
          </a:prstGeom>
          <a:noFill/>
        </p:spPr>
        <p:txBody>
          <a:bodyPr wrap="square" rtlCol="0">
            <a:spAutoFit/>
          </a:bodyPr>
          <a:p>
            <a:r>
              <a:rPr lang="en-US" sz="1600" b="1">
                <a:latin typeface="Book Antiqua" panose="02040602050305030304" charset="0"/>
                <a:cs typeface="Book Antiqua" panose="02040602050305030304" charset="0"/>
              </a:rPr>
              <a:t>Velština</a:t>
            </a:r>
            <a:r>
              <a:rPr lang="cs-CZ" altLang="en-US" sz="1600" b="1">
                <a:latin typeface="Book Antiqua" panose="02040602050305030304" charset="0"/>
                <a:cs typeface="Book Antiqua" panose="02040602050305030304" charset="0"/>
              </a:rPr>
              <a:t>- shrnutí</a:t>
            </a:r>
            <a:endParaRPr lang="en-US" sz="1600" b="1">
              <a:latin typeface="Book Antiqua" panose="02040602050305030304" charset="0"/>
              <a:cs typeface="Book Antiqua" panose="02040602050305030304" charset="0"/>
            </a:endParaRPr>
          </a:p>
          <a:p>
            <a:endParaRPr lang="en-US" sz="1600">
              <a:latin typeface="Book Antiqua" panose="02040602050305030304" charset="0"/>
              <a:cs typeface="Book Antiqua" panose="02040602050305030304" charset="0"/>
            </a:endParaRPr>
          </a:p>
          <a:p>
            <a:r>
              <a:rPr lang="en-US" sz="1600">
                <a:latin typeface="Book Antiqua" panose="02040602050305030304" charset="0"/>
                <a:cs typeface="Book Antiqua" panose="02040602050305030304" charset="0"/>
              </a:rPr>
              <a:t>V době pádu Římské říše se velština používala téměř na celém území Británie (i když vzdělané vrstvy obyvatelstva v písemném styku upřednostňovali latinu).</a:t>
            </a:r>
            <a:endParaRPr lang="en-US" sz="1600">
              <a:latin typeface="Book Antiqua" panose="02040602050305030304" charset="0"/>
              <a:cs typeface="Book Antiqua" panose="02040602050305030304" charset="0"/>
            </a:endParaRPr>
          </a:p>
          <a:p>
            <a:r>
              <a:rPr lang="en-US" sz="1600" b="1">
                <a:latin typeface="Book Antiqua" panose="02040602050305030304" charset="0"/>
                <a:cs typeface="Book Antiqua" panose="02040602050305030304" charset="0"/>
              </a:rPr>
              <a:t>410 AD</a:t>
            </a:r>
            <a:r>
              <a:rPr lang="en-US" sz="1600">
                <a:latin typeface="Book Antiqua" panose="02040602050305030304" charset="0"/>
                <a:cs typeface="Book Antiqua" panose="02040602050305030304" charset="0"/>
              </a:rPr>
              <a:t>- římská vojska odtáhla v země byla vydána na pospas nájezdníkům z okolních národů. </a:t>
            </a:r>
            <a:endParaRPr lang="en-US" sz="1600">
              <a:latin typeface="Book Antiqua" panose="02040602050305030304" charset="0"/>
              <a:cs typeface="Book Antiqua" panose="02040602050305030304" charset="0"/>
            </a:endParaRPr>
          </a:p>
          <a:p>
            <a:r>
              <a:rPr lang="en-US" sz="1600" b="1">
                <a:latin typeface="Book Antiqua" panose="02040602050305030304" charset="0"/>
                <a:cs typeface="Book Antiqua" panose="02040602050305030304" charset="0"/>
              </a:rPr>
              <a:t>Počátek 7. stol. </a:t>
            </a:r>
            <a:r>
              <a:rPr lang="en-US" sz="1600">
                <a:latin typeface="Book Antiqua" panose="02040602050305030304" charset="0"/>
                <a:cs typeface="Book Antiqua" panose="02040602050305030304" charset="0"/>
              </a:rPr>
              <a:t>mezi </a:t>
            </a:r>
            <a:r>
              <a:rPr lang="en-US" sz="1600" b="1">
                <a:latin typeface="Book Antiqua" panose="02040602050305030304" charset="0"/>
                <a:cs typeface="Book Antiqua" panose="02040602050305030304" charset="0"/>
              </a:rPr>
              <a:t>brythonská území</a:t>
            </a:r>
            <a:r>
              <a:rPr lang="en-US" sz="1600">
                <a:latin typeface="Book Antiqua" panose="02040602050305030304" charset="0"/>
                <a:cs typeface="Book Antiqua" panose="02040602050305030304" charset="0"/>
              </a:rPr>
              <a:t> patří již pouze </a:t>
            </a:r>
            <a:r>
              <a:rPr lang="en-US" sz="1600" b="1">
                <a:latin typeface="Book Antiqua" panose="02040602050305030304" charset="0"/>
                <a:cs typeface="Book Antiqua" panose="02040602050305030304" charset="0"/>
              </a:rPr>
              <a:t>Cornwall, Wales a Cumbria</a:t>
            </a:r>
            <a:r>
              <a:rPr lang="en-US" sz="1600">
                <a:latin typeface="Book Antiqua" panose="02040602050305030304" charset="0"/>
                <a:cs typeface="Book Antiqua" panose="02040602050305030304" charset="0"/>
              </a:rPr>
              <a:t>. V této době také započala intenzivní germanizace. Příchod Germánů rozdělil brythonsky mluvící území na několik navzájem izolovaných nářečí. </a:t>
            </a:r>
            <a:endParaRPr lang="en-US" sz="1600">
              <a:latin typeface="Book Antiqua" panose="02040602050305030304" charset="0"/>
              <a:cs typeface="Book Antiqua" panose="02040602050305030304" charset="0"/>
            </a:endParaRPr>
          </a:p>
          <a:p>
            <a:endParaRPr lang="en-US" sz="1600">
              <a:latin typeface="Book Antiqua" panose="02040602050305030304" charset="0"/>
              <a:cs typeface="Book Antiqua" panose="02040602050305030304" charset="0"/>
            </a:endParaRPr>
          </a:p>
          <a:p>
            <a:r>
              <a:rPr lang="en-US" sz="1600" b="1">
                <a:latin typeface="Book Antiqua" panose="02040602050305030304" charset="0"/>
                <a:cs typeface="Book Antiqua" panose="02040602050305030304" charset="0"/>
              </a:rPr>
              <a:t>7.- 9. stol. archaická velština</a:t>
            </a:r>
            <a:r>
              <a:rPr lang="en-US" sz="1600">
                <a:latin typeface="Book Antiqua" panose="02040602050305030304" charset="0"/>
                <a:cs typeface="Book Antiqua" panose="02040602050305030304" charset="0"/>
              </a:rPr>
              <a:t>- místní a osobní jména v latinských rukopisech.</a:t>
            </a:r>
            <a:endParaRPr lang="en-US" sz="1600">
              <a:latin typeface="Book Antiqua" panose="02040602050305030304" charset="0"/>
              <a:cs typeface="Book Antiqua" panose="02040602050305030304" charset="0"/>
            </a:endParaRPr>
          </a:p>
          <a:p>
            <a:r>
              <a:rPr lang="en-US" sz="1600" b="1">
                <a:latin typeface="Book Antiqua" panose="02040602050305030304" charset="0"/>
                <a:cs typeface="Book Antiqua" panose="02040602050305030304" charset="0"/>
              </a:rPr>
              <a:t>Stará velština (9. - 13. století)</a:t>
            </a:r>
            <a:r>
              <a:rPr lang="en-US" sz="1600">
                <a:latin typeface="Book Antiqua" panose="02040602050305030304" charset="0"/>
                <a:cs typeface="Book Antiqua" panose="02040602050305030304" charset="0"/>
              </a:rPr>
              <a:t> - souvislé domácí texty- okluzívy b, d a g se v mediální a koncové pozici označovaly grafémy p, t a c. Podobně i znělé konstriktivy v, ð, ɣ a ṽ.  byly zapisovány grafémy b, d, g a m. V tomto období lze spatřovat základ moderního pravopisu keltských jazyků. </a:t>
            </a:r>
            <a:endParaRPr lang="en-US" sz="1600">
              <a:latin typeface="Book Antiqua" panose="02040602050305030304" charset="0"/>
              <a:cs typeface="Book Antiqua" panose="02040602050305030304" charset="0"/>
            </a:endParaRPr>
          </a:p>
          <a:p>
            <a:r>
              <a:rPr lang="en-US" sz="1600" b="1">
                <a:latin typeface="Book Antiqua" panose="02040602050305030304" charset="0"/>
                <a:cs typeface="Book Antiqua" panose="02040602050305030304" charset="0"/>
              </a:rPr>
              <a:t>12.století- střední velština</a:t>
            </a:r>
            <a:r>
              <a:rPr lang="en-US" sz="1600">
                <a:latin typeface="Book Antiqua" panose="02040602050305030304" charset="0"/>
                <a:cs typeface="Book Antiqua" panose="02040602050305030304" charset="0"/>
              </a:rPr>
              <a:t>- zvukové změny v jazyce (např. denazalizace ṽ &gt; v měla za důsledek rozšíření počtu grafémů o y a w) zapříčinily částečnou alternaci starovelšského pravopisného systému. Období střední velštiny je udávané až do 15. století. </a:t>
            </a:r>
            <a:endParaRPr lang="en-US" sz="1600">
              <a:latin typeface="Book Antiqua" panose="02040602050305030304" charset="0"/>
              <a:cs typeface="Book Antiqua" panose="02040602050305030304" charset="0"/>
            </a:endParaRPr>
          </a:p>
          <a:p>
            <a:r>
              <a:rPr lang="en-US" sz="1600" b="1">
                <a:latin typeface="Book Antiqua" panose="02040602050305030304" charset="0"/>
                <a:cs typeface="Book Antiqua" panose="02040602050305030304" charset="0"/>
              </a:rPr>
              <a:t>Od 15. stol. - Moderní velština</a:t>
            </a:r>
            <a:r>
              <a:rPr lang="en-US" sz="1600">
                <a:latin typeface="Book Antiqua" panose="02040602050305030304" charset="0"/>
                <a:cs typeface="Book Antiqua" panose="02040602050305030304" charset="0"/>
              </a:rPr>
              <a:t>- Začaly se plně uplatňovat náslovné mutace konsonantů. Grafémy dd s f reprezentují ð a v.  </a:t>
            </a:r>
            <a:endParaRPr lang="en-US" sz="1600">
              <a:latin typeface="Book Antiqua" panose="02040602050305030304" charset="0"/>
              <a:cs typeface="Book Antiqua" panose="02040602050305030304" charset="0"/>
            </a:endParaRPr>
          </a:p>
          <a:p>
            <a:r>
              <a:rPr lang="en-US" sz="1600" b="1">
                <a:latin typeface="Book Antiqua" panose="02040602050305030304" charset="0"/>
                <a:cs typeface="Book Antiqua" panose="02040602050305030304" charset="0"/>
              </a:rPr>
              <a:t>1588 William Morgan</a:t>
            </a:r>
            <a:r>
              <a:rPr lang="en-US" sz="1600">
                <a:latin typeface="Book Antiqua" panose="02040602050305030304" charset="0"/>
                <a:cs typeface="Book Antiqua" panose="02040602050305030304" charset="0"/>
              </a:rPr>
              <a:t>- první velšský překlad Bible. (Bič. 121-122)</a:t>
            </a:r>
            <a:endParaRPr lang="en-US" sz="1600">
              <a:latin typeface="Book Antiqua" panose="02040602050305030304" charset="0"/>
              <a:cs typeface="Book Antiqua" panose="02040602050305030304" charset="0"/>
            </a:endParaRPr>
          </a:p>
          <a:p>
            <a:endParaRPr lang="en-US"/>
          </a:p>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53000"/>
            <a:lum/>
          </a:blip>
          <a:srcRect/>
          <a:stretch>
            <a:fillRect/>
          </a:stretch>
        </a:blipFill>
        <a:effectLst/>
      </p:bgPr>
    </p:bg>
    <p:spTree>
      <p:nvGrpSpPr>
        <p:cNvPr id="1" name=""/>
        <p:cNvGrpSpPr/>
        <p:nvPr/>
      </p:nvGrpSpPr>
      <p:grpSpPr>
        <a:xfrm>
          <a:off x="0" y="0"/>
          <a:ext cx="0" cy="0"/>
          <a:chOff x="0" y="0"/>
          <a:chExt cx="0" cy="0"/>
        </a:xfrm>
      </p:grpSpPr>
      <p:pic>
        <p:nvPicPr>
          <p:cNvPr id="30722" name="Picture 2" descr="Related image"/>
          <p:cNvPicPr>
            <a:picLocks noChangeAspect="1" noChangeArrowheads="1"/>
          </p:cNvPicPr>
          <p:nvPr/>
        </p:nvPicPr>
        <p:blipFill>
          <a:blip r:embed="rId2"/>
          <a:srcRect/>
          <a:stretch>
            <a:fillRect/>
          </a:stretch>
        </p:blipFill>
        <p:spPr bwMode="auto">
          <a:xfrm>
            <a:off x="0" y="357165"/>
            <a:ext cx="5214942" cy="6251453"/>
          </a:xfrm>
          <a:prstGeom prst="rect">
            <a:avLst/>
          </a:prstGeom>
          <a:noFill/>
        </p:spPr>
      </p:pic>
      <p:pic>
        <p:nvPicPr>
          <p:cNvPr id="30724" name="Picture 4" descr="Related image"/>
          <p:cNvPicPr>
            <a:picLocks noChangeAspect="1" noChangeArrowheads="1"/>
          </p:cNvPicPr>
          <p:nvPr/>
        </p:nvPicPr>
        <p:blipFill>
          <a:blip r:embed="rId3"/>
          <a:srcRect/>
          <a:stretch>
            <a:fillRect/>
          </a:stretch>
        </p:blipFill>
        <p:spPr bwMode="auto">
          <a:xfrm>
            <a:off x="5530201" y="357166"/>
            <a:ext cx="3366159" cy="2214578"/>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77000"/>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357158" y="571480"/>
            <a:ext cx="8143932" cy="6186309"/>
          </a:xfrm>
          <a:prstGeom prst="rect">
            <a:avLst/>
          </a:prstGeom>
          <a:noFill/>
        </p:spPr>
        <p:txBody>
          <a:bodyPr wrap="square" rtlCol="0">
            <a:spAutoFit/>
          </a:bodyPr>
          <a:lstStyle/>
          <a:p>
            <a:r>
              <a:rPr lang="en-US" b="1" dirty="0" err="1" smtClean="0">
                <a:latin typeface="Bookman Old Style" panose="02050604050505020204" pitchFamily="18" charset="0"/>
              </a:rPr>
              <a:t>Brytho</a:t>
            </a:r>
            <a:r>
              <a:rPr lang="cs-CZ" b="1" dirty="0" smtClean="0">
                <a:latin typeface="Bookman Old Style" panose="02050604050505020204" pitchFamily="18" charset="0"/>
              </a:rPr>
              <a:t>n</a:t>
            </a:r>
            <a:r>
              <a:rPr lang="en-US" b="1" dirty="0" err="1" smtClean="0">
                <a:latin typeface="Bookman Old Style" panose="02050604050505020204" pitchFamily="18" charset="0"/>
              </a:rPr>
              <a:t>sk</a:t>
            </a:r>
            <a:r>
              <a:rPr lang="cs-CZ" b="1" dirty="0" smtClean="0">
                <a:latin typeface="Bookman Old Style" panose="02050604050505020204" pitchFamily="18" charset="0"/>
              </a:rPr>
              <a:t>ý jazyk </a:t>
            </a:r>
            <a:r>
              <a:rPr lang="cs-CZ" dirty="0" smtClean="0">
                <a:latin typeface="Bookman Old Style" panose="02050604050505020204" pitchFamily="18" charset="0"/>
              </a:rPr>
              <a:t>byl jazyk Keltského obyvatelstva v Británii před vládou Římanů (43 A. D).  Ve svém největším rozkvětu, jak je usuzováno především z místních jmen  a názvů řek, byl </a:t>
            </a:r>
            <a:r>
              <a:rPr lang="cs-CZ" dirty="0" err="1" smtClean="0">
                <a:latin typeface="Bookman Old Style" panose="02050604050505020204" pitchFamily="18" charset="0"/>
              </a:rPr>
              <a:t>brythonský</a:t>
            </a:r>
            <a:r>
              <a:rPr lang="cs-CZ" dirty="0" smtClean="0">
                <a:latin typeface="Bookman Old Style" panose="02050604050505020204" pitchFamily="18" charset="0"/>
              </a:rPr>
              <a:t>  jazyk používán na celém území Británie, kromě severní části Skotska (za ústí řek </a:t>
            </a:r>
            <a:r>
              <a:rPr lang="cs-CZ" b="1" dirty="0" err="1" smtClean="0">
                <a:latin typeface="Bookman Old Style" panose="02050604050505020204" pitchFamily="18" charset="0"/>
              </a:rPr>
              <a:t>Clyde</a:t>
            </a:r>
            <a:r>
              <a:rPr lang="cs-CZ" b="1" dirty="0" smtClean="0">
                <a:latin typeface="Bookman Old Style" panose="02050604050505020204" pitchFamily="18" charset="0"/>
              </a:rPr>
              <a:t> </a:t>
            </a:r>
            <a:r>
              <a:rPr lang="cs-CZ" dirty="0" smtClean="0">
                <a:latin typeface="Bookman Old Style" panose="02050604050505020204" pitchFamily="18" charset="0"/>
              </a:rPr>
              <a:t>a </a:t>
            </a:r>
            <a:r>
              <a:rPr lang="cs-CZ" b="1" dirty="0" err="1" smtClean="0">
                <a:latin typeface="Bookman Old Style" panose="02050604050505020204" pitchFamily="18" charset="0"/>
              </a:rPr>
              <a:t>Forth</a:t>
            </a:r>
            <a:r>
              <a:rPr lang="cs-CZ" dirty="0" smtClean="0">
                <a:latin typeface="Bookman Old Style" panose="02050604050505020204" pitchFamily="18" charset="0"/>
              </a:rPr>
              <a:t>).  (Ad. </a:t>
            </a:r>
            <a:r>
              <a:rPr lang="cs-CZ" dirty="0" err="1" smtClean="0">
                <a:latin typeface="Bookman Old Style" panose="02050604050505020204" pitchFamily="18" charset="0"/>
              </a:rPr>
              <a:t>Fortson</a:t>
            </a:r>
            <a:r>
              <a:rPr lang="cs-CZ" dirty="0" smtClean="0">
                <a:latin typeface="Bookman Old Style" panose="02050604050505020204" pitchFamily="18" charset="0"/>
              </a:rPr>
              <a:t>, </a:t>
            </a:r>
            <a:r>
              <a:rPr lang="cs-CZ" dirty="0" err="1" smtClean="0">
                <a:latin typeface="Bookman Old Style" panose="02050604050505020204" pitchFamily="18" charset="0"/>
              </a:rPr>
              <a:t>Indo</a:t>
            </a:r>
            <a:r>
              <a:rPr lang="cs-CZ" dirty="0" smtClean="0">
                <a:latin typeface="Bookman Old Style" panose="02050604050505020204" pitchFamily="18" charset="0"/>
              </a:rPr>
              <a:t>-</a:t>
            </a:r>
            <a:r>
              <a:rPr lang="cs-CZ" dirty="0" err="1" smtClean="0">
                <a:latin typeface="Bookman Old Style" panose="02050604050505020204" pitchFamily="18" charset="0"/>
              </a:rPr>
              <a:t>European</a:t>
            </a:r>
            <a:r>
              <a:rPr lang="cs-CZ" dirty="0" smtClean="0">
                <a:latin typeface="Bookman Old Style" panose="02050604050505020204" pitchFamily="18" charset="0"/>
              </a:rPr>
              <a:t> </a:t>
            </a:r>
            <a:r>
              <a:rPr lang="cs-CZ" dirty="0" err="1" smtClean="0">
                <a:latin typeface="Bookman Old Style" panose="02050604050505020204" pitchFamily="18" charset="0"/>
              </a:rPr>
              <a:t>Linguistics</a:t>
            </a:r>
            <a:r>
              <a:rPr lang="cs-CZ" dirty="0" smtClean="0">
                <a:latin typeface="Bookman Old Style" panose="02050604050505020204" pitchFamily="18" charset="0"/>
              </a:rPr>
              <a:t>, 2010, p. 328). </a:t>
            </a:r>
            <a:endParaRPr lang="cs-CZ" dirty="0" smtClean="0">
              <a:latin typeface="Bookman Old Style" panose="02050604050505020204" pitchFamily="18" charset="0"/>
            </a:endParaRPr>
          </a:p>
          <a:p>
            <a:endParaRPr lang="cs-CZ" dirty="0">
              <a:latin typeface="Bookman Old Style" panose="02050604050505020204" pitchFamily="18" charset="0"/>
            </a:endParaRPr>
          </a:p>
          <a:p>
            <a:r>
              <a:rPr lang="cs-CZ" dirty="0">
                <a:latin typeface="Bookman Old Style" panose="02050604050505020204" pitchFamily="18" charset="0"/>
              </a:rPr>
              <a:t>Nejstarší svědectví o Británii podal Řek </a:t>
            </a:r>
            <a:r>
              <a:rPr lang="cs-CZ" b="1" dirty="0" err="1">
                <a:latin typeface="Bookman Old Style" panose="02050604050505020204" pitchFamily="18" charset="0"/>
              </a:rPr>
              <a:t>Pytheas</a:t>
            </a:r>
            <a:r>
              <a:rPr lang="cs-CZ" b="1" dirty="0">
                <a:latin typeface="Bookman Old Style" panose="02050604050505020204" pitchFamily="18" charset="0"/>
              </a:rPr>
              <a:t> z </a:t>
            </a:r>
            <a:r>
              <a:rPr lang="cs-CZ" b="1" dirty="0" err="1">
                <a:latin typeface="Bookman Old Style" panose="02050604050505020204" pitchFamily="18" charset="0"/>
              </a:rPr>
              <a:t>Massilie</a:t>
            </a:r>
            <a:r>
              <a:rPr lang="cs-CZ" dirty="0">
                <a:latin typeface="Bookman Old Style" panose="02050604050505020204" pitchFamily="18" charset="0"/>
              </a:rPr>
              <a:t>, který kolem r. 325 př. </a:t>
            </a:r>
            <a:r>
              <a:rPr lang="cs-CZ" dirty="0" smtClean="0">
                <a:latin typeface="Bookman Old Style" panose="02050604050505020204" pitchFamily="18" charset="0"/>
              </a:rPr>
              <a:t>n. l. </a:t>
            </a:r>
            <a:r>
              <a:rPr lang="cs-CZ" dirty="0">
                <a:latin typeface="Bookman Old Style" panose="02050604050505020204" pitchFamily="18" charset="0"/>
              </a:rPr>
              <a:t>uskutečnil </a:t>
            </a:r>
            <a:r>
              <a:rPr lang="cs-CZ" dirty="0" smtClean="0">
                <a:latin typeface="Bookman Old Style" panose="02050604050505020204" pitchFamily="18" charset="0"/>
              </a:rPr>
              <a:t>úspěšnou plavbu </a:t>
            </a:r>
            <a:r>
              <a:rPr lang="cs-CZ" dirty="0">
                <a:latin typeface="Bookman Old Style" panose="02050604050505020204" pitchFamily="18" charset="0"/>
              </a:rPr>
              <a:t>do severní Evropy. Tehdy zřejmě poprvé se antický svět seznámil se jménem ostrova </a:t>
            </a:r>
            <a:r>
              <a:rPr lang="cs-CZ" b="1" dirty="0" err="1">
                <a:latin typeface="Bookman Old Style" panose="02050604050505020204" pitchFamily="18" charset="0"/>
              </a:rPr>
              <a:t>Prettan</a:t>
            </a:r>
            <a:r>
              <a:rPr lang="cs-CZ" dirty="0">
                <a:latin typeface="Bookman Old Style" panose="02050604050505020204" pitchFamily="18" charset="0"/>
              </a:rPr>
              <a:t>…</a:t>
            </a:r>
            <a:r>
              <a:rPr lang="cs-CZ" b="1" dirty="0">
                <a:latin typeface="Bookman Old Style" panose="02050604050505020204" pitchFamily="18" charset="0"/>
              </a:rPr>
              <a:t>a</a:t>
            </a:r>
            <a:r>
              <a:rPr lang="cs-CZ" dirty="0">
                <a:latin typeface="Bookman Old Style" panose="02050604050505020204" pitchFamily="18" charset="0"/>
              </a:rPr>
              <a:t> (</a:t>
            </a:r>
            <a:r>
              <a:rPr lang="cs-CZ" dirty="0" smtClean="0">
                <a:latin typeface="Bookman Old Style" panose="02050604050505020204" pitchFamily="18" charset="0"/>
              </a:rPr>
              <a:t>později s </a:t>
            </a:r>
            <a:r>
              <a:rPr lang="cs-CZ" dirty="0">
                <a:latin typeface="Bookman Old Style" panose="02050604050505020204" pitchFamily="18" charset="0"/>
              </a:rPr>
              <a:t>B-), které nacházíme ve </a:t>
            </a:r>
            <a:r>
              <a:rPr lang="cs-CZ" dirty="0" err="1">
                <a:latin typeface="Bookman Old Style" panose="02050604050505020204" pitchFamily="18" charset="0"/>
              </a:rPr>
              <a:t>velš</a:t>
            </a:r>
            <a:r>
              <a:rPr lang="cs-CZ" dirty="0">
                <a:latin typeface="Bookman Old Style" panose="02050604050505020204" pitchFamily="18" charset="0"/>
              </a:rPr>
              <a:t>. </a:t>
            </a:r>
            <a:r>
              <a:rPr lang="cs-CZ" i="1" dirty="0" err="1">
                <a:latin typeface="Bookman Old Style" panose="02050604050505020204" pitchFamily="18" charset="0"/>
              </a:rPr>
              <a:t>Prydein</a:t>
            </a:r>
            <a:r>
              <a:rPr lang="cs-CZ" i="1" dirty="0">
                <a:latin typeface="Bookman Old Style" panose="02050604050505020204" pitchFamily="18" charset="0"/>
              </a:rPr>
              <a:t> </a:t>
            </a:r>
            <a:r>
              <a:rPr lang="cs-CZ" dirty="0">
                <a:latin typeface="Bookman Old Style" panose="02050604050505020204" pitchFamily="18" charset="0"/>
              </a:rPr>
              <a:t>"Británie" </a:t>
            </a:r>
            <a:r>
              <a:rPr lang="cs-CZ" i="1" dirty="0">
                <a:latin typeface="Bookman Old Style" panose="02050604050505020204" pitchFamily="18" charset="0"/>
              </a:rPr>
              <a:t>(*</a:t>
            </a:r>
            <a:r>
              <a:rPr lang="cs-CZ" i="1" dirty="0" err="1">
                <a:latin typeface="Bookman Old Style" panose="02050604050505020204" pitchFamily="18" charset="0"/>
              </a:rPr>
              <a:t>kwritaní</a:t>
            </a:r>
            <a:r>
              <a:rPr lang="cs-CZ" i="1" dirty="0">
                <a:latin typeface="Bookman Old Style" panose="02050604050505020204" pitchFamily="18" charset="0"/>
              </a:rPr>
              <a:t>), </a:t>
            </a:r>
            <a:r>
              <a:rPr lang="cs-CZ" i="1" dirty="0" err="1">
                <a:latin typeface="Bookman Old Style" panose="02050604050505020204" pitchFamily="18" charset="0"/>
              </a:rPr>
              <a:t>Prydyn</a:t>
            </a:r>
            <a:r>
              <a:rPr lang="cs-CZ" i="1" dirty="0">
                <a:latin typeface="Bookman Old Style" panose="02050604050505020204" pitchFamily="18" charset="0"/>
              </a:rPr>
              <a:t> </a:t>
            </a:r>
            <a:r>
              <a:rPr lang="cs-CZ" dirty="0">
                <a:latin typeface="Bookman Old Style" panose="02050604050505020204" pitchFamily="18" charset="0"/>
              </a:rPr>
              <a:t>"</a:t>
            </a:r>
            <a:r>
              <a:rPr lang="cs-CZ" dirty="0" err="1">
                <a:latin typeface="Bookman Old Style" panose="02050604050505020204" pitchFamily="18" charset="0"/>
              </a:rPr>
              <a:t>Piktové</a:t>
            </a:r>
            <a:r>
              <a:rPr lang="cs-CZ" dirty="0">
                <a:latin typeface="Bookman Old Style" panose="02050604050505020204" pitchFamily="18" charset="0"/>
              </a:rPr>
              <a:t>" </a:t>
            </a:r>
            <a:r>
              <a:rPr lang="cs-CZ" i="1" dirty="0">
                <a:latin typeface="Bookman Old Style" panose="02050604050505020204" pitchFamily="18" charset="0"/>
              </a:rPr>
              <a:t>(*</a:t>
            </a:r>
            <a:r>
              <a:rPr lang="cs-CZ" i="1" dirty="0" err="1">
                <a:latin typeface="Bookman Old Style" panose="02050604050505020204" pitchFamily="18" charset="0"/>
              </a:rPr>
              <a:t>kwritení</a:t>
            </a:r>
            <a:r>
              <a:rPr lang="cs-CZ" i="1" dirty="0">
                <a:latin typeface="Bookman Old Style" panose="02050604050505020204" pitchFamily="18" charset="0"/>
              </a:rPr>
              <a:t>), </a:t>
            </a:r>
            <a:r>
              <a:rPr lang="cs-CZ" i="1" dirty="0" smtClean="0">
                <a:latin typeface="Bookman Old Style" panose="02050604050505020204" pitchFamily="18" charset="0"/>
              </a:rPr>
              <a:t>vše </a:t>
            </a:r>
            <a:r>
              <a:rPr lang="cs-CZ" i="1" dirty="0">
                <a:latin typeface="Bookman Old Style" panose="02050604050505020204" pitchFamily="18" charset="0"/>
              </a:rPr>
              <a:t>od </a:t>
            </a:r>
            <a:r>
              <a:rPr lang="cs-CZ" i="1" dirty="0" err="1">
                <a:latin typeface="Bookman Old Style" panose="02050604050505020204" pitchFamily="18" charset="0"/>
              </a:rPr>
              <a:t>ie</a:t>
            </a:r>
            <a:r>
              <a:rPr lang="cs-CZ" i="1" dirty="0">
                <a:latin typeface="Bookman Old Style" panose="02050604050505020204" pitchFamily="18" charset="0"/>
              </a:rPr>
              <a:t>. kořene *</a:t>
            </a:r>
            <a:r>
              <a:rPr lang="cs-CZ" i="1" dirty="0" err="1">
                <a:latin typeface="Bookman Old Style" panose="02050604050505020204" pitchFamily="18" charset="0"/>
              </a:rPr>
              <a:t>kwer</a:t>
            </a:r>
            <a:r>
              <a:rPr lang="cs-CZ" i="1" dirty="0">
                <a:latin typeface="Bookman Old Style" panose="02050604050505020204" pitchFamily="18" charset="0"/>
              </a:rPr>
              <a:t>- "</a:t>
            </a:r>
            <a:r>
              <a:rPr lang="cs-CZ" dirty="0">
                <a:latin typeface="Bookman Old Style" panose="02050604050505020204" pitchFamily="18" charset="0"/>
              </a:rPr>
              <a:t>činit"</a:t>
            </a:r>
            <a:r>
              <a:rPr lang="cs-CZ" i="1" dirty="0">
                <a:latin typeface="Bookman Old Style" panose="02050604050505020204" pitchFamily="18" charset="0"/>
              </a:rPr>
              <a:t>, </a:t>
            </a:r>
            <a:r>
              <a:rPr lang="cs-CZ" dirty="0" err="1">
                <a:latin typeface="Bookman Old Style" panose="02050604050505020204" pitchFamily="18" charset="0"/>
              </a:rPr>
              <a:t>sr</a:t>
            </a:r>
            <a:r>
              <a:rPr lang="cs-CZ" i="1" dirty="0">
                <a:latin typeface="Bookman Old Style" panose="02050604050505020204" pitchFamily="18" charset="0"/>
              </a:rPr>
              <a:t>. </a:t>
            </a:r>
            <a:r>
              <a:rPr lang="cs-CZ" i="1" dirty="0" err="1">
                <a:latin typeface="Bookman Old Style" panose="02050604050505020204" pitchFamily="18" charset="0"/>
              </a:rPr>
              <a:t>stir</a:t>
            </a:r>
            <a:r>
              <a:rPr lang="cs-CZ" i="1" dirty="0">
                <a:latin typeface="Bookman Old Style" panose="02050604050505020204" pitchFamily="18" charset="0"/>
              </a:rPr>
              <a:t>. </a:t>
            </a:r>
            <a:r>
              <a:rPr lang="cs-CZ" i="1" dirty="0" err="1">
                <a:latin typeface="Bookman Old Style" panose="02050604050505020204" pitchFamily="18" charset="0"/>
              </a:rPr>
              <a:t>cruth</a:t>
            </a:r>
            <a:r>
              <a:rPr lang="cs-CZ" i="1" dirty="0">
                <a:latin typeface="Bookman Old Style" panose="02050604050505020204" pitchFamily="18" charset="0"/>
              </a:rPr>
              <a:t>, </a:t>
            </a:r>
            <a:r>
              <a:rPr lang="cs-CZ" i="1" dirty="0" err="1">
                <a:latin typeface="Bookman Old Style" panose="02050604050505020204" pitchFamily="18" charset="0"/>
              </a:rPr>
              <a:t>velš</a:t>
            </a:r>
            <a:r>
              <a:rPr lang="cs-CZ" i="1" dirty="0">
                <a:latin typeface="Bookman Old Style" panose="02050604050505020204" pitchFamily="18" charset="0"/>
              </a:rPr>
              <a:t>. </a:t>
            </a:r>
            <a:r>
              <a:rPr lang="cs-CZ" i="1" dirty="0" err="1">
                <a:latin typeface="Bookman Old Style" panose="02050604050505020204" pitchFamily="18" charset="0"/>
              </a:rPr>
              <a:t>pryd</a:t>
            </a:r>
            <a:r>
              <a:rPr lang="cs-CZ" i="1" dirty="0">
                <a:latin typeface="Bookman Old Style" panose="02050604050505020204" pitchFamily="18" charset="0"/>
              </a:rPr>
              <a:t> </a:t>
            </a:r>
            <a:r>
              <a:rPr lang="cs-CZ" dirty="0">
                <a:latin typeface="Bookman Old Style" panose="02050604050505020204" pitchFamily="18" charset="0"/>
              </a:rPr>
              <a:t>"podoba, </a:t>
            </a:r>
            <a:r>
              <a:rPr lang="cs-CZ" dirty="0" smtClean="0">
                <a:latin typeface="Bookman Old Style" panose="02050604050505020204" pitchFamily="18" charset="0"/>
              </a:rPr>
              <a:t>vzhled" (</a:t>
            </a:r>
            <a:r>
              <a:rPr lang="cs-CZ" dirty="0">
                <a:latin typeface="Bookman Old Style" panose="02050604050505020204" pitchFamily="18" charset="0"/>
              </a:rPr>
              <a:t>Schmidt 1993, 68). </a:t>
            </a:r>
            <a:endParaRPr lang="cs-CZ" dirty="0" smtClean="0">
              <a:latin typeface="Bookman Old Style" panose="02050604050505020204" pitchFamily="18" charset="0"/>
            </a:endParaRPr>
          </a:p>
          <a:p>
            <a:endParaRPr lang="cs-CZ" dirty="0">
              <a:latin typeface="Bookman Old Style" panose="02050604050505020204" pitchFamily="18" charset="0"/>
            </a:endParaRPr>
          </a:p>
          <a:p>
            <a:r>
              <a:rPr lang="cs-CZ" dirty="0" smtClean="0">
                <a:latin typeface="Bookman Old Style" panose="02050604050505020204" pitchFamily="18" charset="0"/>
              </a:rPr>
              <a:t>Domácí </a:t>
            </a:r>
            <a:r>
              <a:rPr lang="cs-CZ" dirty="0">
                <a:latin typeface="Bookman Old Style" panose="02050604050505020204" pitchFamily="18" charset="0"/>
              </a:rPr>
              <a:t>jméno Británie </a:t>
            </a:r>
            <a:r>
              <a:rPr lang="cs-CZ" b="1" i="1" dirty="0" smtClean="0">
                <a:latin typeface="Bookman Old Style" panose="02050604050505020204" pitchFamily="18" charset="0"/>
              </a:rPr>
              <a:t>Albion</a:t>
            </a:r>
            <a:r>
              <a:rPr lang="cs-CZ" i="1" dirty="0" smtClean="0">
                <a:latin typeface="Bookman Old Style" panose="02050604050505020204" pitchFamily="18" charset="0"/>
              </a:rPr>
              <a:t>: </a:t>
            </a:r>
            <a:r>
              <a:rPr lang="cs-CZ" i="1" dirty="0">
                <a:latin typeface="Bookman Old Style" panose="02050604050505020204" pitchFamily="18" charset="0"/>
              </a:rPr>
              <a:t>Albion </a:t>
            </a:r>
            <a:r>
              <a:rPr lang="cs-CZ" i="1" dirty="0" err="1">
                <a:latin typeface="Bookman Old Style" panose="02050604050505020204" pitchFamily="18" charset="0"/>
              </a:rPr>
              <a:t>ipsi</a:t>
            </a:r>
            <a:r>
              <a:rPr lang="cs-CZ" i="1" dirty="0">
                <a:latin typeface="Bookman Old Style" panose="02050604050505020204" pitchFamily="18" charset="0"/>
              </a:rPr>
              <a:t> [</a:t>
            </a:r>
            <a:r>
              <a:rPr lang="cs-CZ" i="1" dirty="0" err="1">
                <a:latin typeface="Bookman Old Style" panose="02050604050505020204" pitchFamily="18" charset="0"/>
              </a:rPr>
              <a:t>Britanniae</a:t>
            </a:r>
            <a:r>
              <a:rPr lang="cs-CZ" i="1" dirty="0">
                <a:latin typeface="Bookman Old Style" panose="02050604050505020204" pitchFamily="18" charset="0"/>
              </a:rPr>
              <a:t> </a:t>
            </a:r>
            <a:r>
              <a:rPr lang="cs-CZ" i="1" dirty="0" err="1">
                <a:latin typeface="Bookman Old Style" panose="02050604050505020204" pitchFamily="18" charset="0"/>
              </a:rPr>
              <a:t>insulae</a:t>
            </a:r>
            <a:r>
              <a:rPr lang="cs-CZ" i="1" dirty="0">
                <a:latin typeface="Bookman Old Style" panose="02050604050505020204" pitchFamily="18" charset="0"/>
              </a:rPr>
              <a:t>] </a:t>
            </a:r>
            <a:r>
              <a:rPr lang="cs-CZ" i="1" dirty="0" smtClean="0">
                <a:latin typeface="Bookman Old Style" panose="02050604050505020204" pitchFamily="18" charset="0"/>
              </a:rPr>
              <a:t>nomen </a:t>
            </a:r>
            <a:r>
              <a:rPr lang="cs-CZ" i="1" dirty="0" err="1" smtClean="0">
                <a:latin typeface="Bookman Old Style" panose="02050604050505020204" pitchFamily="18" charset="0"/>
              </a:rPr>
              <a:t>fuit</a:t>
            </a:r>
            <a:r>
              <a:rPr lang="cs-CZ" i="1" dirty="0" smtClean="0">
                <a:latin typeface="Bookman Old Style" panose="02050604050505020204" pitchFamily="18" charset="0"/>
              </a:rPr>
              <a:t>; </a:t>
            </a:r>
            <a:r>
              <a:rPr lang="cs-CZ" i="1" dirty="0" err="1" smtClean="0">
                <a:latin typeface="Bookman Old Style" panose="02050604050505020204" pitchFamily="18" charset="0"/>
              </a:rPr>
              <a:t>stir</a:t>
            </a:r>
            <a:r>
              <a:rPr lang="cs-CZ" i="1" dirty="0">
                <a:latin typeface="Bookman Old Style" panose="02050604050505020204" pitchFamily="18" charset="0"/>
              </a:rPr>
              <a:t>. Albu, </a:t>
            </a:r>
            <a:r>
              <a:rPr lang="cs-CZ" i="1" dirty="0" smtClean="0">
                <a:latin typeface="Bookman Old Style" panose="02050604050505020204" pitchFamily="18" charset="0"/>
              </a:rPr>
              <a:t>je </a:t>
            </a:r>
            <a:r>
              <a:rPr lang="cs-CZ" dirty="0" smtClean="0">
                <a:latin typeface="Bookman Old Style" panose="02050604050505020204" pitchFamily="18" charset="0"/>
              </a:rPr>
              <a:t>možno </a:t>
            </a:r>
            <a:r>
              <a:rPr lang="cs-CZ" dirty="0">
                <a:latin typeface="Bookman Old Style" panose="02050604050505020204" pitchFamily="18" charset="0"/>
              </a:rPr>
              <a:t>spojit s </a:t>
            </a:r>
            <a:r>
              <a:rPr lang="cs-CZ" dirty="0" err="1">
                <a:latin typeface="Bookman Old Style" panose="02050604050505020204" pitchFamily="18" charset="0"/>
              </a:rPr>
              <a:t>velš</a:t>
            </a:r>
            <a:r>
              <a:rPr lang="cs-CZ" dirty="0">
                <a:latin typeface="Bookman Old Style" panose="02050604050505020204" pitchFamily="18" charset="0"/>
              </a:rPr>
              <a:t>. </a:t>
            </a:r>
            <a:r>
              <a:rPr lang="cs-CZ" i="1" dirty="0" err="1">
                <a:latin typeface="Bookman Old Style" panose="02050604050505020204" pitchFamily="18" charset="0"/>
              </a:rPr>
              <a:t>elfydd</a:t>
            </a:r>
            <a:r>
              <a:rPr lang="cs-CZ" i="1" dirty="0">
                <a:latin typeface="Bookman Old Style" panose="02050604050505020204" pitchFamily="18" charset="0"/>
              </a:rPr>
              <a:t> </a:t>
            </a:r>
            <a:r>
              <a:rPr lang="cs-CZ" dirty="0">
                <a:latin typeface="Bookman Old Style" panose="02050604050505020204" pitchFamily="18" charset="0"/>
              </a:rPr>
              <a:t>"svět", které odráží </a:t>
            </a:r>
            <a:r>
              <a:rPr lang="cs-CZ" dirty="0" err="1">
                <a:latin typeface="Bookman Old Style" panose="02050604050505020204" pitchFamily="18" charset="0"/>
              </a:rPr>
              <a:t>kelt</a:t>
            </a:r>
            <a:r>
              <a:rPr lang="cs-CZ" dirty="0">
                <a:latin typeface="Bookman Old Style" panose="02050604050505020204" pitchFamily="18" charset="0"/>
              </a:rPr>
              <a:t>. </a:t>
            </a:r>
            <a:r>
              <a:rPr lang="cs-CZ" i="1" dirty="0">
                <a:latin typeface="Bookman Old Style" panose="02050604050505020204" pitchFamily="18" charset="0"/>
              </a:rPr>
              <a:t>*</a:t>
            </a:r>
            <a:r>
              <a:rPr lang="cs-CZ" i="1" dirty="0" err="1">
                <a:latin typeface="Bookman Old Style" panose="02050604050505020204" pitchFamily="18" charset="0"/>
              </a:rPr>
              <a:t>albiĎdn</a:t>
            </a:r>
            <a:r>
              <a:rPr lang="cs-CZ" i="1" dirty="0">
                <a:latin typeface="Bookman Old Style" panose="02050604050505020204" pitchFamily="18" charset="0"/>
              </a:rPr>
              <a:t>-. </a:t>
            </a:r>
            <a:r>
              <a:rPr lang="cs-CZ" dirty="0">
                <a:latin typeface="Bookman Old Style" panose="02050604050505020204" pitchFamily="18" charset="0"/>
              </a:rPr>
              <a:t>Etymologická souvislost s lat. </a:t>
            </a:r>
            <a:r>
              <a:rPr lang="cs-CZ" i="1" dirty="0" err="1">
                <a:latin typeface="Bookman Old Style" panose="02050604050505020204" pitchFamily="18" charset="0"/>
              </a:rPr>
              <a:t>albus</a:t>
            </a:r>
            <a:r>
              <a:rPr lang="cs-CZ" i="1" dirty="0">
                <a:latin typeface="Bookman Old Style" panose="02050604050505020204" pitchFamily="18" charset="0"/>
              </a:rPr>
              <a:t> "</a:t>
            </a:r>
            <a:r>
              <a:rPr lang="cs-CZ" dirty="0">
                <a:latin typeface="Bookman Old Style" panose="02050604050505020204" pitchFamily="18" charset="0"/>
              </a:rPr>
              <a:t>bílý, </a:t>
            </a:r>
            <a:r>
              <a:rPr lang="cs-CZ" dirty="0" smtClean="0">
                <a:latin typeface="Bookman Old Style" panose="02050604050505020204" pitchFamily="18" charset="0"/>
              </a:rPr>
              <a:t>světlý„ má </a:t>
            </a:r>
            <a:r>
              <a:rPr lang="cs-CZ" dirty="0">
                <a:latin typeface="Bookman Old Style" panose="02050604050505020204" pitchFamily="18" charset="0"/>
              </a:rPr>
              <a:t>analogii ve </a:t>
            </a:r>
            <a:r>
              <a:rPr lang="cs-CZ" dirty="0" err="1">
                <a:latin typeface="Bookman Old Style" panose="02050604050505020204" pitchFamily="18" charset="0"/>
              </a:rPr>
              <a:t>sl</a:t>
            </a:r>
            <a:r>
              <a:rPr lang="cs-CZ" dirty="0" smtClean="0">
                <a:latin typeface="Bookman Old Style" panose="02050604050505020204" pitchFamily="18" charset="0"/>
              </a:rPr>
              <a:t>.</a:t>
            </a:r>
            <a:r>
              <a:rPr lang="cs-CZ" i="1" dirty="0" smtClean="0">
                <a:latin typeface="Bookman Old Style" panose="02050604050505020204" pitchFamily="18" charset="0"/>
              </a:rPr>
              <a:t>"</a:t>
            </a:r>
            <a:r>
              <a:rPr lang="cs-CZ" dirty="0">
                <a:latin typeface="Bookman Old Style" panose="02050604050505020204" pitchFamily="18" charset="0"/>
              </a:rPr>
              <a:t>světlý; svět" </a:t>
            </a:r>
            <a:r>
              <a:rPr lang="cs-CZ" i="1" dirty="0">
                <a:latin typeface="Bookman Old Style" panose="02050604050505020204" pitchFamily="18" charset="0"/>
              </a:rPr>
              <a:t>(</a:t>
            </a:r>
            <a:r>
              <a:rPr lang="cs-CZ" i="1" dirty="0" err="1">
                <a:latin typeface="Bookman Old Style" panose="02050604050505020204" pitchFamily="18" charset="0"/>
              </a:rPr>
              <a:t>Hamp</a:t>
            </a:r>
            <a:r>
              <a:rPr lang="cs-CZ" i="1" dirty="0">
                <a:latin typeface="Bookman Old Style" panose="02050604050505020204" pitchFamily="18" charset="0"/>
              </a:rPr>
              <a:t>, ZCP 45, 1992, 87-88</a:t>
            </a:r>
            <a:r>
              <a:rPr lang="cs-CZ" i="1" dirty="0" smtClean="0">
                <a:latin typeface="Bookman Old Style" panose="02050604050505020204" pitchFamily="18" charset="0"/>
              </a:rPr>
              <a:t>).</a:t>
            </a:r>
            <a:endParaRPr lang="cs-CZ" i="1" dirty="0" smtClean="0">
              <a:latin typeface="Bookman Old Style" panose="02050604050505020204" pitchFamily="18" charset="0"/>
            </a:endParaRPr>
          </a:p>
          <a:p>
            <a:endParaRPr lang="cs-CZ" i="1" dirty="0">
              <a:latin typeface="Bookman Old Style" panose="02050604050505020204" pitchFamily="18" charset="0"/>
            </a:endParaRPr>
          </a:p>
          <a:p>
            <a:r>
              <a:rPr lang="cs-CZ" dirty="0" smtClean="0">
                <a:latin typeface="Bookman Old Style" panose="02050604050505020204" pitchFamily="18" charset="0"/>
              </a:rPr>
              <a:t>Ad. Václav Blažek, Keltské Jazyky</a:t>
            </a:r>
            <a:endParaRPr lang="cs-CZ" dirty="0" smtClean="0">
              <a:latin typeface="Bookman Old Style" panose="02050604050505020204" pitchFamily="18" charset="0"/>
            </a:endParaRPr>
          </a:p>
          <a:p>
            <a:endParaRPr lang="cs-CZ" dirty="0"/>
          </a:p>
          <a:p>
            <a:endParaRPr lang="cs-CZ"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mage result for welsh speaking areas with the names of counties"/>
          <p:cNvPicPr>
            <a:picLocks noChangeAspect="1" noChangeArrowheads="1"/>
          </p:cNvPicPr>
          <p:nvPr/>
        </p:nvPicPr>
        <p:blipFill>
          <a:blip r:embed="rId1"/>
          <a:srcRect/>
          <a:stretch>
            <a:fillRect/>
          </a:stretch>
        </p:blipFill>
        <p:spPr bwMode="auto">
          <a:xfrm>
            <a:off x="4116223" y="500042"/>
            <a:ext cx="4575345" cy="5072098"/>
          </a:xfrm>
          <a:prstGeom prst="rect">
            <a:avLst/>
          </a:prstGeom>
          <a:noFill/>
        </p:spPr>
      </p:pic>
      <p:pic>
        <p:nvPicPr>
          <p:cNvPr id="28676" name="Picture 4" descr="Related image"/>
          <p:cNvPicPr>
            <a:picLocks noChangeAspect="1" noChangeArrowheads="1"/>
          </p:cNvPicPr>
          <p:nvPr/>
        </p:nvPicPr>
        <p:blipFill>
          <a:blip r:embed="rId2"/>
          <a:srcRect/>
          <a:stretch>
            <a:fillRect/>
          </a:stretch>
        </p:blipFill>
        <p:spPr bwMode="auto">
          <a:xfrm>
            <a:off x="214282" y="571480"/>
            <a:ext cx="3929090" cy="4832782"/>
          </a:xfrm>
          <a:prstGeom prst="rect">
            <a:avLst/>
          </a:prstGeom>
          <a:noFill/>
        </p:spPr>
      </p:pic>
      <p:sp>
        <p:nvSpPr>
          <p:cNvPr id="4" name="TextovéPole 3"/>
          <p:cNvSpPr txBox="1"/>
          <p:nvPr/>
        </p:nvSpPr>
        <p:spPr>
          <a:xfrm>
            <a:off x="4071934" y="5786454"/>
            <a:ext cx="4643470" cy="646331"/>
          </a:xfrm>
          <a:prstGeom prst="rect">
            <a:avLst/>
          </a:prstGeom>
          <a:noFill/>
        </p:spPr>
        <p:txBody>
          <a:bodyPr wrap="square" rtlCol="0">
            <a:spAutoFit/>
          </a:bodyPr>
          <a:lstStyle/>
          <a:p>
            <a:r>
              <a:rPr lang="cs-CZ" dirty="0" smtClean="0">
                <a:latin typeface="Bookman Old Style" panose="02050604050505020204" pitchFamily="18" charset="0"/>
              </a:rPr>
              <a:t>Procentuální zastoupení velšsky mluvící populace  na území </a:t>
            </a:r>
            <a:r>
              <a:rPr lang="cs-CZ" dirty="0" err="1" smtClean="0">
                <a:latin typeface="Bookman Old Style" panose="02050604050505020204" pitchFamily="18" charset="0"/>
              </a:rPr>
              <a:t>Velsu</a:t>
            </a:r>
            <a:r>
              <a:rPr lang="cs-CZ" dirty="0" smtClean="0">
                <a:latin typeface="Bookman Old Style" panose="02050604050505020204" pitchFamily="18" charset="0"/>
              </a:rPr>
              <a:t>. </a:t>
            </a:r>
            <a:endParaRPr lang="cs-CZ" dirty="0">
              <a:latin typeface="Bookman Old Style" panose="020506040505050202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welsh-alphabet-pronunciation.png"/>
          <p:cNvPicPr>
            <a:picLocks noChangeAspect="1"/>
          </p:cNvPicPr>
          <p:nvPr/>
        </p:nvPicPr>
        <p:blipFill>
          <a:blip r:embed="rId1"/>
          <a:stretch>
            <a:fillRect/>
          </a:stretch>
        </p:blipFill>
        <p:spPr>
          <a:xfrm>
            <a:off x="876767" y="451405"/>
            <a:ext cx="7195695" cy="6120867"/>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37000"/>
            <a:lum/>
          </a:blip>
          <a:srcRect/>
          <a:stretch>
            <a:fillRect l="-2000" r="-2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428596" y="500042"/>
            <a:ext cx="5572164" cy="4801314"/>
          </a:xfrm>
          <a:prstGeom prst="rect">
            <a:avLst/>
          </a:prstGeom>
          <a:noFill/>
        </p:spPr>
        <p:txBody>
          <a:bodyPr wrap="square" rtlCol="0">
            <a:spAutoFit/>
          </a:bodyPr>
          <a:lstStyle/>
          <a:p>
            <a:r>
              <a:rPr lang="cs-CZ" b="1" dirty="0" err="1" smtClean="0">
                <a:latin typeface="Bookman Old Style" panose="02050604050505020204" pitchFamily="18" charset="0"/>
              </a:rPr>
              <a:t>Mabinogi</a:t>
            </a:r>
            <a:endParaRPr lang="cs-CZ" b="1" dirty="0" smtClean="0">
              <a:latin typeface="Bookman Old Style" panose="02050604050505020204" pitchFamily="18" charset="0"/>
            </a:endParaRPr>
          </a:p>
          <a:p>
            <a:endParaRPr lang="cs-CZ" dirty="0" smtClean="0">
              <a:latin typeface="Bookman Old Style" panose="02050604050505020204" pitchFamily="18" charset="0"/>
            </a:endParaRPr>
          </a:p>
          <a:p>
            <a:r>
              <a:rPr lang="cs-CZ" dirty="0" err="1" smtClean="0">
                <a:latin typeface="Bookman Old Style" panose="02050604050505020204" pitchFamily="18" charset="0"/>
              </a:rPr>
              <a:t>From</a:t>
            </a:r>
            <a:r>
              <a:rPr lang="cs-CZ" dirty="0" smtClean="0">
                <a:latin typeface="Bookman Old Style" panose="02050604050505020204" pitchFamily="18" charset="0"/>
              </a:rPr>
              <a:t> </a:t>
            </a:r>
            <a:r>
              <a:rPr lang="cs-CZ" b="1" dirty="0" smtClean="0">
                <a:latin typeface="Bookman Old Style" panose="02050604050505020204" pitchFamily="18" charset="0"/>
              </a:rPr>
              <a:t>1833 to 1849, Lady Charlotte </a:t>
            </a:r>
            <a:r>
              <a:rPr lang="cs-CZ" b="1" dirty="0" err="1" smtClean="0">
                <a:latin typeface="Bookman Old Style" panose="02050604050505020204" pitchFamily="18" charset="0"/>
              </a:rPr>
              <a:t>Guest</a:t>
            </a:r>
            <a:r>
              <a:rPr lang="cs-CZ" b="1" dirty="0" smtClean="0">
                <a:latin typeface="Bookman Old Style" panose="02050604050505020204" pitchFamily="18" charset="0"/>
              </a:rPr>
              <a:t> </a:t>
            </a:r>
            <a:r>
              <a:rPr lang="cs-CZ" dirty="0" smtClean="0">
                <a:latin typeface="Bookman Old Style" panose="02050604050505020204" pitchFamily="18" charset="0"/>
              </a:rPr>
              <a:t>(1812-1895), </a:t>
            </a:r>
            <a:r>
              <a:rPr lang="en-GB" dirty="0" smtClean="0">
                <a:latin typeface="Bookman Old Style" panose="02050604050505020204" pitchFamily="18" charset="0"/>
              </a:rPr>
              <a:t>the </a:t>
            </a:r>
            <a:r>
              <a:rPr lang="cs-CZ" dirty="0" err="1" smtClean="0">
                <a:latin typeface="Bookman Old Style" panose="02050604050505020204" pitchFamily="18" charset="0"/>
              </a:rPr>
              <a:t>only</a:t>
            </a:r>
            <a:r>
              <a:rPr lang="cs-CZ" dirty="0" smtClean="0">
                <a:latin typeface="Bookman Old Style" panose="02050604050505020204" pitchFamily="18" charset="0"/>
              </a:rPr>
              <a:t> </a:t>
            </a:r>
            <a:r>
              <a:rPr lang="cs-CZ" dirty="0" err="1" smtClean="0">
                <a:latin typeface="Bookman Old Style" panose="02050604050505020204" pitchFamily="18" charset="0"/>
              </a:rPr>
              <a:t>daughter</a:t>
            </a:r>
            <a:r>
              <a:rPr lang="cs-CZ" dirty="0" smtClean="0">
                <a:latin typeface="Bookman Old Style" panose="02050604050505020204" pitchFamily="18" charset="0"/>
              </a:rPr>
              <a:t> </a:t>
            </a:r>
            <a:r>
              <a:rPr lang="cs-CZ" dirty="0" err="1" smtClean="0">
                <a:latin typeface="Bookman Old Style" panose="02050604050505020204" pitchFamily="18" charset="0"/>
              </a:rPr>
              <a:t>of</a:t>
            </a:r>
            <a:r>
              <a:rPr lang="cs-CZ" dirty="0" smtClean="0">
                <a:latin typeface="Bookman Old Style" panose="02050604050505020204" pitchFamily="18" charset="0"/>
              </a:rPr>
              <a:t> </a:t>
            </a:r>
            <a:r>
              <a:rPr lang="cs-CZ" dirty="0" err="1" smtClean="0">
                <a:latin typeface="Bookman Old Style" panose="02050604050505020204" pitchFamily="18" charset="0"/>
              </a:rPr>
              <a:t>the</a:t>
            </a:r>
            <a:r>
              <a:rPr lang="cs-CZ" dirty="0" smtClean="0">
                <a:latin typeface="Bookman Old Style" panose="02050604050505020204" pitchFamily="18" charset="0"/>
              </a:rPr>
              <a:t> 9th </a:t>
            </a:r>
            <a:r>
              <a:rPr lang="cs-CZ" dirty="0" err="1" smtClean="0">
                <a:latin typeface="Bookman Old Style" panose="02050604050505020204" pitchFamily="18" charset="0"/>
              </a:rPr>
              <a:t>Earl</a:t>
            </a:r>
            <a:r>
              <a:rPr lang="cs-CZ" dirty="0" smtClean="0">
                <a:latin typeface="Bookman Old Style" panose="02050604050505020204" pitchFamily="18" charset="0"/>
              </a:rPr>
              <a:t> </a:t>
            </a:r>
            <a:r>
              <a:rPr lang="cs-CZ" dirty="0" err="1" smtClean="0">
                <a:latin typeface="Bookman Old Style" panose="02050604050505020204" pitchFamily="18" charset="0"/>
              </a:rPr>
              <a:t>of</a:t>
            </a:r>
            <a:r>
              <a:rPr lang="cs-CZ" dirty="0" smtClean="0">
                <a:latin typeface="Bookman Old Style" panose="02050604050505020204" pitchFamily="18" charset="0"/>
              </a:rPr>
              <a:t> </a:t>
            </a:r>
            <a:r>
              <a:rPr lang="cs-CZ" dirty="0" err="1" smtClean="0">
                <a:latin typeface="Bookman Old Style" panose="02050604050505020204" pitchFamily="18" charset="0"/>
              </a:rPr>
              <a:t>Lindsey</a:t>
            </a:r>
            <a:r>
              <a:rPr lang="cs-CZ" dirty="0" smtClean="0">
                <a:latin typeface="Bookman Old Style" panose="02050604050505020204" pitchFamily="18" charset="0"/>
              </a:rPr>
              <a:t> </a:t>
            </a:r>
            <a:r>
              <a:rPr lang="cs-CZ" dirty="0" err="1" smtClean="0">
                <a:latin typeface="Bookman Old Style" panose="02050604050505020204" pitchFamily="18" charset="0"/>
              </a:rPr>
              <a:t>and</a:t>
            </a:r>
            <a:r>
              <a:rPr lang="cs-CZ" dirty="0" smtClean="0">
                <a:latin typeface="Bookman Old Style" panose="02050604050505020204" pitchFamily="18" charset="0"/>
              </a:rPr>
              <a:t> </a:t>
            </a:r>
            <a:r>
              <a:rPr lang="cs-CZ" dirty="0" err="1" smtClean="0">
                <a:latin typeface="Bookman Old Style" panose="02050604050505020204" pitchFamily="18" charset="0"/>
              </a:rPr>
              <a:t>wife</a:t>
            </a:r>
            <a:r>
              <a:rPr lang="cs-CZ" dirty="0" smtClean="0">
                <a:latin typeface="Bookman Old Style" panose="02050604050505020204" pitchFamily="18" charset="0"/>
              </a:rPr>
              <a:t> </a:t>
            </a:r>
            <a:r>
              <a:rPr lang="cs-CZ" dirty="0" err="1" smtClean="0">
                <a:latin typeface="Bookman Old Style" panose="02050604050505020204" pitchFamily="18" charset="0"/>
              </a:rPr>
              <a:t>of</a:t>
            </a:r>
            <a:r>
              <a:rPr lang="cs-CZ" dirty="0" smtClean="0">
                <a:latin typeface="Bookman Old Style" panose="02050604050505020204" pitchFamily="18" charset="0"/>
              </a:rPr>
              <a:t> </a:t>
            </a:r>
            <a:r>
              <a:rPr lang="cs-CZ" dirty="0" err="1" smtClean="0">
                <a:latin typeface="Bookman Old Style" panose="02050604050505020204" pitchFamily="18" charset="0"/>
              </a:rPr>
              <a:t>the</a:t>
            </a:r>
            <a:r>
              <a:rPr lang="cs-CZ" dirty="0" smtClean="0">
                <a:latin typeface="Bookman Old Style" panose="02050604050505020204" pitchFamily="18" charset="0"/>
              </a:rPr>
              <a:t> </a:t>
            </a:r>
            <a:r>
              <a:rPr lang="cs-CZ" dirty="0" err="1" smtClean="0">
                <a:latin typeface="Bookman Old Style" panose="02050604050505020204" pitchFamily="18" charset="0"/>
              </a:rPr>
              <a:t>Welsh</a:t>
            </a:r>
            <a:r>
              <a:rPr lang="cs-CZ" dirty="0" smtClean="0">
                <a:latin typeface="Bookman Old Style" panose="02050604050505020204" pitchFamily="18" charset="0"/>
              </a:rPr>
              <a:t> </a:t>
            </a:r>
            <a:r>
              <a:rPr lang="cs-CZ" dirty="0" err="1" smtClean="0">
                <a:latin typeface="Bookman Old Style" panose="02050604050505020204" pitchFamily="18" charset="0"/>
              </a:rPr>
              <a:t>industrialist</a:t>
            </a:r>
            <a:r>
              <a:rPr lang="cs-CZ" dirty="0" smtClean="0">
                <a:latin typeface="Bookman Old Style" panose="02050604050505020204" pitchFamily="18" charset="0"/>
              </a:rPr>
              <a:t> Sir </a:t>
            </a:r>
            <a:r>
              <a:rPr lang="cs-CZ" dirty="0" err="1" smtClean="0">
                <a:latin typeface="Bookman Old Style" panose="02050604050505020204" pitchFamily="18" charset="0"/>
              </a:rPr>
              <a:t>Josian</a:t>
            </a:r>
            <a:r>
              <a:rPr lang="cs-CZ" dirty="0" smtClean="0">
                <a:latin typeface="Bookman Old Style" panose="02050604050505020204" pitchFamily="18" charset="0"/>
              </a:rPr>
              <a:t> John </a:t>
            </a:r>
            <a:r>
              <a:rPr lang="cs-CZ" dirty="0" err="1" smtClean="0">
                <a:latin typeface="Bookman Old Style" panose="02050604050505020204" pitchFamily="18" charset="0"/>
              </a:rPr>
              <a:t>Guest</a:t>
            </a:r>
            <a:r>
              <a:rPr lang="cs-CZ" dirty="0" smtClean="0">
                <a:latin typeface="Bookman Old Style" panose="02050604050505020204" pitchFamily="18" charset="0"/>
              </a:rPr>
              <a:t>, </a:t>
            </a:r>
            <a:r>
              <a:rPr lang="cs-CZ" dirty="0" err="1" smtClean="0">
                <a:latin typeface="Bookman Old Style" panose="02050604050505020204" pitchFamily="18" charset="0"/>
              </a:rPr>
              <a:t>published</a:t>
            </a:r>
            <a:r>
              <a:rPr lang="cs-CZ" dirty="0" smtClean="0">
                <a:latin typeface="Bookman Old Style" panose="02050604050505020204" pitchFamily="18" charset="0"/>
              </a:rPr>
              <a:t> her </a:t>
            </a:r>
            <a:r>
              <a:rPr lang="cs-CZ" dirty="0" err="1" smtClean="0">
                <a:latin typeface="Bookman Old Style" panose="02050604050505020204" pitchFamily="18" charset="0"/>
              </a:rPr>
              <a:t>translation</a:t>
            </a:r>
            <a:r>
              <a:rPr lang="cs-CZ" dirty="0" smtClean="0">
                <a:latin typeface="Bookman Old Style" panose="02050604050505020204" pitchFamily="18" charset="0"/>
              </a:rPr>
              <a:t> </a:t>
            </a:r>
            <a:r>
              <a:rPr lang="cs-CZ" dirty="0" err="1" smtClean="0">
                <a:latin typeface="Bookman Old Style" panose="02050604050505020204" pitchFamily="18" charset="0"/>
              </a:rPr>
              <a:t>of</a:t>
            </a:r>
            <a:r>
              <a:rPr lang="cs-CZ" dirty="0" smtClean="0">
                <a:latin typeface="Bookman Old Style" panose="02050604050505020204" pitchFamily="18" charset="0"/>
              </a:rPr>
              <a:t> </a:t>
            </a:r>
            <a:r>
              <a:rPr lang="cs-CZ" dirty="0" err="1" smtClean="0">
                <a:latin typeface="Bookman Old Style" panose="02050604050505020204" pitchFamily="18" charset="0"/>
              </a:rPr>
              <a:t>the</a:t>
            </a:r>
            <a:r>
              <a:rPr lang="cs-CZ" dirty="0" smtClean="0">
                <a:latin typeface="Bookman Old Style" panose="02050604050505020204" pitchFamily="18" charset="0"/>
              </a:rPr>
              <a:t> medieval </a:t>
            </a:r>
            <a:r>
              <a:rPr lang="cs-CZ" dirty="0" err="1" smtClean="0">
                <a:latin typeface="Bookman Old Style" panose="02050604050505020204" pitchFamily="18" charset="0"/>
              </a:rPr>
              <a:t>Welsh</a:t>
            </a:r>
            <a:r>
              <a:rPr lang="cs-CZ" dirty="0" smtClean="0">
                <a:latin typeface="Bookman Old Style" panose="02050604050505020204" pitchFamily="18" charset="0"/>
              </a:rPr>
              <a:t> prose </a:t>
            </a:r>
            <a:r>
              <a:rPr lang="cs-CZ" dirty="0" err="1" smtClean="0">
                <a:latin typeface="Bookman Old Style" panose="02050604050505020204" pitchFamily="18" charset="0"/>
              </a:rPr>
              <a:t>tales</a:t>
            </a:r>
            <a:r>
              <a:rPr lang="cs-CZ" dirty="0" smtClean="0">
                <a:latin typeface="Bookman Old Style" panose="02050604050505020204" pitchFamily="18" charset="0"/>
              </a:rPr>
              <a:t> </a:t>
            </a:r>
            <a:r>
              <a:rPr lang="cs-CZ" dirty="0" err="1" smtClean="0">
                <a:latin typeface="Bookman Old Style" panose="02050604050505020204" pitchFamily="18" charset="0"/>
              </a:rPr>
              <a:t>she</a:t>
            </a:r>
            <a:r>
              <a:rPr lang="cs-CZ" dirty="0" smtClean="0">
                <a:latin typeface="Bookman Old Style" panose="02050604050505020204" pitchFamily="18" charset="0"/>
              </a:rPr>
              <a:t> </a:t>
            </a:r>
            <a:r>
              <a:rPr lang="cs-CZ" dirty="0" err="1" smtClean="0">
                <a:latin typeface="Bookman Old Style" panose="02050604050505020204" pitchFamily="18" charset="0"/>
              </a:rPr>
              <a:t>called</a:t>
            </a:r>
            <a:r>
              <a:rPr lang="cs-CZ" dirty="0" smtClean="0">
                <a:latin typeface="Bookman Old Style" panose="02050604050505020204" pitchFamily="18" charset="0"/>
              </a:rPr>
              <a:t> </a:t>
            </a:r>
            <a:r>
              <a:rPr lang="cs-CZ" b="1" i="1" dirty="0" err="1" smtClean="0">
                <a:latin typeface="Bookman Old Style" panose="02050604050505020204" pitchFamily="18" charset="0"/>
              </a:rPr>
              <a:t>The</a:t>
            </a:r>
            <a:r>
              <a:rPr lang="cs-CZ" b="1" i="1" dirty="0" smtClean="0">
                <a:latin typeface="Bookman Old Style" panose="02050604050505020204" pitchFamily="18" charset="0"/>
              </a:rPr>
              <a:t> </a:t>
            </a:r>
            <a:r>
              <a:rPr lang="cs-CZ" b="1" i="1" dirty="0" err="1" smtClean="0">
                <a:latin typeface="Bookman Old Style" panose="02050604050505020204" pitchFamily="18" charset="0"/>
              </a:rPr>
              <a:t>Mabinogion</a:t>
            </a:r>
            <a:r>
              <a:rPr lang="cs-CZ" dirty="0" smtClean="0">
                <a:latin typeface="Bookman Old Style" panose="02050604050505020204" pitchFamily="18" charset="0"/>
              </a:rPr>
              <a:t>. </a:t>
            </a:r>
            <a:r>
              <a:rPr lang="cs-CZ" dirty="0" err="1" smtClean="0">
                <a:latin typeface="Bookman Old Style" panose="02050604050505020204" pitchFamily="18" charset="0"/>
              </a:rPr>
              <a:t>There</a:t>
            </a:r>
            <a:r>
              <a:rPr lang="cs-CZ" dirty="0" smtClean="0">
                <a:latin typeface="Bookman Old Style" panose="02050604050505020204" pitchFamily="18" charset="0"/>
              </a:rPr>
              <a:t> are </a:t>
            </a:r>
            <a:r>
              <a:rPr lang="cs-CZ" dirty="0" err="1" smtClean="0">
                <a:latin typeface="Bookman Old Style" panose="02050604050505020204" pitchFamily="18" charset="0"/>
              </a:rPr>
              <a:t>two</a:t>
            </a:r>
            <a:r>
              <a:rPr lang="cs-CZ" dirty="0" smtClean="0">
                <a:latin typeface="Bookman Old Style" panose="02050604050505020204" pitchFamily="18" charset="0"/>
              </a:rPr>
              <a:t> </a:t>
            </a:r>
            <a:r>
              <a:rPr lang="cs-CZ" dirty="0" err="1" smtClean="0">
                <a:latin typeface="Bookman Old Style" panose="02050604050505020204" pitchFamily="18" charset="0"/>
              </a:rPr>
              <a:t>collections</a:t>
            </a:r>
            <a:r>
              <a:rPr lang="cs-CZ" dirty="0" smtClean="0">
                <a:latin typeface="Bookman Old Style" panose="02050604050505020204" pitchFamily="18" charset="0"/>
              </a:rPr>
              <a:t> </a:t>
            </a:r>
            <a:r>
              <a:rPr lang="cs-CZ" dirty="0" err="1" smtClean="0">
                <a:latin typeface="Bookman Old Style" panose="02050604050505020204" pitchFamily="18" charset="0"/>
              </a:rPr>
              <a:t>of</a:t>
            </a:r>
            <a:r>
              <a:rPr lang="cs-CZ" dirty="0" smtClean="0">
                <a:latin typeface="Bookman Old Style" panose="02050604050505020204" pitchFamily="18" charset="0"/>
              </a:rPr>
              <a:t> these </a:t>
            </a:r>
            <a:r>
              <a:rPr lang="cs-CZ" dirty="0" err="1" smtClean="0">
                <a:latin typeface="Bookman Old Style" panose="02050604050505020204" pitchFamily="18" charset="0"/>
              </a:rPr>
              <a:t>tales</a:t>
            </a:r>
            <a:r>
              <a:rPr lang="cs-CZ" dirty="0" smtClean="0">
                <a:latin typeface="Bookman Old Style" panose="02050604050505020204" pitchFamily="18" charset="0"/>
              </a:rPr>
              <a:t>, </a:t>
            </a:r>
            <a:r>
              <a:rPr lang="cs-CZ" dirty="0" err="1" smtClean="0">
                <a:latin typeface="Bookman Old Style" panose="02050604050505020204" pitchFamily="18" charset="0"/>
              </a:rPr>
              <a:t>one</a:t>
            </a:r>
            <a:r>
              <a:rPr lang="cs-CZ" dirty="0" smtClean="0">
                <a:latin typeface="Bookman Old Style" panose="02050604050505020204" pitchFamily="18" charset="0"/>
              </a:rPr>
              <a:t> in </a:t>
            </a:r>
            <a:r>
              <a:rPr lang="cs-CZ" dirty="0" err="1" smtClean="0">
                <a:latin typeface="Bookman Old Style" panose="02050604050505020204" pitchFamily="18" charset="0"/>
              </a:rPr>
              <a:t>the</a:t>
            </a:r>
            <a:r>
              <a:rPr lang="cs-CZ" dirty="0" smtClean="0">
                <a:latin typeface="Bookman Old Style" panose="02050604050505020204" pitchFamily="18" charset="0"/>
              </a:rPr>
              <a:t> </a:t>
            </a:r>
            <a:r>
              <a:rPr lang="cs-CZ" b="1" dirty="0" err="1" smtClean="0">
                <a:latin typeface="Bookman Old Style" panose="02050604050505020204" pitchFamily="18" charset="0"/>
              </a:rPr>
              <a:t>White</a:t>
            </a:r>
            <a:r>
              <a:rPr lang="cs-CZ" b="1" dirty="0" smtClean="0">
                <a:latin typeface="Bookman Old Style" panose="02050604050505020204" pitchFamily="18" charset="0"/>
              </a:rPr>
              <a:t> </a:t>
            </a:r>
            <a:r>
              <a:rPr lang="cs-CZ" b="1" dirty="0" err="1" smtClean="0">
                <a:latin typeface="Bookman Old Style" panose="02050604050505020204" pitchFamily="18" charset="0"/>
              </a:rPr>
              <a:t>Book</a:t>
            </a:r>
            <a:r>
              <a:rPr lang="cs-CZ" b="1" dirty="0" smtClean="0">
                <a:latin typeface="Bookman Old Style" panose="02050604050505020204" pitchFamily="18" charset="0"/>
              </a:rPr>
              <a:t> </a:t>
            </a:r>
            <a:r>
              <a:rPr lang="cs-CZ" b="1" dirty="0" err="1" smtClean="0">
                <a:latin typeface="Bookman Old Style" panose="02050604050505020204" pitchFamily="18" charset="0"/>
              </a:rPr>
              <a:t>of</a:t>
            </a:r>
            <a:r>
              <a:rPr lang="cs-CZ" b="1" dirty="0" smtClean="0">
                <a:latin typeface="Bookman Old Style" panose="02050604050505020204" pitchFamily="18" charset="0"/>
              </a:rPr>
              <a:t> </a:t>
            </a:r>
            <a:r>
              <a:rPr lang="cs-CZ" b="1" dirty="0" err="1" smtClean="0">
                <a:latin typeface="Bookman Old Style" panose="02050604050505020204" pitchFamily="18" charset="0"/>
              </a:rPr>
              <a:t>Rhydderch</a:t>
            </a:r>
            <a:r>
              <a:rPr lang="cs-CZ" dirty="0" smtClean="0">
                <a:latin typeface="Bookman Old Style" panose="02050604050505020204" pitchFamily="18" charset="0"/>
              </a:rPr>
              <a:t>, </a:t>
            </a:r>
            <a:r>
              <a:rPr lang="cs-CZ" dirty="0" err="1" smtClean="0">
                <a:latin typeface="Bookman Old Style" panose="02050604050505020204" pitchFamily="18" charset="0"/>
              </a:rPr>
              <a:t>and</a:t>
            </a:r>
            <a:r>
              <a:rPr lang="cs-CZ" dirty="0" smtClean="0">
                <a:latin typeface="Bookman Old Style" panose="02050604050505020204" pitchFamily="18" charset="0"/>
              </a:rPr>
              <a:t> </a:t>
            </a:r>
            <a:r>
              <a:rPr lang="cs-CZ" dirty="0" err="1" smtClean="0">
                <a:latin typeface="Bookman Old Style" panose="02050604050505020204" pitchFamily="18" charset="0"/>
              </a:rPr>
              <a:t>the</a:t>
            </a:r>
            <a:r>
              <a:rPr lang="cs-CZ" dirty="0" smtClean="0">
                <a:latin typeface="Bookman Old Style" panose="02050604050505020204" pitchFamily="18" charset="0"/>
              </a:rPr>
              <a:t> </a:t>
            </a:r>
            <a:r>
              <a:rPr lang="cs-CZ" dirty="0" err="1" smtClean="0">
                <a:latin typeface="Bookman Old Style" panose="02050604050505020204" pitchFamily="18" charset="0"/>
              </a:rPr>
              <a:t>other</a:t>
            </a:r>
            <a:r>
              <a:rPr lang="cs-CZ" dirty="0" smtClean="0">
                <a:latin typeface="Bookman Old Style" panose="02050604050505020204" pitchFamily="18" charset="0"/>
              </a:rPr>
              <a:t> in </a:t>
            </a:r>
            <a:r>
              <a:rPr lang="cs-CZ" dirty="0" err="1" smtClean="0">
                <a:latin typeface="Bookman Old Style" panose="02050604050505020204" pitchFamily="18" charset="0"/>
              </a:rPr>
              <a:t>the</a:t>
            </a:r>
            <a:r>
              <a:rPr lang="cs-CZ" dirty="0" smtClean="0">
                <a:latin typeface="Bookman Old Style" panose="02050604050505020204" pitchFamily="18" charset="0"/>
              </a:rPr>
              <a:t> </a:t>
            </a:r>
            <a:r>
              <a:rPr lang="cs-CZ" b="1" dirty="0" err="1" smtClean="0">
                <a:latin typeface="Bookman Old Style" panose="02050604050505020204" pitchFamily="18" charset="0"/>
              </a:rPr>
              <a:t>Red</a:t>
            </a:r>
            <a:r>
              <a:rPr lang="cs-CZ" b="1" dirty="0" smtClean="0">
                <a:latin typeface="Bookman Old Style" panose="02050604050505020204" pitchFamily="18" charset="0"/>
              </a:rPr>
              <a:t> </a:t>
            </a:r>
            <a:r>
              <a:rPr lang="cs-CZ" b="1" dirty="0" err="1" smtClean="0">
                <a:latin typeface="Bookman Old Style" panose="02050604050505020204" pitchFamily="18" charset="0"/>
              </a:rPr>
              <a:t>Book</a:t>
            </a:r>
            <a:r>
              <a:rPr lang="cs-CZ" b="1" dirty="0" smtClean="0">
                <a:latin typeface="Bookman Old Style" panose="02050604050505020204" pitchFamily="18" charset="0"/>
              </a:rPr>
              <a:t> </a:t>
            </a:r>
            <a:r>
              <a:rPr lang="cs-CZ" b="1" dirty="0" err="1" smtClean="0">
                <a:latin typeface="Bookman Old Style" panose="02050604050505020204" pitchFamily="18" charset="0"/>
              </a:rPr>
              <a:t>of</a:t>
            </a:r>
            <a:r>
              <a:rPr lang="cs-CZ" b="1" dirty="0" smtClean="0">
                <a:latin typeface="Bookman Old Style" panose="02050604050505020204" pitchFamily="18" charset="0"/>
              </a:rPr>
              <a:t> </a:t>
            </a:r>
            <a:r>
              <a:rPr lang="cs-CZ" b="1" dirty="0" err="1" smtClean="0">
                <a:latin typeface="Bookman Old Style" panose="02050604050505020204" pitchFamily="18" charset="0"/>
              </a:rPr>
              <a:t>Hergest</a:t>
            </a:r>
            <a:r>
              <a:rPr lang="cs-CZ" dirty="0" smtClean="0">
                <a:latin typeface="Bookman Old Style" panose="02050604050505020204" pitchFamily="18" charset="0"/>
              </a:rPr>
              <a:t>. </a:t>
            </a:r>
            <a:r>
              <a:rPr lang="cs-CZ" dirty="0" err="1" smtClean="0">
                <a:latin typeface="Bookman Old Style" panose="02050604050505020204" pitchFamily="18" charset="0"/>
              </a:rPr>
              <a:t>The</a:t>
            </a:r>
            <a:r>
              <a:rPr lang="cs-CZ" dirty="0" smtClean="0">
                <a:latin typeface="Bookman Old Style" panose="02050604050505020204" pitchFamily="18" charset="0"/>
              </a:rPr>
              <a:t> </a:t>
            </a:r>
            <a:r>
              <a:rPr lang="cs-CZ" dirty="0" err="1" smtClean="0">
                <a:latin typeface="Bookman Old Style" panose="02050604050505020204" pitchFamily="18" charset="0"/>
              </a:rPr>
              <a:t>White</a:t>
            </a:r>
            <a:r>
              <a:rPr lang="cs-CZ" dirty="0" smtClean="0">
                <a:latin typeface="Bookman Old Style" panose="02050604050505020204" pitchFamily="18" charset="0"/>
              </a:rPr>
              <a:t> </a:t>
            </a:r>
            <a:r>
              <a:rPr lang="cs-CZ" dirty="0" err="1" smtClean="0">
                <a:latin typeface="Bookman Old Style" panose="02050604050505020204" pitchFamily="18" charset="0"/>
              </a:rPr>
              <a:t>Book</a:t>
            </a:r>
            <a:r>
              <a:rPr lang="cs-CZ" dirty="0" smtClean="0">
                <a:latin typeface="Bookman Old Style" panose="02050604050505020204" pitchFamily="18" charset="0"/>
              </a:rPr>
              <a:t> </a:t>
            </a:r>
            <a:r>
              <a:rPr lang="cs-CZ" dirty="0" err="1" smtClean="0">
                <a:latin typeface="Bookman Old Style" panose="02050604050505020204" pitchFamily="18" charset="0"/>
              </a:rPr>
              <a:t>is</a:t>
            </a:r>
            <a:r>
              <a:rPr lang="cs-CZ" dirty="0" smtClean="0">
                <a:latin typeface="Bookman Old Style" panose="02050604050505020204" pitchFamily="18" charset="0"/>
              </a:rPr>
              <a:t> </a:t>
            </a:r>
            <a:r>
              <a:rPr lang="cs-CZ" dirty="0" err="1" smtClean="0">
                <a:latin typeface="Bookman Old Style" panose="02050604050505020204" pitchFamily="18" charset="0"/>
              </a:rPr>
              <a:t>the</a:t>
            </a:r>
            <a:r>
              <a:rPr lang="cs-CZ" dirty="0" smtClean="0">
                <a:latin typeface="Bookman Old Style" panose="02050604050505020204" pitchFamily="18" charset="0"/>
              </a:rPr>
              <a:t> </a:t>
            </a:r>
            <a:r>
              <a:rPr lang="cs-CZ" dirty="0" err="1" smtClean="0">
                <a:latin typeface="Bookman Old Style" panose="02050604050505020204" pitchFamily="18" charset="0"/>
              </a:rPr>
              <a:t>older</a:t>
            </a:r>
            <a:r>
              <a:rPr lang="cs-CZ" dirty="0" smtClean="0">
                <a:latin typeface="Bookman Old Style" panose="02050604050505020204" pitchFamily="18" charset="0"/>
              </a:rPr>
              <a:t> </a:t>
            </a:r>
            <a:r>
              <a:rPr lang="cs-CZ" dirty="0" err="1" smtClean="0">
                <a:latin typeface="Bookman Old Style" panose="02050604050505020204" pitchFamily="18" charset="0"/>
              </a:rPr>
              <a:t>manuscript</a:t>
            </a:r>
            <a:r>
              <a:rPr lang="cs-CZ" dirty="0" smtClean="0">
                <a:latin typeface="Bookman Old Style" panose="02050604050505020204" pitchFamily="18" charset="0"/>
              </a:rPr>
              <a:t>, </a:t>
            </a:r>
            <a:r>
              <a:rPr lang="cs-CZ" dirty="0" err="1" smtClean="0">
                <a:latin typeface="Bookman Old Style" panose="02050604050505020204" pitchFamily="18" charset="0"/>
              </a:rPr>
              <a:t>dating</a:t>
            </a:r>
            <a:r>
              <a:rPr lang="cs-CZ" dirty="0" smtClean="0">
                <a:latin typeface="Bookman Old Style" panose="02050604050505020204" pitchFamily="18" charset="0"/>
              </a:rPr>
              <a:t> </a:t>
            </a:r>
            <a:r>
              <a:rPr lang="cs-CZ" dirty="0" err="1" smtClean="0">
                <a:latin typeface="Bookman Old Style" panose="02050604050505020204" pitchFamily="18" charset="0"/>
              </a:rPr>
              <a:t>from</a:t>
            </a:r>
            <a:r>
              <a:rPr lang="cs-CZ" dirty="0" smtClean="0">
                <a:latin typeface="Bookman Old Style" panose="02050604050505020204" pitchFamily="18" charset="0"/>
              </a:rPr>
              <a:t> </a:t>
            </a:r>
            <a:r>
              <a:rPr lang="cs-CZ" dirty="0" err="1" smtClean="0">
                <a:latin typeface="Bookman Old Style" panose="02050604050505020204" pitchFamily="18" charset="0"/>
              </a:rPr>
              <a:t>around</a:t>
            </a:r>
            <a:r>
              <a:rPr lang="cs-CZ" dirty="0" smtClean="0">
                <a:latin typeface="Bookman Old Style" panose="02050604050505020204" pitchFamily="18" charset="0"/>
              </a:rPr>
              <a:t> 1325, </a:t>
            </a:r>
            <a:r>
              <a:rPr lang="cs-CZ" dirty="0" err="1" smtClean="0">
                <a:latin typeface="Bookman Old Style" panose="02050604050505020204" pitchFamily="18" charset="0"/>
              </a:rPr>
              <a:t>but</a:t>
            </a:r>
            <a:r>
              <a:rPr lang="cs-CZ" dirty="0" smtClean="0">
                <a:latin typeface="Bookman Old Style" panose="02050604050505020204" pitchFamily="18" charset="0"/>
              </a:rPr>
              <a:t> </a:t>
            </a:r>
            <a:r>
              <a:rPr lang="cs-CZ" dirty="0" err="1" smtClean="0">
                <a:latin typeface="Bookman Old Style" panose="02050604050505020204" pitchFamily="18" charset="0"/>
              </a:rPr>
              <a:t>the</a:t>
            </a:r>
            <a:r>
              <a:rPr lang="cs-CZ" dirty="0" smtClean="0">
                <a:latin typeface="Bookman Old Style" panose="02050604050505020204" pitchFamily="18" charset="0"/>
              </a:rPr>
              <a:t> </a:t>
            </a:r>
            <a:r>
              <a:rPr lang="cs-CZ" dirty="0" err="1" smtClean="0">
                <a:latin typeface="Bookman Old Style" panose="02050604050505020204" pitchFamily="18" charset="0"/>
              </a:rPr>
              <a:t>only</a:t>
            </a:r>
            <a:r>
              <a:rPr lang="cs-CZ" dirty="0" smtClean="0">
                <a:latin typeface="Bookman Old Style" panose="02050604050505020204" pitchFamily="18" charset="0"/>
              </a:rPr>
              <a:t> </a:t>
            </a:r>
            <a:r>
              <a:rPr lang="cs-CZ" dirty="0" err="1" smtClean="0">
                <a:latin typeface="Bookman Old Style" panose="02050604050505020204" pitchFamily="18" charset="0"/>
              </a:rPr>
              <a:t>complete</a:t>
            </a:r>
            <a:r>
              <a:rPr lang="cs-CZ" dirty="0" smtClean="0">
                <a:latin typeface="Bookman Old Style" panose="02050604050505020204" pitchFamily="18" charset="0"/>
              </a:rPr>
              <a:t> text </a:t>
            </a:r>
            <a:r>
              <a:rPr lang="cs-CZ" dirty="0" err="1" smtClean="0">
                <a:latin typeface="Bookman Old Style" panose="02050604050505020204" pitchFamily="18" charset="0"/>
              </a:rPr>
              <a:t>is</a:t>
            </a:r>
            <a:r>
              <a:rPr lang="cs-CZ" dirty="0" smtClean="0">
                <a:latin typeface="Bookman Old Style" panose="02050604050505020204" pitchFamily="18" charset="0"/>
              </a:rPr>
              <a:t> </a:t>
            </a:r>
            <a:r>
              <a:rPr lang="cs-CZ" dirty="0" err="1" smtClean="0">
                <a:latin typeface="Bookman Old Style" panose="02050604050505020204" pitchFamily="18" charset="0"/>
              </a:rPr>
              <a:t>found</a:t>
            </a:r>
            <a:r>
              <a:rPr lang="cs-CZ" dirty="0" smtClean="0">
                <a:latin typeface="Bookman Old Style" panose="02050604050505020204" pitchFamily="18" charset="0"/>
              </a:rPr>
              <a:t> in </a:t>
            </a:r>
            <a:r>
              <a:rPr lang="cs-CZ" dirty="0" err="1" smtClean="0">
                <a:latin typeface="Bookman Old Style" panose="02050604050505020204" pitchFamily="18" charset="0"/>
              </a:rPr>
              <a:t>the</a:t>
            </a:r>
            <a:r>
              <a:rPr lang="cs-CZ" dirty="0" smtClean="0">
                <a:latin typeface="Bookman Old Style" panose="02050604050505020204" pitchFamily="18" charset="0"/>
              </a:rPr>
              <a:t> </a:t>
            </a:r>
            <a:r>
              <a:rPr lang="cs-CZ" dirty="0" err="1" smtClean="0">
                <a:latin typeface="Bookman Old Style" panose="02050604050505020204" pitchFamily="18" charset="0"/>
              </a:rPr>
              <a:t>Red</a:t>
            </a:r>
            <a:r>
              <a:rPr lang="cs-CZ" dirty="0" smtClean="0">
                <a:latin typeface="Bookman Old Style" panose="02050604050505020204" pitchFamily="18" charset="0"/>
              </a:rPr>
              <a:t> </a:t>
            </a:r>
            <a:r>
              <a:rPr lang="cs-CZ" dirty="0" err="1" smtClean="0">
                <a:latin typeface="Bookman Old Style" panose="02050604050505020204" pitchFamily="18" charset="0"/>
              </a:rPr>
              <a:t>Book</a:t>
            </a:r>
            <a:r>
              <a:rPr lang="cs-CZ" dirty="0" smtClean="0">
                <a:latin typeface="Bookman Old Style" panose="02050604050505020204" pitchFamily="18" charset="0"/>
              </a:rPr>
              <a:t>, </a:t>
            </a:r>
            <a:r>
              <a:rPr lang="cs-CZ" dirty="0" err="1" smtClean="0">
                <a:latin typeface="Bookman Old Style" panose="02050604050505020204" pitchFamily="18" charset="0"/>
              </a:rPr>
              <a:t>of</a:t>
            </a:r>
            <a:r>
              <a:rPr lang="cs-CZ" dirty="0" smtClean="0">
                <a:latin typeface="Bookman Old Style" panose="02050604050505020204" pitchFamily="18" charset="0"/>
              </a:rPr>
              <a:t> </a:t>
            </a:r>
            <a:r>
              <a:rPr lang="cs-CZ" dirty="0" err="1" smtClean="0">
                <a:latin typeface="Bookman Old Style" panose="02050604050505020204" pitchFamily="18" charset="0"/>
              </a:rPr>
              <a:t>around</a:t>
            </a:r>
            <a:r>
              <a:rPr lang="cs-CZ" dirty="0" smtClean="0">
                <a:latin typeface="Bookman Old Style" panose="02050604050505020204" pitchFamily="18" charset="0"/>
              </a:rPr>
              <a:t> 1400. </a:t>
            </a:r>
            <a:r>
              <a:rPr lang="cs-CZ" dirty="0" err="1" smtClean="0">
                <a:latin typeface="Bookman Old Style" panose="02050604050505020204" pitchFamily="18" charset="0"/>
              </a:rPr>
              <a:t>The</a:t>
            </a:r>
            <a:r>
              <a:rPr lang="cs-CZ" dirty="0" smtClean="0">
                <a:latin typeface="Bookman Old Style" panose="02050604050505020204" pitchFamily="18" charset="0"/>
              </a:rPr>
              <a:t> </a:t>
            </a:r>
            <a:r>
              <a:rPr lang="cs-CZ" dirty="0" err="1" smtClean="0">
                <a:latin typeface="Bookman Old Style" panose="02050604050505020204" pitchFamily="18" charset="0"/>
              </a:rPr>
              <a:t>Red</a:t>
            </a:r>
            <a:r>
              <a:rPr lang="cs-CZ" dirty="0" smtClean="0">
                <a:latin typeface="Bookman Old Style" panose="02050604050505020204" pitchFamily="18" charset="0"/>
              </a:rPr>
              <a:t> </a:t>
            </a:r>
            <a:r>
              <a:rPr lang="cs-CZ" dirty="0" err="1" smtClean="0">
                <a:latin typeface="Bookman Old Style" panose="02050604050505020204" pitchFamily="18" charset="0"/>
              </a:rPr>
              <a:t>Book</a:t>
            </a:r>
            <a:r>
              <a:rPr lang="cs-CZ" dirty="0" smtClean="0">
                <a:latin typeface="Bookman Old Style" panose="02050604050505020204" pitchFamily="18" charset="0"/>
              </a:rPr>
              <a:t> </a:t>
            </a:r>
            <a:r>
              <a:rPr lang="cs-CZ" dirty="0" err="1" smtClean="0">
                <a:latin typeface="Bookman Old Style" panose="02050604050505020204" pitchFamily="18" charset="0"/>
              </a:rPr>
              <a:t>is</a:t>
            </a:r>
            <a:r>
              <a:rPr lang="cs-CZ" dirty="0" smtClean="0">
                <a:latin typeface="Bookman Old Style" panose="02050604050505020204" pitchFamily="18" charset="0"/>
              </a:rPr>
              <a:t> a </a:t>
            </a:r>
            <a:r>
              <a:rPr lang="cs-CZ" dirty="0" err="1" smtClean="0">
                <a:latin typeface="Bookman Old Style" panose="02050604050505020204" pitchFamily="18" charset="0"/>
              </a:rPr>
              <a:t>massive</a:t>
            </a:r>
            <a:r>
              <a:rPr lang="cs-CZ" dirty="0" smtClean="0">
                <a:latin typeface="Bookman Old Style" panose="02050604050505020204" pitchFamily="18" charset="0"/>
              </a:rPr>
              <a:t> </a:t>
            </a:r>
            <a:r>
              <a:rPr lang="cs-CZ" dirty="0" err="1" smtClean="0">
                <a:latin typeface="Bookman Old Style" panose="02050604050505020204" pitchFamily="18" charset="0"/>
              </a:rPr>
              <a:t>compilation</a:t>
            </a:r>
            <a:r>
              <a:rPr lang="cs-CZ" dirty="0" smtClean="0">
                <a:latin typeface="Bookman Old Style" panose="02050604050505020204" pitchFamily="18" charset="0"/>
              </a:rPr>
              <a:t> </a:t>
            </a:r>
            <a:r>
              <a:rPr lang="cs-CZ" dirty="0" err="1" smtClean="0">
                <a:latin typeface="Bookman Old Style" panose="02050604050505020204" pitchFamily="18" charset="0"/>
              </a:rPr>
              <a:t>of</a:t>
            </a:r>
            <a:r>
              <a:rPr lang="cs-CZ" dirty="0" smtClean="0">
                <a:latin typeface="Bookman Old Style" panose="02050604050505020204" pitchFamily="18" charset="0"/>
              </a:rPr>
              <a:t> </a:t>
            </a:r>
            <a:r>
              <a:rPr lang="cs-CZ" dirty="0" err="1" smtClean="0">
                <a:latin typeface="Bookman Old Style" panose="02050604050505020204" pitchFamily="18" charset="0"/>
              </a:rPr>
              <a:t>poetry</a:t>
            </a:r>
            <a:r>
              <a:rPr lang="cs-CZ" dirty="0" smtClean="0">
                <a:latin typeface="Bookman Old Style" panose="02050604050505020204" pitchFamily="18" charset="0"/>
              </a:rPr>
              <a:t> and prose </a:t>
            </a:r>
            <a:r>
              <a:rPr lang="cs-CZ" dirty="0" err="1" smtClean="0">
                <a:latin typeface="Bookman Old Style" panose="02050604050505020204" pitchFamily="18" charset="0"/>
              </a:rPr>
              <a:t>which</a:t>
            </a:r>
            <a:r>
              <a:rPr lang="cs-CZ" dirty="0" smtClean="0">
                <a:latin typeface="Bookman Old Style" panose="02050604050505020204" pitchFamily="18" charset="0"/>
              </a:rPr>
              <a:t> </a:t>
            </a:r>
            <a:r>
              <a:rPr lang="cs-CZ" dirty="0" err="1" smtClean="0">
                <a:latin typeface="Bookman Old Style" panose="02050604050505020204" pitchFamily="18" charset="0"/>
              </a:rPr>
              <a:t>includes</a:t>
            </a:r>
            <a:r>
              <a:rPr lang="cs-CZ" dirty="0" smtClean="0">
                <a:latin typeface="Bookman Old Style" panose="02050604050505020204" pitchFamily="18" charset="0"/>
              </a:rPr>
              <a:t> </a:t>
            </a:r>
            <a:r>
              <a:rPr lang="cs-CZ" dirty="0" err="1" smtClean="0">
                <a:latin typeface="Bookman Old Style" panose="02050604050505020204" pitchFamily="18" charset="0"/>
              </a:rPr>
              <a:t>the</a:t>
            </a:r>
            <a:r>
              <a:rPr lang="cs-CZ" dirty="0" smtClean="0">
                <a:latin typeface="Bookman Old Style" panose="02050604050505020204" pitchFamily="18" charset="0"/>
              </a:rPr>
              <a:t> text more </a:t>
            </a:r>
            <a:r>
              <a:rPr lang="cs-CZ" dirty="0" err="1" smtClean="0">
                <a:latin typeface="Bookman Old Style" panose="02050604050505020204" pitchFamily="18" charset="0"/>
              </a:rPr>
              <a:t>properly</a:t>
            </a:r>
            <a:r>
              <a:rPr lang="cs-CZ" dirty="0" smtClean="0">
                <a:latin typeface="Bookman Old Style" panose="02050604050505020204" pitchFamily="18" charset="0"/>
              </a:rPr>
              <a:t> </a:t>
            </a:r>
            <a:r>
              <a:rPr lang="cs-CZ" dirty="0" err="1" smtClean="0">
                <a:latin typeface="Bookman Old Style" panose="02050604050505020204" pitchFamily="18" charset="0"/>
              </a:rPr>
              <a:t>referred</a:t>
            </a:r>
            <a:r>
              <a:rPr lang="cs-CZ" dirty="0" smtClean="0">
                <a:latin typeface="Bookman Old Style" panose="02050604050505020204" pitchFamily="18" charset="0"/>
              </a:rPr>
              <a:t> to as </a:t>
            </a:r>
            <a:r>
              <a:rPr lang="cs-CZ" b="1" dirty="0" smtClean="0">
                <a:latin typeface="Bookman Old Style" panose="02050604050505020204" pitchFamily="18" charset="0"/>
              </a:rPr>
              <a:t>“</a:t>
            </a:r>
            <a:r>
              <a:rPr lang="cs-CZ" b="1" dirty="0" err="1" smtClean="0">
                <a:latin typeface="Bookman Old Style" panose="02050604050505020204" pitchFamily="18" charset="0"/>
              </a:rPr>
              <a:t>The</a:t>
            </a:r>
            <a:r>
              <a:rPr lang="cs-CZ" b="1" dirty="0" smtClean="0">
                <a:latin typeface="Bookman Old Style" panose="02050604050505020204" pitchFamily="18" charset="0"/>
              </a:rPr>
              <a:t> </a:t>
            </a:r>
            <a:r>
              <a:rPr lang="cs-CZ" b="1" dirty="0" err="1" smtClean="0">
                <a:latin typeface="Bookman Old Style" panose="02050604050505020204" pitchFamily="18" charset="0"/>
              </a:rPr>
              <a:t>Mabinogi</a:t>
            </a:r>
            <a:r>
              <a:rPr lang="cs-CZ" b="1" dirty="0" smtClean="0">
                <a:latin typeface="Bookman Old Style" panose="02050604050505020204" pitchFamily="18" charset="0"/>
              </a:rPr>
              <a:t>” </a:t>
            </a:r>
            <a:r>
              <a:rPr lang="cs-CZ" dirty="0" smtClean="0">
                <a:latin typeface="Bookman Old Style" panose="02050604050505020204" pitchFamily="18" charset="0"/>
              </a:rPr>
              <a:t>; </a:t>
            </a:r>
            <a:r>
              <a:rPr lang="cs-CZ" dirty="0" err="1" smtClean="0">
                <a:latin typeface="Bookman Old Style" panose="02050604050505020204" pitchFamily="18" charset="0"/>
              </a:rPr>
              <a:t>that</a:t>
            </a:r>
            <a:r>
              <a:rPr lang="cs-CZ" dirty="0" smtClean="0">
                <a:latin typeface="Bookman Old Style" panose="02050604050505020204" pitchFamily="18" charset="0"/>
              </a:rPr>
              <a:t> </a:t>
            </a:r>
            <a:r>
              <a:rPr lang="cs-CZ" dirty="0" err="1" smtClean="0">
                <a:latin typeface="Bookman Old Style" panose="02050604050505020204" pitchFamily="18" charset="0"/>
              </a:rPr>
              <a:t>is</a:t>
            </a:r>
            <a:r>
              <a:rPr lang="cs-CZ" dirty="0" smtClean="0">
                <a:latin typeface="Bookman Old Style" panose="02050604050505020204" pitchFamily="18" charset="0"/>
              </a:rPr>
              <a:t>, </a:t>
            </a:r>
            <a:r>
              <a:rPr lang="cs-CZ" dirty="0" err="1" smtClean="0">
                <a:latin typeface="Bookman Old Style" panose="02050604050505020204" pitchFamily="18" charset="0"/>
              </a:rPr>
              <a:t>the</a:t>
            </a:r>
            <a:r>
              <a:rPr lang="cs-CZ" dirty="0" smtClean="0">
                <a:latin typeface="Bookman Old Style" panose="02050604050505020204" pitchFamily="18" charset="0"/>
              </a:rPr>
              <a:t> </a:t>
            </a:r>
            <a:r>
              <a:rPr lang="cs-CZ" b="1" dirty="0" err="1" smtClean="0">
                <a:latin typeface="Bookman Old Style" panose="02050604050505020204" pitchFamily="18" charset="0"/>
              </a:rPr>
              <a:t>Four</a:t>
            </a:r>
            <a:r>
              <a:rPr lang="cs-CZ" b="1" dirty="0" smtClean="0">
                <a:latin typeface="Bookman Old Style" panose="02050604050505020204" pitchFamily="18" charset="0"/>
              </a:rPr>
              <a:t> </a:t>
            </a:r>
            <a:r>
              <a:rPr lang="cs-CZ" b="1" dirty="0" err="1" smtClean="0">
                <a:latin typeface="Bookman Old Style" panose="02050604050505020204" pitchFamily="18" charset="0"/>
              </a:rPr>
              <a:t>Branches</a:t>
            </a:r>
            <a:r>
              <a:rPr lang="cs-CZ" dirty="0" smtClean="0">
                <a:latin typeface="Bookman Old Style" panose="02050604050505020204" pitchFamily="18" charset="0"/>
              </a:rPr>
              <a:t>. </a:t>
            </a:r>
            <a:endParaRPr lang="cs-CZ" dirty="0"/>
          </a:p>
        </p:txBody>
      </p:sp>
      <p:pic>
        <p:nvPicPr>
          <p:cNvPr id="3" name="Obrázek 2" descr="http://faculty.arts.ubc.ca/sechard/GRAPHICS/mabguest.jpg"/>
          <p:cNvPicPr/>
          <p:nvPr/>
        </p:nvPicPr>
        <p:blipFill>
          <a:blip r:embed="rId2"/>
          <a:srcRect/>
          <a:stretch>
            <a:fillRect/>
          </a:stretch>
        </p:blipFill>
        <p:spPr bwMode="auto">
          <a:xfrm>
            <a:off x="6143636" y="714356"/>
            <a:ext cx="2778760" cy="31470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31000"/>
            <a:lum/>
          </a:blip>
          <a:srcRect/>
          <a:stretch>
            <a:fillRect l="-7000" r="-7000"/>
          </a:stretch>
        </a:blipFill>
        <a:effectLst/>
      </p:bgPr>
    </p:bg>
    <p:spTree>
      <p:nvGrpSpPr>
        <p:cNvPr id="1" name=""/>
        <p:cNvGrpSpPr/>
        <p:nvPr/>
      </p:nvGrpSpPr>
      <p:grpSpPr>
        <a:xfrm>
          <a:off x="0" y="0"/>
          <a:ext cx="0" cy="0"/>
          <a:chOff x="0" y="0"/>
          <a:chExt cx="0" cy="0"/>
        </a:xfrm>
      </p:grpSpPr>
      <p:sp>
        <p:nvSpPr>
          <p:cNvPr id="3" name="TextovéPole 2"/>
          <p:cNvSpPr txBox="1"/>
          <p:nvPr/>
        </p:nvSpPr>
        <p:spPr>
          <a:xfrm>
            <a:off x="285720" y="0"/>
            <a:ext cx="8572560" cy="7017306"/>
          </a:xfrm>
          <a:prstGeom prst="rect">
            <a:avLst/>
          </a:prstGeom>
          <a:noFill/>
        </p:spPr>
        <p:txBody>
          <a:bodyPr wrap="square" rtlCol="0">
            <a:spAutoFit/>
          </a:bodyPr>
          <a:lstStyle/>
          <a:p>
            <a:r>
              <a:rPr lang="cs-CZ" b="1" dirty="0" err="1" smtClean="0">
                <a:latin typeface="Bookman Old Style" panose="02050604050505020204" pitchFamily="18" charset="0"/>
              </a:rPr>
              <a:t>Four</a:t>
            </a:r>
            <a:r>
              <a:rPr lang="cs-CZ" b="1" dirty="0" smtClean="0">
                <a:latin typeface="Bookman Old Style" panose="02050604050505020204" pitchFamily="18" charset="0"/>
              </a:rPr>
              <a:t> </a:t>
            </a:r>
            <a:r>
              <a:rPr lang="cs-CZ" b="1" dirty="0" err="1" smtClean="0">
                <a:latin typeface="Bookman Old Style" panose="02050604050505020204" pitchFamily="18" charset="0"/>
              </a:rPr>
              <a:t>Branches</a:t>
            </a:r>
            <a:r>
              <a:rPr lang="cs-CZ" b="1" dirty="0" smtClean="0">
                <a:latin typeface="Bookman Old Style" panose="02050604050505020204" pitchFamily="18" charset="0"/>
              </a:rPr>
              <a:t> </a:t>
            </a:r>
            <a:r>
              <a:rPr lang="cs-CZ" b="1" dirty="0" err="1" smtClean="0">
                <a:latin typeface="Bookman Old Style" panose="02050604050505020204" pitchFamily="18" charset="0"/>
              </a:rPr>
              <a:t>of</a:t>
            </a:r>
            <a:r>
              <a:rPr lang="cs-CZ" b="1" dirty="0" smtClean="0">
                <a:latin typeface="Bookman Old Style" panose="02050604050505020204" pitchFamily="18" charset="0"/>
              </a:rPr>
              <a:t> </a:t>
            </a:r>
            <a:r>
              <a:rPr lang="cs-CZ" b="1" dirty="0" err="1" smtClean="0">
                <a:latin typeface="Bookman Old Style" panose="02050604050505020204" pitchFamily="18" charset="0"/>
              </a:rPr>
              <a:t>the</a:t>
            </a:r>
            <a:r>
              <a:rPr lang="cs-CZ" b="1" dirty="0" smtClean="0">
                <a:latin typeface="Bookman Old Style" panose="02050604050505020204" pitchFamily="18" charset="0"/>
              </a:rPr>
              <a:t> </a:t>
            </a:r>
            <a:r>
              <a:rPr lang="cs-CZ" b="1" dirty="0" err="1" smtClean="0">
                <a:latin typeface="Bookman Old Style" panose="02050604050505020204" pitchFamily="18" charset="0"/>
              </a:rPr>
              <a:t>Mabinogi</a:t>
            </a:r>
            <a:endParaRPr lang="cs-CZ" dirty="0" smtClean="0">
              <a:latin typeface="Bookman Old Style" panose="02050604050505020204" pitchFamily="18" charset="0"/>
            </a:endParaRPr>
          </a:p>
          <a:p>
            <a:r>
              <a:rPr lang="cs-CZ" dirty="0" err="1" smtClean="0">
                <a:latin typeface="Bookman Old Style" panose="02050604050505020204" pitchFamily="18" charset="0"/>
              </a:rPr>
              <a:t>The</a:t>
            </a:r>
            <a:r>
              <a:rPr lang="cs-CZ" dirty="0" smtClean="0">
                <a:latin typeface="Bookman Old Style" panose="02050604050505020204" pitchFamily="18" charset="0"/>
              </a:rPr>
              <a:t> </a:t>
            </a:r>
            <a:r>
              <a:rPr lang="cs-CZ" u="sng" dirty="0" err="1" smtClean="0">
                <a:latin typeface="Bookman Old Style" panose="02050604050505020204" pitchFamily="18" charset="0"/>
              </a:rPr>
              <a:t>Four</a:t>
            </a:r>
            <a:r>
              <a:rPr lang="cs-CZ" u="sng" dirty="0" smtClean="0">
                <a:latin typeface="Bookman Old Style" panose="02050604050505020204" pitchFamily="18" charset="0"/>
              </a:rPr>
              <a:t> </a:t>
            </a:r>
            <a:r>
              <a:rPr lang="cs-CZ" u="sng" dirty="0" err="1" smtClean="0">
                <a:latin typeface="Bookman Old Style" panose="02050604050505020204" pitchFamily="18" charset="0"/>
              </a:rPr>
              <a:t>Branches</a:t>
            </a:r>
            <a:r>
              <a:rPr lang="cs-CZ" u="sng" dirty="0" smtClean="0">
                <a:latin typeface="Bookman Old Style" panose="02050604050505020204" pitchFamily="18" charset="0"/>
              </a:rPr>
              <a:t> </a:t>
            </a:r>
            <a:r>
              <a:rPr lang="cs-CZ" u="sng" dirty="0" err="1" smtClean="0">
                <a:latin typeface="Bookman Old Style" panose="02050604050505020204" pitchFamily="18" charset="0"/>
              </a:rPr>
              <a:t>of</a:t>
            </a:r>
            <a:r>
              <a:rPr lang="cs-CZ" u="sng" dirty="0" smtClean="0">
                <a:latin typeface="Bookman Old Style" panose="02050604050505020204" pitchFamily="18" charset="0"/>
              </a:rPr>
              <a:t> </a:t>
            </a:r>
            <a:r>
              <a:rPr lang="cs-CZ" u="sng" dirty="0" err="1" smtClean="0">
                <a:latin typeface="Bookman Old Style" panose="02050604050505020204" pitchFamily="18" charset="0"/>
              </a:rPr>
              <a:t>the</a:t>
            </a:r>
            <a:r>
              <a:rPr lang="cs-CZ" u="sng" dirty="0" smtClean="0">
                <a:latin typeface="Bookman Old Style" panose="02050604050505020204" pitchFamily="18" charset="0"/>
              </a:rPr>
              <a:t> </a:t>
            </a:r>
            <a:r>
              <a:rPr lang="cs-CZ" u="sng" dirty="0" err="1" smtClean="0">
                <a:latin typeface="Bookman Old Style" panose="02050604050505020204" pitchFamily="18" charset="0"/>
              </a:rPr>
              <a:t>Mabinogi</a:t>
            </a:r>
            <a:r>
              <a:rPr lang="cs-CZ" dirty="0" smtClean="0">
                <a:latin typeface="Bookman Old Style" panose="02050604050505020204" pitchFamily="18" charset="0"/>
              </a:rPr>
              <a:t> (</a:t>
            </a:r>
            <a:r>
              <a:rPr lang="cs-CZ" dirty="0" err="1" smtClean="0">
                <a:latin typeface="Bookman Old Style" panose="02050604050505020204" pitchFamily="18" charset="0"/>
              </a:rPr>
              <a:t>Pedair</a:t>
            </a:r>
            <a:r>
              <a:rPr lang="cs-CZ" dirty="0" smtClean="0">
                <a:latin typeface="Bookman Old Style" panose="02050604050505020204" pitchFamily="18" charset="0"/>
              </a:rPr>
              <a:t> </a:t>
            </a:r>
            <a:r>
              <a:rPr lang="cs-CZ" dirty="0" err="1" smtClean="0">
                <a:latin typeface="Bookman Old Style" panose="02050604050505020204" pitchFamily="18" charset="0"/>
              </a:rPr>
              <a:t>Cainc</a:t>
            </a:r>
            <a:r>
              <a:rPr lang="cs-CZ" dirty="0" smtClean="0">
                <a:latin typeface="Bookman Old Style" panose="02050604050505020204" pitchFamily="18" charset="0"/>
              </a:rPr>
              <a:t> y </a:t>
            </a:r>
            <a:r>
              <a:rPr lang="cs-CZ" dirty="0" err="1" smtClean="0">
                <a:latin typeface="Bookman Old Style" panose="02050604050505020204" pitchFamily="18" charset="0"/>
              </a:rPr>
              <a:t>Mabinogi</a:t>
            </a:r>
            <a:r>
              <a:rPr lang="cs-CZ" dirty="0" smtClean="0">
                <a:latin typeface="Bookman Old Style" panose="02050604050505020204" pitchFamily="18" charset="0"/>
              </a:rPr>
              <a:t>) are </a:t>
            </a:r>
            <a:r>
              <a:rPr lang="cs-CZ" dirty="0" err="1" smtClean="0">
                <a:latin typeface="Bookman Old Style" panose="02050604050505020204" pitchFamily="18" charset="0"/>
              </a:rPr>
              <a:t>the</a:t>
            </a:r>
            <a:r>
              <a:rPr lang="cs-CZ" dirty="0" smtClean="0">
                <a:latin typeface="Bookman Old Style" panose="02050604050505020204" pitchFamily="18" charset="0"/>
              </a:rPr>
              <a:t> most </a:t>
            </a:r>
            <a:r>
              <a:rPr lang="cs-CZ" dirty="0" err="1" smtClean="0">
                <a:latin typeface="Bookman Old Style" panose="02050604050505020204" pitchFamily="18" charset="0"/>
              </a:rPr>
              <a:t>clearly</a:t>
            </a:r>
            <a:r>
              <a:rPr lang="cs-CZ" dirty="0" smtClean="0">
                <a:latin typeface="Bookman Old Style" panose="02050604050505020204" pitchFamily="18" charset="0"/>
              </a:rPr>
              <a:t> </a:t>
            </a:r>
            <a:r>
              <a:rPr lang="cs-CZ" dirty="0" err="1" smtClean="0">
                <a:latin typeface="Bookman Old Style" panose="02050604050505020204" pitchFamily="18" charset="0"/>
              </a:rPr>
              <a:t>mythological</a:t>
            </a:r>
            <a:r>
              <a:rPr lang="cs-CZ" dirty="0" smtClean="0">
                <a:latin typeface="Bookman Old Style" panose="02050604050505020204" pitchFamily="18" charset="0"/>
              </a:rPr>
              <a:t> </a:t>
            </a:r>
            <a:r>
              <a:rPr lang="cs-CZ" dirty="0" err="1" smtClean="0">
                <a:latin typeface="Bookman Old Style" panose="02050604050505020204" pitchFamily="18" charset="0"/>
              </a:rPr>
              <a:t>stories</a:t>
            </a:r>
            <a:r>
              <a:rPr lang="cs-CZ" dirty="0" smtClean="0">
                <a:latin typeface="Bookman Old Style" panose="02050604050505020204" pitchFamily="18" charset="0"/>
              </a:rPr>
              <a:t> </a:t>
            </a:r>
            <a:r>
              <a:rPr lang="cs-CZ" dirty="0" err="1" smtClean="0">
                <a:latin typeface="Bookman Old Style" panose="02050604050505020204" pitchFamily="18" charset="0"/>
              </a:rPr>
              <a:t>contained</a:t>
            </a:r>
            <a:r>
              <a:rPr lang="cs-CZ" dirty="0" smtClean="0">
                <a:latin typeface="Bookman Old Style" panose="02050604050505020204" pitchFamily="18" charset="0"/>
              </a:rPr>
              <a:t> in </a:t>
            </a:r>
            <a:r>
              <a:rPr lang="cs-CZ" dirty="0" err="1" smtClean="0">
                <a:latin typeface="Bookman Old Style" panose="02050604050505020204" pitchFamily="18" charset="0"/>
              </a:rPr>
              <a:t>the</a:t>
            </a:r>
            <a:r>
              <a:rPr lang="cs-CZ" dirty="0" smtClean="0">
                <a:latin typeface="Bookman Old Style" panose="02050604050505020204" pitchFamily="18" charset="0"/>
              </a:rPr>
              <a:t> </a:t>
            </a:r>
            <a:r>
              <a:rPr lang="cs-CZ" dirty="0" err="1" smtClean="0">
                <a:latin typeface="Bookman Old Style" panose="02050604050505020204" pitchFamily="18" charset="0"/>
              </a:rPr>
              <a:t>Mabinogion</a:t>
            </a:r>
            <a:r>
              <a:rPr lang="cs-CZ" dirty="0" smtClean="0">
                <a:latin typeface="Bookman Old Style" panose="02050604050505020204" pitchFamily="18" charset="0"/>
              </a:rPr>
              <a:t> </a:t>
            </a:r>
            <a:r>
              <a:rPr lang="cs-CZ" dirty="0" err="1" smtClean="0">
                <a:latin typeface="Bookman Old Style" panose="02050604050505020204" pitchFamily="18" charset="0"/>
              </a:rPr>
              <a:t>collection</a:t>
            </a:r>
            <a:r>
              <a:rPr lang="cs-CZ" dirty="0" smtClean="0">
                <a:latin typeface="Bookman Old Style" panose="02050604050505020204" pitchFamily="18" charset="0"/>
              </a:rPr>
              <a:t>. </a:t>
            </a:r>
            <a:endParaRPr lang="cs-CZ" dirty="0" smtClean="0">
              <a:latin typeface="Bookman Old Style" panose="02050604050505020204" pitchFamily="18" charset="0"/>
            </a:endParaRPr>
          </a:p>
          <a:p>
            <a:pPr lvl="0"/>
            <a:endParaRPr lang="cs-CZ" dirty="0" smtClean="0">
              <a:latin typeface="Bookman Old Style" panose="02050604050505020204" pitchFamily="18" charset="0"/>
            </a:endParaRPr>
          </a:p>
          <a:p>
            <a:pPr lvl="0"/>
            <a:r>
              <a:rPr lang="cs-CZ" b="1" dirty="0" err="1" smtClean="0">
                <a:latin typeface="Bookman Old Style" panose="02050604050505020204" pitchFamily="18" charset="0"/>
              </a:rPr>
              <a:t>Pwyll</a:t>
            </a:r>
            <a:r>
              <a:rPr lang="cs-CZ" b="1" dirty="0" smtClean="0">
                <a:latin typeface="Bookman Old Style" panose="02050604050505020204" pitchFamily="18" charset="0"/>
              </a:rPr>
              <a:t> </a:t>
            </a:r>
            <a:r>
              <a:rPr lang="cs-CZ" b="1" dirty="0" err="1" smtClean="0">
                <a:latin typeface="Bookman Old Style" panose="02050604050505020204" pitchFamily="18" charset="0"/>
              </a:rPr>
              <a:t>Pendefig</a:t>
            </a:r>
            <a:r>
              <a:rPr lang="cs-CZ" b="1" dirty="0" smtClean="0">
                <a:latin typeface="Bookman Old Style" panose="02050604050505020204" pitchFamily="18" charset="0"/>
              </a:rPr>
              <a:t> </a:t>
            </a:r>
            <a:r>
              <a:rPr lang="cs-CZ" b="1" dirty="0" err="1" smtClean="0">
                <a:latin typeface="Bookman Old Style" panose="02050604050505020204" pitchFamily="18" charset="0"/>
              </a:rPr>
              <a:t>Dyfed</a:t>
            </a:r>
            <a:r>
              <a:rPr lang="cs-CZ" dirty="0" smtClean="0">
                <a:latin typeface="Bookman Old Style" panose="02050604050505020204" pitchFamily="18" charset="0"/>
              </a:rPr>
              <a:t>(</a:t>
            </a:r>
            <a:r>
              <a:rPr lang="cs-CZ" dirty="0" err="1" smtClean="0">
                <a:latin typeface="Bookman Old Style" panose="02050604050505020204" pitchFamily="18" charset="0"/>
              </a:rPr>
              <a:t>Pwyll</a:t>
            </a:r>
            <a:r>
              <a:rPr lang="cs-CZ" dirty="0" smtClean="0">
                <a:latin typeface="Bookman Old Style" panose="02050604050505020204" pitchFamily="18" charset="0"/>
              </a:rPr>
              <a:t>, Prince </a:t>
            </a:r>
            <a:r>
              <a:rPr lang="cs-CZ" dirty="0" err="1" smtClean="0">
                <a:latin typeface="Bookman Old Style" panose="02050604050505020204" pitchFamily="18" charset="0"/>
              </a:rPr>
              <a:t>of</a:t>
            </a:r>
            <a:r>
              <a:rPr lang="cs-CZ" dirty="0" smtClean="0">
                <a:latin typeface="Bookman Old Style" panose="02050604050505020204" pitchFamily="18" charset="0"/>
              </a:rPr>
              <a:t> </a:t>
            </a:r>
            <a:r>
              <a:rPr lang="cs-CZ" dirty="0" err="1" smtClean="0">
                <a:latin typeface="Bookman Old Style" panose="02050604050505020204" pitchFamily="18" charset="0"/>
              </a:rPr>
              <a:t>Dyfed</a:t>
            </a:r>
            <a:r>
              <a:rPr lang="cs-CZ" dirty="0" smtClean="0">
                <a:latin typeface="Bookman Old Style" panose="02050604050505020204" pitchFamily="18" charset="0"/>
              </a:rPr>
              <a:t>) </a:t>
            </a:r>
            <a:r>
              <a:rPr lang="cs-CZ" dirty="0" err="1" smtClean="0">
                <a:latin typeface="Bookman Old Style" panose="02050604050505020204" pitchFamily="18" charset="0"/>
              </a:rPr>
              <a:t>tells</a:t>
            </a:r>
            <a:r>
              <a:rPr lang="cs-CZ" dirty="0" smtClean="0">
                <a:latin typeface="Bookman Old Style" panose="02050604050505020204" pitchFamily="18" charset="0"/>
              </a:rPr>
              <a:t> </a:t>
            </a:r>
            <a:r>
              <a:rPr lang="cs-CZ" dirty="0" err="1" smtClean="0">
                <a:latin typeface="Bookman Old Style" panose="02050604050505020204" pitchFamily="18" charset="0"/>
              </a:rPr>
              <a:t>of</a:t>
            </a:r>
            <a:r>
              <a:rPr lang="cs-CZ" dirty="0" smtClean="0">
                <a:latin typeface="Bookman Old Style" panose="02050604050505020204" pitchFamily="18" charset="0"/>
              </a:rPr>
              <a:t> </a:t>
            </a:r>
            <a:r>
              <a:rPr lang="cs-CZ" dirty="0" err="1" smtClean="0">
                <a:latin typeface="Bookman Old Style" panose="02050604050505020204" pitchFamily="18" charset="0"/>
              </a:rPr>
              <a:t>Pryderi</a:t>
            </a:r>
            <a:r>
              <a:rPr lang="cs-CZ" dirty="0" smtClean="0">
                <a:latin typeface="Bookman Old Style" panose="02050604050505020204" pitchFamily="18" charset="0"/>
              </a:rPr>
              <a:t>'s </a:t>
            </a:r>
            <a:r>
              <a:rPr lang="cs-CZ" dirty="0" err="1" smtClean="0">
                <a:latin typeface="Bookman Old Style" panose="02050604050505020204" pitchFamily="18" charset="0"/>
              </a:rPr>
              <a:t>parents</a:t>
            </a:r>
            <a:r>
              <a:rPr lang="cs-CZ" dirty="0" smtClean="0">
                <a:latin typeface="Bookman Old Style" panose="02050604050505020204" pitchFamily="18" charset="0"/>
              </a:rPr>
              <a:t> </a:t>
            </a:r>
            <a:r>
              <a:rPr lang="cs-CZ" dirty="0" err="1" smtClean="0">
                <a:latin typeface="Bookman Old Style" panose="02050604050505020204" pitchFamily="18" charset="0"/>
              </a:rPr>
              <a:t>and</a:t>
            </a:r>
            <a:r>
              <a:rPr lang="cs-CZ" dirty="0" smtClean="0">
                <a:latin typeface="Bookman Old Style" panose="02050604050505020204" pitchFamily="18" charset="0"/>
              </a:rPr>
              <a:t> his </a:t>
            </a:r>
            <a:r>
              <a:rPr lang="cs-CZ" dirty="0" err="1" smtClean="0">
                <a:latin typeface="Bookman Old Style" panose="02050604050505020204" pitchFamily="18" charset="0"/>
              </a:rPr>
              <a:t>birth</a:t>
            </a:r>
            <a:r>
              <a:rPr lang="cs-CZ" dirty="0" smtClean="0">
                <a:latin typeface="Bookman Old Style" panose="02050604050505020204" pitchFamily="18" charset="0"/>
              </a:rPr>
              <a:t>, </a:t>
            </a:r>
            <a:r>
              <a:rPr lang="cs-CZ" dirty="0" err="1" smtClean="0">
                <a:latin typeface="Bookman Old Style" panose="02050604050505020204" pitchFamily="18" charset="0"/>
              </a:rPr>
              <a:t>loss</a:t>
            </a:r>
            <a:r>
              <a:rPr lang="cs-CZ" dirty="0" smtClean="0">
                <a:latin typeface="Bookman Old Style" panose="02050604050505020204" pitchFamily="18" charset="0"/>
              </a:rPr>
              <a:t> </a:t>
            </a:r>
            <a:r>
              <a:rPr lang="cs-CZ" dirty="0" err="1" smtClean="0">
                <a:latin typeface="Bookman Old Style" panose="02050604050505020204" pitchFamily="18" charset="0"/>
              </a:rPr>
              <a:t>and</a:t>
            </a:r>
            <a:r>
              <a:rPr lang="cs-CZ" dirty="0" smtClean="0">
                <a:latin typeface="Bookman Old Style" panose="02050604050505020204" pitchFamily="18" charset="0"/>
              </a:rPr>
              <a:t> </a:t>
            </a:r>
            <a:r>
              <a:rPr lang="cs-CZ" dirty="0" err="1" smtClean="0">
                <a:latin typeface="Bookman Old Style" panose="02050604050505020204" pitchFamily="18" charset="0"/>
              </a:rPr>
              <a:t>recovery</a:t>
            </a:r>
            <a:r>
              <a:rPr lang="cs-CZ" dirty="0" smtClean="0">
                <a:latin typeface="Bookman Old Style" panose="02050604050505020204" pitchFamily="18" charset="0"/>
              </a:rPr>
              <a:t>.</a:t>
            </a:r>
            <a:endParaRPr lang="cs-CZ" dirty="0" smtClean="0">
              <a:latin typeface="Bookman Old Style" panose="02050604050505020204" pitchFamily="18" charset="0"/>
            </a:endParaRPr>
          </a:p>
          <a:p>
            <a:pPr lvl="0"/>
            <a:r>
              <a:rPr lang="cs-CZ" b="1" dirty="0" err="1" smtClean="0">
                <a:latin typeface="Bookman Old Style" panose="02050604050505020204" pitchFamily="18" charset="0"/>
              </a:rPr>
              <a:t>Branwen</a:t>
            </a:r>
            <a:r>
              <a:rPr lang="cs-CZ" b="1" dirty="0" smtClean="0">
                <a:latin typeface="Bookman Old Style" panose="02050604050505020204" pitchFamily="18" charset="0"/>
              </a:rPr>
              <a:t> </a:t>
            </a:r>
            <a:r>
              <a:rPr lang="cs-CZ" b="1" dirty="0" err="1" smtClean="0">
                <a:latin typeface="Bookman Old Style" panose="02050604050505020204" pitchFamily="18" charset="0"/>
              </a:rPr>
              <a:t>ferch</a:t>
            </a:r>
            <a:r>
              <a:rPr lang="cs-CZ" b="1" dirty="0" smtClean="0">
                <a:latin typeface="Bookman Old Style" panose="02050604050505020204" pitchFamily="18" charset="0"/>
              </a:rPr>
              <a:t> </a:t>
            </a:r>
            <a:r>
              <a:rPr lang="cs-CZ" b="1" dirty="0" err="1" smtClean="0">
                <a:latin typeface="Bookman Old Style" panose="02050604050505020204" pitchFamily="18" charset="0"/>
              </a:rPr>
              <a:t>Llŷr</a:t>
            </a:r>
            <a:r>
              <a:rPr lang="cs-CZ" b="1" dirty="0" smtClean="0">
                <a:latin typeface="Bookman Old Style" panose="02050604050505020204" pitchFamily="18" charset="0"/>
              </a:rPr>
              <a:t> </a:t>
            </a:r>
            <a:r>
              <a:rPr lang="cs-CZ" dirty="0" smtClean="0">
                <a:latin typeface="Bookman Old Style" panose="02050604050505020204" pitchFamily="18" charset="0"/>
              </a:rPr>
              <a:t>(</a:t>
            </a:r>
            <a:r>
              <a:rPr lang="cs-CZ" dirty="0" err="1" smtClean="0">
                <a:latin typeface="Bookman Old Style" panose="02050604050505020204" pitchFamily="18" charset="0"/>
              </a:rPr>
              <a:t>Branwen</a:t>
            </a:r>
            <a:r>
              <a:rPr lang="cs-CZ" dirty="0" smtClean="0">
                <a:latin typeface="Bookman Old Style" panose="02050604050505020204" pitchFamily="18" charset="0"/>
              </a:rPr>
              <a:t>, </a:t>
            </a:r>
            <a:r>
              <a:rPr lang="cs-CZ" dirty="0" err="1" smtClean="0">
                <a:latin typeface="Bookman Old Style" panose="02050604050505020204" pitchFamily="18" charset="0"/>
              </a:rPr>
              <a:t>daughter</a:t>
            </a:r>
            <a:r>
              <a:rPr lang="cs-CZ" dirty="0" smtClean="0">
                <a:latin typeface="Bookman Old Style" panose="02050604050505020204" pitchFamily="18" charset="0"/>
              </a:rPr>
              <a:t> </a:t>
            </a:r>
            <a:r>
              <a:rPr lang="cs-CZ" dirty="0" err="1" smtClean="0">
                <a:latin typeface="Bookman Old Style" panose="02050604050505020204" pitchFamily="18" charset="0"/>
              </a:rPr>
              <a:t>of</a:t>
            </a:r>
            <a:r>
              <a:rPr lang="cs-CZ" dirty="0" smtClean="0">
                <a:latin typeface="Bookman Old Style" panose="02050604050505020204" pitchFamily="18" charset="0"/>
              </a:rPr>
              <a:t> </a:t>
            </a:r>
            <a:r>
              <a:rPr lang="cs-CZ" dirty="0" err="1" smtClean="0">
                <a:latin typeface="Bookman Old Style" panose="02050604050505020204" pitchFamily="18" charset="0"/>
              </a:rPr>
              <a:t>Llŷr</a:t>
            </a:r>
            <a:r>
              <a:rPr lang="cs-CZ" dirty="0" smtClean="0">
                <a:latin typeface="Bookman Old Style" panose="02050604050505020204" pitchFamily="18" charset="0"/>
              </a:rPr>
              <a:t>) </a:t>
            </a:r>
            <a:r>
              <a:rPr lang="cs-CZ" dirty="0" err="1" smtClean="0">
                <a:latin typeface="Bookman Old Style" panose="02050604050505020204" pitchFamily="18" charset="0"/>
              </a:rPr>
              <a:t>is</a:t>
            </a:r>
            <a:r>
              <a:rPr lang="cs-CZ" dirty="0" smtClean="0">
                <a:latin typeface="Bookman Old Style" panose="02050604050505020204" pitchFamily="18" charset="0"/>
              </a:rPr>
              <a:t> </a:t>
            </a:r>
            <a:r>
              <a:rPr lang="cs-CZ" dirty="0" err="1" smtClean="0">
                <a:latin typeface="Bookman Old Style" panose="02050604050505020204" pitchFamily="18" charset="0"/>
              </a:rPr>
              <a:t>mostly</a:t>
            </a:r>
            <a:r>
              <a:rPr lang="cs-CZ" dirty="0" smtClean="0">
                <a:latin typeface="Bookman Old Style" panose="02050604050505020204" pitchFamily="18" charset="0"/>
              </a:rPr>
              <a:t> </a:t>
            </a:r>
            <a:r>
              <a:rPr lang="cs-CZ" dirty="0" err="1" smtClean="0">
                <a:latin typeface="Bookman Old Style" panose="02050604050505020204" pitchFamily="18" charset="0"/>
              </a:rPr>
              <a:t>about</a:t>
            </a:r>
            <a:r>
              <a:rPr lang="cs-CZ" dirty="0" smtClean="0">
                <a:latin typeface="Bookman Old Style" panose="02050604050505020204" pitchFamily="18" charset="0"/>
              </a:rPr>
              <a:t> </a:t>
            </a:r>
            <a:r>
              <a:rPr lang="cs-CZ" dirty="0" err="1" smtClean="0">
                <a:latin typeface="Bookman Old Style" panose="02050604050505020204" pitchFamily="18" charset="0"/>
              </a:rPr>
              <a:t>Branwen</a:t>
            </a:r>
            <a:r>
              <a:rPr lang="cs-CZ" dirty="0" smtClean="0">
                <a:latin typeface="Bookman Old Style" panose="02050604050505020204" pitchFamily="18" charset="0"/>
              </a:rPr>
              <a:t>'s </a:t>
            </a:r>
            <a:r>
              <a:rPr lang="cs-CZ" dirty="0" err="1" smtClean="0">
                <a:latin typeface="Bookman Old Style" panose="02050604050505020204" pitchFamily="18" charset="0"/>
              </a:rPr>
              <a:t>marriage</a:t>
            </a:r>
            <a:r>
              <a:rPr lang="cs-CZ" dirty="0" smtClean="0">
                <a:latin typeface="Bookman Old Style" panose="02050604050505020204" pitchFamily="18" charset="0"/>
              </a:rPr>
              <a:t> to </a:t>
            </a:r>
            <a:r>
              <a:rPr lang="cs-CZ" dirty="0" err="1" smtClean="0">
                <a:latin typeface="Bookman Old Style" panose="02050604050505020204" pitchFamily="18" charset="0"/>
              </a:rPr>
              <a:t>the</a:t>
            </a:r>
            <a:r>
              <a:rPr lang="cs-CZ" dirty="0" smtClean="0">
                <a:latin typeface="Bookman Old Style" panose="02050604050505020204" pitchFamily="18" charset="0"/>
              </a:rPr>
              <a:t> King </a:t>
            </a:r>
            <a:r>
              <a:rPr lang="cs-CZ" dirty="0" err="1" smtClean="0">
                <a:latin typeface="Bookman Old Style" panose="02050604050505020204" pitchFamily="18" charset="0"/>
              </a:rPr>
              <a:t>of</a:t>
            </a:r>
            <a:r>
              <a:rPr lang="cs-CZ" dirty="0" smtClean="0">
                <a:latin typeface="Bookman Old Style" panose="02050604050505020204" pitchFamily="18" charset="0"/>
              </a:rPr>
              <a:t> </a:t>
            </a:r>
            <a:r>
              <a:rPr lang="cs-CZ" dirty="0" err="1" smtClean="0">
                <a:latin typeface="Bookman Old Style" panose="02050604050505020204" pitchFamily="18" charset="0"/>
              </a:rPr>
              <a:t>Ireland</a:t>
            </a:r>
            <a:r>
              <a:rPr lang="cs-CZ" dirty="0" smtClean="0">
                <a:latin typeface="Bookman Old Style" panose="02050604050505020204" pitchFamily="18" charset="0"/>
              </a:rPr>
              <a:t>. </a:t>
            </a:r>
            <a:r>
              <a:rPr lang="cs-CZ" dirty="0" err="1" smtClean="0">
                <a:latin typeface="Bookman Old Style" panose="02050604050505020204" pitchFamily="18" charset="0"/>
              </a:rPr>
              <a:t>Pryderi</a:t>
            </a:r>
            <a:r>
              <a:rPr lang="cs-CZ" dirty="0" smtClean="0">
                <a:latin typeface="Bookman Old Style" panose="02050604050505020204" pitchFamily="18" charset="0"/>
              </a:rPr>
              <a:t> </a:t>
            </a:r>
            <a:r>
              <a:rPr lang="cs-CZ" dirty="0" err="1" smtClean="0">
                <a:latin typeface="Bookman Old Style" panose="02050604050505020204" pitchFamily="18" charset="0"/>
              </a:rPr>
              <a:t>appears</a:t>
            </a:r>
            <a:r>
              <a:rPr lang="cs-CZ" dirty="0" smtClean="0">
                <a:latin typeface="Bookman Old Style" panose="02050604050505020204" pitchFamily="18" charset="0"/>
              </a:rPr>
              <a:t> </a:t>
            </a:r>
            <a:r>
              <a:rPr lang="cs-CZ" dirty="0" err="1" smtClean="0">
                <a:latin typeface="Bookman Old Style" panose="02050604050505020204" pitchFamily="18" charset="0"/>
              </a:rPr>
              <a:t>but</a:t>
            </a:r>
            <a:r>
              <a:rPr lang="cs-CZ" dirty="0" smtClean="0">
                <a:latin typeface="Bookman Old Style" panose="02050604050505020204" pitchFamily="18" charset="0"/>
              </a:rPr>
              <a:t> </a:t>
            </a:r>
            <a:r>
              <a:rPr lang="cs-CZ" dirty="0" err="1" smtClean="0">
                <a:latin typeface="Bookman Old Style" panose="02050604050505020204" pitchFamily="18" charset="0"/>
              </a:rPr>
              <a:t>does</a:t>
            </a:r>
            <a:r>
              <a:rPr lang="cs-CZ" dirty="0" smtClean="0">
                <a:latin typeface="Bookman Old Style" panose="02050604050505020204" pitchFamily="18" charset="0"/>
              </a:rPr>
              <a:t> not play a major part.</a:t>
            </a:r>
            <a:endParaRPr lang="cs-CZ" dirty="0" smtClean="0">
              <a:latin typeface="Bookman Old Style" panose="02050604050505020204" pitchFamily="18" charset="0"/>
            </a:endParaRPr>
          </a:p>
          <a:p>
            <a:pPr lvl="0"/>
            <a:r>
              <a:rPr lang="cs-CZ" b="1" dirty="0" err="1" smtClean="0">
                <a:latin typeface="Bookman Old Style" panose="02050604050505020204" pitchFamily="18" charset="0"/>
              </a:rPr>
              <a:t>Manawydan</a:t>
            </a:r>
            <a:r>
              <a:rPr lang="cs-CZ" b="1" dirty="0" smtClean="0">
                <a:latin typeface="Bookman Old Style" panose="02050604050505020204" pitchFamily="18" charset="0"/>
              </a:rPr>
              <a:t> </a:t>
            </a:r>
            <a:r>
              <a:rPr lang="cs-CZ" b="1" dirty="0" err="1" smtClean="0">
                <a:latin typeface="Bookman Old Style" panose="02050604050505020204" pitchFamily="18" charset="0"/>
              </a:rPr>
              <a:t>fab</a:t>
            </a:r>
            <a:r>
              <a:rPr lang="cs-CZ" b="1" dirty="0" smtClean="0">
                <a:latin typeface="Bookman Old Style" panose="02050604050505020204" pitchFamily="18" charset="0"/>
              </a:rPr>
              <a:t> </a:t>
            </a:r>
            <a:r>
              <a:rPr lang="cs-CZ" b="1" dirty="0" err="1" smtClean="0">
                <a:latin typeface="Bookman Old Style" panose="02050604050505020204" pitchFamily="18" charset="0"/>
              </a:rPr>
              <a:t>Llŷr</a:t>
            </a:r>
            <a:r>
              <a:rPr lang="cs-CZ" dirty="0" smtClean="0">
                <a:latin typeface="Bookman Old Style" panose="02050604050505020204" pitchFamily="18" charset="0"/>
              </a:rPr>
              <a:t> (</a:t>
            </a:r>
            <a:r>
              <a:rPr lang="cs-CZ" dirty="0" err="1" smtClean="0">
                <a:latin typeface="Bookman Old Style" panose="02050604050505020204" pitchFamily="18" charset="0"/>
              </a:rPr>
              <a:t>Manawydan</a:t>
            </a:r>
            <a:r>
              <a:rPr lang="cs-CZ" dirty="0" smtClean="0">
                <a:latin typeface="Bookman Old Style" panose="02050604050505020204" pitchFamily="18" charset="0"/>
              </a:rPr>
              <a:t>, son </a:t>
            </a:r>
            <a:r>
              <a:rPr lang="cs-CZ" dirty="0" err="1" smtClean="0">
                <a:latin typeface="Bookman Old Style" panose="02050604050505020204" pitchFamily="18" charset="0"/>
              </a:rPr>
              <a:t>of</a:t>
            </a:r>
            <a:r>
              <a:rPr lang="cs-CZ" dirty="0" smtClean="0">
                <a:latin typeface="Bookman Old Style" panose="02050604050505020204" pitchFamily="18" charset="0"/>
              </a:rPr>
              <a:t> </a:t>
            </a:r>
            <a:r>
              <a:rPr lang="cs-CZ" dirty="0" err="1" smtClean="0">
                <a:latin typeface="Bookman Old Style" panose="02050604050505020204" pitchFamily="18" charset="0"/>
              </a:rPr>
              <a:t>Llŷr</a:t>
            </a:r>
            <a:r>
              <a:rPr lang="cs-CZ" dirty="0" smtClean="0">
                <a:latin typeface="Bookman Old Style" panose="02050604050505020204" pitchFamily="18" charset="0"/>
              </a:rPr>
              <a:t>) has </a:t>
            </a:r>
            <a:r>
              <a:rPr lang="cs-CZ" dirty="0" err="1" smtClean="0">
                <a:latin typeface="Bookman Old Style" panose="02050604050505020204" pitchFamily="18" charset="0"/>
              </a:rPr>
              <a:t>Pryderi</a:t>
            </a:r>
            <a:r>
              <a:rPr lang="cs-CZ" dirty="0" smtClean="0">
                <a:latin typeface="Bookman Old Style" panose="02050604050505020204" pitchFamily="18" charset="0"/>
              </a:rPr>
              <a:t> </a:t>
            </a:r>
            <a:r>
              <a:rPr lang="cs-CZ" dirty="0" err="1" smtClean="0">
                <a:latin typeface="Bookman Old Style" panose="02050604050505020204" pitchFamily="18" charset="0"/>
              </a:rPr>
              <a:t>return</a:t>
            </a:r>
            <a:r>
              <a:rPr lang="cs-CZ" dirty="0" smtClean="0">
                <a:latin typeface="Bookman Old Style" panose="02050604050505020204" pitchFamily="18" charset="0"/>
              </a:rPr>
              <a:t> </a:t>
            </a:r>
            <a:r>
              <a:rPr lang="cs-CZ" dirty="0" err="1" smtClean="0">
                <a:latin typeface="Bookman Old Style" panose="02050604050505020204" pitchFamily="18" charset="0"/>
              </a:rPr>
              <a:t>home</a:t>
            </a:r>
            <a:r>
              <a:rPr lang="cs-CZ" dirty="0" smtClean="0">
                <a:latin typeface="Bookman Old Style" panose="02050604050505020204" pitchFamily="18" charset="0"/>
              </a:rPr>
              <a:t> </a:t>
            </a:r>
            <a:r>
              <a:rPr lang="cs-CZ" dirty="0" err="1" smtClean="0">
                <a:latin typeface="Bookman Old Style" panose="02050604050505020204" pitchFamily="18" charset="0"/>
              </a:rPr>
              <a:t>with</a:t>
            </a:r>
            <a:r>
              <a:rPr lang="cs-CZ" dirty="0" smtClean="0">
                <a:latin typeface="Bookman Old Style" panose="02050604050505020204" pitchFamily="18" charset="0"/>
              </a:rPr>
              <a:t> </a:t>
            </a:r>
            <a:r>
              <a:rPr lang="cs-CZ" dirty="0" err="1" smtClean="0">
                <a:latin typeface="Bookman Old Style" panose="02050604050505020204" pitchFamily="18" charset="0"/>
              </a:rPr>
              <a:t>Manawydan</a:t>
            </a:r>
            <a:r>
              <a:rPr lang="cs-CZ" dirty="0" smtClean="0">
                <a:latin typeface="Bookman Old Style" panose="02050604050505020204" pitchFamily="18" charset="0"/>
              </a:rPr>
              <a:t>, </a:t>
            </a:r>
            <a:r>
              <a:rPr lang="cs-CZ" dirty="0" err="1" smtClean="0">
                <a:latin typeface="Bookman Old Style" panose="02050604050505020204" pitchFamily="18" charset="0"/>
              </a:rPr>
              <a:t>brother</a:t>
            </a:r>
            <a:r>
              <a:rPr lang="cs-CZ" dirty="0" smtClean="0">
                <a:latin typeface="Bookman Old Style" panose="02050604050505020204" pitchFamily="18" charset="0"/>
              </a:rPr>
              <a:t> </a:t>
            </a:r>
            <a:r>
              <a:rPr lang="cs-CZ" dirty="0" err="1" smtClean="0">
                <a:latin typeface="Bookman Old Style" panose="02050604050505020204" pitchFamily="18" charset="0"/>
              </a:rPr>
              <a:t>of</a:t>
            </a:r>
            <a:r>
              <a:rPr lang="cs-CZ" dirty="0" smtClean="0">
                <a:latin typeface="Bookman Old Style" panose="02050604050505020204" pitchFamily="18" charset="0"/>
              </a:rPr>
              <a:t> </a:t>
            </a:r>
            <a:r>
              <a:rPr lang="cs-CZ" dirty="0" err="1" smtClean="0">
                <a:latin typeface="Bookman Old Style" panose="02050604050505020204" pitchFamily="18" charset="0"/>
              </a:rPr>
              <a:t>Branwen</a:t>
            </a:r>
            <a:r>
              <a:rPr lang="cs-CZ" dirty="0" smtClean="0">
                <a:latin typeface="Bookman Old Style" panose="02050604050505020204" pitchFamily="18" charset="0"/>
              </a:rPr>
              <a:t>, </a:t>
            </a:r>
            <a:r>
              <a:rPr lang="cs-CZ" dirty="0" err="1" smtClean="0">
                <a:latin typeface="Bookman Old Style" panose="02050604050505020204" pitchFamily="18" charset="0"/>
              </a:rPr>
              <a:t>and</a:t>
            </a:r>
            <a:r>
              <a:rPr lang="cs-CZ" dirty="0" smtClean="0">
                <a:latin typeface="Bookman Old Style" panose="02050604050505020204" pitchFamily="18" charset="0"/>
              </a:rPr>
              <a:t> </a:t>
            </a:r>
            <a:r>
              <a:rPr lang="cs-CZ" dirty="0" err="1" smtClean="0">
                <a:latin typeface="Bookman Old Style" panose="02050604050505020204" pitchFamily="18" charset="0"/>
              </a:rPr>
              <a:t>describes</a:t>
            </a:r>
            <a:r>
              <a:rPr lang="cs-CZ" dirty="0" smtClean="0">
                <a:latin typeface="Bookman Old Style" panose="02050604050505020204" pitchFamily="18" charset="0"/>
              </a:rPr>
              <a:t> </a:t>
            </a:r>
            <a:r>
              <a:rPr lang="cs-CZ" dirty="0" err="1" smtClean="0">
                <a:latin typeface="Bookman Old Style" panose="02050604050505020204" pitchFamily="18" charset="0"/>
              </a:rPr>
              <a:t>the</a:t>
            </a:r>
            <a:r>
              <a:rPr lang="cs-CZ" dirty="0" smtClean="0">
                <a:latin typeface="Bookman Old Style" panose="02050604050505020204" pitchFamily="18" charset="0"/>
              </a:rPr>
              <a:t> </a:t>
            </a:r>
            <a:r>
              <a:rPr lang="cs-CZ" dirty="0" err="1" smtClean="0">
                <a:latin typeface="Bookman Old Style" panose="02050604050505020204" pitchFamily="18" charset="0"/>
              </a:rPr>
              <a:t>misfortunes</a:t>
            </a:r>
            <a:r>
              <a:rPr lang="cs-CZ" dirty="0" smtClean="0">
                <a:latin typeface="Bookman Old Style" panose="02050604050505020204" pitchFamily="18" charset="0"/>
              </a:rPr>
              <a:t> </a:t>
            </a:r>
            <a:r>
              <a:rPr lang="cs-CZ" dirty="0" err="1" smtClean="0">
                <a:latin typeface="Bookman Old Style" panose="02050604050505020204" pitchFamily="18" charset="0"/>
              </a:rPr>
              <a:t>that</a:t>
            </a:r>
            <a:r>
              <a:rPr lang="cs-CZ" dirty="0" smtClean="0">
                <a:latin typeface="Bookman Old Style" panose="02050604050505020204" pitchFamily="18" charset="0"/>
              </a:rPr>
              <a:t> </a:t>
            </a:r>
            <a:r>
              <a:rPr lang="cs-CZ" dirty="0" err="1" smtClean="0">
                <a:latin typeface="Bookman Old Style" panose="02050604050505020204" pitchFamily="18" charset="0"/>
              </a:rPr>
              <a:t>follow</a:t>
            </a:r>
            <a:r>
              <a:rPr lang="cs-CZ" dirty="0" smtClean="0">
                <a:latin typeface="Bookman Old Style" panose="02050604050505020204" pitchFamily="18" charset="0"/>
              </a:rPr>
              <a:t> </a:t>
            </a:r>
            <a:r>
              <a:rPr lang="cs-CZ" dirty="0" err="1" smtClean="0">
                <a:latin typeface="Bookman Old Style" panose="02050604050505020204" pitchFamily="18" charset="0"/>
              </a:rPr>
              <a:t>them</a:t>
            </a:r>
            <a:r>
              <a:rPr lang="cs-CZ" dirty="0" smtClean="0">
                <a:latin typeface="Bookman Old Style" panose="02050604050505020204" pitchFamily="18" charset="0"/>
              </a:rPr>
              <a:t> </a:t>
            </a:r>
            <a:r>
              <a:rPr lang="cs-CZ" dirty="0" err="1" smtClean="0">
                <a:latin typeface="Bookman Old Style" panose="02050604050505020204" pitchFamily="18" charset="0"/>
              </a:rPr>
              <a:t>there</a:t>
            </a:r>
            <a:r>
              <a:rPr lang="cs-CZ" dirty="0" smtClean="0">
                <a:latin typeface="Bookman Old Style" panose="02050604050505020204" pitchFamily="18" charset="0"/>
              </a:rPr>
              <a:t>.</a:t>
            </a:r>
            <a:endParaRPr lang="cs-CZ" dirty="0" smtClean="0">
              <a:latin typeface="Bookman Old Style" panose="02050604050505020204" pitchFamily="18" charset="0"/>
            </a:endParaRPr>
          </a:p>
          <a:p>
            <a:pPr lvl="0"/>
            <a:r>
              <a:rPr lang="cs-CZ" b="1" dirty="0" err="1" smtClean="0">
                <a:latin typeface="Bookman Old Style" panose="02050604050505020204" pitchFamily="18" charset="0"/>
              </a:rPr>
              <a:t>Math</a:t>
            </a:r>
            <a:r>
              <a:rPr lang="cs-CZ" b="1" dirty="0" smtClean="0">
                <a:latin typeface="Bookman Old Style" panose="02050604050505020204" pitchFamily="18" charset="0"/>
              </a:rPr>
              <a:t> </a:t>
            </a:r>
            <a:r>
              <a:rPr lang="cs-CZ" b="1" dirty="0" err="1" smtClean="0">
                <a:latin typeface="Bookman Old Style" panose="02050604050505020204" pitchFamily="18" charset="0"/>
              </a:rPr>
              <a:t>fab</a:t>
            </a:r>
            <a:r>
              <a:rPr lang="cs-CZ" b="1" dirty="0" smtClean="0">
                <a:latin typeface="Bookman Old Style" panose="02050604050505020204" pitchFamily="18" charset="0"/>
              </a:rPr>
              <a:t> </a:t>
            </a:r>
            <a:r>
              <a:rPr lang="cs-CZ" b="1" dirty="0" err="1" smtClean="0">
                <a:latin typeface="Bookman Old Style" panose="02050604050505020204" pitchFamily="18" charset="0"/>
              </a:rPr>
              <a:t>Mathonwy</a:t>
            </a:r>
            <a:r>
              <a:rPr lang="cs-CZ" b="1" dirty="0" smtClean="0">
                <a:latin typeface="Bookman Old Style" panose="02050604050505020204" pitchFamily="18" charset="0"/>
              </a:rPr>
              <a:t> </a:t>
            </a:r>
            <a:r>
              <a:rPr lang="cs-CZ" dirty="0" smtClean="0">
                <a:latin typeface="Bookman Old Style" panose="02050604050505020204" pitchFamily="18" charset="0"/>
              </a:rPr>
              <a:t>(</a:t>
            </a:r>
            <a:r>
              <a:rPr lang="cs-CZ" dirty="0" err="1" smtClean="0">
                <a:latin typeface="Bookman Old Style" panose="02050604050505020204" pitchFamily="18" charset="0"/>
              </a:rPr>
              <a:t>Math</a:t>
            </a:r>
            <a:r>
              <a:rPr lang="cs-CZ" dirty="0" smtClean="0">
                <a:latin typeface="Bookman Old Style" panose="02050604050505020204" pitchFamily="18" charset="0"/>
              </a:rPr>
              <a:t>, son </a:t>
            </a:r>
            <a:r>
              <a:rPr lang="cs-CZ" dirty="0" err="1" smtClean="0">
                <a:latin typeface="Bookman Old Style" panose="02050604050505020204" pitchFamily="18" charset="0"/>
              </a:rPr>
              <a:t>of</a:t>
            </a:r>
            <a:r>
              <a:rPr lang="cs-CZ" dirty="0" smtClean="0">
                <a:latin typeface="Bookman Old Style" panose="02050604050505020204" pitchFamily="18" charset="0"/>
              </a:rPr>
              <a:t> </a:t>
            </a:r>
            <a:r>
              <a:rPr lang="cs-CZ" dirty="0" err="1" smtClean="0">
                <a:latin typeface="Bookman Old Style" panose="02050604050505020204" pitchFamily="18" charset="0"/>
              </a:rPr>
              <a:t>Mathonwy</a:t>
            </a:r>
            <a:r>
              <a:rPr lang="cs-CZ" dirty="0" smtClean="0">
                <a:latin typeface="Bookman Old Style" panose="02050604050505020204" pitchFamily="18" charset="0"/>
              </a:rPr>
              <a:t>) </a:t>
            </a:r>
            <a:r>
              <a:rPr lang="cs-CZ" dirty="0" err="1" smtClean="0">
                <a:latin typeface="Bookman Old Style" panose="02050604050505020204" pitchFamily="18" charset="0"/>
              </a:rPr>
              <a:t>is</a:t>
            </a:r>
            <a:r>
              <a:rPr lang="cs-CZ" dirty="0" smtClean="0">
                <a:latin typeface="Bookman Old Style" panose="02050604050505020204" pitchFamily="18" charset="0"/>
              </a:rPr>
              <a:t> </a:t>
            </a:r>
            <a:r>
              <a:rPr lang="cs-CZ" dirty="0" err="1" smtClean="0">
                <a:latin typeface="Bookman Old Style" panose="02050604050505020204" pitchFamily="18" charset="0"/>
              </a:rPr>
              <a:t>mostly</a:t>
            </a:r>
            <a:r>
              <a:rPr lang="cs-CZ" dirty="0" smtClean="0">
                <a:latin typeface="Bookman Old Style" panose="02050604050505020204" pitchFamily="18" charset="0"/>
              </a:rPr>
              <a:t> </a:t>
            </a:r>
            <a:r>
              <a:rPr lang="cs-CZ" dirty="0" err="1" smtClean="0">
                <a:latin typeface="Bookman Old Style" panose="02050604050505020204" pitchFamily="18" charset="0"/>
              </a:rPr>
              <a:t>about</a:t>
            </a:r>
            <a:r>
              <a:rPr lang="cs-CZ" dirty="0" smtClean="0">
                <a:latin typeface="Bookman Old Style" panose="02050604050505020204" pitchFamily="18" charset="0"/>
              </a:rPr>
              <a:t> </a:t>
            </a:r>
            <a:r>
              <a:rPr lang="cs-CZ" dirty="0" err="1" smtClean="0">
                <a:latin typeface="Bookman Old Style" panose="02050604050505020204" pitchFamily="18" charset="0"/>
              </a:rPr>
              <a:t>the</a:t>
            </a:r>
            <a:r>
              <a:rPr lang="cs-CZ" dirty="0" smtClean="0">
                <a:latin typeface="Bookman Old Style" panose="02050604050505020204" pitchFamily="18" charset="0"/>
              </a:rPr>
              <a:t> </a:t>
            </a:r>
            <a:r>
              <a:rPr lang="cs-CZ" dirty="0" err="1" smtClean="0">
                <a:latin typeface="Bookman Old Style" panose="02050604050505020204" pitchFamily="18" charset="0"/>
              </a:rPr>
              <a:t>eponymous</a:t>
            </a:r>
            <a:r>
              <a:rPr lang="cs-CZ" dirty="0" smtClean="0">
                <a:latin typeface="Bookman Old Style" panose="02050604050505020204" pitchFamily="18" charset="0"/>
              </a:rPr>
              <a:t> </a:t>
            </a:r>
            <a:r>
              <a:rPr lang="cs-CZ" dirty="0" err="1" smtClean="0">
                <a:latin typeface="Bookman Old Style" panose="02050604050505020204" pitchFamily="18" charset="0"/>
              </a:rPr>
              <a:t>Math</a:t>
            </a:r>
            <a:r>
              <a:rPr lang="cs-CZ" dirty="0" smtClean="0">
                <a:latin typeface="Bookman Old Style" panose="02050604050505020204" pitchFamily="18" charset="0"/>
              </a:rPr>
              <a:t> </a:t>
            </a:r>
            <a:r>
              <a:rPr lang="cs-CZ" dirty="0" err="1" smtClean="0">
                <a:latin typeface="Bookman Old Style" panose="02050604050505020204" pitchFamily="18" charset="0"/>
              </a:rPr>
              <a:t>and</a:t>
            </a:r>
            <a:r>
              <a:rPr lang="cs-CZ" dirty="0" smtClean="0">
                <a:latin typeface="Bookman Old Style" panose="02050604050505020204" pitchFamily="18" charset="0"/>
              </a:rPr>
              <a:t> </a:t>
            </a:r>
            <a:r>
              <a:rPr lang="cs-CZ" dirty="0" err="1" smtClean="0">
                <a:latin typeface="Bookman Old Style" panose="02050604050505020204" pitchFamily="18" charset="0"/>
              </a:rPr>
              <a:t>Gwydion</a:t>
            </a:r>
            <a:r>
              <a:rPr lang="cs-CZ" dirty="0" smtClean="0">
                <a:latin typeface="Bookman Old Style" panose="02050604050505020204" pitchFamily="18" charset="0"/>
              </a:rPr>
              <a:t> </a:t>
            </a:r>
            <a:r>
              <a:rPr lang="cs-CZ" dirty="0" err="1" smtClean="0">
                <a:latin typeface="Bookman Old Style" panose="02050604050505020204" pitchFamily="18" charset="0"/>
              </a:rPr>
              <a:t>who</a:t>
            </a:r>
            <a:r>
              <a:rPr lang="cs-CZ" dirty="0" smtClean="0">
                <a:latin typeface="Bookman Old Style" panose="02050604050505020204" pitchFamily="18" charset="0"/>
              </a:rPr>
              <a:t> </a:t>
            </a:r>
            <a:r>
              <a:rPr lang="cs-CZ" dirty="0" err="1" smtClean="0">
                <a:latin typeface="Bookman Old Style" panose="02050604050505020204" pitchFamily="18" charset="0"/>
              </a:rPr>
              <a:t>come</a:t>
            </a:r>
            <a:r>
              <a:rPr lang="cs-CZ" dirty="0" smtClean="0">
                <a:latin typeface="Bookman Old Style" panose="02050604050505020204" pitchFamily="18" charset="0"/>
              </a:rPr>
              <a:t> </a:t>
            </a:r>
            <a:r>
              <a:rPr lang="cs-CZ" dirty="0" err="1" smtClean="0">
                <a:latin typeface="Bookman Old Style" panose="02050604050505020204" pitchFamily="18" charset="0"/>
              </a:rPr>
              <a:t>into</a:t>
            </a:r>
            <a:r>
              <a:rPr lang="cs-CZ" dirty="0" smtClean="0">
                <a:latin typeface="Bookman Old Style" panose="02050604050505020204" pitchFamily="18" charset="0"/>
              </a:rPr>
              <a:t> </a:t>
            </a:r>
            <a:r>
              <a:rPr lang="cs-CZ" dirty="0" err="1" smtClean="0">
                <a:latin typeface="Bookman Old Style" panose="02050604050505020204" pitchFamily="18" charset="0"/>
              </a:rPr>
              <a:t>conflict</a:t>
            </a:r>
            <a:r>
              <a:rPr lang="cs-CZ" dirty="0" smtClean="0">
                <a:latin typeface="Bookman Old Style" panose="02050604050505020204" pitchFamily="18" charset="0"/>
              </a:rPr>
              <a:t> </a:t>
            </a:r>
            <a:r>
              <a:rPr lang="cs-CZ" dirty="0" err="1" smtClean="0">
                <a:latin typeface="Bookman Old Style" panose="02050604050505020204" pitchFamily="18" charset="0"/>
              </a:rPr>
              <a:t>with</a:t>
            </a:r>
            <a:r>
              <a:rPr lang="cs-CZ" dirty="0" smtClean="0">
                <a:latin typeface="Bookman Old Style" panose="02050604050505020204" pitchFamily="18" charset="0"/>
              </a:rPr>
              <a:t> </a:t>
            </a:r>
            <a:r>
              <a:rPr lang="cs-CZ" dirty="0" err="1" smtClean="0">
                <a:latin typeface="Bookman Old Style" panose="02050604050505020204" pitchFamily="18" charset="0"/>
              </a:rPr>
              <a:t>Pryderi</a:t>
            </a:r>
            <a:r>
              <a:rPr lang="cs-CZ" dirty="0" smtClean="0">
                <a:latin typeface="Bookman Old Style" panose="02050604050505020204" pitchFamily="18" charset="0"/>
              </a:rPr>
              <a:t>.</a:t>
            </a:r>
            <a:endParaRPr lang="cs-CZ" dirty="0" smtClean="0">
              <a:latin typeface="Bookman Old Style" panose="02050604050505020204" pitchFamily="18" charset="0"/>
            </a:endParaRPr>
          </a:p>
          <a:p>
            <a:pPr lvl="0"/>
            <a:endParaRPr lang="cs-CZ" dirty="0" smtClean="0">
              <a:latin typeface="Bookman Old Style" panose="02050604050505020204" pitchFamily="18" charset="0"/>
            </a:endParaRPr>
          </a:p>
          <a:p>
            <a:r>
              <a:rPr lang="cs-CZ" b="1" dirty="0" err="1" smtClean="0">
                <a:latin typeface="Bookman Old Style" panose="02050604050505020204" pitchFamily="18" charset="0"/>
              </a:rPr>
              <a:t>Native</a:t>
            </a:r>
            <a:r>
              <a:rPr lang="cs-CZ" b="1" dirty="0" smtClean="0">
                <a:latin typeface="Bookman Old Style" panose="02050604050505020204" pitchFamily="18" charset="0"/>
              </a:rPr>
              <a:t> </a:t>
            </a:r>
            <a:r>
              <a:rPr lang="cs-CZ" b="1" dirty="0" err="1" smtClean="0">
                <a:latin typeface="Bookman Old Style" panose="02050604050505020204" pitchFamily="18" charset="0"/>
              </a:rPr>
              <a:t>tales</a:t>
            </a:r>
            <a:endParaRPr lang="cs-CZ" dirty="0" smtClean="0">
              <a:latin typeface="Bookman Old Style" panose="02050604050505020204" pitchFamily="18" charset="0"/>
            </a:endParaRPr>
          </a:p>
          <a:p>
            <a:r>
              <a:rPr lang="cs-CZ" dirty="0" err="1" smtClean="0">
                <a:latin typeface="Bookman Old Style" panose="02050604050505020204" pitchFamily="18" charset="0"/>
              </a:rPr>
              <a:t>Beginning</a:t>
            </a:r>
            <a:r>
              <a:rPr lang="cs-CZ" dirty="0" smtClean="0">
                <a:latin typeface="Bookman Old Style" panose="02050604050505020204" pitchFamily="18" charset="0"/>
              </a:rPr>
              <a:t> </a:t>
            </a:r>
            <a:r>
              <a:rPr lang="cs-CZ" dirty="0" err="1" smtClean="0">
                <a:latin typeface="Bookman Old Style" panose="02050604050505020204" pitchFamily="18" charset="0"/>
              </a:rPr>
              <a:t>of</a:t>
            </a:r>
            <a:r>
              <a:rPr lang="cs-CZ" dirty="0" smtClean="0">
                <a:latin typeface="Bookman Old Style" panose="02050604050505020204" pitchFamily="18" charset="0"/>
              </a:rPr>
              <a:t> "</a:t>
            </a:r>
            <a:r>
              <a:rPr lang="cs-CZ" dirty="0" err="1" smtClean="0">
                <a:latin typeface="Bookman Old Style" panose="02050604050505020204" pitchFamily="18" charset="0"/>
              </a:rPr>
              <a:t>The</a:t>
            </a:r>
            <a:r>
              <a:rPr lang="cs-CZ" dirty="0" smtClean="0">
                <a:latin typeface="Bookman Old Style" panose="02050604050505020204" pitchFamily="18" charset="0"/>
              </a:rPr>
              <a:t> </a:t>
            </a:r>
            <a:r>
              <a:rPr lang="cs-CZ" dirty="0" err="1" smtClean="0">
                <a:latin typeface="Bookman Old Style" panose="02050604050505020204" pitchFamily="18" charset="0"/>
              </a:rPr>
              <a:t>Dream</a:t>
            </a:r>
            <a:r>
              <a:rPr lang="cs-CZ" dirty="0" smtClean="0">
                <a:latin typeface="Bookman Old Style" panose="02050604050505020204" pitchFamily="18" charset="0"/>
              </a:rPr>
              <a:t> </a:t>
            </a:r>
            <a:r>
              <a:rPr lang="cs-CZ" dirty="0" err="1" smtClean="0">
                <a:latin typeface="Bookman Old Style" panose="02050604050505020204" pitchFamily="18" charset="0"/>
              </a:rPr>
              <a:t>of</a:t>
            </a:r>
            <a:r>
              <a:rPr lang="cs-CZ" dirty="0" smtClean="0">
                <a:latin typeface="Bookman Old Style" panose="02050604050505020204" pitchFamily="18" charset="0"/>
              </a:rPr>
              <a:t> </a:t>
            </a:r>
            <a:r>
              <a:rPr lang="cs-CZ" dirty="0" err="1" smtClean="0">
                <a:latin typeface="Bookman Old Style" panose="02050604050505020204" pitchFamily="18" charset="0"/>
              </a:rPr>
              <a:t>Macsen</a:t>
            </a:r>
            <a:r>
              <a:rPr lang="cs-CZ" dirty="0" smtClean="0">
                <a:latin typeface="Bookman Old Style" panose="02050604050505020204" pitchFamily="18" charset="0"/>
              </a:rPr>
              <a:t> </a:t>
            </a:r>
            <a:r>
              <a:rPr lang="cs-CZ" dirty="0" err="1" smtClean="0">
                <a:latin typeface="Bookman Old Style" panose="02050604050505020204" pitchFamily="18" charset="0"/>
              </a:rPr>
              <a:t>Wledig</a:t>
            </a:r>
            <a:r>
              <a:rPr lang="cs-CZ" dirty="0" smtClean="0">
                <a:latin typeface="Bookman Old Style" panose="02050604050505020204" pitchFamily="18" charset="0"/>
              </a:rPr>
              <a:t>"</a:t>
            </a:r>
            <a:endParaRPr lang="cs-CZ" dirty="0" smtClean="0">
              <a:latin typeface="Bookman Old Style" panose="02050604050505020204" pitchFamily="18" charset="0"/>
            </a:endParaRPr>
          </a:p>
          <a:p>
            <a:r>
              <a:rPr lang="cs-CZ" dirty="0" err="1" smtClean="0">
                <a:latin typeface="Bookman Old Style" panose="02050604050505020204" pitchFamily="18" charset="0"/>
              </a:rPr>
              <a:t>Also</a:t>
            </a:r>
            <a:r>
              <a:rPr lang="cs-CZ" dirty="0" smtClean="0">
                <a:latin typeface="Bookman Old Style" panose="02050604050505020204" pitchFamily="18" charset="0"/>
              </a:rPr>
              <a:t> </a:t>
            </a:r>
            <a:r>
              <a:rPr lang="cs-CZ" dirty="0" err="1" smtClean="0">
                <a:latin typeface="Bookman Old Style" panose="02050604050505020204" pitchFamily="18" charset="0"/>
              </a:rPr>
              <a:t>included</a:t>
            </a:r>
            <a:r>
              <a:rPr lang="cs-CZ" dirty="0" smtClean="0">
                <a:latin typeface="Bookman Old Style" panose="02050604050505020204" pitchFamily="18" charset="0"/>
              </a:rPr>
              <a:t> in Lady </a:t>
            </a:r>
            <a:r>
              <a:rPr lang="cs-CZ" dirty="0" err="1" smtClean="0">
                <a:latin typeface="Bookman Old Style" panose="02050604050505020204" pitchFamily="18" charset="0"/>
              </a:rPr>
              <a:t>Guest</a:t>
            </a:r>
            <a:r>
              <a:rPr lang="cs-CZ" dirty="0" smtClean="0">
                <a:latin typeface="Bookman Old Style" panose="02050604050505020204" pitchFamily="18" charset="0"/>
              </a:rPr>
              <a:t>'s </a:t>
            </a:r>
            <a:r>
              <a:rPr lang="cs-CZ" dirty="0" err="1" smtClean="0">
                <a:latin typeface="Bookman Old Style" panose="02050604050505020204" pitchFamily="18" charset="0"/>
              </a:rPr>
              <a:t>compilation</a:t>
            </a:r>
            <a:r>
              <a:rPr lang="cs-CZ" dirty="0" smtClean="0">
                <a:latin typeface="Bookman Old Style" panose="02050604050505020204" pitchFamily="18" charset="0"/>
              </a:rPr>
              <a:t> are </a:t>
            </a:r>
            <a:r>
              <a:rPr lang="cs-CZ" dirty="0" err="1" smtClean="0">
                <a:latin typeface="Bookman Old Style" panose="02050604050505020204" pitchFamily="18" charset="0"/>
              </a:rPr>
              <a:t>five</a:t>
            </a:r>
            <a:r>
              <a:rPr lang="cs-CZ" dirty="0" smtClean="0">
                <a:latin typeface="Bookman Old Style" panose="02050604050505020204" pitchFamily="18" charset="0"/>
              </a:rPr>
              <a:t> </a:t>
            </a:r>
            <a:r>
              <a:rPr lang="cs-CZ" dirty="0" err="1" smtClean="0">
                <a:latin typeface="Bookman Old Style" panose="02050604050505020204" pitchFamily="18" charset="0"/>
              </a:rPr>
              <a:t>stories</a:t>
            </a:r>
            <a:r>
              <a:rPr lang="cs-CZ" dirty="0" smtClean="0">
                <a:latin typeface="Bookman Old Style" panose="02050604050505020204" pitchFamily="18" charset="0"/>
              </a:rPr>
              <a:t> </a:t>
            </a:r>
            <a:r>
              <a:rPr lang="cs-CZ" dirty="0" err="1" smtClean="0">
                <a:latin typeface="Bookman Old Style" panose="02050604050505020204" pitchFamily="18" charset="0"/>
              </a:rPr>
              <a:t>from</a:t>
            </a:r>
            <a:r>
              <a:rPr lang="cs-CZ" dirty="0" smtClean="0">
                <a:latin typeface="Bookman Old Style" panose="02050604050505020204" pitchFamily="18" charset="0"/>
              </a:rPr>
              <a:t> </a:t>
            </a:r>
            <a:r>
              <a:rPr lang="cs-CZ" dirty="0" err="1" smtClean="0">
                <a:latin typeface="Bookman Old Style" panose="02050604050505020204" pitchFamily="18" charset="0"/>
              </a:rPr>
              <a:t>Welsh</a:t>
            </a:r>
            <a:r>
              <a:rPr lang="cs-CZ" dirty="0" smtClean="0">
                <a:latin typeface="Bookman Old Style" panose="02050604050505020204" pitchFamily="18" charset="0"/>
              </a:rPr>
              <a:t> </a:t>
            </a:r>
            <a:r>
              <a:rPr lang="cs-CZ" dirty="0" err="1" smtClean="0">
                <a:latin typeface="Bookman Old Style" panose="02050604050505020204" pitchFamily="18" charset="0"/>
              </a:rPr>
              <a:t>tradition</a:t>
            </a:r>
            <a:r>
              <a:rPr lang="cs-CZ" dirty="0" smtClean="0">
                <a:latin typeface="Bookman Old Style" panose="02050604050505020204" pitchFamily="18" charset="0"/>
              </a:rPr>
              <a:t> </a:t>
            </a:r>
            <a:r>
              <a:rPr lang="cs-CZ" dirty="0" err="1" smtClean="0">
                <a:latin typeface="Bookman Old Style" panose="02050604050505020204" pitchFamily="18" charset="0"/>
              </a:rPr>
              <a:t>and</a:t>
            </a:r>
            <a:r>
              <a:rPr lang="cs-CZ" dirty="0" smtClean="0">
                <a:latin typeface="Bookman Old Style" panose="02050604050505020204" pitchFamily="18" charset="0"/>
              </a:rPr>
              <a:t> legend:</a:t>
            </a:r>
            <a:endParaRPr lang="cs-CZ" dirty="0" smtClean="0">
              <a:latin typeface="Bookman Old Style" panose="02050604050505020204" pitchFamily="18" charset="0"/>
            </a:endParaRPr>
          </a:p>
          <a:p>
            <a:pPr lvl="0"/>
            <a:r>
              <a:rPr lang="cs-CZ" dirty="0" err="1" smtClean="0">
                <a:latin typeface="Bookman Old Style" panose="02050604050505020204" pitchFamily="18" charset="0"/>
              </a:rPr>
              <a:t>Breuddwyd</a:t>
            </a:r>
            <a:r>
              <a:rPr lang="cs-CZ" dirty="0" smtClean="0">
                <a:latin typeface="Bookman Old Style" panose="02050604050505020204" pitchFamily="18" charset="0"/>
              </a:rPr>
              <a:t> </a:t>
            </a:r>
            <a:r>
              <a:rPr lang="cs-CZ" dirty="0" err="1" smtClean="0">
                <a:latin typeface="Bookman Old Style" panose="02050604050505020204" pitchFamily="18" charset="0"/>
              </a:rPr>
              <a:t>Macsen</a:t>
            </a:r>
            <a:r>
              <a:rPr lang="cs-CZ" dirty="0" smtClean="0">
                <a:latin typeface="Bookman Old Style" panose="02050604050505020204" pitchFamily="18" charset="0"/>
              </a:rPr>
              <a:t> </a:t>
            </a:r>
            <a:r>
              <a:rPr lang="cs-CZ" dirty="0" err="1" smtClean="0">
                <a:latin typeface="Bookman Old Style" panose="02050604050505020204" pitchFamily="18" charset="0"/>
              </a:rPr>
              <a:t>Wledig</a:t>
            </a:r>
            <a:r>
              <a:rPr lang="cs-CZ" dirty="0" smtClean="0">
                <a:latin typeface="Bookman Old Style" panose="02050604050505020204" pitchFamily="18" charset="0"/>
              </a:rPr>
              <a:t>(</a:t>
            </a:r>
            <a:r>
              <a:rPr lang="cs-CZ" dirty="0" err="1" smtClean="0">
                <a:latin typeface="Bookman Old Style" panose="02050604050505020204" pitchFamily="18" charset="0"/>
              </a:rPr>
              <a:t>The</a:t>
            </a:r>
            <a:r>
              <a:rPr lang="cs-CZ" dirty="0" smtClean="0">
                <a:latin typeface="Bookman Old Style" panose="02050604050505020204" pitchFamily="18" charset="0"/>
              </a:rPr>
              <a:t> </a:t>
            </a:r>
            <a:r>
              <a:rPr lang="cs-CZ" dirty="0" err="1" smtClean="0">
                <a:latin typeface="Bookman Old Style" panose="02050604050505020204" pitchFamily="18" charset="0"/>
              </a:rPr>
              <a:t>Dream</a:t>
            </a:r>
            <a:r>
              <a:rPr lang="cs-CZ" dirty="0" smtClean="0">
                <a:latin typeface="Bookman Old Style" panose="02050604050505020204" pitchFamily="18" charset="0"/>
              </a:rPr>
              <a:t> </a:t>
            </a:r>
            <a:r>
              <a:rPr lang="cs-CZ" dirty="0" err="1" smtClean="0">
                <a:latin typeface="Bookman Old Style" panose="02050604050505020204" pitchFamily="18" charset="0"/>
              </a:rPr>
              <a:t>of</a:t>
            </a:r>
            <a:r>
              <a:rPr lang="cs-CZ" dirty="0" smtClean="0">
                <a:latin typeface="Bookman Old Style" panose="02050604050505020204" pitchFamily="18" charset="0"/>
              </a:rPr>
              <a:t> </a:t>
            </a:r>
            <a:r>
              <a:rPr lang="cs-CZ" dirty="0" err="1" smtClean="0">
                <a:latin typeface="Bookman Old Style" panose="02050604050505020204" pitchFamily="18" charset="0"/>
              </a:rPr>
              <a:t>Macsen</a:t>
            </a:r>
            <a:r>
              <a:rPr lang="cs-CZ" dirty="0" smtClean="0">
                <a:latin typeface="Bookman Old Style" panose="02050604050505020204" pitchFamily="18" charset="0"/>
              </a:rPr>
              <a:t> </a:t>
            </a:r>
            <a:r>
              <a:rPr lang="cs-CZ" dirty="0" err="1" smtClean="0">
                <a:latin typeface="Bookman Old Style" panose="02050604050505020204" pitchFamily="18" charset="0"/>
              </a:rPr>
              <a:t>Wledig</a:t>
            </a:r>
            <a:r>
              <a:rPr lang="cs-CZ" dirty="0" smtClean="0">
                <a:latin typeface="Bookman Old Style" panose="02050604050505020204" pitchFamily="18" charset="0"/>
              </a:rPr>
              <a:t>)</a:t>
            </a:r>
            <a:endParaRPr lang="cs-CZ" dirty="0" smtClean="0">
              <a:latin typeface="Bookman Old Style" panose="02050604050505020204" pitchFamily="18" charset="0"/>
            </a:endParaRPr>
          </a:p>
          <a:p>
            <a:pPr lvl="0"/>
            <a:r>
              <a:rPr lang="cs-CZ" dirty="0" err="1" smtClean="0">
                <a:latin typeface="Bookman Old Style" panose="02050604050505020204" pitchFamily="18" charset="0"/>
              </a:rPr>
              <a:t>Lludd</a:t>
            </a:r>
            <a:r>
              <a:rPr lang="cs-CZ" dirty="0" smtClean="0">
                <a:latin typeface="Bookman Old Style" panose="02050604050505020204" pitchFamily="18" charset="0"/>
              </a:rPr>
              <a:t> a </a:t>
            </a:r>
            <a:r>
              <a:rPr lang="cs-CZ" dirty="0" err="1" smtClean="0">
                <a:latin typeface="Bookman Old Style" panose="02050604050505020204" pitchFamily="18" charset="0"/>
              </a:rPr>
              <a:t>Llefelys</a:t>
            </a:r>
            <a:r>
              <a:rPr lang="cs-CZ" dirty="0" smtClean="0">
                <a:latin typeface="Bookman Old Style" panose="02050604050505020204" pitchFamily="18" charset="0"/>
              </a:rPr>
              <a:t> (</a:t>
            </a:r>
            <a:r>
              <a:rPr lang="cs-CZ" dirty="0" err="1" smtClean="0">
                <a:latin typeface="Bookman Old Style" panose="02050604050505020204" pitchFamily="18" charset="0"/>
              </a:rPr>
              <a:t>Lludd</a:t>
            </a:r>
            <a:r>
              <a:rPr lang="cs-CZ" dirty="0" smtClean="0">
                <a:latin typeface="Bookman Old Style" panose="02050604050505020204" pitchFamily="18" charset="0"/>
              </a:rPr>
              <a:t> </a:t>
            </a:r>
            <a:r>
              <a:rPr lang="cs-CZ" dirty="0" err="1" smtClean="0">
                <a:latin typeface="Bookman Old Style" panose="02050604050505020204" pitchFamily="18" charset="0"/>
              </a:rPr>
              <a:t>and</a:t>
            </a:r>
            <a:r>
              <a:rPr lang="cs-CZ" dirty="0" smtClean="0">
                <a:latin typeface="Bookman Old Style" panose="02050604050505020204" pitchFamily="18" charset="0"/>
              </a:rPr>
              <a:t> </a:t>
            </a:r>
            <a:r>
              <a:rPr lang="cs-CZ" dirty="0" err="1" smtClean="0">
                <a:latin typeface="Bookman Old Style" panose="02050604050505020204" pitchFamily="18" charset="0"/>
              </a:rPr>
              <a:t>Llefelys</a:t>
            </a:r>
            <a:r>
              <a:rPr lang="cs-CZ" dirty="0" smtClean="0">
                <a:latin typeface="Bookman Old Style" panose="02050604050505020204" pitchFamily="18" charset="0"/>
              </a:rPr>
              <a:t>)</a:t>
            </a:r>
            <a:endParaRPr lang="cs-CZ" dirty="0" smtClean="0">
              <a:latin typeface="Bookman Old Style" panose="02050604050505020204" pitchFamily="18" charset="0"/>
            </a:endParaRPr>
          </a:p>
          <a:p>
            <a:pPr lvl="0"/>
            <a:r>
              <a:rPr lang="cs-CZ" dirty="0" err="1" smtClean="0">
                <a:latin typeface="Bookman Old Style" panose="02050604050505020204" pitchFamily="18" charset="0"/>
              </a:rPr>
              <a:t>Culhwch</a:t>
            </a:r>
            <a:r>
              <a:rPr lang="cs-CZ" dirty="0" smtClean="0">
                <a:latin typeface="Bookman Old Style" panose="02050604050505020204" pitchFamily="18" charset="0"/>
              </a:rPr>
              <a:t> </a:t>
            </a:r>
            <a:r>
              <a:rPr lang="cs-CZ" dirty="0" err="1" smtClean="0">
                <a:latin typeface="Bookman Old Style" panose="02050604050505020204" pitchFamily="18" charset="0"/>
              </a:rPr>
              <a:t>ac</a:t>
            </a:r>
            <a:r>
              <a:rPr lang="cs-CZ" dirty="0" smtClean="0">
                <a:latin typeface="Bookman Old Style" panose="02050604050505020204" pitchFamily="18" charset="0"/>
              </a:rPr>
              <a:t> </a:t>
            </a:r>
            <a:r>
              <a:rPr lang="cs-CZ" dirty="0" err="1" smtClean="0">
                <a:latin typeface="Bookman Old Style" panose="02050604050505020204" pitchFamily="18" charset="0"/>
              </a:rPr>
              <a:t>Olwen</a:t>
            </a:r>
            <a:r>
              <a:rPr lang="cs-CZ" dirty="0" smtClean="0">
                <a:latin typeface="Bookman Old Style" panose="02050604050505020204" pitchFamily="18" charset="0"/>
              </a:rPr>
              <a:t>(</a:t>
            </a:r>
            <a:r>
              <a:rPr lang="cs-CZ" dirty="0" err="1" smtClean="0">
                <a:latin typeface="Bookman Old Style" panose="02050604050505020204" pitchFamily="18" charset="0"/>
              </a:rPr>
              <a:t>Culhwch</a:t>
            </a:r>
            <a:r>
              <a:rPr lang="cs-CZ" dirty="0" smtClean="0">
                <a:latin typeface="Bookman Old Style" panose="02050604050505020204" pitchFamily="18" charset="0"/>
              </a:rPr>
              <a:t> </a:t>
            </a:r>
            <a:r>
              <a:rPr lang="cs-CZ" dirty="0" err="1" smtClean="0">
                <a:latin typeface="Bookman Old Style" panose="02050604050505020204" pitchFamily="18" charset="0"/>
              </a:rPr>
              <a:t>and</a:t>
            </a:r>
            <a:r>
              <a:rPr lang="cs-CZ" dirty="0" smtClean="0">
                <a:latin typeface="Bookman Old Style" panose="02050604050505020204" pitchFamily="18" charset="0"/>
              </a:rPr>
              <a:t> </a:t>
            </a:r>
            <a:r>
              <a:rPr lang="cs-CZ" dirty="0" err="1" smtClean="0">
                <a:latin typeface="Bookman Old Style" panose="02050604050505020204" pitchFamily="18" charset="0"/>
              </a:rPr>
              <a:t>Olwen</a:t>
            </a:r>
            <a:r>
              <a:rPr lang="cs-CZ" dirty="0" smtClean="0">
                <a:latin typeface="Bookman Old Style" panose="02050604050505020204" pitchFamily="18" charset="0"/>
              </a:rPr>
              <a:t>)</a:t>
            </a:r>
            <a:endParaRPr lang="cs-CZ" dirty="0" smtClean="0">
              <a:latin typeface="Bookman Old Style" panose="02050604050505020204" pitchFamily="18" charset="0"/>
            </a:endParaRPr>
          </a:p>
          <a:p>
            <a:pPr lvl="0"/>
            <a:r>
              <a:rPr lang="cs-CZ" dirty="0" err="1" smtClean="0">
                <a:latin typeface="Bookman Old Style" panose="02050604050505020204" pitchFamily="18" charset="0"/>
              </a:rPr>
              <a:t>Breuddwyd</a:t>
            </a:r>
            <a:r>
              <a:rPr lang="cs-CZ" dirty="0" smtClean="0">
                <a:latin typeface="Bookman Old Style" panose="02050604050505020204" pitchFamily="18" charset="0"/>
              </a:rPr>
              <a:t> </a:t>
            </a:r>
            <a:r>
              <a:rPr lang="cs-CZ" dirty="0" err="1" smtClean="0">
                <a:latin typeface="Bookman Old Style" panose="02050604050505020204" pitchFamily="18" charset="0"/>
              </a:rPr>
              <a:t>Rhonabwy</a:t>
            </a:r>
            <a:r>
              <a:rPr lang="cs-CZ" dirty="0" smtClean="0">
                <a:latin typeface="Bookman Old Style" panose="02050604050505020204" pitchFamily="18" charset="0"/>
              </a:rPr>
              <a:t> (</a:t>
            </a:r>
            <a:r>
              <a:rPr lang="cs-CZ" dirty="0" err="1" smtClean="0">
                <a:latin typeface="Bookman Old Style" panose="02050604050505020204" pitchFamily="18" charset="0"/>
              </a:rPr>
              <a:t>The</a:t>
            </a:r>
            <a:r>
              <a:rPr lang="cs-CZ" dirty="0" smtClean="0">
                <a:latin typeface="Bookman Old Style" panose="02050604050505020204" pitchFamily="18" charset="0"/>
              </a:rPr>
              <a:t> </a:t>
            </a:r>
            <a:r>
              <a:rPr lang="cs-CZ" dirty="0" err="1" smtClean="0">
                <a:latin typeface="Bookman Old Style" panose="02050604050505020204" pitchFamily="18" charset="0"/>
              </a:rPr>
              <a:t>Dream</a:t>
            </a:r>
            <a:r>
              <a:rPr lang="cs-CZ" dirty="0" smtClean="0">
                <a:latin typeface="Bookman Old Style" panose="02050604050505020204" pitchFamily="18" charset="0"/>
              </a:rPr>
              <a:t> </a:t>
            </a:r>
            <a:r>
              <a:rPr lang="cs-CZ" dirty="0" err="1" smtClean="0">
                <a:latin typeface="Bookman Old Style" panose="02050604050505020204" pitchFamily="18" charset="0"/>
              </a:rPr>
              <a:t>of</a:t>
            </a:r>
            <a:r>
              <a:rPr lang="cs-CZ" dirty="0" smtClean="0">
                <a:latin typeface="Bookman Old Style" panose="02050604050505020204" pitchFamily="18" charset="0"/>
              </a:rPr>
              <a:t> </a:t>
            </a:r>
            <a:r>
              <a:rPr lang="cs-CZ" dirty="0" err="1" smtClean="0">
                <a:latin typeface="Bookman Old Style" panose="02050604050505020204" pitchFamily="18" charset="0"/>
              </a:rPr>
              <a:t>Rhonabwy</a:t>
            </a:r>
            <a:r>
              <a:rPr lang="cs-CZ" dirty="0" smtClean="0">
                <a:latin typeface="Bookman Old Style" panose="02050604050505020204" pitchFamily="18" charset="0"/>
              </a:rPr>
              <a:t>)</a:t>
            </a:r>
            <a:endParaRPr lang="cs-CZ" dirty="0" smtClean="0">
              <a:latin typeface="Bookman Old Style" panose="02050604050505020204" pitchFamily="18" charset="0"/>
            </a:endParaRPr>
          </a:p>
          <a:p>
            <a:pPr lvl="0"/>
            <a:r>
              <a:rPr lang="cs-CZ" dirty="0" err="1" smtClean="0">
                <a:latin typeface="Bookman Old Style" panose="02050604050505020204" pitchFamily="18" charset="0"/>
              </a:rPr>
              <a:t>Hanes</a:t>
            </a:r>
            <a:r>
              <a:rPr lang="cs-CZ" dirty="0" smtClean="0">
                <a:latin typeface="Bookman Old Style" panose="02050604050505020204" pitchFamily="18" charset="0"/>
              </a:rPr>
              <a:t> </a:t>
            </a:r>
            <a:r>
              <a:rPr lang="cs-CZ" dirty="0" err="1" smtClean="0">
                <a:latin typeface="Bookman Old Style" panose="02050604050505020204" pitchFamily="18" charset="0"/>
              </a:rPr>
              <a:t>Taliesin</a:t>
            </a:r>
            <a:r>
              <a:rPr lang="cs-CZ" dirty="0" smtClean="0">
                <a:latin typeface="Bookman Old Style" panose="02050604050505020204" pitchFamily="18" charset="0"/>
              </a:rPr>
              <a:t> (</a:t>
            </a:r>
            <a:r>
              <a:rPr lang="cs-CZ" dirty="0" err="1" smtClean="0">
                <a:latin typeface="Bookman Old Style" panose="02050604050505020204" pitchFamily="18" charset="0"/>
              </a:rPr>
              <a:t>The</a:t>
            </a:r>
            <a:r>
              <a:rPr lang="cs-CZ" dirty="0" smtClean="0">
                <a:latin typeface="Bookman Old Style" panose="02050604050505020204" pitchFamily="18" charset="0"/>
              </a:rPr>
              <a:t> </a:t>
            </a:r>
            <a:r>
              <a:rPr lang="cs-CZ" dirty="0" err="1" smtClean="0">
                <a:latin typeface="Bookman Old Style" panose="02050604050505020204" pitchFamily="18" charset="0"/>
              </a:rPr>
              <a:t>Tale</a:t>
            </a:r>
            <a:r>
              <a:rPr lang="cs-CZ" dirty="0" smtClean="0">
                <a:latin typeface="Bookman Old Style" panose="02050604050505020204" pitchFamily="18" charset="0"/>
              </a:rPr>
              <a:t> </a:t>
            </a:r>
            <a:r>
              <a:rPr lang="cs-CZ" dirty="0" err="1" smtClean="0">
                <a:latin typeface="Bookman Old Style" panose="02050604050505020204" pitchFamily="18" charset="0"/>
              </a:rPr>
              <a:t>of</a:t>
            </a:r>
            <a:r>
              <a:rPr lang="cs-CZ" dirty="0" smtClean="0">
                <a:latin typeface="Bookman Old Style" panose="02050604050505020204" pitchFamily="18" charset="0"/>
              </a:rPr>
              <a:t> </a:t>
            </a:r>
            <a:r>
              <a:rPr lang="cs-CZ" dirty="0" err="1" smtClean="0">
                <a:latin typeface="Bookman Old Style" panose="02050604050505020204" pitchFamily="18" charset="0"/>
              </a:rPr>
              <a:t>Taliesin</a:t>
            </a:r>
            <a:r>
              <a:rPr lang="cs-CZ" dirty="0" smtClean="0">
                <a:latin typeface="Bookman Old Style" panose="02050604050505020204" pitchFamily="18" charset="0"/>
              </a:rPr>
              <a:t>)</a:t>
            </a:r>
            <a:endParaRPr lang="cs-CZ" dirty="0" smtClean="0">
              <a:latin typeface="Bookman Old Style" panose="02050604050505020204" pitchFamily="18" charset="0"/>
            </a:endParaRPr>
          </a:p>
          <a:p>
            <a:endParaRPr lang="cs-CZ"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mabinogi page.PNG"/>
          <p:cNvPicPr>
            <a:picLocks noChangeAspect="1"/>
          </p:cNvPicPr>
          <p:nvPr/>
        </p:nvPicPr>
        <p:blipFill>
          <a:blip r:embed="rId1"/>
          <a:stretch>
            <a:fillRect/>
          </a:stretch>
        </p:blipFill>
        <p:spPr>
          <a:xfrm>
            <a:off x="0" y="0"/>
            <a:ext cx="9010896" cy="685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http://faculty.arts.ubc.ca/sechard/GRAPHICS/mabwbpwl.jpg">
            <a:hlinkClick r:id="rId1"/>
          </p:cNvPr>
          <p:cNvPicPr/>
          <p:nvPr/>
        </p:nvPicPr>
        <p:blipFill>
          <a:blip r:embed="rId2"/>
          <a:srcRect/>
          <a:stretch>
            <a:fillRect/>
          </a:stretch>
        </p:blipFill>
        <p:spPr bwMode="auto">
          <a:xfrm>
            <a:off x="214282" y="214290"/>
            <a:ext cx="4500594" cy="6429420"/>
          </a:xfrm>
          <a:prstGeom prst="rect">
            <a:avLst/>
          </a:prstGeom>
          <a:noFill/>
          <a:ln w="9525">
            <a:noFill/>
            <a:miter lim="800000"/>
            <a:headEnd/>
            <a:tailEnd/>
          </a:ln>
        </p:spPr>
      </p:pic>
      <p:sp>
        <p:nvSpPr>
          <p:cNvPr id="3" name="TextovéPole 2"/>
          <p:cNvSpPr txBox="1"/>
          <p:nvPr/>
        </p:nvSpPr>
        <p:spPr>
          <a:xfrm>
            <a:off x="5143504" y="1142984"/>
            <a:ext cx="3786214" cy="5355312"/>
          </a:xfrm>
          <a:prstGeom prst="rect">
            <a:avLst/>
          </a:prstGeom>
          <a:noFill/>
        </p:spPr>
        <p:txBody>
          <a:bodyPr wrap="square" rtlCol="0">
            <a:spAutoFit/>
          </a:bodyPr>
          <a:lstStyle/>
          <a:p>
            <a:r>
              <a:rPr lang="cs-CZ" dirty="0" err="1" smtClean="0">
                <a:latin typeface="Bookman Old Style" panose="02050604050505020204" pitchFamily="18" charset="0"/>
              </a:rPr>
              <a:t>Pwyll</a:t>
            </a:r>
            <a:r>
              <a:rPr lang="cs-CZ" dirty="0" smtClean="0">
                <a:latin typeface="Bookman Old Style" panose="02050604050505020204" pitchFamily="18" charset="0"/>
              </a:rPr>
              <a:t> </a:t>
            </a:r>
            <a:r>
              <a:rPr lang="cs-CZ" dirty="0" err="1" smtClean="0">
                <a:latin typeface="Bookman Old Style" panose="02050604050505020204" pitchFamily="18" charset="0"/>
              </a:rPr>
              <a:t>Pendeuic</a:t>
            </a:r>
            <a:r>
              <a:rPr lang="cs-CZ" dirty="0" smtClean="0">
                <a:latin typeface="Bookman Old Style" panose="02050604050505020204" pitchFamily="18" charset="0"/>
              </a:rPr>
              <a:t> </a:t>
            </a:r>
            <a:r>
              <a:rPr lang="cs-CZ" dirty="0" err="1" smtClean="0">
                <a:latin typeface="Bookman Old Style" panose="02050604050505020204" pitchFamily="18" charset="0"/>
              </a:rPr>
              <a:t>Dyuet</a:t>
            </a:r>
            <a:r>
              <a:rPr lang="cs-CZ" dirty="0" smtClean="0">
                <a:latin typeface="Bookman Old Style" panose="02050604050505020204" pitchFamily="18" charset="0"/>
              </a:rPr>
              <a:t> </a:t>
            </a:r>
            <a:br>
              <a:rPr lang="cs-CZ" dirty="0" smtClean="0">
                <a:latin typeface="Bookman Old Style" panose="02050604050505020204" pitchFamily="18" charset="0"/>
              </a:rPr>
            </a:br>
            <a:r>
              <a:rPr lang="cs-CZ" dirty="0" smtClean="0">
                <a:latin typeface="Bookman Old Style" panose="02050604050505020204" pitchFamily="18" charset="0"/>
              </a:rPr>
              <a:t>a </a:t>
            </a:r>
            <a:r>
              <a:rPr lang="cs-CZ" dirty="0" err="1" smtClean="0">
                <a:latin typeface="Bookman Old Style" panose="02050604050505020204" pitchFamily="18" charset="0"/>
              </a:rPr>
              <a:t>oed</a:t>
            </a:r>
            <a:r>
              <a:rPr lang="cs-CZ" dirty="0" smtClean="0">
                <a:latin typeface="Bookman Old Style" panose="02050604050505020204" pitchFamily="18" charset="0"/>
              </a:rPr>
              <a:t> </a:t>
            </a:r>
            <a:r>
              <a:rPr lang="cs-CZ" dirty="0" err="1" smtClean="0">
                <a:latin typeface="Bookman Old Style" panose="02050604050505020204" pitchFamily="18" charset="0"/>
              </a:rPr>
              <a:t>yn</a:t>
            </a:r>
            <a:r>
              <a:rPr lang="cs-CZ" dirty="0" smtClean="0">
                <a:latin typeface="Bookman Old Style" panose="02050604050505020204" pitchFamily="18" charset="0"/>
              </a:rPr>
              <a:t> </a:t>
            </a:r>
            <a:r>
              <a:rPr lang="cs-CZ" dirty="0" err="1" smtClean="0">
                <a:latin typeface="Bookman Old Style" panose="02050604050505020204" pitchFamily="18" charset="0"/>
              </a:rPr>
              <a:t>arglwyd</a:t>
            </a:r>
            <a:r>
              <a:rPr lang="cs-CZ" dirty="0" smtClean="0">
                <a:latin typeface="Bookman Old Style" panose="02050604050505020204" pitchFamily="18" charset="0"/>
              </a:rPr>
              <a:t> ar </a:t>
            </a:r>
            <a:r>
              <a:rPr lang="cs-CZ" dirty="0" err="1" smtClean="0">
                <a:latin typeface="Bookman Old Style" panose="02050604050505020204" pitchFamily="18" charset="0"/>
              </a:rPr>
              <a:t>seith</a:t>
            </a:r>
            <a:r>
              <a:rPr lang="cs-CZ" dirty="0" smtClean="0">
                <a:latin typeface="Bookman Old Style" panose="02050604050505020204" pitchFamily="18" charset="0"/>
              </a:rPr>
              <a:t> </a:t>
            </a:r>
            <a:br>
              <a:rPr lang="cs-CZ" dirty="0" smtClean="0">
                <a:latin typeface="Bookman Old Style" panose="02050604050505020204" pitchFamily="18" charset="0"/>
              </a:rPr>
            </a:br>
            <a:r>
              <a:rPr lang="cs-CZ" dirty="0" err="1" smtClean="0">
                <a:latin typeface="Bookman Old Style" panose="02050604050505020204" pitchFamily="18" charset="0"/>
              </a:rPr>
              <a:t>cantref</a:t>
            </a:r>
            <a:r>
              <a:rPr lang="cs-CZ" dirty="0" smtClean="0">
                <a:latin typeface="Bookman Old Style" panose="02050604050505020204" pitchFamily="18" charset="0"/>
              </a:rPr>
              <a:t> </a:t>
            </a:r>
            <a:r>
              <a:rPr lang="cs-CZ" dirty="0" err="1" smtClean="0">
                <a:latin typeface="Bookman Old Style" panose="02050604050505020204" pitchFamily="18" charset="0"/>
              </a:rPr>
              <a:t>Dyuet</a:t>
            </a:r>
            <a:r>
              <a:rPr lang="cs-CZ" dirty="0" smtClean="0">
                <a:latin typeface="Bookman Old Style" panose="02050604050505020204" pitchFamily="18" charset="0"/>
              </a:rPr>
              <a:t>. A </a:t>
            </a:r>
            <a:r>
              <a:rPr lang="cs-CZ" dirty="0" err="1" smtClean="0">
                <a:latin typeface="Bookman Old Style" panose="02050604050505020204" pitchFamily="18" charset="0"/>
              </a:rPr>
              <a:t>threig</a:t>
            </a:r>
            <a:br>
              <a:rPr lang="cs-CZ" dirty="0" smtClean="0">
                <a:latin typeface="Bookman Old Style" panose="02050604050505020204" pitchFamily="18" charset="0"/>
              </a:rPr>
            </a:br>
            <a:r>
              <a:rPr lang="cs-CZ" dirty="0" err="1" smtClean="0">
                <a:latin typeface="Bookman Old Style" panose="02050604050505020204" pitchFamily="18" charset="0"/>
              </a:rPr>
              <a:t>ylgweith</a:t>
            </a:r>
            <a:r>
              <a:rPr lang="cs-CZ" dirty="0" smtClean="0">
                <a:latin typeface="Bookman Old Style" panose="02050604050505020204" pitchFamily="18" charset="0"/>
              </a:rPr>
              <a:t> </a:t>
            </a:r>
            <a:r>
              <a:rPr lang="cs-CZ" dirty="0" err="1" smtClean="0">
                <a:latin typeface="Bookman Old Style" panose="02050604050505020204" pitchFamily="18" charset="0"/>
              </a:rPr>
              <a:t>yd</a:t>
            </a:r>
            <a:r>
              <a:rPr lang="cs-CZ" dirty="0" smtClean="0">
                <a:latin typeface="Bookman Old Style" panose="02050604050505020204" pitchFamily="18" charset="0"/>
              </a:rPr>
              <a:t> </a:t>
            </a:r>
            <a:r>
              <a:rPr lang="cs-CZ" dirty="0" err="1" smtClean="0">
                <a:latin typeface="Bookman Old Style" panose="02050604050505020204" pitchFamily="18" charset="0"/>
              </a:rPr>
              <a:t>oed</a:t>
            </a:r>
            <a:r>
              <a:rPr lang="cs-CZ" dirty="0" smtClean="0">
                <a:latin typeface="Bookman Old Style" panose="02050604050505020204" pitchFamily="18" charset="0"/>
              </a:rPr>
              <a:t> </a:t>
            </a:r>
            <a:r>
              <a:rPr lang="cs-CZ" dirty="0" err="1" smtClean="0">
                <a:latin typeface="Bookman Old Style" panose="02050604050505020204" pitchFamily="18" charset="0"/>
              </a:rPr>
              <a:t>yn</a:t>
            </a:r>
            <a:r>
              <a:rPr lang="cs-CZ" dirty="0" smtClean="0">
                <a:latin typeface="Bookman Old Style" panose="02050604050505020204" pitchFamily="18" charset="0"/>
              </a:rPr>
              <a:t> </a:t>
            </a:r>
            <a:r>
              <a:rPr lang="cs-CZ" dirty="0" err="1" smtClean="0">
                <a:latin typeface="Bookman Old Style" panose="02050604050505020204" pitchFamily="18" charset="0"/>
              </a:rPr>
              <a:t>Arberth</a:t>
            </a:r>
            <a:r>
              <a:rPr lang="cs-CZ" dirty="0" smtClean="0">
                <a:latin typeface="Bookman Old Style" panose="02050604050505020204" pitchFamily="18" charset="0"/>
              </a:rPr>
              <a:t>, </a:t>
            </a:r>
            <a:br>
              <a:rPr lang="cs-CZ" dirty="0" smtClean="0">
                <a:latin typeface="Bookman Old Style" panose="02050604050505020204" pitchFamily="18" charset="0"/>
              </a:rPr>
            </a:br>
            <a:r>
              <a:rPr lang="cs-CZ" dirty="0" err="1" smtClean="0">
                <a:latin typeface="Bookman Old Style" panose="02050604050505020204" pitchFamily="18" charset="0"/>
              </a:rPr>
              <a:t>prif</a:t>
            </a:r>
            <a:r>
              <a:rPr lang="cs-CZ" dirty="0" smtClean="0">
                <a:latin typeface="Bookman Old Style" panose="02050604050505020204" pitchFamily="18" charset="0"/>
              </a:rPr>
              <a:t> </a:t>
            </a:r>
            <a:r>
              <a:rPr lang="cs-CZ" dirty="0" err="1" smtClean="0">
                <a:latin typeface="Bookman Old Style" panose="02050604050505020204" pitchFamily="18" charset="0"/>
              </a:rPr>
              <a:t>lys</a:t>
            </a:r>
            <a:r>
              <a:rPr lang="cs-CZ" dirty="0" smtClean="0">
                <a:latin typeface="Bookman Old Style" panose="02050604050505020204" pitchFamily="18" charset="0"/>
              </a:rPr>
              <a:t> </a:t>
            </a:r>
            <a:r>
              <a:rPr lang="cs-CZ" dirty="0" err="1" smtClean="0">
                <a:latin typeface="Bookman Old Style" panose="02050604050505020204" pitchFamily="18" charset="0"/>
              </a:rPr>
              <a:t>idaw</a:t>
            </a:r>
            <a:r>
              <a:rPr lang="cs-CZ" dirty="0" smtClean="0">
                <a:latin typeface="Bookman Old Style" panose="02050604050505020204" pitchFamily="18" charset="0"/>
              </a:rPr>
              <a:t>, a </a:t>
            </a:r>
            <a:r>
              <a:rPr lang="cs-CZ" dirty="0" err="1" smtClean="0">
                <a:latin typeface="Bookman Old Style" panose="02050604050505020204" pitchFamily="18" charset="0"/>
              </a:rPr>
              <a:t>dyout</a:t>
            </a:r>
            <a:r>
              <a:rPr lang="cs-CZ" dirty="0" smtClean="0">
                <a:latin typeface="Bookman Old Style" panose="02050604050505020204" pitchFamily="18" charset="0"/>
              </a:rPr>
              <a:t> </a:t>
            </a:r>
            <a:r>
              <a:rPr lang="cs-CZ" dirty="0" err="1" smtClean="0">
                <a:latin typeface="Bookman Old Style" panose="02050604050505020204" pitchFamily="18" charset="0"/>
              </a:rPr>
              <a:t>yn</a:t>
            </a:r>
            <a:r>
              <a:rPr lang="cs-CZ" dirty="0" smtClean="0">
                <a:latin typeface="Bookman Old Style" panose="02050604050505020204" pitchFamily="18" charset="0"/>
              </a:rPr>
              <a:t> y </a:t>
            </a:r>
            <a:br>
              <a:rPr lang="cs-CZ" dirty="0" smtClean="0">
                <a:latin typeface="Bookman Old Style" panose="02050604050505020204" pitchFamily="18" charset="0"/>
              </a:rPr>
            </a:br>
            <a:r>
              <a:rPr lang="cs-CZ" dirty="0" smtClean="0">
                <a:latin typeface="Bookman Old Style" panose="02050604050505020204" pitchFamily="18" charset="0"/>
              </a:rPr>
              <a:t>uryt </a:t>
            </a:r>
            <a:r>
              <a:rPr lang="cs-CZ" dirty="0" err="1" smtClean="0">
                <a:latin typeface="Bookman Old Style" panose="02050604050505020204" pitchFamily="18" charset="0"/>
              </a:rPr>
              <a:t>ac</a:t>
            </a:r>
            <a:r>
              <a:rPr lang="cs-CZ" dirty="0" smtClean="0">
                <a:latin typeface="Bookman Old Style" panose="02050604050505020204" pitchFamily="18" charset="0"/>
              </a:rPr>
              <a:t> </a:t>
            </a:r>
            <a:r>
              <a:rPr lang="cs-CZ" dirty="0" err="1" smtClean="0">
                <a:latin typeface="Bookman Old Style" panose="02050604050505020204" pitchFamily="18" charset="0"/>
              </a:rPr>
              <a:t>yn</a:t>
            </a:r>
            <a:r>
              <a:rPr lang="cs-CZ" dirty="0" smtClean="0">
                <a:latin typeface="Bookman Old Style" panose="02050604050505020204" pitchFamily="18" charset="0"/>
              </a:rPr>
              <a:t> y </a:t>
            </a:r>
            <a:r>
              <a:rPr lang="cs-CZ" dirty="0" err="1" smtClean="0">
                <a:latin typeface="Bookman Old Style" panose="02050604050505020204" pitchFamily="18" charset="0"/>
              </a:rPr>
              <a:t>uedwl</a:t>
            </a:r>
            <a:r>
              <a:rPr lang="cs-CZ" dirty="0" smtClean="0">
                <a:latin typeface="Bookman Old Style" panose="02050604050505020204" pitchFamily="18" charset="0"/>
              </a:rPr>
              <a:t> </a:t>
            </a:r>
            <a:r>
              <a:rPr lang="cs-CZ" dirty="0" err="1" smtClean="0">
                <a:latin typeface="Bookman Old Style" panose="02050604050505020204" pitchFamily="18" charset="0"/>
              </a:rPr>
              <a:t>uynet</a:t>
            </a:r>
            <a:r>
              <a:rPr lang="cs-CZ" dirty="0" smtClean="0">
                <a:latin typeface="Bookman Old Style" panose="02050604050505020204" pitchFamily="18" charset="0"/>
              </a:rPr>
              <a:t> </a:t>
            </a:r>
            <a:br>
              <a:rPr lang="cs-CZ" dirty="0" smtClean="0">
                <a:latin typeface="Bookman Old Style" panose="02050604050505020204" pitchFamily="18" charset="0"/>
              </a:rPr>
            </a:br>
            <a:r>
              <a:rPr lang="cs-CZ" dirty="0" smtClean="0">
                <a:latin typeface="Bookman Old Style" panose="02050604050505020204" pitchFamily="18" charset="0"/>
              </a:rPr>
              <a:t>y </a:t>
            </a:r>
            <a:r>
              <a:rPr lang="cs-CZ" dirty="0" err="1" smtClean="0">
                <a:latin typeface="Bookman Old Style" panose="02050604050505020204" pitchFamily="18" charset="0"/>
              </a:rPr>
              <a:t>hela</a:t>
            </a:r>
            <a:r>
              <a:rPr lang="cs-CZ" dirty="0" smtClean="0">
                <a:latin typeface="Bookman Old Style" panose="02050604050505020204" pitchFamily="18" charset="0"/>
              </a:rPr>
              <a:t>. </a:t>
            </a:r>
            <a:r>
              <a:rPr lang="cs-CZ" dirty="0" err="1" smtClean="0">
                <a:latin typeface="Bookman Old Style" panose="02050604050505020204" pitchFamily="18" charset="0"/>
              </a:rPr>
              <a:t>Sef</a:t>
            </a:r>
            <a:r>
              <a:rPr lang="cs-CZ" dirty="0" smtClean="0">
                <a:latin typeface="Bookman Old Style" panose="02050604050505020204" pitchFamily="18" charset="0"/>
              </a:rPr>
              <a:t> </a:t>
            </a:r>
            <a:r>
              <a:rPr lang="cs-CZ" dirty="0" err="1" smtClean="0">
                <a:latin typeface="Bookman Old Style" panose="02050604050505020204" pitchFamily="18" charset="0"/>
              </a:rPr>
              <a:t>kyueir</a:t>
            </a:r>
            <a:r>
              <a:rPr lang="cs-CZ" dirty="0" smtClean="0">
                <a:latin typeface="Bookman Old Style" panose="02050604050505020204" pitchFamily="18" charset="0"/>
              </a:rPr>
              <a:t> o’y </a:t>
            </a:r>
            <a:r>
              <a:rPr lang="cs-CZ" dirty="0" err="1" smtClean="0">
                <a:latin typeface="Bookman Old Style" panose="02050604050505020204" pitchFamily="18" charset="0"/>
              </a:rPr>
              <a:t>gyuoeth</a:t>
            </a:r>
            <a:r>
              <a:rPr lang="cs-CZ" dirty="0" smtClean="0">
                <a:latin typeface="Bookman Old Style" panose="02050604050505020204" pitchFamily="18" charset="0"/>
              </a:rPr>
              <a:t> </a:t>
            </a:r>
            <a:br>
              <a:rPr lang="cs-CZ" dirty="0" smtClean="0">
                <a:latin typeface="Bookman Old Style" panose="02050604050505020204" pitchFamily="18" charset="0"/>
              </a:rPr>
            </a:br>
            <a:r>
              <a:rPr lang="cs-CZ" dirty="0" smtClean="0">
                <a:latin typeface="Bookman Old Style" panose="02050604050505020204" pitchFamily="18" charset="0"/>
              </a:rPr>
              <a:t>a </a:t>
            </a:r>
            <a:r>
              <a:rPr lang="cs-CZ" dirty="0" err="1" smtClean="0">
                <a:latin typeface="Bookman Old Style" panose="02050604050505020204" pitchFamily="18" charset="0"/>
              </a:rPr>
              <a:t>uynnei</a:t>
            </a:r>
            <a:r>
              <a:rPr lang="cs-CZ" dirty="0" smtClean="0">
                <a:latin typeface="Bookman Old Style" panose="02050604050505020204" pitchFamily="18" charset="0"/>
              </a:rPr>
              <a:t> y </a:t>
            </a:r>
            <a:r>
              <a:rPr lang="cs-CZ" dirty="0" err="1" smtClean="0">
                <a:latin typeface="Bookman Old Style" panose="02050604050505020204" pitchFamily="18" charset="0"/>
              </a:rPr>
              <a:t>hela</a:t>
            </a:r>
            <a:r>
              <a:rPr lang="cs-CZ" dirty="0" smtClean="0">
                <a:latin typeface="Bookman Old Style" panose="02050604050505020204" pitchFamily="18" charset="0"/>
              </a:rPr>
              <a:t>, </a:t>
            </a:r>
            <a:r>
              <a:rPr lang="cs-CZ" dirty="0" err="1" smtClean="0">
                <a:latin typeface="Bookman Old Style" panose="02050604050505020204" pitchFamily="18" charset="0"/>
              </a:rPr>
              <a:t>Glynn</a:t>
            </a:r>
            <a:r>
              <a:rPr lang="cs-CZ" dirty="0" smtClean="0">
                <a:latin typeface="Bookman Old Style" panose="02050604050505020204" pitchFamily="18" charset="0"/>
              </a:rPr>
              <a:t> </a:t>
            </a:r>
            <a:r>
              <a:rPr lang="cs-CZ" dirty="0" err="1" smtClean="0">
                <a:latin typeface="Bookman Old Style" panose="02050604050505020204" pitchFamily="18" charset="0"/>
              </a:rPr>
              <a:t>Cuch</a:t>
            </a:r>
            <a:r>
              <a:rPr lang="cs-CZ" dirty="0" smtClean="0">
                <a:latin typeface="Bookman Old Style" panose="02050604050505020204" pitchFamily="18" charset="0"/>
              </a:rPr>
              <a:t>. </a:t>
            </a:r>
            <a:br>
              <a:rPr lang="cs-CZ" dirty="0" smtClean="0">
                <a:latin typeface="Bookman Old Style" panose="02050604050505020204" pitchFamily="18" charset="0"/>
              </a:rPr>
            </a:br>
            <a:r>
              <a:rPr lang="cs-CZ" dirty="0" err="1" smtClean="0">
                <a:latin typeface="Bookman Old Style" panose="02050604050505020204" pitchFamily="18" charset="0"/>
              </a:rPr>
              <a:t>Ac</a:t>
            </a:r>
            <a:r>
              <a:rPr lang="cs-CZ" dirty="0" smtClean="0">
                <a:latin typeface="Bookman Old Style" panose="02050604050505020204" pitchFamily="18" charset="0"/>
              </a:rPr>
              <a:t> </a:t>
            </a:r>
            <a:r>
              <a:rPr lang="cs-CZ" dirty="0" err="1" smtClean="0">
                <a:latin typeface="Bookman Old Style" panose="02050604050505020204" pitchFamily="18" charset="0"/>
              </a:rPr>
              <a:t>ef</a:t>
            </a:r>
            <a:r>
              <a:rPr lang="cs-CZ" dirty="0" smtClean="0">
                <a:latin typeface="Bookman Old Style" panose="02050604050505020204" pitchFamily="18" charset="0"/>
              </a:rPr>
              <a:t> a </a:t>
            </a:r>
            <a:r>
              <a:rPr lang="cs-CZ" dirty="0" err="1" smtClean="0">
                <a:latin typeface="Bookman Old Style" panose="02050604050505020204" pitchFamily="18" charset="0"/>
              </a:rPr>
              <a:t>gychwynnwys</a:t>
            </a:r>
            <a:r>
              <a:rPr lang="cs-CZ" dirty="0" smtClean="0">
                <a:latin typeface="Bookman Old Style" panose="02050604050505020204" pitchFamily="18" charset="0"/>
              </a:rPr>
              <a:t> y nos </a:t>
            </a:r>
            <a:br>
              <a:rPr lang="cs-CZ" dirty="0" smtClean="0">
                <a:latin typeface="Bookman Old Style" panose="02050604050505020204" pitchFamily="18" charset="0"/>
              </a:rPr>
            </a:br>
            <a:r>
              <a:rPr lang="cs-CZ" dirty="0" err="1" smtClean="0">
                <a:latin typeface="Bookman Old Style" panose="02050604050505020204" pitchFamily="18" charset="0"/>
              </a:rPr>
              <a:t>honno</a:t>
            </a:r>
            <a:r>
              <a:rPr lang="cs-CZ" dirty="0" smtClean="0">
                <a:latin typeface="Bookman Old Style" panose="02050604050505020204" pitchFamily="18" charset="0"/>
              </a:rPr>
              <a:t> o </a:t>
            </a:r>
            <a:r>
              <a:rPr lang="cs-CZ" dirty="0" err="1" smtClean="0">
                <a:latin typeface="Bookman Old Style" panose="02050604050505020204" pitchFamily="18" charset="0"/>
              </a:rPr>
              <a:t>Arbert</a:t>
            </a:r>
            <a:r>
              <a:rPr lang="cs-CZ" dirty="0" smtClean="0">
                <a:latin typeface="Bookman Old Style" panose="02050604050505020204" pitchFamily="18" charset="0"/>
              </a:rPr>
              <a:t>, </a:t>
            </a:r>
            <a:r>
              <a:rPr lang="cs-CZ" dirty="0" err="1" smtClean="0">
                <a:latin typeface="Bookman Old Style" panose="02050604050505020204" pitchFamily="18" charset="0"/>
              </a:rPr>
              <a:t>ac</a:t>
            </a:r>
            <a:r>
              <a:rPr lang="cs-CZ" dirty="0" smtClean="0">
                <a:latin typeface="Bookman Old Style" panose="02050604050505020204" pitchFamily="18" charset="0"/>
              </a:rPr>
              <a:t> a </a:t>
            </a:r>
            <a:r>
              <a:rPr lang="cs-CZ" dirty="0" err="1" smtClean="0">
                <a:latin typeface="Bookman Old Style" panose="02050604050505020204" pitchFamily="18" charset="0"/>
              </a:rPr>
              <a:t>doeth</a:t>
            </a:r>
            <a:r>
              <a:rPr lang="cs-CZ" dirty="0" smtClean="0">
                <a:latin typeface="Bookman Old Style" panose="02050604050505020204" pitchFamily="18" charset="0"/>
              </a:rPr>
              <a:t> </a:t>
            </a:r>
            <a:r>
              <a:rPr lang="cs-CZ" dirty="0" err="1" smtClean="0">
                <a:latin typeface="Bookman Old Style" panose="02050604050505020204" pitchFamily="18" charset="0"/>
              </a:rPr>
              <a:t>hyt</a:t>
            </a:r>
            <a:r>
              <a:rPr lang="cs-CZ" dirty="0" smtClean="0">
                <a:latin typeface="Bookman Old Style" panose="02050604050505020204" pitchFamily="18" charset="0"/>
              </a:rPr>
              <a:t> </a:t>
            </a:r>
            <a:br>
              <a:rPr lang="cs-CZ" dirty="0" smtClean="0">
                <a:latin typeface="Bookman Old Style" panose="02050604050505020204" pitchFamily="18" charset="0"/>
              </a:rPr>
            </a:br>
            <a:r>
              <a:rPr lang="cs-CZ" dirty="0" err="1" smtClean="0">
                <a:latin typeface="Bookman Old Style" panose="02050604050505020204" pitchFamily="18" charset="0"/>
              </a:rPr>
              <a:t>ym</a:t>
            </a:r>
            <a:r>
              <a:rPr lang="cs-CZ" dirty="0" smtClean="0">
                <a:latin typeface="Bookman Old Style" panose="02050604050505020204" pitchFamily="18" charset="0"/>
              </a:rPr>
              <a:t> </a:t>
            </a:r>
            <a:r>
              <a:rPr lang="cs-CZ" dirty="0" err="1" smtClean="0">
                <a:latin typeface="Bookman Old Style" panose="02050604050505020204" pitchFamily="18" charset="0"/>
              </a:rPr>
              <a:t>Penn</a:t>
            </a:r>
            <a:r>
              <a:rPr lang="cs-CZ" dirty="0" smtClean="0">
                <a:latin typeface="Bookman Old Style" panose="02050604050505020204" pitchFamily="18" charset="0"/>
              </a:rPr>
              <a:t> </a:t>
            </a:r>
            <a:r>
              <a:rPr lang="cs-CZ" dirty="0" err="1" smtClean="0">
                <a:latin typeface="Bookman Old Style" panose="02050604050505020204" pitchFamily="18" charset="0"/>
              </a:rPr>
              <a:t>Llwyn</a:t>
            </a:r>
            <a:r>
              <a:rPr lang="cs-CZ" dirty="0" smtClean="0">
                <a:latin typeface="Bookman Old Style" panose="02050604050505020204" pitchFamily="18" charset="0"/>
              </a:rPr>
              <a:t> </a:t>
            </a:r>
            <a:r>
              <a:rPr lang="cs-CZ" dirty="0" err="1" smtClean="0">
                <a:latin typeface="Bookman Old Style" panose="02050604050505020204" pitchFamily="18" charset="0"/>
              </a:rPr>
              <a:t>Diarwaya</a:t>
            </a:r>
            <a:r>
              <a:rPr lang="cs-CZ" dirty="0" smtClean="0">
                <a:latin typeface="Bookman Old Style" panose="02050604050505020204" pitchFamily="18" charset="0"/>
              </a:rPr>
              <a:t>; </a:t>
            </a:r>
            <a:r>
              <a:rPr lang="cs-CZ" dirty="0" err="1" smtClean="0">
                <a:latin typeface="Bookman Old Style" panose="02050604050505020204" pitchFamily="18" charset="0"/>
              </a:rPr>
              <a:t>ac</a:t>
            </a:r>
            <a:r>
              <a:rPr lang="cs-CZ" dirty="0" smtClean="0">
                <a:latin typeface="Bookman Old Style" panose="02050604050505020204" pitchFamily="18" charset="0"/>
              </a:rPr>
              <a:t> </a:t>
            </a:r>
            <a:br>
              <a:rPr lang="cs-CZ" dirty="0" smtClean="0">
                <a:latin typeface="Bookman Old Style" panose="02050604050505020204" pitchFamily="18" charset="0"/>
              </a:rPr>
            </a:br>
            <a:r>
              <a:rPr lang="cs-CZ" dirty="0" err="1" smtClean="0">
                <a:latin typeface="Bookman Old Style" panose="02050604050505020204" pitchFamily="18" charset="0"/>
              </a:rPr>
              <a:t>yno</a:t>
            </a:r>
            <a:r>
              <a:rPr lang="cs-CZ" dirty="0" smtClean="0">
                <a:latin typeface="Bookman Old Style" panose="02050604050505020204" pitchFamily="18" charset="0"/>
              </a:rPr>
              <a:t> y </a:t>
            </a:r>
            <a:r>
              <a:rPr lang="cs-CZ" dirty="0" err="1" smtClean="0">
                <a:latin typeface="Bookman Old Style" panose="02050604050505020204" pitchFamily="18" charset="0"/>
              </a:rPr>
              <a:t>bu</a:t>
            </a:r>
            <a:r>
              <a:rPr lang="cs-CZ" dirty="0" smtClean="0">
                <a:latin typeface="Bookman Old Style" panose="02050604050505020204" pitchFamily="18" charset="0"/>
              </a:rPr>
              <a:t> y nos </a:t>
            </a:r>
            <a:r>
              <a:rPr lang="cs-CZ" dirty="0" err="1" smtClean="0">
                <a:latin typeface="Bookman Old Style" panose="02050604050505020204" pitchFamily="18" charset="0"/>
              </a:rPr>
              <a:t>honno</a:t>
            </a:r>
            <a:r>
              <a:rPr lang="cs-CZ" dirty="0" smtClean="0">
                <a:latin typeface="Bookman Old Style" panose="02050604050505020204" pitchFamily="18" charset="0"/>
              </a:rPr>
              <a:t>. A </a:t>
            </a:r>
            <a:r>
              <a:rPr lang="cs-CZ" dirty="0" err="1" smtClean="0">
                <a:latin typeface="Bookman Old Style" panose="02050604050505020204" pitchFamily="18" charset="0"/>
              </a:rPr>
              <a:t>thr</a:t>
            </a:r>
            <a:br>
              <a:rPr lang="cs-CZ" dirty="0" smtClean="0">
                <a:latin typeface="Bookman Old Style" panose="02050604050505020204" pitchFamily="18" charset="0"/>
              </a:rPr>
            </a:br>
            <a:r>
              <a:rPr lang="cs-CZ" dirty="0" err="1" smtClean="0">
                <a:latin typeface="Bookman Old Style" panose="02050604050505020204" pitchFamily="18" charset="0"/>
              </a:rPr>
              <a:t>annoeth</a:t>
            </a:r>
            <a:r>
              <a:rPr lang="cs-CZ" dirty="0" smtClean="0">
                <a:latin typeface="Bookman Old Style" panose="02050604050505020204" pitchFamily="18" charset="0"/>
              </a:rPr>
              <a:t>, </a:t>
            </a:r>
            <a:r>
              <a:rPr lang="cs-CZ" dirty="0" err="1" smtClean="0">
                <a:latin typeface="Bookman Old Style" panose="02050604050505020204" pitchFamily="18" charset="0"/>
              </a:rPr>
              <a:t>yn</a:t>
            </a:r>
            <a:r>
              <a:rPr lang="cs-CZ" dirty="0" smtClean="0">
                <a:latin typeface="Bookman Old Style" panose="02050604050505020204" pitchFamily="18" charset="0"/>
              </a:rPr>
              <a:t> </a:t>
            </a:r>
            <a:r>
              <a:rPr lang="cs-CZ" dirty="0" err="1" smtClean="0">
                <a:latin typeface="Bookman Old Style" panose="02050604050505020204" pitchFamily="18" charset="0"/>
              </a:rPr>
              <a:t>ieuengtit</a:t>
            </a:r>
            <a:r>
              <a:rPr lang="cs-CZ" dirty="0" smtClean="0">
                <a:latin typeface="Bookman Old Style" panose="02050604050505020204" pitchFamily="18" charset="0"/>
              </a:rPr>
              <a:t> y </a:t>
            </a:r>
            <a:r>
              <a:rPr lang="cs-CZ" dirty="0" err="1" smtClean="0">
                <a:latin typeface="Bookman Old Style" panose="02050604050505020204" pitchFamily="18" charset="0"/>
              </a:rPr>
              <a:t>dyd</a:t>
            </a:r>
            <a:r>
              <a:rPr lang="cs-CZ" dirty="0" smtClean="0">
                <a:latin typeface="Bookman Old Style" panose="02050604050505020204" pitchFamily="18" charset="0"/>
              </a:rPr>
              <a:t>, </a:t>
            </a:r>
            <a:br>
              <a:rPr lang="cs-CZ" dirty="0" smtClean="0">
                <a:latin typeface="Bookman Old Style" panose="02050604050505020204" pitchFamily="18" charset="0"/>
              </a:rPr>
            </a:br>
            <a:r>
              <a:rPr lang="cs-CZ" dirty="0" err="1" smtClean="0">
                <a:latin typeface="Bookman Old Style" panose="02050604050505020204" pitchFamily="18" charset="0"/>
              </a:rPr>
              <a:t>kyodi</a:t>
            </a:r>
            <a:r>
              <a:rPr lang="cs-CZ" dirty="0" smtClean="0">
                <a:latin typeface="Bookman Old Style" panose="02050604050505020204" pitchFamily="18" charset="0"/>
              </a:rPr>
              <a:t> a </a:t>
            </a:r>
            <a:r>
              <a:rPr lang="cs-CZ" dirty="0" err="1" smtClean="0">
                <a:latin typeface="Bookman Old Style" panose="02050604050505020204" pitchFamily="18" charset="0"/>
              </a:rPr>
              <a:t>oruc</a:t>
            </a:r>
            <a:r>
              <a:rPr lang="cs-CZ" dirty="0" smtClean="0">
                <a:latin typeface="Bookman Old Style" panose="02050604050505020204" pitchFamily="18" charset="0"/>
              </a:rPr>
              <a:t> a </a:t>
            </a:r>
            <a:r>
              <a:rPr lang="cs-CZ" dirty="0" err="1" smtClean="0">
                <a:latin typeface="Bookman Old Style" panose="02050604050505020204" pitchFamily="18" charset="0"/>
              </a:rPr>
              <a:t>dyuot</a:t>
            </a:r>
            <a:r>
              <a:rPr lang="cs-CZ" dirty="0" smtClean="0">
                <a:latin typeface="Bookman Old Style" panose="02050604050505020204" pitchFamily="18" charset="0"/>
              </a:rPr>
              <a:t> y </a:t>
            </a:r>
            <a:r>
              <a:rPr lang="cs-CZ" dirty="0" err="1" smtClean="0">
                <a:latin typeface="Bookman Old Style" panose="02050604050505020204" pitchFamily="18" charset="0"/>
              </a:rPr>
              <a:t>Llyn</a:t>
            </a:r>
            <a:br>
              <a:rPr lang="cs-CZ" dirty="0" smtClean="0">
                <a:latin typeface="Bookman Old Style" panose="02050604050505020204" pitchFamily="18" charset="0"/>
              </a:rPr>
            </a:br>
            <a:r>
              <a:rPr lang="cs-CZ" dirty="0" err="1" smtClean="0">
                <a:latin typeface="Bookman Old Style" panose="02050604050505020204" pitchFamily="18" charset="0"/>
              </a:rPr>
              <a:t>Cuch</a:t>
            </a:r>
            <a:r>
              <a:rPr lang="cs-CZ" dirty="0" smtClean="0">
                <a:latin typeface="Bookman Old Style" panose="02050604050505020204" pitchFamily="18" charset="0"/>
              </a:rPr>
              <a:t> I </a:t>
            </a:r>
            <a:r>
              <a:rPr lang="cs-CZ" dirty="0" err="1" smtClean="0">
                <a:latin typeface="Bookman Old Style" panose="02050604050505020204" pitchFamily="18" charset="0"/>
              </a:rPr>
              <a:t>ellwyng</a:t>
            </a:r>
            <a:r>
              <a:rPr lang="cs-CZ" dirty="0" smtClean="0">
                <a:latin typeface="Bookman Old Style" panose="02050604050505020204" pitchFamily="18" charset="0"/>
              </a:rPr>
              <a:t> e </a:t>
            </a:r>
            <a:r>
              <a:rPr lang="cs-CZ" dirty="0" err="1" smtClean="0">
                <a:latin typeface="Bookman Old Style" panose="02050604050505020204" pitchFamily="18" charset="0"/>
              </a:rPr>
              <a:t>gwn</a:t>
            </a:r>
            <a:r>
              <a:rPr lang="cs-CZ" dirty="0" smtClean="0">
                <a:latin typeface="Bookman Old Style" panose="02050604050505020204" pitchFamily="18" charset="0"/>
              </a:rPr>
              <a:t> </a:t>
            </a:r>
            <a:r>
              <a:rPr lang="cs-CZ" dirty="0" err="1" smtClean="0">
                <a:latin typeface="Bookman Old Style" panose="02050604050505020204" pitchFamily="18" charset="0"/>
              </a:rPr>
              <a:t>dan</a:t>
            </a:r>
            <a:r>
              <a:rPr lang="cs-CZ" dirty="0" smtClean="0">
                <a:latin typeface="Bookman Old Style" panose="02050604050505020204" pitchFamily="18" charset="0"/>
              </a:rPr>
              <a:t> y </a:t>
            </a:r>
            <a:r>
              <a:rPr lang="cs-CZ" dirty="0" err="1" smtClean="0">
                <a:latin typeface="Bookman Old Style" panose="02050604050505020204" pitchFamily="18" charset="0"/>
              </a:rPr>
              <a:t>coet</a:t>
            </a:r>
            <a:r>
              <a:rPr lang="cs-CZ" dirty="0" smtClean="0">
                <a:latin typeface="Bookman Old Style" panose="02050604050505020204" pitchFamily="18" charset="0"/>
              </a:rPr>
              <a:t>. </a:t>
            </a:r>
            <a:br>
              <a:rPr lang="cs-CZ" dirty="0" smtClean="0">
                <a:latin typeface="Bookman Old Style" panose="02050604050505020204" pitchFamily="18" charset="0"/>
              </a:rPr>
            </a:br>
            <a:r>
              <a:rPr lang="cs-CZ" dirty="0" smtClean="0">
                <a:latin typeface="Bookman Old Style" panose="02050604050505020204" pitchFamily="18" charset="0"/>
              </a:rPr>
              <a:t>A </a:t>
            </a:r>
            <a:r>
              <a:rPr lang="cs-CZ" dirty="0" err="1" smtClean="0">
                <a:latin typeface="Bookman Old Style" panose="02050604050505020204" pitchFamily="18" charset="0"/>
              </a:rPr>
              <a:t>chanu</a:t>
            </a:r>
            <a:r>
              <a:rPr lang="cs-CZ" dirty="0" smtClean="0">
                <a:latin typeface="Bookman Old Style" panose="02050604050505020204" pitchFamily="18" charset="0"/>
              </a:rPr>
              <a:t> y </a:t>
            </a:r>
            <a:r>
              <a:rPr lang="cs-CZ" dirty="0" err="1" smtClean="0">
                <a:latin typeface="Bookman Old Style" panose="02050604050505020204" pitchFamily="18" charset="0"/>
              </a:rPr>
              <a:t>gorn</a:t>
            </a:r>
            <a:r>
              <a:rPr lang="cs-CZ" dirty="0" smtClean="0">
                <a:latin typeface="Bookman Old Style" panose="02050604050505020204" pitchFamily="18" charset="0"/>
              </a:rPr>
              <a:t> a </a:t>
            </a:r>
            <a:r>
              <a:rPr lang="cs-CZ" dirty="0" err="1" smtClean="0">
                <a:latin typeface="Bookman Old Style" panose="02050604050505020204" pitchFamily="18" charset="0"/>
              </a:rPr>
              <a:t>dechreu</a:t>
            </a:r>
            <a:r>
              <a:rPr lang="cs-CZ" dirty="0" smtClean="0">
                <a:latin typeface="Bookman Old Style" panose="02050604050505020204" pitchFamily="18" charset="0"/>
              </a:rPr>
              <a:t> </a:t>
            </a:r>
            <a:r>
              <a:rPr lang="cs-CZ" dirty="0" err="1" smtClean="0">
                <a:latin typeface="Bookman Old Style" panose="02050604050505020204" pitchFamily="18" charset="0"/>
              </a:rPr>
              <a:t>dy</a:t>
            </a:r>
            <a:br>
              <a:rPr lang="cs-CZ" dirty="0" smtClean="0">
                <a:latin typeface="Bookman Old Style" panose="02050604050505020204" pitchFamily="18" charset="0"/>
              </a:rPr>
            </a:br>
            <a:r>
              <a:rPr lang="cs-CZ" dirty="0" err="1" smtClean="0">
                <a:latin typeface="Bookman Old Style" panose="02050604050505020204" pitchFamily="18" charset="0"/>
              </a:rPr>
              <a:t>gyuor</a:t>
            </a:r>
            <a:r>
              <a:rPr lang="cs-CZ" dirty="0" smtClean="0">
                <a:latin typeface="Bookman Old Style" panose="02050604050505020204" pitchFamily="18" charset="0"/>
              </a:rPr>
              <a:t> </a:t>
            </a:r>
            <a:r>
              <a:rPr lang="cs-CZ" dirty="0" err="1" smtClean="0">
                <a:latin typeface="Bookman Old Style" panose="02050604050505020204" pitchFamily="18" charset="0"/>
              </a:rPr>
              <a:t>yr</a:t>
            </a:r>
            <a:r>
              <a:rPr lang="cs-CZ" dirty="0" smtClean="0">
                <a:latin typeface="Bookman Old Style" panose="02050604050505020204" pitchFamily="18" charset="0"/>
              </a:rPr>
              <a:t> </a:t>
            </a:r>
            <a:r>
              <a:rPr lang="cs-CZ" dirty="0" err="1" smtClean="0">
                <a:latin typeface="Bookman Old Style" panose="02050604050505020204" pitchFamily="18" charset="0"/>
              </a:rPr>
              <a:t>hela</a:t>
            </a:r>
            <a:r>
              <a:rPr lang="cs-CZ" dirty="0" smtClean="0">
                <a:latin typeface="Bookman Old Style" panose="02050604050505020204" pitchFamily="18" charset="0"/>
              </a:rPr>
              <a:t> ...</a:t>
            </a:r>
            <a:endParaRPr lang="cs-CZ" dirty="0" smtClean="0">
              <a:latin typeface="Bookman Old Style" panose="02050604050505020204" pitchFamily="18" charset="0"/>
            </a:endParaRPr>
          </a:p>
          <a:p>
            <a:endParaRPr lang="cs-CZ"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9000"/>
            <a:lum/>
          </a:blip>
          <a:srcRect/>
          <a:stretch>
            <a:fillRect/>
          </a:stretch>
        </a:blipFill>
        <a:effectLst/>
      </p:bgPr>
    </p:bg>
    <p:spTree>
      <p:nvGrpSpPr>
        <p:cNvPr id="1" name=""/>
        <p:cNvGrpSpPr/>
        <p:nvPr/>
      </p:nvGrpSpPr>
      <p:grpSpPr>
        <a:xfrm>
          <a:off x="0" y="0"/>
          <a:ext cx="0" cy="0"/>
          <a:chOff x="0" y="0"/>
          <a:chExt cx="0" cy="0"/>
        </a:xfrm>
      </p:grpSpPr>
      <p:sp>
        <p:nvSpPr>
          <p:cNvPr id="3" name="TextovéPole 2"/>
          <p:cNvSpPr txBox="1"/>
          <p:nvPr/>
        </p:nvSpPr>
        <p:spPr>
          <a:xfrm>
            <a:off x="285720" y="642918"/>
            <a:ext cx="8501122" cy="5632311"/>
          </a:xfrm>
          <a:prstGeom prst="rect">
            <a:avLst/>
          </a:prstGeom>
          <a:noFill/>
        </p:spPr>
        <p:txBody>
          <a:bodyPr wrap="square" rtlCol="0">
            <a:spAutoFit/>
          </a:bodyPr>
          <a:lstStyle/>
          <a:p>
            <a:r>
              <a:rPr lang="cs-CZ" dirty="0" err="1" smtClean="0">
                <a:latin typeface="Lucida Calligraphy" panose="03010101010101010101" pitchFamily="66" charset="0"/>
              </a:rPr>
              <a:t>Pwyll</a:t>
            </a:r>
            <a:r>
              <a:rPr lang="cs-CZ" dirty="0" smtClean="0">
                <a:latin typeface="Lucida Calligraphy" panose="03010101010101010101" pitchFamily="66" charset="0"/>
              </a:rPr>
              <a:t> Prince </a:t>
            </a:r>
            <a:r>
              <a:rPr lang="cs-CZ" dirty="0" err="1" smtClean="0">
                <a:latin typeface="Lucida Calligraphy" panose="03010101010101010101" pitchFamily="66" charset="0"/>
              </a:rPr>
              <a:t>of</a:t>
            </a:r>
            <a:r>
              <a:rPr lang="cs-CZ" dirty="0" smtClean="0">
                <a:latin typeface="Lucida Calligraphy" panose="03010101010101010101" pitchFamily="66" charset="0"/>
              </a:rPr>
              <a:t> </a:t>
            </a:r>
            <a:r>
              <a:rPr lang="cs-CZ" dirty="0" err="1" smtClean="0">
                <a:latin typeface="Lucida Calligraphy" panose="03010101010101010101" pitchFamily="66" charset="0"/>
              </a:rPr>
              <a:t>Dyved</a:t>
            </a:r>
            <a:r>
              <a:rPr lang="cs-CZ" dirty="0" smtClean="0">
                <a:latin typeface="Lucida Calligraphy" panose="03010101010101010101" pitchFamily="66" charset="0"/>
              </a:rPr>
              <a:t>, </a:t>
            </a:r>
            <a:r>
              <a:rPr lang="cs-CZ" dirty="0" err="1" smtClean="0">
                <a:latin typeface="Lucida Calligraphy" panose="03010101010101010101" pitchFamily="66" charset="0"/>
              </a:rPr>
              <a:t>was</a:t>
            </a:r>
            <a:r>
              <a:rPr lang="cs-CZ" dirty="0" smtClean="0">
                <a:latin typeface="Lucida Calligraphy" panose="03010101010101010101" pitchFamily="66" charset="0"/>
              </a:rPr>
              <a:t> lord </a:t>
            </a:r>
            <a:r>
              <a:rPr lang="cs-CZ" dirty="0" err="1" smtClean="0">
                <a:latin typeface="Lucida Calligraphy" panose="03010101010101010101" pitchFamily="66" charset="0"/>
              </a:rPr>
              <a:t>of</a:t>
            </a:r>
            <a:r>
              <a:rPr lang="cs-CZ" dirty="0" smtClean="0">
                <a:latin typeface="Lucida Calligraphy" panose="03010101010101010101" pitchFamily="66" charset="0"/>
              </a:rPr>
              <a:t> </a:t>
            </a:r>
            <a:r>
              <a:rPr lang="cs-CZ" dirty="0" err="1" smtClean="0">
                <a:latin typeface="Lucida Calligraphy" panose="03010101010101010101" pitchFamily="66" charset="0"/>
              </a:rPr>
              <a:t>the</a:t>
            </a:r>
            <a:r>
              <a:rPr lang="cs-CZ" dirty="0" smtClean="0">
                <a:latin typeface="Lucida Calligraphy" panose="03010101010101010101" pitchFamily="66" charset="0"/>
              </a:rPr>
              <a:t> </a:t>
            </a:r>
            <a:r>
              <a:rPr lang="cs-CZ" dirty="0" err="1" smtClean="0">
                <a:latin typeface="Lucida Calligraphy" panose="03010101010101010101" pitchFamily="66" charset="0"/>
              </a:rPr>
              <a:t>seven</a:t>
            </a:r>
            <a:r>
              <a:rPr lang="cs-CZ" dirty="0" smtClean="0">
                <a:latin typeface="Lucida Calligraphy" panose="03010101010101010101" pitchFamily="66" charset="0"/>
              </a:rPr>
              <a:t> </a:t>
            </a:r>
            <a:r>
              <a:rPr lang="cs-CZ" dirty="0" err="1" smtClean="0">
                <a:latin typeface="Lucida Calligraphy" panose="03010101010101010101" pitchFamily="66" charset="0"/>
              </a:rPr>
              <a:t>Cantrevs</a:t>
            </a:r>
            <a:r>
              <a:rPr lang="cs-CZ" dirty="0" smtClean="0">
                <a:latin typeface="Lucida Calligraphy" panose="03010101010101010101" pitchFamily="66" charset="0"/>
              </a:rPr>
              <a:t> </a:t>
            </a:r>
            <a:r>
              <a:rPr lang="cs-CZ" dirty="0" err="1" smtClean="0">
                <a:latin typeface="Lucida Calligraphy" panose="03010101010101010101" pitchFamily="66" charset="0"/>
              </a:rPr>
              <a:t>of</a:t>
            </a:r>
            <a:r>
              <a:rPr lang="cs-CZ" dirty="0" smtClean="0">
                <a:latin typeface="Lucida Calligraphy" panose="03010101010101010101" pitchFamily="66" charset="0"/>
              </a:rPr>
              <a:t> </a:t>
            </a:r>
            <a:r>
              <a:rPr lang="cs-CZ" dirty="0" err="1" smtClean="0">
                <a:latin typeface="Lucida Calligraphy" panose="03010101010101010101" pitchFamily="66" charset="0"/>
              </a:rPr>
              <a:t>Dyved</a:t>
            </a:r>
            <a:r>
              <a:rPr lang="cs-CZ" dirty="0" smtClean="0">
                <a:latin typeface="Lucida Calligraphy" panose="03010101010101010101" pitchFamily="66" charset="0"/>
              </a:rPr>
              <a:t>; </a:t>
            </a:r>
            <a:r>
              <a:rPr lang="cs-CZ" dirty="0" err="1" smtClean="0">
                <a:latin typeface="Lucida Calligraphy" panose="03010101010101010101" pitchFamily="66" charset="0"/>
              </a:rPr>
              <a:t>and</a:t>
            </a:r>
            <a:r>
              <a:rPr lang="cs-CZ" dirty="0" smtClean="0">
                <a:latin typeface="Lucida Calligraphy" panose="03010101010101010101" pitchFamily="66" charset="0"/>
              </a:rPr>
              <a:t> </a:t>
            </a:r>
            <a:r>
              <a:rPr lang="cs-CZ" dirty="0" err="1" smtClean="0">
                <a:latin typeface="Lucida Calligraphy" panose="03010101010101010101" pitchFamily="66" charset="0"/>
              </a:rPr>
              <a:t>once</a:t>
            </a:r>
            <a:r>
              <a:rPr lang="cs-CZ" dirty="0" smtClean="0">
                <a:latin typeface="Lucida Calligraphy" panose="03010101010101010101" pitchFamily="66" charset="0"/>
              </a:rPr>
              <a:t> </a:t>
            </a:r>
            <a:r>
              <a:rPr lang="cs-CZ" dirty="0" err="1" smtClean="0">
                <a:latin typeface="Lucida Calligraphy" panose="03010101010101010101" pitchFamily="66" charset="0"/>
              </a:rPr>
              <a:t>upon</a:t>
            </a:r>
            <a:r>
              <a:rPr lang="cs-CZ" dirty="0" smtClean="0">
                <a:latin typeface="Lucida Calligraphy" panose="03010101010101010101" pitchFamily="66" charset="0"/>
              </a:rPr>
              <a:t> a </a:t>
            </a:r>
            <a:r>
              <a:rPr lang="cs-CZ" dirty="0" err="1" smtClean="0">
                <a:latin typeface="Lucida Calligraphy" panose="03010101010101010101" pitchFamily="66" charset="0"/>
              </a:rPr>
              <a:t>time</a:t>
            </a:r>
            <a:r>
              <a:rPr lang="cs-CZ" dirty="0" smtClean="0">
                <a:latin typeface="Lucida Calligraphy" panose="03010101010101010101" pitchFamily="66" charset="0"/>
              </a:rPr>
              <a:t> he </a:t>
            </a:r>
            <a:r>
              <a:rPr lang="cs-CZ" dirty="0" err="1" smtClean="0">
                <a:latin typeface="Lucida Calligraphy" panose="03010101010101010101" pitchFamily="66" charset="0"/>
              </a:rPr>
              <a:t>was</a:t>
            </a:r>
            <a:r>
              <a:rPr lang="cs-CZ" dirty="0" smtClean="0">
                <a:latin typeface="Lucida Calligraphy" panose="03010101010101010101" pitchFamily="66" charset="0"/>
              </a:rPr>
              <a:t> </a:t>
            </a:r>
            <a:r>
              <a:rPr lang="cs-CZ" dirty="0" err="1" smtClean="0">
                <a:latin typeface="Lucida Calligraphy" panose="03010101010101010101" pitchFamily="66" charset="0"/>
              </a:rPr>
              <a:t>at</a:t>
            </a:r>
            <a:r>
              <a:rPr lang="cs-CZ" dirty="0" smtClean="0">
                <a:latin typeface="Lucida Calligraphy" panose="03010101010101010101" pitchFamily="66" charset="0"/>
              </a:rPr>
              <a:t> </a:t>
            </a:r>
            <a:r>
              <a:rPr lang="cs-CZ" dirty="0" err="1" smtClean="0">
                <a:latin typeface="Lucida Calligraphy" panose="03010101010101010101" pitchFamily="66" charset="0"/>
              </a:rPr>
              <a:t>Narberth</a:t>
            </a:r>
            <a:r>
              <a:rPr lang="cs-CZ" dirty="0" smtClean="0">
                <a:latin typeface="Lucida Calligraphy" panose="03010101010101010101" pitchFamily="66" charset="0"/>
              </a:rPr>
              <a:t> his </a:t>
            </a:r>
            <a:r>
              <a:rPr lang="cs-CZ" dirty="0" err="1" smtClean="0">
                <a:latin typeface="Lucida Calligraphy" panose="03010101010101010101" pitchFamily="66" charset="0"/>
              </a:rPr>
              <a:t>chief</a:t>
            </a:r>
            <a:r>
              <a:rPr lang="cs-CZ" dirty="0" smtClean="0">
                <a:latin typeface="Lucida Calligraphy" panose="03010101010101010101" pitchFamily="66" charset="0"/>
              </a:rPr>
              <a:t> </a:t>
            </a:r>
            <a:r>
              <a:rPr lang="cs-CZ" dirty="0" err="1" smtClean="0">
                <a:latin typeface="Lucida Calligraphy" panose="03010101010101010101" pitchFamily="66" charset="0"/>
              </a:rPr>
              <a:t>palace</a:t>
            </a:r>
            <a:r>
              <a:rPr lang="cs-CZ" dirty="0" smtClean="0">
                <a:latin typeface="Lucida Calligraphy" panose="03010101010101010101" pitchFamily="66" charset="0"/>
              </a:rPr>
              <a:t>, </a:t>
            </a:r>
            <a:r>
              <a:rPr lang="cs-CZ" dirty="0" err="1" smtClean="0">
                <a:latin typeface="Lucida Calligraphy" panose="03010101010101010101" pitchFamily="66" charset="0"/>
              </a:rPr>
              <a:t>and</a:t>
            </a:r>
            <a:r>
              <a:rPr lang="cs-CZ" dirty="0" smtClean="0">
                <a:latin typeface="Lucida Calligraphy" panose="03010101010101010101" pitchFamily="66" charset="0"/>
              </a:rPr>
              <a:t> he </a:t>
            </a:r>
            <a:r>
              <a:rPr lang="cs-CZ" dirty="0" err="1" smtClean="0">
                <a:latin typeface="Lucida Calligraphy" panose="03010101010101010101" pitchFamily="66" charset="0"/>
              </a:rPr>
              <a:t>was</a:t>
            </a:r>
            <a:r>
              <a:rPr lang="cs-CZ" dirty="0" smtClean="0">
                <a:latin typeface="Lucida Calligraphy" panose="03010101010101010101" pitchFamily="66" charset="0"/>
              </a:rPr>
              <a:t> </a:t>
            </a:r>
            <a:r>
              <a:rPr lang="cs-CZ" dirty="0" err="1" smtClean="0">
                <a:latin typeface="Lucida Calligraphy" panose="03010101010101010101" pitchFamily="66" charset="0"/>
              </a:rPr>
              <a:t>minded</a:t>
            </a:r>
            <a:r>
              <a:rPr lang="cs-CZ" dirty="0" smtClean="0">
                <a:latin typeface="Lucida Calligraphy" panose="03010101010101010101" pitchFamily="66" charset="0"/>
              </a:rPr>
              <a:t> to go </a:t>
            </a:r>
            <a:r>
              <a:rPr lang="cs-CZ" dirty="0" err="1" smtClean="0">
                <a:latin typeface="Lucida Calligraphy" panose="03010101010101010101" pitchFamily="66" charset="0"/>
              </a:rPr>
              <a:t>and</a:t>
            </a:r>
            <a:r>
              <a:rPr lang="cs-CZ" dirty="0" smtClean="0">
                <a:latin typeface="Lucida Calligraphy" panose="03010101010101010101" pitchFamily="66" charset="0"/>
              </a:rPr>
              <a:t> </a:t>
            </a:r>
            <a:r>
              <a:rPr lang="cs-CZ" dirty="0" err="1" smtClean="0">
                <a:latin typeface="Lucida Calligraphy" panose="03010101010101010101" pitchFamily="66" charset="0"/>
              </a:rPr>
              <a:t>hunt</a:t>
            </a:r>
            <a:r>
              <a:rPr lang="cs-CZ" dirty="0" smtClean="0">
                <a:latin typeface="Lucida Calligraphy" panose="03010101010101010101" pitchFamily="66" charset="0"/>
              </a:rPr>
              <a:t>, </a:t>
            </a:r>
            <a:r>
              <a:rPr lang="cs-CZ" dirty="0" err="1" smtClean="0">
                <a:latin typeface="Lucida Calligraphy" panose="03010101010101010101" pitchFamily="66" charset="0"/>
              </a:rPr>
              <a:t>and</a:t>
            </a:r>
            <a:r>
              <a:rPr lang="cs-CZ" dirty="0" smtClean="0">
                <a:latin typeface="Lucida Calligraphy" panose="03010101010101010101" pitchFamily="66" charset="0"/>
              </a:rPr>
              <a:t> </a:t>
            </a:r>
            <a:r>
              <a:rPr lang="cs-CZ" dirty="0" err="1" smtClean="0">
                <a:latin typeface="Lucida Calligraphy" panose="03010101010101010101" pitchFamily="66" charset="0"/>
              </a:rPr>
              <a:t>the</a:t>
            </a:r>
            <a:r>
              <a:rPr lang="cs-CZ" dirty="0" smtClean="0">
                <a:latin typeface="Lucida Calligraphy" panose="03010101010101010101" pitchFamily="66" charset="0"/>
              </a:rPr>
              <a:t> part </a:t>
            </a:r>
            <a:r>
              <a:rPr lang="cs-CZ" dirty="0" err="1" smtClean="0">
                <a:latin typeface="Lucida Calligraphy" panose="03010101010101010101" pitchFamily="66" charset="0"/>
              </a:rPr>
              <a:t>of</a:t>
            </a:r>
            <a:r>
              <a:rPr lang="cs-CZ" dirty="0" smtClean="0">
                <a:latin typeface="Lucida Calligraphy" panose="03010101010101010101" pitchFamily="66" charset="0"/>
              </a:rPr>
              <a:t> his </a:t>
            </a:r>
            <a:r>
              <a:rPr lang="cs-CZ" dirty="0" err="1" smtClean="0">
                <a:latin typeface="Lucida Calligraphy" panose="03010101010101010101" pitchFamily="66" charset="0"/>
              </a:rPr>
              <a:t>dominions</a:t>
            </a:r>
            <a:r>
              <a:rPr lang="cs-CZ" dirty="0" smtClean="0">
                <a:latin typeface="Lucida Calligraphy" panose="03010101010101010101" pitchFamily="66" charset="0"/>
              </a:rPr>
              <a:t> in </a:t>
            </a:r>
            <a:r>
              <a:rPr lang="cs-CZ" dirty="0" err="1" smtClean="0">
                <a:latin typeface="Lucida Calligraphy" panose="03010101010101010101" pitchFamily="66" charset="0"/>
              </a:rPr>
              <a:t>which</a:t>
            </a:r>
            <a:r>
              <a:rPr lang="cs-CZ" dirty="0" smtClean="0">
                <a:latin typeface="Lucida Calligraphy" panose="03010101010101010101" pitchFamily="66" charset="0"/>
              </a:rPr>
              <a:t> </a:t>
            </a:r>
            <a:r>
              <a:rPr lang="cs-CZ" dirty="0" err="1" smtClean="0">
                <a:latin typeface="Lucida Calligraphy" panose="03010101010101010101" pitchFamily="66" charset="0"/>
              </a:rPr>
              <a:t>it</a:t>
            </a:r>
            <a:r>
              <a:rPr lang="cs-CZ" dirty="0" smtClean="0">
                <a:latin typeface="Lucida Calligraphy" panose="03010101010101010101" pitchFamily="66" charset="0"/>
              </a:rPr>
              <a:t> </a:t>
            </a:r>
            <a:r>
              <a:rPr lang="cs-CZ" dirty="0" err="1" smtClean="0">
                <a:latin typeface="Lucida Calligraphy" panose="03010101010101010101" pitchFamily="66" charset="0"/>
              </a:rPr>
              <a:t>pleased</a:t>
            </a:r>
            <a:r>
              <a:rPr lang="cs-CZ" dirty="0" smtClean="0">
                <a:latin typeface="Lucida Calligraphy" panose="03010101010101010101" pitchFamily="66" charset="0"/>
              </a:rPr>
              <a:t> </a:t>
            </a:r>
            <a:r>
              <a:rPr lang="cs-CZ" dirty="0" err="1" smtClean="0">
                <a:latin typeface="Lucida Calligraphy" panose="03010101010101010101" pitchFamily="66" charset="0"/>
              </a:rPr>
              <a:t>him</a:t>
            </a:r>
            <a:r>
              <a:rPr lang="cs-CZ" dirty="0" smtClean="0">
                <a:latin typeface="Lucida Calligraphy" panose="03010101010101010101" pitchFamily="66" charset="0"/>
              </a:rPr>
              <a:t> to </a:t>
            </a:r>
            <a:r>
              <a:rPr lang="cs-CZ" dirty="0" err="1" smtClean="0">
                <a:latin typeface="Lucida Calligraphy" panose="03010101010101010101" pitchFamily="66" charset="0"/>
              </a:rPr>
              <a:t>hunt</a:t>
            </a:r>
            <a:r>
              <a:rPr lang="cs-CZ" dirty="0" smtClean="0">
                <a:latin typeface="Lucida Calligraphy" panose="03010101010101010101" pitchFamily="66" charset="0"/>
              </a:rPr>
              <a:t> </a:t>
            </a:r>
            <a:r>
              <a:rPr lang="cs-CZ" dirty="0" err="1" smtClean="0">
                <a:latin typeface="Lucida Calligraphy" panose="03010101010101010101" pitchFamily="66" charset="0"/>
              </a:rPr>
              <a:t>was</a:t>
            </a:r>
            <a:r>
              <a:rPr lang="cs-CZ" dirty="0" smtClean="0">
                <a:latin typeface="Lucida Calligraphy" panose="03010101010101010101" pitchFamily="66" charset="0"/>
              </a:rPr>
              <a:t> </a:t>
            </a:r>
            <a:r>
              <a:rPr lang="cs-CZ" dirty="0" err="1" smtClean="0">
                <a:latin typeface="Lucida Calligraphy" panose="03010101010101010101" pitchFamily="66" charset="0"/>
              </a:rPr>
              <a:t>Glyn</a:t>
            </a:r>
            <a:r>
              <a:rPr lang="cs-CZ" dirty="0" smtClean="0">
                <a:latin typeface="Lucida Calligraphy" panose="03010101010101010101" pitchFamily="66" charset="0"/>
              </a:rPr>
              <a:t> </a:t>
            </a:r>
            <a:r>
              <a:rPr lang="cs-CZ" dirty="0" err="1" smtClean="0">
                <a:latin typeface="Lucida Calligraphy" panose="03010101010101010101" pitchFamily="66" charset="0"/>
              </a:rPr>
              <a:t>Cuch</a:t>
            </a:r>
            <a:r>
              <a:rPr lang="cs-CZ" dirty="0" smtClean="0">
                <a:latin typeface="Lucida Calligraphy" panose="03010101010101010101" pitchFamily="66" charset="0"/>
              </a:rPr>
              <a:t>. So he set </a:t>
            </a:r>
            <a:r>
              <a:rPr lang="cs-CZ" dirty="0" err="1" smtClean="0">
                <a:latin typeface="Lucida Calligraphy" panose="03010101010101010101" pitchFamily="66" charset="0"/>
              </a:rPr>
              <a:t>forth</a:t>
            </a:r>
            <a:r>
              <a:rPr lang="cs-CZ" dirty="0" smtClean="0">
                <a:latin typeface="Lucida Calligraphy" panose="03010101010101010101" pitchFamily="66" charset="0"/>
              </a:rPr>
              <a:t> </a:t>
            </a:r>
            <a:r>
              <a:rPr lang="cs-CZ" dirty="0" err="1" smtClean="0">
                <a:latin typeface="Lucida Calligraphy" panose="03010101010101010101" pitchFamily="66" charset="0"/>
              </a:rPr>
              <a:t>from</a:t>
            </a:r>
            <a:r>
              <a:rPr lang="cs-CZ" dirty="0" smtClean="0">
                <a:latin typeface="Lucida Calligraphy" panose="03010101010101010101" pitchFamily="66" charset="0"/>
              </a:rPr>
              <a:t> </a:t>
            </a:r>
            <a:r>
              <a:rPr lang="cs-CZ" dirty="0" err="1" smtClean="0">
                <a:latin typeface="Lucida Calligraphy" panose="03010101010101010101" pitchFamily="66" charset="0"/>
              </a:rPr>
              <a:t>Narberth</a:t>
            </a:r>
            <a:r>
              <a:rPr lang="cs-CZ" dirty="0" smtClean="0">
                <a:latin typeface="Lucida Calligraphy" panose="03010101010101010101" pitchFamily="66" charset="0"/>
              </a:rPr>
              <a:t> </a:t>
            </a:r>
            <a:r>
              <a:rPr lang="cs-CZ" dirty="0" err="1" smtClean="0">
                <a:latin typeface="Lucida Calligraphy" panose="03010101010101010101" pitchFamily="66" charset="0"/>
              </a:rPr>
              <a:t>that</a:t>
            </a:r>
            <a:r>
              <a:rPr lang="cs-CZ" dirty="0" smtClean="0">
                <a:latin typeface="Lucida Calligraphy" panose="03010101010101010101" pitchFamily="66" charset="0"/>
              </a:rPr>
              <a:t> </a:t>
            </a:r>
            <a:r>
              <a:rPr lang="cs-CZ" dirty="0" err="1" smtClean="0">
                <a:latin typeface="Lucida Calligraphy" panose="03010101010101010101" pitchFamily="66" charset="0"/>
              </a:rPr>
              <a:t>night</a:t>
            </a:r>
            <a:r>
              <a:rPr lang="cs-CZ" dirty="0" smtClean="0">
                <a:latin typeface="Lucida Calligraphy" panose="03010101010101010101" pitchFamily="66" charset="0"/>
              </a:rPr>
              <a:t>, </a:t>
            </a:r>
            <a:r>
              <a:rPr lang="cs-CZ" dirty="0" err="1" smtClean="0">
                <a:latin typeface="Lucida Calligraphy" panose="03010101010101010101" pitchFamily="66" charset="0"/>
              </a:rPr>
              <a:t>and</a:t>
            </a:r>
            <a:r>
              <a:rPr lang="cs-CZ" dirty="0" smtClean="0">
                <a:latin typeface="Lucida Calligraphy" panose="03010101010101010101" pitchFamily="66" charset="0"/>
              </a:rPr>
              <a:t> </a:t>
            </a:r>
            <a:r>
              <a:rPr lang="cs-CZ" dirty="0" err="1" smtClean="0">
                <a:latin typeface="Lucida Calligraphy" panose="03010101010101010101" pitchFamily="66" charset="0"/>
              </a:rPr>
              <a:t>went</a:t>
            </a:r>
            <a:r>
              <a:rPr lang="cs-CZ" dirty="0" smtClean="0">
                <a:latin typeface="Lucida Calligraphy" panose="03010101010101010101" pitchFamily="66" charset="0"/>
              </a:rPr>
              <a:t> as far as </a:t>
            </a:r>
            <a:r>
              <a:rPr lang="cs-CZ" dirty="0" err="1" smtClean="0">
                <a:latin typeface="Lucida Calligraphy" panose="03010101010101010101" pitchFamily="66" charset="0"/>
              </a:rPr>
              <a:t>Llwyn</a:t>
            </a:r>
            <a:r>
              <a:rPr lang="cs-CZ" dirty="0" smtClean="0">
                <a:latin typeface="Lucida Calligraphy" panose="03010101010101010101" pitchFamily="66" charset="0"/>
              </a:rPr>
              <a:t> </a:t>
            </a:r>
            <a:r>
              <a:rPr lang="cs-CZ" dirty="0" err="1" smtClean="0">
                <a:latin typeface="Lucida Calligraphy" panose="03010101010101010101" pitchFamily="66" charset="0"/>
              </a:rPr>
              <a:t>Diarwyd</a:t>
            </a:r>
            <a:r>
              <a:rPr lang="cs-CZ" dirty="0" smtClean="0">
                <a:latin typeface="Lucida Calligraphy" panose="03010101010101010101" pitchFamily="66" charset="0"/>
              </a:rPr>
              <a:t>. And </a:t>
            </a:r>
            <a:r>
              <a:rPr lang="cs-CZ" dirty="0" err="1" smtClean="0">
                <a:latin typeface="Lucida Calligraphy" panose="03010101010101010101" pitchFamily="66" charset="0"/>
              </a:rPr>
              <a:t>that</a:t>
            </a:r>
            <a:r>
              <a:rPr lang="cs-CZ" dirty="0" smtClean="0">
                <a:latin typeface="Lucida Calligraphy" panose="03010101010101010101" pitchFamily="66" charset="0"/>
              </a:rPr>
              <a:t> </a:t>
            </a:r>
            <a:r>
              <a:rPr lang="cs-CZ" dirty="0" err="1" smtClean="0">
                <a:latin typeface="Lucida Calligraphy" panose="03010101010101010101" pitchFamily="66" charset="0"/>
              </a:rPr>
              <a:t>night</a:t>
            </a:r>
            <a:r>
              <a:rPr lang="cs-CZ" dirty="0" smtClean="0">
                <a:latin typeface="Lucida Calligraphy" panose="03010101010101010101" pitchFamily="66" charset="0"/>
              </a:rPr>
              <a:t> he </a:t>
            </a:r>
            <a:r>
              <a:rPr lang="cs-CZ" dirty="0" err="1" smtClean="0">
                <a:latin typeface="Lucida Calligraphy" panose="03010101010101010101" pitchFamily="66" charset="0"/>
              </a:rPr>
              <a:t>tarried</a:t>
            </a:r>
            <a:r>
              <a:rPr lang="cs-CZ" dirty="0" smtClean="0">
                <a:latin typeface="Lucida Calligraphy" panose="03010101010101010101" pitchFamily="66" charset="0"/>
              </a:rPr>
              <a:t> </a:t>
            </a:r>
            <a:r>
              <a:rPr lang="cs-CZ" dirty="0" err="1" smtClean="0">
                <a:latin typeface="Lucida Calligraphy" panose="03010101010101010101" pitchFamily="66" charset="0"/>
              </a:rPr>
              <a:t>there</a:t>
            </a:r>
            <a:r>
              <a:rPr lang="cs-CZ" dirty="0" smtClean="0">
                <a:latin typeface="Lucida Calligraphy" panose="03010101010101010101" pitchFamily="66" charset="0"/>
              </a:rPr>
              <a:t>, </a:t>
            </a:r>
            <a:r>
              <a:rPr lang="cs-CZ" dirty="0" err="1" smtClean="0">
                <a:latin typeface="Lucida Calligraphy" panose="03010101010101010101" pitchFamily="66" charset="0"/>
              </a:rPr>
              <a:t>and</a:t>
            </a:r>
            <a:r>
              <a:rPr lang="cs-CZ" dirty="0" smtClean="0">
                <a:latin typeface="Lucida Calligraphy" panose="03010101010101010101" pitchFamily="66" charset="0"/>
              </a:rPr>
              <a:t> </a:t>
            </a:r>
            <a:r>
              <a:rPr lang="cs-CZ" dirty="0" err="1" smtClean="0">
                <a:latin typeface="Lucida Calligraphy" panose="03010101010101010101" pitchFamily="66" charset="0"/>
              </a:rPr>
              <a:t>early</a:t>
            </a:r>
            <a:r>
              <a:rPr lang="cs-CZ" dirty="0" smtClean="0">
                <a:latin typeface="Lucida Calligraphy" panose="03010101010101010101" pitchFamily="66" charset="0"/>
              </a:rPr>
              <a:t> on </a:t>
            </a:r>
            <a:r>
              <a:rPr lang="cs-CZ" dirty="0" err="1" smtClean="0">
                <a:latin typeface="Lucida Calligraphy" panose="03010101010101010101" pitchFamily="66" charset="0"/>
              </a:rPr>
              <a:t>the</a:t>
            </a:r>
            <a:r>
              <a:rPr lang="cs-CZ" dirty="0" smtClean="0">
                <a:latin typeface="Lucida Calligraphy" panose="03010101010101010101" pitchFamily="66" charset="0"/>
              </a:rPr>
              <a:t> </a:t>
            </a:r>
            <a:r>
              <a:rPr lang="cs-CZ" dirty="0" err="1" smtClean="0">
                <a:latin typeface="Lucida Calligraphy" panose="03010101010101010101" pitchFamily="66" charset="0"/>
              </a:rPr>
              <a:t>morrow</a:t>
            </a:r>
            <a:r>
              <a:rPr lang="cs-CZ" dirty="0" smtClean="0">
                <a:latin typeface="Lucida Calligraphy" panose="03010101010101010101" pitchFamily="66" charset="0"/>
              </a:rPr>
              <a:t> he rose </a:t>
            </a:r>
            <a:r>
              <a:rPr lang="cs-CZ" dirty="0" err="1" smtClean="0">
                <a:latin typeface="Lucida Calligraphy" panose="03010101010101010101" pitchFamily="66" charset="0"/>
              </a:rPr>
              <a:t>and</a:t>
            </a:r>
            <a:r>
              <a:rPr lang="cs-CZ" dirty="0" smtClean="0">
                <a:latin typeface="Lucida Calligraphy" panose="03010101010101010101" pitchFamily="66" charset="0"/>
              </a:rPr>
              <a:t> </a:t>
            </a:r>
            <a:r>
              <a:rPr lang="cs-CZ" dirty="0" err="1" smtClean="0">
                <a:latin typeface="Lucida Calligraphy" panose="03010101010101010101" pitchFamily="66" charset="0"/>
              </a:rPr>
              <a:t>came</a:t>
            </a:r>
            <a:r>
              <a:rPr lang="cs-CZ" dirty="0" smtClean="0">
                <a:latin typeface="Lucida Calligraphy" panose="03010101010101010101" pitchFamily="66" charset="0"/>
              </a:rPr>
              <a:t> to </a:t>
            </a:r>
            <a:r>
              <a:rPr lang="cs-CZ" dirty="0" err="1" smtClean="0">
                <a:latin typeface="Lucida Calligraphy" panose="03010101010101010101" pitchFamily="66" charset="0"/>
              </a:rPr>
              <a:t>Glyn</a:t>
            </a:r>
            <a:r>
              <a:rPr lang="cs-CZ" dirty="0" smtClean="0">
                <a:latin typeface="Lucida Calligraphy" panose="03010101010101010101" pitchFamily="66" charset="0"/>
              </a:rPr>
              <a:t> </a:t>
            </a:r>
            <a:r>
              <a:rPr lang="cs-CZ" dirty="0" err="1" smtClean="0">
                <a:latin typeface="Lucida Calligraphy" panose="03010101010101010101" pitchFamily="66" charset="0"/>
              </a:rPr>
              <a:t>Cuch</a:t>
            </a:r>
            <a:r>
              <a:rPr lang="cs-CZ" dirty="0" smtClean="0">
                <a:latin typeface="Lucida Calligraphy" panose="03010101010101010101" pitchFamily="66" charset="0"/>
              </a:rPr>
              <a:t>, </a:t>
            </a:r>
            <a:r>
              <a:rPr lang="cs-CZ" dirty="0" err="1" smtClean="0">
                <a:latin typeface="Lucida Calligraphy" panose="03010101010101010101" pitchFamily="66" charset="0"/>
              </a:rPr>
              <a:t>when</a:t>
            </a:r>
            <a:r>
              <a:rPr lang="cs-CZ" dirty="0" smtClean="0">
                <a:latin typeface="Lucida Calligraphy" panose="03010101010101010101" pitchFamily="66" charset="0"/>
              </a:rPr>
              <a:t> he let </a:t>
            </a:r>
            <a:r>
              <a:rPr lang="cs-CZ" dirty="0" err="1" smtClean="0">
                <a:latin typeface="Lucida Calligraphy" panose="03010101010101010101" pitchFamily="66" charset="0"/>
              </a:rPr>
              <a:t>loose</a:t>
            </a:r>
            <a:r>
              <a:rPr lang="cs-CZ" dirty="0" smtClean="0">
                <a:latin typeface="Lucida Calligraphy" panose="03010101010101010101" pitchFamily="66" charset="0"/>
              </a:rPr>
              <a:t> </a:t>
            </a:r>
            <a:r>
              <a:rPr lang="cs-CZ" dirty="0" err="1" smtClean="0">
                <a:latin typeface="Lucida Calligraphy" panose="03010101010101010101" pitchFamily="66" charset="0"/>
              </a:rPr>
              <a:t>the</a:t>
            </a:r>
            <a:r>
              <a:rPr lang="cs-CZ" dirty="0" smtClean="0">
                <a:latin typeface="Lucida Calligraphy" panose="03010101010101010101" pitchFamily="66" charset="0"/>
              </a:rPr>
              <a:t> </a:t>
            </a:r>
            <a:r>
              <a:rPr lang="cs-CZ" dirty="0" err="1" smtClean="0">
                <a:latin typeface="Lucida Calligraphy" panose="03010101010101010101" pitchFamily="66" charset="0"/>
              </a:rPr>
              <a:t>dogs</a:t>
            </a:r>
            <a:r>
              <a:rPr lang="cs-CZ" dirty="0" smtClean="0">
                <a:latin typeface="Lucida Calligraphy" panose="03010101010101010101" pitchFamily="66" charset="0"/>
              </a:rPr>
              <a:t> in </a:t>
            </a:r>
            <a:r>
              <a:rPr lang="cs-CZ" dirty="0" err="1" smtClean="0">
                <a:latin typeface="Lucida Calligraphy" panose="03010101010101010101" pitchFamily="66" charset="0"/>
              </a:rPr>
              <a:t>the</a:t>
            </a:r>
            <a:r>
              <a:rPr lang="cs-CZ" dirty="0" smtClean="0">
                <a:latin typeface="Lucida Calligraphy" panose="03010101010101010101" pitchFamily="66" charset="0"/>
              </a:rPr>
              <a:t> </a:t>
            </a:r>
            <a:r>
              <a:rPr lang="cs-CZ" dirty="0" err="1" smtClean="0">
                <a:latin typeface="Lucida Calligraphy" panose="03010101010101010101" pitchFamily="66" charset="0"/>
              </a:rPr>
              <a:t>wood</a:t>
            </a:r>
            <a:r>
              <a:rPr lang="cs-CZ" dirty="0" smtClean="0">
                <a:latin typeface="Lucida Calligraphy" panose="03010101010101010101" pitchFamily="66" charset="0"/>
              </a:rPr>
              <a:t> </a:t>
            </a:r>
            <a:r>
              <a:rPr lang="cs-CZ" dirty="0" err="1" smtClean="0">
                <a:latin typeface="Lucida Calligraphy" panose="03010101010101010101" pitchFamily="66" charset="0"/>
              </a:rPr>
              <a:t>and</a:t>
            </a:r>
            <a:r>
              <a:rPr lang="cs-CZ" dirty="0" smtClean="0">
                <a:latin typeface="Lucida Calligraphy" panose="03010101010101010101" pitchFamily="66" charset="0"/>
              </a:rPr>
              <a:t> </a:t>
            </a:r>
            <a:r>
              <a:rPr lang="cs-CZ" dirty="0" err="1" smtClean="0">
                <a:latin typeface="Lucida Calligraphy" panose="03010101010101010101" pitchFamily="66" charset="0"/>
              </a:rPr>
              <a:t>sounded</a:t>
            </a:r>
            <a:r>
              <a:rPr lang="cs-CZ" dirty="0" smtClean="0">
                <a:latin typeface="Lucida Calligraphy" panose="03010101010101010101" pitchFamily="66" charset="0"/>
              </a:rPr>
              <a:t> </a:t>
            </a:r>
            <a:r>
              <a:rPr lang="cs-CZ" dirty="0" err="1" smtClean="0">
                <a:latin typeface="Lucida Calligraphy" panose="03010101010101010101" pitchFamily="66" charset="0"/>
              </a:rPr>
              <a:t>the</a:t>
            </a:r>
            <a:r>
              <a:rPr lang="cs-CZ" dirty="0" smtClean="0">
                <a:latin typeface="Lucida Calligraphy" panose="03010101010101010101" pitchFamily="66" charset="0"/>
              </a:rPr>
              <a:t> </a:t>
            </a:r>
            <a:r>
              <a:rPr lang="cs-CZ" dirty="0" err="1" smtClean="0">
                <a:latin typeface="Lucida Calligraphy" panose="03010101010101010101" pitchFamily="66" charset="0"/>
              </a:rPr>
              <a:t>horn</a:t>
            </a:r>
            <a:r>
              <a:rPr lang="cs-CZ" dirty="0" smtClean="0">
                <a:latin typeface="Lucida Calligraphy" panose="03010101010101010101" pitchFamily="66" charset="0"/>
              </a:rPr>
              <a:t>, </a:t>
            </a:r>
            <a:r>
              <a:rPr lang="cs-CZ" dirty="0" err="1" smtClean="0">
                <a:latin typeface="Lucida Calligraphy" panose="03010101010101010101" pitchFamily="66" charset="0"/>
              </a:rPr>
              <a:t>and</a:t>
            </a:r>
            <a:r>
              <a:rPr lang="cs-CZ" dirty="0" smtClean="0">
                <a:latin typeface="Lucida Calligraphy" panose="03010101010101010101" pitchFamily="66" charset="0"/>
              </a:rPr>
              <a:t> </a:t>
            </a:r>
            <a:r>
              <a:rPr lang="cs-CZ" dirty="0" err="1" smtClean="0">
                <a:latin typeface="Lucida Calligraphy" panose="03010101010101010101" pitchFamily="66" charset="0"/>
              </a:rPr>
              <a:t>began</a:t>
            </a:r>
            <a:r>
              <a:rPr lang="cs-CZ" dirty="0" smtClean="0">
                <a:latin typeface="Lucida Calligraphy" panose="03010101010101010101" pitchFamily="66" charset="0"/>
              </a:rPr>
              <a:t> </a:t>
            </a:r>
            <a:r>
              <a:rPr lang="cs-CZ" dirty="0" err="1" smtClean="0">
                <a:latin typeface="Lucida Calligraphy" panose="03010101010101010101" pitchFamily="66" charset="0"/>
              </a:rPr>
              <a:t>the</a:t>
            </a:r>
            <a:r>
              <a:rPr lang="cs-CZ" dirty="0" smtClean="0">
                <a:latin typeface="Lucida Calligraphy" panose="03010101010101010101" pitchFamily="66" charset="0"/>
              </a:rPr>
              <a:t> chase.</a:t>
            </a:r>
            <a:endParaRPr lang="cs-CZ" dirty="0" smtClean="0">
              <a:latin typeface="Lucida Calligraphy" panose="03010101010101010101" pitchFamily="66" charset="0"/>
            </a:endParaRPr>
          </a:p>
          <a:p>
            <a:r>
              <a:rPr lang="cs-CZ" b="1" dirty="0" smtClean="0">
                <a:latin typeface="Bookman Old Style" panose="02050604050505020204" pitchFamily="18" charset="0"/>
              </a:rPr>
              <a:t>Lady Charlotte </a:t>
            </a:r>
            <a:r>
              <a:rPr lang="cs-CZ" b="1" dirty="0" err="1" smtClean="0">
                <a:latin typeface="Bookman Old Style" panose="02050604050505020204" pitchFamily="18" charset="0"/>
              </a:rPr>
              <a:t>Guest</a:t>
            </a:r>
            <a:r>
              <a:rPr lang="cs-CZ" b="1" dirty="0" smtClean="0">
                <a:latin typeface="Bookman Old Style" panose="02050604050505020204" pitchFamily="18" charset="0"/>
              </a:rPr>
              <a:t>, </a:t>
            </a:r>
            <a:r>
              <a:rPr lang="cs-CZ" b="1" dirty="0" err="1" smtClean="0">
                <a:latin typeface="Bookman Old Style" panose="02050604050505020204" pitchFamily="18" charset="0"/>
              </a:rPr>
              <a:t>from</a:t>
            </a:r>
            <a:r>
              <a:rPr lang="cs-CZ" b="1" dirty="0" smtClean="0">
                <a:latin typeface="Bookman Old Style" panose="02050604050505020204" pitchFamily="18" charset="0"/>
              </a:rPr>
              <a:t> </a:t>
            </a:r>
            <a:r>
              <a:rPr lang="cs-CZ" b="1" dirty="0" err="1" smtClean="0">
                <a:latin typeface="Bookman Old Style" panose="02050604050505020204" pitchFamily="18" charset="0"/>
              </a:rPr>
              <a:t>the</a:t>
            </a:r>
            <a:r>
              <a:rPr lang="cs-CZ" b="1" dirty="0" smtClean="0">
                <a:latin typeface="Bookman Old Style" panose="02050604050505020204" pitchFamily="18" charset="0"/>
              </a:rPr>
              <a:t> </a:t>
            </a:r>
            <a:r>
              <a:rPr lang="cs-CZ" b="1" dirty="0" err="1" smtClean="0">
                <a:latin typeface="Bookman Old Style" panose="02050604050505020204" pitchFamily="18" charset="0"/>
              </a:rPr>
              <a:t>translation</a:t>
            </a:r>
            <a:r>
              <a:rPr lang="cs-CZ" b="1" dirty="0" smtClean="0">
                <a:latin typeface="Bookman Old Style" panose="02050604050505020204" pitchFamily="18" charset="0"/>
              </a:rPr>
              <a:t> </a:t>
            </a:r>
            <a:r>
              <a:rPr lang="cs-CZ" b="1" dirty="0" err="1" smtClean="0">
                <a:latin typeface="Bookman Old Style" panose="02050604050505020204" pitchFamily="18" charset="0"/>
              </a:rPr>
              <a:t>done</a:t>
            </a:r>
            <a:r>
              <a:rPr lang="cs-CZ" b="1" dirty="0" smtClean="0">
                <a:latin typeface="Bookman Old Style" panose="02050604050505020204" pitchFamily="18" charset="0"/>
              </a:rPr>
              <a:t> 1838-1849 </a:t>
            </a:r>
            <a:endParaRPr lang="cs-CZ" b="1" dirty="0" smtClean="0">
              <a:latin typeface="Bookman Old Style" panose="02050604050505020204" pitchFamily="18" charset="0"/>
            </a:endParaRPr>
          </a:p>
          <a:p>
            <a:endParaRPr lang="cs-CZ" b="1" dirty="0" smtClean="0">
              <a:latin typeface="Bookman Old Style" panose="02050604050505020204" pitchFamily="18" charset="0"/>
            </a:endParaRPr>
          </a:p>
          <a:p>
            <a:r>
              <a:rPr lang="cs-CZ" dirty="0" err="1" smtClean="0">
                <a:latin typeface="Lucida Calligraphy" panose="03010101010101010101" pitchFamily="66" charset="0"/>
              </a:rPr>
              <a:t>Pwyll</a:t>
            </a:r>
            <a:r>
              <a:rPr lang="cs-CZ" dirty="0" smtClean="0">
                <a:latin typeface="Lucida Calligraphy" panose="03010101010101010101" pitchFamily="66" charset="0"/>
              </a:rPr>
              <a:t>, prince </a:t>
            </a:r>
            <a:r>
              <a:rPr lang="cs-CZ" dirty="0" err="1" smtClean="0">
                <a:latin typeface="Lucida Calligraphy" panose="03010101010101010101" pitchFamily="66" charset="0"/>
              </a:rPr>
              <a:t>of</a:t>
            </a:r>
            <a:r>
              <a:rPr lang="cs-CZ" dirty="0" smtClean="0">
                <a:latin typeface="Lucida Calligraphy" panose="03010101010101010101" pitchFamily="66" charset="0"/>
              </a:rPr>
              <a:t> </a:t>
            </a:r>
            <a:r>
              <a:rPr lang="cs-CZ" dirty="0" err="1" smtClean="0">
                <a:latin typeface="Lucida Calligraphy" panose="03010101010101010101" pitchFamily="66" charset="0"/>
              </a:rPr>
              <a:t>Dyfed</a:t>
            </a:r>
            <a:r>
              <a:rPr lang="cs-CZ" dirty="0" smtClean="0">
                <a:latin typeface="Lucida Calligraphy" panose="03010101010101010101" pitchFamily="66" charset="0"/>
              </a:rPr>
              <a:t>, </a:t>
            </a:r>
            <a:r>
              <a:rPr lang="cs-CZ" dirty="0" err="1" smtClean="0">
                <a:latin typeface="Lucida Calligraphy" panose="03010101010101010101" pitchFamily="66" charset="0"/>
              </a:rPr>
              <a:t>was</a:t>
            </a:r>
            <a:r>
              <a:rPr lang="cs-CZ" dirty="0" smtClean="0">
                <a:latin typeface="Lucida Calligraphy" panose="03010101010101010101" pitchFamily="66" charset="0"/>
              </a:rPr>
              <a:t> lord </a:t>
            </a:r>
            <a:r>
              <a:rPr lang="cs-CZ" dirty="0" err="1" smtClean="0">
                <a:latin typeface="Lucida Calligraphy" panose="03010101010101010101" pitchFamily="66" charset="0"/>
              </a:rPr>
              <a:t>over</a:t>
            </a:r>
            <a:r>
              <a:rPr lang="cs-CZ" dirty="0" smtClean="0">
                <a:latin typeface="Lucida Calligraphy" panose="03010101010101010101" pitchFamily="66" charset="0"/>
              </a:rPr>
              <a:t> </a:t>
            </a:r>
            <a:r>
              <a:rPr lang="cs-CZ" dirty="0" err="1" smtClean="0">
                <a:latin typeface="Lucida Calligraphy" panose="03010101010101010101" pitchFamily="66" charset="0"/>
              </a:rPr>
              <a:t>the</a:t>
            </a:r>
            <a:r>
              <a:rPr lang="cs-CZ" dirty="0" smtClean="0">
                <a:latin typeface="Lucida Calligraphy" panose="03010101010101010101" pitchFamily="66" charset="0"/>
              </a:rPr>
              <a:t> </a:t>
            </a:r>
            <a:r>
              <a:rPr lang="cs-CZ" dirty="0" err="1" smtClean="0">
                <a:latin typeface="Lucida Calligraphy" panose="03010101010101010101" pitchFamily="66" charset="0"/>
              </a:rPr>
              <a:t>seven</a:t>
            </a:r>
            <a:r>
              <a:rPr lang="cs-CZ" dirty="0" smtClean="0">
                <a:latin typeface="Lucida Calligraphy" panose="03010101010101010101" pitchFamily="66" charset="0"/>
              </a:rPr>
              <a:t> </a:t>
            </a:r>
            <a:r>
              <a:rPr lang="cs-CZ" dirty="0" err="1" smtClean="0">
                <a:latin typeface="Lucida Calligraphy" panose="03010101010101010101" pitchFamily="66" charset="0"/>
              </a:rPr>
              <a:t>cantrefs</a:t>
            </a:r>
            <a:r>
              <a:rPr lang="cs-CZ" dirty="0" smtClean="0">
                <a:latin typeface="Lucida Calligraphy" panose="03010101010101010101" pitchFamily="66" charset="0"/>
              </a:rPr>
              <a:t> </a:t>
            </a:r>
            <a:r>
              <a:rPr lang="cs-CZ" dirty="0" err="1" smtClean="0">
                <a:latin typeface="Lucida Calligraphy" panose="03010101010101010101" pitchFamily="66" charset="0"/>
              </a:rPr>
              <a:t>of</a:t>
            </a:r>
            <a:r>
              <a:rPr lang="cs-CZ" dirty="0" smtClean="0">
                <a:latin typeface="Lucida Calligraphy" panose="03010101010101010101" pitchFamily="66" charset="0"/>
              </a:rPr>
              <a:t> </a:t>
            </a:r>
            <a:r>
              <a:rPr lang="cs-CZ" dirty="0" err="1" smtClean="0">
                <a:latin typeface="Lucida Calligraphy" panose="03010101010101010101" pitchFamily="66" charset="0"/>
              </a:rPr>
              <a:t>Dyfed</a:t>
            </a:r>
            <a:r>
              <a:rPr lang="cs-CZ" dirty="0" smtClean="0">
                <a:latin typeface="Lucida Calligraphy" panose="03010101010101010101" pitchFamily="66" charset="0"/>
              </a:rPr>
              <a:t>. </a:t>
            </a:r>
            <a:r>
              <a:rPr lang="cs-CZ" dirty="0" err="1" smtClean="0">
                <a:latin typeface="Lucida Calligraphy" panose="03010101010101010101" pitchFamily="66" charset="0"/>
              </a:rPr>
              <a:t>Once</a:t>
            </a:r>
            <a:r>
              <a:rPr lang="cs-CZ" dirty="0" smtClean="0">
                <a:latin typeface="Lucida Calligraphy" panose="03010101010101010101" pitchFamily="66" charset="0"/>
              </a:rPr>
              <a:t> </a:t>
            </a:r>
            <a:r>
              <a:rPr lang="cs-CZ" dirty="0" err="1" smtClean="0">
                <a:latin typeface="Lucida Calligraphy" panose="03010101010101010101" pitchFamily="66" charset="0"/>
              </a:rPr>
              <a:t>upon</a:t>
            </a:r>
            <a:r>
              <a:rPr lang="cs-CZ" dirty="0" smtClean="0">
                <a:latin typeface="Lucida Calligraphy" panose="03010101010101010101" pitchFamily="66" charset="0"/>
              </a:rPr>
              <a:t> a </a:t>
            </a:r>
            <a:r>
              <a:rPr lang="cs-CZ" dirty="0" err="1" smtClean="0">
                <a:latin typeface="Lucida Calligraphy" panose="03010101010101010101" pitchFamily="66" charset="0"/>
              </a:rPr>
              <a:t>time</a:t>
            </a:r>
            <a:r>
              <a:rPr lang="cs-CZ" dirty="0" smtClean="0">
                <a:latin typeface="Lucida Calligraphy" panose="03010101010101010101" pitchFamily="66" charset="0"/>
              </a:rPr>
              <a:t> he </a:t>
            </a:r>
            <a:r>
              <a:rPr lang="cs-CZ" dirty="0" err="1" smtClean="0">
                <a:latin typeface="Lucida Calligraphy" panose="03010101010101010101" pitchFamily="66" charset="0"/>
              </a:rPr>
              <a:t>was</a:t>
            </a:r>
            <a:r>
              <a:rPr lang="cs-CZ" dirty="0" smtClean="0">
                <a:latin typeface="Lucida Calligraphy" panose="03010101010101010101" pitchFamily="66" charset="0"/>
              </a:rPr>
              <a:t> </a:t>
            </a:r>
            <a:r>
              <a:rPr lang="cs-CZ" dirty="0" err="1" smtClean="0">
                <a:latin typeface="Lucida Calligraphy" panose="03010101010101010101" pitchFamily="66" charset="0"/>
              </a:rPr>
              <a:t>at</a:t>
            </a:r>
            <a:r>
              <a:rPr lang="cs-CZ" dirty="0" smtClean="0">
                <a:latin typeface="Lucida Calligraphy" panose="03010101010101010101" pitchFamily="66" charset="0"/>
              </a:rPr>
              <a:t> </a:t>
            </a:r>
            <a:r>
              <a:rPr lang="cs-CZ" dirty="0" err="1" smtClean="0">
                <a:latin typeface="Lucida Calligraphy" panose="03010101010101010101" pitchFamily="66" charset="0"/>
              </a:rPr>
              <a:t>Arberth</a:t>
            </a:r>
            <a:r>
              <a:rPr lang="cs-CZ" dirty="0" smtClean="0">
                <a:latin typeface="Lucida Calligraphy" panose="03010101010101010101" pitchFamily="66" charset="0"/>
              </a:rPr>
              <a:t>, </a:t>
            </a:r>
            <a:r>
              <a:rPr lang="cs-CZ" dirty="0" err="1" smtClean="0">
                <a:latin typeface="Lucida Calligraphy" panose="03010101010101010101" pitchFamily="66" charset="0"/>
              </a:rPr>
              <a:t>one</a:t>
            </a:r>
            <a:r>
              <a:rPr lang="cs-CZ" dirty="0" smtClean="0">
                <a:latin typeface="Lucida Calligraphy" panose="03010101010101010101" pitchFamily="66" charset="0"/>
              </a:rPr>
              <a:t> </a:t>
            </a:r>
            <a:r>
              <a:rPr lang="cs-CZ" dirty="0" err="1" smtClean="0">
                <a:latin typeface="Lucida Calligraphy" panose="03010101010101010101" pitchFamily="66" charset="0"/>
              </a:rPr>
              <a:t>of</a:t>
            </a:r>
            <a:r>
              <a:rPr lang="cs-CZ" dirty="0" smtClean="0">
                <a:latin typeface="Lucida Calligraphy" panose="03010101010101010101" pitchFamily="66" charset="0"/>
              </a:rPr>
              <a:t> his </a:t>
            </a:r>
            <a:r>
              <a:rPr lang="cs-CZ" dirty="0" err="1" smtClean="0">
                <a:latin typeface="Lucida Calligraphy" panose="03010101010101010101" pitchFamily="66" charset="0"/>
              </a:rPr>
              <a:t>chief</a:t>
            </a:r>
            <a:r>
              <a:rPr lang="cs-CZ" dirty="0" smtClean="0">
                <a:latin typeface="Lucida Calligraphy" panose="03010101010101010101" pitchFamily="66" charset="0"/>
              </a:rPr>
              <a:t> </a:t>
            </a:r>
            <a:r>
              <a:rPr lang="cs-CZ" dirty="0" err="1" smtClean="0">
                <a:latin typeface="Lucida Calligraphy" panose="03010101010101010101" pitchFamily="66" charset="0"/>
              </a:rPr>
              <a:t>courts</a:t>
            </a:r>
            <a:r>
              <a:rPr lang="cs-CZ" dirty="0" smtClean="0">
                <a:latin typeface="Lucida Calligraphy" panose="03010101010101010101" pitchFamily="66" charset="0"/>
              </a:rPr>
              <a:t>, </a:t>
            </a:r>
            <a:r>
              <a:rPr lang="cs-CZ" dirty="0" err="1" smtClean="0">
                <a:latin typeface="Lucida Calligraphy" panose="03010101010101010101" pitchFamily="66" charset="0"/>
              </a:rPr>
              <a:t>and</a:t>
            </a:r>
            <a:r>
              <a:rPr lang="cs-CZ" dirty="0" smtClean="0">
                <a:latin typeface="Lucida Calligraphy" panose="03010101010101010101" pitchFamily="66" charset="0"/>
              </a:rPr>
              <a:t> </a:t>
            </a:r>
            <a:r>
              <a:rPr lang="cs-CZ" dirty="0" err="1" smtClean="0">
                <a:latin typeface="Lucida Calligraphy" panose="03010101010101010101" pitchFamily="66" charset="0"/>
              </a:rPr>
              <a:t>it</a:t>
            </a:r>
            <a:r>
              <a:rPr lang="cs-CZ" dirty="0" smtClean="0">
                <a:latin typeface="Lucida Calligraphy" panose="03010101010101010101" pitchFamily="66" charset="0"/>
              </a:rPr>
              <a:t> </a:t>
            </a:r>
            <a:r>
              <a:rPr lang="cs-CZ" dirty="0" err="1" smtClean="0">
                <a:latin typeface="Lucida Calligraphy" panose="03010101010101010101" pitchFamily="66" charset="0"/>
              </a:rPr>
              <a:t>came</a:t>
            </a:r>
            <a:r>
              <a:rPr lang="cs-CZ" dirty="0" smtClean="0">
                <a:latin typeface="Lucida Calligraphy" panose="03010101010101010101" pitchFamily="66" charset="0"/>
              </a:rPr>
              <a:t> </a:t>
            </a:r>
            <a:r>
              <a:rPr lang="cs-CZ" dirty="0" err="1" smtClean="0">
                <a:latin typeface="Lucida Calligraphy" panose="03010101010101010101" pitchFamily="66" charset="0"/>
              </a:rPr>
              <a:t>into</a:t>
            </a:r>
            <a:r>
              <a:rPr lang="cs-CZ" dirty="0" smtClean="0">
                <a:latin typeface="Lucida Calligraphy" panose="03010101010101010101" pitchFamily="66" charset="0"/>
              </a:rPr>
              <a:t> his </a:t>
            </a:r>
            <a:r>
              <a:rPr lang="cs-CZ" dirty="0" err="1" smtClean="0">
                <a:latin typeface="Lucida Calligraphy" panose="03010101010101010101" pitchFamily="66" charset="0"/>
              </a:rPr>
              <a:t>head</a:t>
            </a:r>
            <a:r>
              <a:rPr lang="cs-CZ" dirty="0" smtClean="0">
                <a:latin typeface="Lucida Calligraphy" panose="03010101010101010101" pitchFamily="66" charset="0"/>
              </a:rPr>
              <a:t> </a:t>
            </a:r>
            <a:r>
              <a:rPr lang="cs-CZ" dirty="0" err="1" smtClean="0">
                <a:latin typeface="Lucida Calligraphy" panose="03010101010101010101" pitchFamily="66" charset="0"/>
              </a:rPr>
              <a:t>and</a:t>
            </a:r>
            <a:r>
              <a:rPr lang="cs-CZ" dirty="0" smtClean="0">
                <a:latin typeface="Lucida Calligraphy" panose="03010101010101010101" pitchFamily="66" charset="0"/>
              </a:rPr>
              <a:t> his </a:t>
            </a:r>
            <a:r>
              <a:rPr lang="cs-CZ" dirty="0" err="1" smtClean="0">
                <a:latin typeface="Lucida Calligraphy" panose="03010101010101010101" pitchFamily="66" charset="0"/>
              </a:rPr>
              <a:t>heart</a:t>
            </a:r>
            <a:r>
              <a:rPr lang="cs-CZ" dirty="0" smtClean="0">
                <a:latin typeface="Lucida Calligraphy" panose="03010101010101010101" pitchFamily="66" charset="0"/>
              </a:rPr>
              <a:t> to go </a:t>
            </a:r>
            <a:r>
              <a:rPr lang="cs-CZ" dirty="0" err="1" smtClean="0">
                <a:latin typeface="Lucida Calligraphy" panose="03010101010101010101" pitchFamily="66" charset="0"/>
              </a:rPr>
              <a:t>hunting</a:t>
            </a:r>
            <a:r>
              <a:rPr lang="cs-CZ" dirty="0" smtClean="0">
                <a:latin typeface="Lucida Calligraphy" panose="03010101010101010101" pitchFamily="66" charset="0"/>
              </a:rPr>
              <a:t>. </a:t>
            </a:r>
            <a:r>
              <a:rPr lang="cs-CZ" dirty="0" err="1" smtClean="0">
                <a:latin typeface="Lucida Calligraphy" panose="03010101010101010101" pitchFamily="66" charset="0"/>
              </a:rPr>
              <a:t>The</a:t>
            </a:r>
            <a:r>
              <a:rPr lang="cs-CZ" dirty="0" smtClean="0">
                <a:latin typeface="Lucida Calligraphy" panose="03010101010101010101" pitchFamily="66" charset="0"/>
              </a:rPr>
              <a:t> part </a:t>
            </a:r>
            <a:r>
              <a:rPr lang="cs-CZ" dirty="0" err="1" smtClean="0">
                <a:latin typeface="Lucida Calligraphy" panose="03010101010101010101" pitchFamily="66" charset="0"/>
              </a:rPr>
              <a:t>of</a:t>
            </a:r>
            <a:r>
              <a:rPr lang="cs-CZ" dirty="0" smtClean="0">
                <a:latin typeface="Lucida Calligraphy" panose="03010101010101010101" pitchFamily="66" charset="0"/>
              </a:rPr>
              <a:t> his </a:t>
            </a:r>
            <a:r>
              <a:rPr lang="cs-CZ" dirty="0" err="1" smtClean="0">
                <a:latin typeface="Lucida Calligraphy" panose="03010101010101010101" pitchFamily="66" charset="0"/>
              </a:rPr>
              <a:t>realm</a:t>
            </a:r>
            <a:r>
              <a:rPr lang="cs-CZ" dirty="0" smtClean="0">
                <a:latin typeface="Lucida Calligraphy" panose="03010101010101010101" pitchFamily="66" charset="0"/>
              </a:rPr>
              <a:t> he </a:t>
            </a:r>
            <a:r>
              <a:rPr lang="cs-CZ" dirty="0" err="1" smtClean="0">
                <a:latin typeface="Lucida Calligraphy" panose="03010101010101010101" pitchFamily="66" charset="0"/>
              </a:rPr>
              <a:t>wanted</a:t>
            </a:r>
            <a:r>
              <a:rPr lang="cs-CZ" dirty="0" smtClean="0">
                <a:latin typeface="Lucida Calligraphy" panose="03010101010101010101" pitchFamily="66" charset="0"/>
              </a:rPr>
              <a:t> to </a:t>
            </a:r>
            <a:r>
              <a:rPr lang="cs-CZ" dirty="0" err="1" smtClean="0">
                <a:latin typeface="Lucida Calligraphy" panose="03010101010101010101" pitchFamily="66" charset="0"/>
              </a:rPr>
              <a:t>hunt</a:t>
            </a:r>
            <a:r>
              <a:rPr lang="cs-CZ" dirty="0" smtClean="0">
                <a:latin typeface="Lucida Calligraphy" panose="03010101010101010101" pitchFamily="66" charset="0"/>
              </a:rPr>
              <a:t> </a:t>
            </a:r>
            <a:r>
              <a:rPr lang="cs-CZ" dirty="0" err="1" smtClean="0">
                <a:latin typeface="Lucida Calligraphy" panose="03010101010101010101" pitchFamily="66" charset="0"/>
              </a:rPr>
              <a:t>was</a:t>
            </a:r>
            <a:r>
              <a:rPr lang="cs-CZ" dirty="0" smtClean="0">
                <a:latin typeface="Lucida Calligraphy" panose="03010101010101010101" pitchFamily="66" charset="0"/>
              </a:rPr>
              <a:t> </a:t>
            </a:r>
            <a:r>
              <a:rPr lang="cs-CZ" dirty="0" err="1" smtClean="0">
                <a:latin typeface="Lucida Calligraphy" panose="03010101010101010101" pitchFamily="66" charset="0"/>
              </a:rPr>
              <a:t>Glyn</a:t>
            </a:r>
            <a:r>
              <a:rPr lang="cs-CZ" dirty="0" smtClean="0">
                <a:latin typeface="Lucida Calligraphy" panose="03010101010101010101" pitchFamily="66" charset="0"/>
              </a:rPr>
              <a:t> </a:t>
            </a:r>
            <a:r>
              <a:rPr lang="cs-CZ" dirty="0" err="1" smtClean="0">
                <a:latin typeface="Lucida Calligraphy" panose="03010101010101010101" pitchFamily="66" charset="0"/>
              </a:rPr>
              <a:t>Cuch</a:t>
            </a:r>
            <a:r>
              <a:rPr lang="cs-CZ" dirty="0" smtClean="0">
                <a:latin typeface="Lucida Calligraphy" panose="03010101010101010101" pitchFamily="66" charset="0"/>
              </a:rPr>
              <a:t>. He set </a:t>
            </a:r>
            <a:r>
              <a:rPr lang="cs-CZ" dirty="0" err="1" smtClean="0">
                <a:latin typeface="Lucida Calligraphy" panose="03010101010101010101" pitchFamily="66" charset="0"/>
              </a:rPr>
              <a:t>out</a:t>
            </a:r>
            <a:r>
              <a:rPr lang="cs-CZ" dirty="0" smtClean="0">
                <a:latin typeface="Lucida Calligraphy" panose="03010101010101010101" pitchFamily="66" charset="0"/>
              </a:rPr>
              <a:t> </a:t>
            </a:r>
            <a:r>
              <a:rPr lang="cs-CZ" dirty="0" err="1" smtClean="0">
                <a:latin typeface="Lucida Calligraphy" panose="03010101010101010101" pitchFamily="66" charset="0"/>
              </a:rPr>
              <a:t>that</a:t>
            </a:r>
            <a:r>
              <a:rPr lang="cs-CZ" dirty="0" smtClean="0">
                <a:latin typeface="Lucida Calligraphy" panose="03010101010101010101" pitchFamily="66" charset="0"/>
              </a:rPr>
              <a:t> </a:t>
            </a:r>
            <a:r>
              <a:rPr lang="cs-CZ" dirty="0" err="1" smtClean="0">
                <a:latin typeface="Lucida Calligraphy" panose="03010101010101010101" pitchFamily="66" charset="0"/>
              </a:rPr>
              <a:t>night</a:t>
            </a:r>
            <a:r>
              <a:rPr lang="cs-CZ" dirty="0" smtClean="0">
                <a:latin typeface="Lucida Calligraphy" panose="03010101010101010101" pitchFamily="66" charset="0"/>
              </a:rPr>
              <a:t> </a:t>
            </a:r>
            <a:r>
              <a:rPr lang="cs-CZ" dirty="0" err="1" smtClean="0">
                <a:latin typeface="Lucida Calligraphy" panose="03010101010101010101" pitchFamily="66" charset="0"/>
              </a:rPr>
              <a:t>from</a:t>
            </a:r>
            <a:r>
              <a:rPr lang="cs-CZ" dirty="0" smtClean="0">
                <a:latin typeface="Lucida Calligraphy" panose="03010101010101010101" pitchFamily="66" charset="0"/>
              </a:rPr>
              <a:t> </a:t>
            </a:r>
            <a:r>
              <a:rPr lang="cs-CZ" dirty="0" err="1" smtClean="0">
                <a:latin typeface="Lucida Calligraphy" panose="03010101010101010101" pitchFamily="66" charset="0"/>
              </a:rPr>
              <a:t>Arberth</a:t>
            </a:r>
            <a:r>
              <a:rPr lang="cs-CZ" dirty="0" smtClean="0">
                <a:latin typeface="Lucida Calligraphy" panose="03010101010101010101" pitchFamily="66" charset="0"/>
              </a:rPr>
              <a:t>, </a:t>
            </a:r>
            <a:r>
              <a:rPr lang="cs-CZ" dirty="0" err="1" smtClean="0">
                <a:latin typeface="Lucida Calligraphy" panose="03010101010101010101" pitchFamily="66" charset="0"/>
              </a:rPr>
              <a:t>and</a:t>
            </a:r>
            <a:r>
              <a:rPr lang="cs-CZ" dirty="0" smtClean="0">
                <a:latin typeface="Lucida Calligraphy" panose="03010101010101010101" pitchFamily="66" charset="0"/>
              </a:rPr>
              <a:t> </a:t>
            </a:r>
            <a:r>
              <a:rPr lang="cs-CZ" dirty="0" err="1" smtClean="0">
                <a:latin typeface="Lucida Calligraphy" panose="03010101010101010101" pitchFamily="66" charset="0"/>
              </a:rPr>
              <a:t>came</a:t>
            </a:r>
            <a:r>
              <a:rPr lang="cs-CZ" dirty="0" smtClean="0">
                <a:latin typeface="Lucida Calligraphy" panose="03010101010101010101" pitchFamily="66" charset="0"/>
              </a:rPr>
              <a:t> as far as </a:t>
            </a:r>
            <a:r>
              <a:rPr lang="cs-CZ" dirty="0" err="1" smtClean="0">
                <a:latin typeface="Lucida Calligraphy" panose="03010101010101010101" pitchFamily="66" charset="0"/>
              </a:rPr>
              <a:t>Pen</a:t>
            </a:r>
            <a:r>
              <a:rPr lang="cs-CZ" dirty="0" smtClean="0">
                <a:latin typeface="Lucida Calligraphy" panose="03010101010101010101" pitchFamily="66" charset="0"/>
              </a:rPr>
              <a:t> </a:t>
            </a:r>
            <a:r>
              <a:rPr lang="cs-CZ" dirty="0" err="1" smtClean="0">
                <a:latin typeface="Lucida Calligraphy" panose="03010101010101010101" pitchFamily="66" charset="0"/>
              </a:rPr>
              <a:t>Llwyn</a:t>
            </a:r>
            <a:r>
              <a:rPr lang="cs-CZ" dirty="0" smtClean="0">
                <a:latin typeface="Lucida Calligraphy" panose="03010101010101010101" pitchFamily="66" charset="0"/>
              </a:rPr>
              <a:t> </a:t>
            </a:r>
            <a:r>
              <a:rPr lang="cs-CZ" dirty="0" err="1" smtClean="0">
                <a:latin typeface="Lucida Calligraphy" panose="03010101010101010101" pitchFamily="66" charset="0"/>
              </a:rPr>
              <a:t>Diarwya</a:t>
            </a:r>
            <a:r>
              <a:rPr lang="cs-CZ" dirty="0" smtClean="0">
                <a:latin typeface="Lucida Calligraphy" panose="03010101010101010101" pitchFamily="66" charset="0"/>
              </a:rPr>
              <a:t>, </a:t>
            </a:r>
            <a:r>
              <a:rPr lang="cs-CZ" dirty="0" err="1" smtClean="0">
                <a:latin typeface="Lucida Calligraphy" panose="03010101010101010101" pitchFamily="66" charset="0"/>
              </a:rPr>
              <a:t>and</a:t>
            </a:r>
            <a:r>
              <a:rPr lang="cs-CZ" dirty="0" smtClean="0">
                <a:latin typeface="Lucida Calligraphy" panose="03010101010101010101" pitchFamily="66" charset="0"/>
              </a:rPr>
              <a:t> </a:t>
            </a:r>
            <a:r>
              <a:rPr lang="cs-CZ" dirty="0" err="1" smtClean="0">
                <a:latin typeface="Lucida Calligraphy" panose="03010101010101010101" pitchFamily="66" charset="0"/>
              </a:rPr>
              <a:t>stayed</a:t>
            </a:r>
            <a:r>
              <a:rPr lang="cs-CZ" dirty="0" smtClean="0">
                <a:latin typeface="Lucida Calligraphy" panose="03010101010101010101" pitchFamily="66" charset="0"/>
              </a:rPr>
              <a:t> </a:t>
            </a:r>
            <a:r>
              <a:rPr lang="cs-CZ" dirty="0" err="1" smtClean="0">
                <a:latin typeface="Lucida Calligraphy" panose="03010101010101010101" pitchFamily="66" charset="0"/>
              </a:rPr>
              <a:t>there</a:t>
            </a:r>
            <a:r>
              <a:rPr lang="cs-CZ" dirty="0" smtClean="0">
                <a:latin typeface="Lucida Calligraphy" panose="03010101010101010101" pitchFamily="66" charset="0"/>
              </a:rPr>
              <a:t> </a:t>
            </a:r>
            <a:r>
              <a:rPr lang="cs-CZ" dirty="0" err="1" smtClean="0">
                <a:latin typeface="Lucida Calligraphy" panose="03010101010101010101" pitchFamily="66" charset="0"/>
              </a:rPr>
              <a:t>that</a:t>
            </a:r>
            <a:r>
              <a:rPr lang="cs-CZ" dirty="0" smtClean="0">
                <a:latin typeface="Lucida Calligraphy" panose="03010101010101010101" pitchFamily="66" charset="0"/>
              </a:rPr>
              <a:t> </a:t>
            </a:r>
            <a:r>
              <a:rPr lang="cs-CZ" dirty="0" err="1" smtClean="0">
                <a:latin typeface="Lucida Calligraphy" panose="03010101010101010101" pitchFamily="66" charset="0"/>
              </a:rPr>
              <a:t>night</a:t>
            </a:r>
            <a:r>
              <a:rPr lang="cs-CZ" dirty="0" smtClean="0">
                <a:latin typeface="Lucida Calligraphy" panose="03010101010101010101" pitchFamily="66" charset="0"/>
              </a:rPr>
              <a:t>. And </a:t>
            </a:r>
            <a:r>
              <a:rPr lang="cs-CZ" dirty="0" err="1" smtClean="0">
                <a:latin typeface="Lucida Calligraphy" panose="03010101010101010101" pitchFamily="66" charset="0"/>
              </a:rPr>
              <a:t>early</a:t>
            </a:r>
            <a:r>
              <a:rPr lang="cs-CZ" dirty="0" smtClean="0">
                <a:latin typeface="Lucida Calligraphy" panose="03010101010101010101" pitchFamily="66" charset="0"/>
              </a:rPr>
              <a:t> </a:t>
            </a:r>
            <a:r>
              <a:rPr lang="cs-CZ" dirty="0" err="1" smtClean="0">
                <a:latin typeface="Lucida Calligraphy" panose="03010101010101010101" pitchFamily="66" charset="0"/>
              </a:rPr>
              <a:t>the</a:t>
            </a:r>
            <a:r>
              <a:rPr lang="cs-CZ" dirty="0" smtClean="0">
                <a:latin typeface="Lucida Calligraphy" panose="03010101010101010101" pitchFamily="66" charset="0"/>
              </a:rPr>
              <a:t> </a:t>
            </a:r>
            <a:r>
              <a:rPr lang="cs-CZ" dirty="0" err="1" smtClean="0">
                <a:latin typeface="Lucida Calligraphy" panose="03010101010101010101" pitchFamily="66" charset="0"/>
              </a:rPr>
              <a:t>next</a:t>
            </a:r>
            <a:r>
              <a:rPr lang="cs-CZ" dirty="0" smtClean="0">
                <a:latin typeface="Lucida Calligraphy" panose="03010101010101010101" pitchFamily="66" charset="0"/>
              </a:rPr>
              <a:t> </a:t>
            </a:r>
            <a:r>
              <a:rPr lang="cs-CZ" dirty="0" err="1" smtClean="0">
                <a:latin typeface="Lucida Calligraphy" panose="03010101010101010101" pitchFamily="66" charset="0"/>
              </a:rPr>
              <a:t>day</a:t>
            </a:r>
            <a:r>
              <a:rPr lang="cs-CZ" dirty="0" smtClean="0">
                <a:latin typeface="Lucida Calligraphy" panose="03010101010101010101" pitchFamily="66" charset="0"/>
              </a:rPr>
              <a:t> he </a:t>
            </a:r>
            <a:r>
              <a:rPr lang="cs-CZ" dirty="0" err="1" smtClean="0">
                <a:latin typeface="Lucida Calligraphy" panose="03010101010101010101" pitchFamily="66" charset="0"/>
              </a:rPr>
              <a:t>got</a:t>
            </a:r>
            <a:r>
              <a:rPr lang="cs-CZ" dirty="0" smtClean="0">
                <a:latin typeface="Lucida Calligraphy" panose="03010101010101010101" pitchFamily="66" charset="0"/>
              </a:rPr>
              <a:t> </a:t>
            </a:r>
            <a:r>
              <a:rPr lang="cs-CZ" dirty="0" err="1" smtClean="0">
                <a:latin typeface="Lucida Calligraphy" panose="03010101010101010101" pitchFamily="66" charset="0"/>
              </a:rPr>
              <a:t>up</a:t>
            </a:r>
            <a:r>
              <a:rPr lang="cs-CZ" dirty="0" smtClean="0">
                <a:latin typeface="Lucida Calligraphy" panose="03010101010101010101" pitchFamily="66" charset="0"/>
              </a:rPr>
              <a:t>, </a:t>
            </a:r>
            <a:r>
              <a:rPr lang="cs-CZ" dirty="0" err="1" smtClean="0">
                <a:latin typeface="Lucida Calligraphy" panose="03010101010101010101" pitchFamily="66" charset="0"/>
              </a:rPr>
              <a:t>and</a:t>
            </a:r>
            <a:r>
              <a:rPr lang="cs-CZ" dirty="0" smtClean="0">
                <a:latin typeface="Lucida Calligraphy" panose="03010101010101010101" pitchFamily="66" charset="0"/>
              </a:rPr>
              <a:t> </a:t>
            </a:r>
            <a:r>
              <a:rPr lang="cs-CZ" dirty="0" err="1" smtClean="0">
                <a:latin typeface="Lucida Calligraphy" panose="03010101010101010101" pitchFamily="66" charset="0"/>
              </a:rPr>
              <a:t>came</a:t>
            </a:r>
            <a:r>
              <a:rPr lang="cs-CZ" dirty="0" smtClean="0">
                <a:latin typeface="Lucida Calligraphy" panose="03010101010101010101" pitchFamily="66" charset="0"/>
              </a:rPr>
              <a:t> to </a:t>
            </a:r>
            <a:r>
              <a:rPr lang="cs-CZ" dirty="0" err="1" smtClean="0">
                <a:latin typeface="Lucida Calligraphy" panose="03010101010101010101" pitchFamily="66" charset="0"/>
              </a:rPr>
              <a:t>Glyn</a:t>
            </a:r>
            <a:r>
              <a:rPr lang="cs-CZ" dirty="0" smtClean="0">
                <a:latin typeface="Lucida Calligraphy" panose="03010101010101010101" pitchFamily="66" charset="0"/>
              </a:rPr>
              <a:t> </a:t>
            </a:r>
            <a:r>
              <a:rPr lang="cs-CZ" dirty="0" err="1" smtClean="0">
                <a:latin typeface="Lucida Calligraphy" panose="03010101010101010101" pitchFamily="66" charset="0"/>
              </a:rPr>
              <a:t>Cuch</a:t>
            </a:r>
            <a:r>
              <a:rPr lang="cs-CZ" dirty="0" smtClean="0">
                <a:latin typeface="Lucida Calligraphy" panose="03010101010101010101" pitchFamily="66" charset="0"/>
              </a:rPr>
              <a:t> to </a:t>
            </a:r>
            <a:r>
              <a:rPr lang="cs-CZ" dirty="0" err="1" smtClean="0">
                <a:latin typeface="Lucida Calligraphy" panose="03010101010101010101" pitchFamily="66" charset="0"/>
              </a:rPr>
              <a:t>unleash</a:t>
            </a:r>
            <a:r>
              <a:rPr lang="cs-CZ" dirty="0" smtClean="0">
                <a:latin typeface="Lucida Calligraphy" panose="03010101010101010101" pitchFamily="66" charset="0"/>
              </a:rPr>
              <a:t> his </a:t>
            </a:r>
            <a:r>
              <a:rPr lang="cs-CZ" dirty="0" err="1" smtClean="0">
                <a:latin typeface="Lucida Calligraphy" panose="03010101010101010101" pitchFamily="66" charset="0"/>
              </a:rPr>
              <a:t>dogs</a:t>
            </a:r>
            <a:r>
              <a:rPr lang="cs-CZ" dirty="0" smtClean="0">
                <a:latin typeface="Lucida Calligraphy" panose="03010101010101010101" pitchFamily="66" charset="0"/>
              </a:rPr>
              <a:t> in </a:t>
            </a:r>
            <a:r>
              <a:rPr lang="cs-CZ" dirty="0" err="1" smtClean="0">
                <a:latin typeface="Lucida Calligraphy" panose="03010101010101010101" pitchFamily="66" charset="0"/>
              </a:rPr>
              <a:t>the</a:t>
            </a:r>
            <a:r>
              <a:rPr lang="cs-CZ" dirty="0" smtClean="0">
                <a:latin typeface="Lucida Calligraphy" panose="03010101010101010101" pitchFamily="66" charset="0"/>
              </a:rPr>
              <a:t> </a:t>
            </a:r>
            <a:r>
              <a:rPr lang="cs-CZ" dirty="0" err="1" smtClean="0">
                <a:latin typeface="Lucida Calligraphy" panose="03010101010101010101" pitchFamily="66" charset="0"/>
              </a:rPr>
              <a:t>forest</a:t>
            </a:r>
            <a:r>
              <a:rPr lang="cs-CZ" dirty="0" smtClean="0">
                <a:latin typeface="Lucida Calligraphy" panose="03010101010101010101" pitchFamily="66" charset="0"/>
              </a:rPr>
              <a:t>. And he </a:t>
            </a:r>
            <a:r>
              <a:rPr lang="cs-CZ" dirty="0" err="1" smtClean="0">
                <a:latin typeface="Lucida Calligraphy" panose="03010101010101010101" pitchFamily="66" charset="0"/>
              </a:rPr>
              <a:t>blew</a:t>
            </a:r>
            <a:r>
              <a:rPr lang="cs-CZ" dirty="0" smtClean="0">
                <a:latin typeface="Lucida Calligraphy" panose="03010101010101010101" pitchFamily="66" charset="0"/>
              </a:rPr>
              <a:t> his </a:t>
            </a:r>
            <a:r>
              <a:rPr lang="cs-CZ" dirty="0" err="1" smtClean="0">
                <a:latin typeface="Lucida Calligraphy" panose="03010101010101010101" pitchFamily="66" charset="0"/>
              </a:rPr>
              <a:t>horn</a:t>
            </a:r>
            <a:r>
              <a:rPr lang="cs-CZ" dirty="0" smtClean="0">
                <a:latin typeface="Lucida Calligraphy" panose="03010101010101010101" pitchFamily="66" charset="0"/>
              </a:rPr>
              <a:t>, </a:t>
            </a:r>
            <a:r>
              <a:rPr lang="cs-CZ" dirty="0" err="1" smtClean="0">
                <a:latin typeface="Lucida Calligraphy" panose="03010101010101010101" pitchFamily="66" charset="0"/>
              </a:rPr>
              <a:t>and</a:t>
            </a:r>
            <a:r>
              <a:rPr lang="cs-CZ" dirty="0" smtClean="0">
                <a:latin typeface="Lucida Calligraphy" panose="03010101010101010101" pitchFamily="66" charset="0"/>
              </a:rPr>
              <a:t> </a:t>
            </a:r>
            <a:r>
              <a:rPr lang="cs-CZ" dirty="0" err="1" smtClean="0">
                <a:latin typeface="Lucida Calligraphy" panose="03010101010101010101" pitchFamily="66" charset="0"/>
              </a:rPr>
              <a:t>began</a:t>
            </a:r>
            <a:r>
              <a:rPr lang="cs-CZ" dirty="0" smtClean="0">
                <a:latin typeface="Lucida Calligraphy" panose="03010101010101010101" pitchFamily="66" charset="0"/>
              </a:rPr>
              <a:t> to </a:t>
            </a:r>
            <a:r>
              <a:rPr lang="cs-CZ" dirty="0" err="1" smtClean="0">
                <a:latin typeface="Lucida Calligraphy" panose="03010101010101010101" pitchFamily="66" charset="0"/>
              </a:rPr>
              <a:t>muster</a:t>
            </a:r>
            <a:r>
              <a:rPr lang="cs-CZ" dirty="0" smtClean="0">
                <a:latin typeface="Lucida Calligraphy" panose="03010101010101010101" pitchFamily="66" charset="0"/>
              </a:rPr>
              <a:t> </a:t>
            </a:r>
            <a:r>
              <a:rPr lang="cs-CZ" dirty="0" err="1" smtClean="0">
                <a:latin typeface="Lucida Calligraphy" panose="03010101010101010101" pitchFamily="66" charset="0"/>
              </a:rPr>
              <a:t>the</a:t>
            </a:r>
            <a:r>
              <a:rPr lang="cs-CZ" dirty="0" smtClean="0">
                <a:latin typeface="Lucida Calligraphy" panose="03010101010101010101" pitchFamily="66" charset="0"/>
              </a:rPr>
              <a:t> </a:t>
            </a:r>
            <a:r>
              <a:rPr lang="cs-CZ" dirty="0" err="1" smtClean="0">
                <a:latin typeface="Lucida Calligraphy" panose="03010101010101010101" pitchFamily="66" charset="0"/>
              </a:rPr>
              <a:t>hunt</a:t>
            </a:r>
            <a:r>
              <a:rPr lang="cs-CZ" dirty="0" smtClean="0">
                <a:latin typeface="Lucida Calligraphy" panose="03010101010101010101" pitchFamily="66" charset="0"/>
              </a:rPr>
              <a:t>...</a:t>
            </a:r>
            <a:endParaRPr lang="cs-CZ" dirty="0" smtClean="0">
              <a:latin typeface="Lucida Calligraphy" panose="03010101010101010101" pitchFamily="66" charset="0"/>
            </a:endParaRPr>
          </a:p>
          <a:p>
            <a:r>
              <a:rPr lang="cs-CZ" b="1" dirty="0" err="1" smtClean="0">
                <a:latin typeface="Bookman Old Style" panose="02050604050505020204" pitchFamily="18" charset="0"/>
              </a:rPr>
              <a:t>Sioned</a:t>
            </a:r>
            <a:r>
              <a:rPr lang="cs-CZ" b="1" dirty="0" smtClean="0">
                <a:latin typeface="Bookman Old Style" panose="02050604050505020204" pitchFamily="18" charset="0"/>
              </a:rPr>
              <a:t> </a:t>
            </a:r>
            <a:r>
              <a:rPr lang="cs-CZ" b="1" dirty="0" err="1" smtClean="0">
                <a:latin typeface="Bookman Old Style" panose="02050604050505020204" pitchFamily="18" charset="0"/>
              </a:rPr>
              <a:t>Davies</a:t>
            </a:r>
            <a:r>
              <a:rPr lang="cs-CZ" b="1" dirty="0" smtClean="0">
                <a:latin typeface="Bookman Old Style" panose="02050604050505020204" pitchFamily="18" charset="0"/>
              </a:rPr>
              <a:t>, </a:t>
            </a:r>
            <a:r>
              <a:rPr lang="cs-CZ" b="1" dirty="0" err="1" smtClean="0">
                <a:latin typeface="Bookman Old Style" panose="02050604050505020204" pitchFamily="18" charset="0"/>
              </a:rPr>
              <a:t>from</a:t>
            </a:r>
            <a:r>
              <a:rPr lang="cs-CZ" b="1" dirty="0" smtClean="0">
                <a:latin typeface="Bookman Old Style" panose="02050604050505020204" pitchFamily="18" charset="0"/>
              </a:rPr>
              <a:t> </a:t>
            </a:r>
            <a:r>
              <a:rPr lang="cs-CZ" b="1" dirty="0" err="1" smtClean="0">
                <a:latin typeface="Bookman Old Style" panose="02050604050505020204" pitchFamily="18" charset="0"/>
              </a:rPr>
              <a:t>the</a:t>
            </a:r>
            <a:r>
              <a:rPr lang="cs-CZ" b="1" dirty="0" smtClean="0">
                <a:latin typeface="Bookman Old Style" panose="02050604050505020204" pitchFamily="18" charset="0"/>
              </a:rPr>
              <a:t> 2007 Oxford </a:t>
            </a:r>
            <a:r>
              <a:rPr lang="cs-CZ" b="1" dirty="0" err="1" smtClean="0">
                <a:latin typeface="Bookman Old Style" panose="02050604050505020204" pitchFamily="18" charset="0"/>
              </a:rPr>
              <a:t>World’s</a:t>
            </a:r>
            <a:r>
              <a:rPr lang="cs-CZ" b="1" dirty="0" smtClean="0">
                <a:latin typeface="Bookman Old Style" panose="02050604050505020204" pitchFamily="18" charset="0"/>
              </a:rPr>
              <a:t> </a:t>
            </a:r>
            <a:r>
              <a:rPr lang="cs-CZ" b="1" dirty="0" err="1" smtClean="0">
                <a:latin typeface="Bookman Old Style" panose="02050604050505020204" pitchFamily="18" charset="0"/>
              </a:rPr>
              <a:t>Classics</a:t>
            </a:r>
            <a:r>
              <a:rPr lang="cs-CZ" b="1" dirty="0" smtClean="0">
                <a:latin typeface="Bookman Old Style" panose="02050604050505020204" pitchFamily="18" charset="0"/>
              </a:rPr>
              <a:t> </a:t>
            </a:r>
            <a:r>
              <a:rPr lang="cs-CZ" b="1" dirty="0" err="1" smtClean="0">
                <a:latin typeface="Bookman Old Style" panose="02050604050505020204" pitchFamily="18" charset="0"/>
              </a:rPr>
              <a:t>translation</a:t>
            </a:r>
            <a:endParaRPr lang="cs-CZ" b="1" dirty="0" smtClean="0">
              <a:latin typeface="Bookman Old Style" panose="02050604050505020204" pitchFamily="18" charset="0"/>
            </a:endParaRPr>
          </a:p>
          <a:p>
            <a:endParaRPr lang="cs-CZ"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43000"/>
            <a:lum/>
          </a:blip>
          <a:srcRect/>
          <a:stretch>
            <a:fillRect l="-17000" r="-17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214282" y="428604"/>
            <a:ext cx="8572560" cy="7786747"/>
          </a:xfrm>
          <a:prstGeom prst="rect">
            <a:avLst/>
          </a:prstGeom>
          <a:noFill/>
        </p:spPr>
        <p:txBody>
          <a:bodyPr wrap="square" rtlCol="0">
            <a:spAutoFit/>
          </a:bodyPr>
          <a:lstStyle/>
          <a:p>
            <a:r>
              <a:rPr lang="en-US" sz="2000" b="1" dirty="0" err="1" smtClean="0">
                <a:latin typeface="Bookman Old Style" panose="02050604050505020204" pitchFamily="18" charset="0"/>
              </a:rPr>
              <a:t>Dafydd</a:t>
            </a:r>
            <a:r>
              <a:rPr lang="en-US" sz="2000" b="1" dirty="0" smtClean="0">
                <a:latin typeface="Bookman Old Style" panose="02050604050505020204" pitchFamily="18" charset="0"/>
              </a:rPr>
              <a:t> </a:t>
            </a:r>
            <a:r>
              <a:rPr lang="en-US" sz="2000" b="1" dirty="0" err="1" smtClean="0">
                <a:latin typeface="Bookman Old Style" panose="02050604050505020204" pitchFamily="18" charset="0"/>
              </a:rPr>
              <a:t>ap</a:t>
            </a:r>
            <a:r>
              <a:rPr lang="en-US" sz="2000" b="1" dirty="0" smtClean="0">
                <a:latin typeface="Bookman Old Style" panose="02050604050505020204" pitchFamily="18" charset="0"/>
              </a:rPr>
              <a:t> </a:t>
            </a:r>
            <a:r>
              <a:rPr lang="en-US" sz="2000" b="1" dirty="0" err="1" smtClean="0">
                <a:latin typeface="Bookman Old Style" panose="02050604050505020204" pitchFamily="18" charset="0"/>
              </a:rPr>
              <a:t>Gwilym</a:t>
            </a:r>
            <a:r>
              <a:rPr lang="en-US" sz="2000" b="1" dirty="0" smtClean="0">
                <a:latin typeface="Bookman Old Style" panose="02050604050505020204" pitchFamily="18" charset="0"/>
              </a:rPr>
              <a:t> from Ceredigion</a:t>
            </a:r>
            <a:endParaRPr lang="en-US" sz="2000" b="1" dirty="0" smtClean="0">
              <a:latin typeface="Bookman Old Style" panose="02050604050505020204" pitchFamily="18" charset="0"/>
            </a:endParaRPr>
          </a:p>
          <a:p>
            <a:r>
              <a:rPr lang="en-US" dirty="0" smtClean="0">
                <a:latin typeface="Bookman Old Style" panose="02050604050505020204" pitchFamily="18" charset="0"/>
              </a:rPr>
              <a:t>(14</a:t>
            </a:r>
            <a:r>
              <a:rPr lang="en-US" baseline="30000" dirty="0" smtClean="0">
                <a:latin typeface="Bookman Old Style" panose="02050604050505020204" pitchFamily="18" charset="0"/>
              </a:rPr>
              <a:t>th</a:t>
            </a:r>
            <a:r>
              <a:rPr lang="en-US" dirty="0" smtClean="0">
                <a:latin typeface="Bookman Old Style" panose="02050604050505020204" pitchFamily="18" charset="0"/>
              </a:rPr>
              <a:t> century)</a:t>
            </a:r>
            <a:endParaRPr lang="en-US" dirty="0" smtClean="0">
              <a:latin typeface="Bookman Old Style" panose="02050604050505020204" pitchFamily="18" charset="0"/>
            </a:endParaRPr>
          </a:p>
          <a:p>
            <a:endParaRPr lang="en-US" dirty="0" smtClean="0">
              <a:latin typeface="Bookman Old Style" panose="02050604050505020204" pitchFamily="18" charset="0"/>
            </a:endParaRPr>
          </a:p>
          <a:p>
            <a:r>
              <a:rPr lang="en-US" sz="1600" dirty="0" smtClean="0">
                <a:latin typeface="Bookman Old Style" panose="02050604050505020204" pitchFamily="18" charset="0"/>
              </a:rPr>
              <a:t>One of the leading Welsh poets and one of the greatest poet in Europe in the Middle Ages.</a:t>
            </a:r>
            <a:endParaRPr lang="en-US" sz="1600" dirty="0" smtClean="0">
              <a:latin typeface="Bookman Old Style" panose="02050604050505020204" pitchFamily="18" charset="0"/>
            </a:endParaRPr>
          </a:p>
          <a:p>
            <a:endParaRPr lang="en-US" sz="1600" dirty="0" smtClean="0">
              <a:latin typeface="Bookman Old Style" panose="02050604050505020204" pitchFamily="18" charset="0"/>
            </a:endParaRPr>
          </a:p>
          <a:p>
            <a:r>
              <a:rPr lang="en-US" sz="1600" dirty="0" smtClean="0">
                <a:latin typeface="Bookman Old Style" panose="02050604050505020204" pitchFamily="18" charset="0"/>
              </a:rPr>
              <a:t>1789 </a:t>
            </a:r>
            <a:r>
              <a:rPr lang="en-US" sz="1600" dirty="0" err="1" smtClean="0">
                <a:latin typeface="Bookman Old Style" panose="02050604050505020204" pitchFamily="18" charset="0"/>
              </a:rPr>
              <a:t>Pughe</a:t>
            </a:r>
            <a:r>
              <a:rPr lang="en-US" sz="1600" dirty="0" smtClean="0">
                <a:latin typeface="Bookman Old Style" panose="02050604050505020204" pitchFamily="18" charset="0"/>
              </a:rPr>
              <a:t> published a superb edition of </a:t>
            </a:r>
            <a:r>
              <a:rPr lang="en-US" sz="1600" dirty="0" err="1" smtClean="0">
                <a:latin typeface="Bookman Old Style" panose="02050604050505020204" pitchFamily="18" charset="0"/>
              </a:rPr>
              <a:t>Dafydd`s</a:t>
            </a:r>
            <a:r>
              <a:rPr lang="en-US" sz="1600" dirty="0" smtClean="0">
                <a:latin typeface="Bookman Old Style" panose="02050604050505020204" pitchFamily="18" charset="0"/>
              </a:rPr>
              <a:t> poems (coaxed by </a:t>
            </a:r>
            <a:r>
              <a:rPr lang="en-US" sz="1600" dirty="0" err="1" smtClean="0">
                <a:latin typeface="Bookman Old Style" panose="02050604050505020204" pitchFamily="18" charset="0"/>
              </a:rPr>
              <a:t>Iolo</a:t>
            </a:r>
            <a:r>
              <a:rPr lang="en-US" sz="1600" dirty="0" smtClean="0">
                <a:latin typeface="Bookman Old Style" panose="02050604050505020204" pitchFamily="18" charset="0"/>
              </a:rPr>
              <a:t> into including some forgeries for the genuine work)</a:t>
            </a:r>
            <a:endParaRPr lang="en-US" sz="1600" dirty="0" smtClean="0">
              <a:latin typeface="Bookman Old Style" panose="02050604050505020204" pitchFamily="18" charset="0"/>
            </a:endParaRPr>
          </a:p>
          <a:p>
            <a:endParaRPr lang="en-US" sz="1600" dirty="0" smtClean="0">
              <a:latin typeface="Bookman Old Style" panose="02050604050505020204" pitchFamily="18" charset="0"/>
            </a:endParaRPr>
          </a:p>
          <a:p>
            <a:r>
              <a:rPr lang="en-US" sz="1600" dirty="0" smtClean="0">
                <a:latin typeface="Bookman Old Style" panose="02050604050505020204" pitchFamily="18" charset="0"/>
              </a:rPr>
              <a:t>Works on landscape, religious motifs, courtly love, taverns etc.</a:t>
            </a:r>
            <a:endParaRPr lang="en-US" sz="1600" dirty="0" smtClean="0">
              <a:latin typeface="Bookman Old Style" panose="02050604050505020204" pitchFamily="18" charset="0"/>
            </a:endParaRPr>
          </a:p>
          <a:p>
            <a:endParaRPr lang="en-US" sz="1600" dirty="0" smtClean="0">
              <a:latin typeface="Bookman Old Style" panose="02050604050505020204" pitchFamily="18" charset="0"/>
            </a:endParaRPr>
          </a:p>
          <a:p>
            <a:r>
              <a:rPr lang="en-US" sz="1600" dirty="0" smtClean="0">
                <a:latin typeface="Bookman Old Style" panose="02050604050505020204" pitchFamily="18" charset="0"/>
              </a:rPr>
              <a:t>He </a:t>
            </a:r>
            <a:r>
              <a:rPr lang="en-US" sz="1600" dirty="0" err="1" smtClean="0">
                <a:latin typeface="Bookman Old Style" panose="02050604050505020204" pitchFamily="18" charset="0"/>
              </a:rPr>
              <a:t>popularised</a:t>
            </a:r>
            <a:r>
              <a:rPr lang="en-US" sz="1600" dirty="0" smtClean="0">
                <a:latin typeface="Bookman Old Style" panose="02050604050505020204" pitchFamily="18" charset="0"/>
              </a:rPr>
              <a:t> the </a:t>
            </a:r>
            <a:r>
              <a:rPr lang="en-US" sz="1600" dirty="0" err="1" smtClean="0">
                <a:latin typeface="Bookman Old Style" panose="02050604050505020204" pitchFamily="18" charset="0"/>
              </a:rPr>
              <a:t>metre</a:t>
            </a:r>
            <a:r>
              <a:rPr lang="en-US" sz="1600" dirty="0" smtClean="0">
                <a:latin typeface="Bookman Old Style" panose="02050604050505020204" pitchFamily="18" charset="0"/>
              </a:rPr>
              <a:t> known as the </a:t>
            </a:r>
            <a:r>
              <a:rPr lang="en-US" sz="1600" b="1" dirty="0" err="1" smtClean="0">
                <a:latin typeface="Bookman Old Style" panose="02050604050505020204" pitchFamily="18" charset="0"/>
              </a:rPr>
              <a:t>cywydd</a:t>
            </a:r>
            <a:r>
              <a:rPr lang="en-US" sz="1600" dirty="0" smtClean="0">
                <a:latin typeface="Bookman Old Style" panose="02050604050505020204" pitchFamily="18" charset="0"/>
              </a:rPr>
              <a:t> and used it for praise. </a:t>
            </a:r>
            <a:endParaRPr lang="en-US" sz="1600" dirty="0" smtClean="0">
              <a:latin typeface="Bookman Old Style" panose="02050604050505020204" pitchFamily="18" charset="0"/>
            </a:endParaRPr>
          </a:p>
          <a:p>
            <a:r>
              <a:rPr lang="en-US" sz="1600" dirty="0" err="1" smtClean="0">
                <a:latin typeface="Bookman Old Style" panose="02050604050505020204" pitchFamily="18" charset="0"/>
              </a:rPr>
              <a:t>Cywydd</a:t>
            </a:r>
            <a:r>
              <a:rPr lang="en-US" sz="1600" dirty="0" smtClean="0">
                <a:latin typeface="Bookman Old Style" panose="02050604050505020204" pitchFamily="18" charset="0"/>
              </a:rPr>
              <a:t> consists of a series of seven-syllable lines in rhyming couplets, with lines written in </a:t>
            </a:r>
            <a:r>
              <a:rPr lang="en-US" sz="1600" b="1" dirty="0" err="1" smtClean="0">
                <a:latin typeface="Bookman Old Style" panose="02050604050505020204" pitchFamily="18" charset="0"/>
              </a:rPr>
              <a:t>cynghanedd</a:t>
            </a:r>
            <a:r>
              <a:rPr lang="en-US" sz="1600" dirty="0" smtClean="0">
                <a:latin typeface="Bookman Old Style" panose="02050604050505020204" pitchFamily="18" charset="0"/>
              </a:rPr>
              <a:t>.</a:t>
            </a:r>
            <a:endParaRPr lang="en-US" sz="1600" dirty="0" smtClean="0">
              <a:latin typeface="Bookman Old Style" panose="02050604050505020204" pitchFamily="18" charset="0"/>
            </a:endParaRPr>
          </a:p>
          <a:p>
            <a:endParaRPr lang="en-US" sz="1600" dirty="0" smtClean="0">
              <a:latin typeface="Bookman Old Style" panose="02050604050505020204" pitchFamily="18" charset="0"/>
            </a:endParaRPr>
          </a:p>
          <a:p>
            <a:r>
              <a:rPr lang="en-US" sz="1600" b="1" dirty="0" err="1" smtClean="0">
                <a:latin typeface="Bookman Old Style" panose="02050604050505020204" pitchFamily="18" charset="0"/>
              </a:rPr>
              <a:t>Cynghanedd</a:t>
            </a:r>
            <a:r>
              <a:rPr lang="en-US" sz="1600" dirty="0" smtClean="0">
                <a:latin typeface="Bookman Old Style" panose="02050604050505020204" pitchFamily="18" charset="0"/>
              </a:rPr>
              <a:t> means “harmony” and is the basic concept of sound-arrangement within one line, using stress, alliteration and rhyme:</a:t>
            </a:r>
            <a:endParaRPr lang="en-US" sz="1600" dirty="0" smtClean="0">
              <a:latin typeface="Bookman Old Style" panose="02050604050505020204" pitchFamily="18" charset="0"/>
            </a:endParaRPr>
          </a:p>
          <a:p>
            <a:endParaRPr lang="en-US" sz="1600" dirty="0" smtClean="0">
              <a:latin typeface="Bookman Old Style" panose="02050604050505020204" pitchFamily="18" charset="0"/>
            </a:endParaRPr>
          </a:p>
          <a:p>
            <a:r>
              <a:rPr lang="en-US" sz="1600" dirty="0" smtClean="0">
                <a:latin typeface="Bookman Old Style" panose="02050604050505020204" pitchFamily="18" charset="0"/>
              </a:rPr>
              <a:t>All consonants surrounding the main stressed vowel before the caesura must be repeated after it in the same order. However, the final consonants of the final words of each half of the line must be different, as must the main stressed vowel of each half. For example: </a:t>
            </a:r>
            <a:endParaRPr lang="en-US" sz="1600" dirty="0" smtClean="0">
              <a:latin typeface="Bookman Old Style" panose="02050604050505020204" pitchFamily="18" charset="0"/>
            </a:endParaRPr>
          </a:p>
          <a:p>
            <a:endParaRPr lang="en-US" sz="1600" dirty="0" smtClean="0">
              <a:latin typeface="Bookman Old Style" panose="02050604050505020204" pitchFamily="18" charset="0"/>
            </a:endParaRPr>
          </a:p>
          <a:p>
            <a:r>
              <a:rPr lang="en-US" sz="1600" u="sng" dirty="0" err="1" smtClean="0">
                <a:latin typeface="Bookman Old Style" panose="02050604050505020204" pitchFamily="18" charset="0"/>
              </a:rPr>
              <a:t>cl</a:t>
            </a:r>
            <a:r>
              <a:rPr lang="en-US" sz="1600" dirty="0" err="1" smtClean="0">
                <a:latin typeface="Bookman Old Style" panose="02050604050505020204" pitchFamily="18" charset="0"/>
              </a:rPr>
              <a:t>aw</a:t>
            </a:r>
            <a:r>
              <a:rPr lang="en-US" sz="1600" u="sng" dirty="0" err="1" smtClean="0">
                <a:latin typeface="Bookman Old Style" panose="02050604050505020204" pitchFamily="18" charset="0"/>
              </a:rPr>
              <a:t>dd</a:t>
            </a:r>
            <a:r>
              <a:rPr lang="en-US" sz="1600" dirty="0" smtClean="0">
                <a:latin typeface="Bookman Old Style" panose="02050604050505020204" pitchFamily="18" charset="0"/>
              </a:rPr>
              <a:t> </a:t>
            </a:r>
            <a:r>
              <a:rPr lang="en-US" sz="1600" dirty="0" err="1" smtClean="0">
                <a:latin typeface="Bookman Old Style" panose="02050604050505020204" pitchFamily="18" charset="0"/>
              </a:rPr>
              <a:t>i</a:t>
            </a:r>
            <a:r>
              <a:rPr lang="en-US" sz="1600" dirty="0" smtClean="0">
                <a:latin typeface="Bookman Old Style" panose="02050604050505020204" pitchFamily="18" charset="0"/>
              </a:rPr>
              <a:t> </a:t>
            </a:r>
            <a:r>
              <a:rPr lang="en-US" sz="1600" u="sng" dirty="0" err="1" smtClean="0">
                <a:latin typeface="Bookman Old Style" panose="02050604050505020204" pitchFamily="18" charset="0"/>
              </a:rPr>
              <a:t>dd</a:t>
            </a:r>
            <a:r>
              <a:rPr lang="en-US" sz="1600" b="1" dirty="0" err="1" smtClean="0">
                <a:latin typeface="Bookman Old Style" panose="02050604050505020204" pitchFamily="18" charset="0"/>
              </a:rPr>
              <a:t>a</a:t>
            </a:r>
            <a:r>
              <a:rPr lang="en-US" sz="1600" dirty="0" err="1" smtClean="0">
                <a:latin typeface="Bookman Old Style" panose="02050604050505020204" pitchFamily="18" charset="0"/>
              </a:rPr>
              <a:t>l</a:t>
            </a:r>
            <a:r>
              <a:rPr lang="en-US" sz="1600" dirty="0" smtClean="0">
                <a:latin typeface="Bookman Old Style" panose="02050604050505020204" pitchFamily="18" charset="0"/>
              </a:rPr>
              <a:t> / </a:t>
            </a:r>
            <a:r>
              <a:rPr lang="en-US" sz="1600" u="sng" dirty="0" smtClean="0">
                <a:latin typeface="Bookman Old Style" panose="02050604050505020204" pitchFamily="18" charset="0"/>
              </a:rPr>
              <a:t>c</a:t>
            </a:r>
            <a:r>
              <a:rPr lang="en-US" sz="1600" dirty="0" smtClean="0">
                <a:latin typeface="Bookman Old Style" panose="02050604050505020204" pitchFamily="18" charset="0"/>
              </a:rPr>
              <a:t>a</a:t>
            </a:r>
            <a:r>
              <a:rPr lang="en-US" sz="1600" u="sng" dirty="0" smtClean="0">
                <a:latin typeface="Bookman Old Style" panose="02050604050505020204" pitchFamily="18" charset="0"/>
              </a:rPr>
              <a:t>l </a:t>
            </a:r>
            <a:r>
              <a:rPr lang="en-US" sz="1600" u="sng" dirty="0" err="1" smtClean="0">
                <a:latin typeface="Bookman Old Style" panose="02050604050505020204" pitchFamily="18" charset="0"/>
              </a:rPr>
              <a:t>dd</a:t>
            </a:r>
            <a:r>
              <a:rPr lang="en-US" sz="1600" dirty="0" err="1" smtClean="0">
                <a:latin typeface="Bookman Old Style" panose="02050604050505020204" pitchFamily="18" charset="0"/>
              </a:rPr>
              <a:t>wy</a:t>
            </a:r>
            <a:r>
              <a:rPr lang="en-US" sz="1600" dirty="0" smtClean="0">
                <a:latin typeface="Bookman Old Style" panose="02050604050505020204" pitchFamily="18" charset="0"/>
              </a:rPr>
              <a:t> </a:t>
            </a:r>
            <a:r>
              <a:rPr lang="en-US" sz="1600" u="sng" dirty="0" err="1" smtClean="0">
                <a:latin typeface="Bookman Old Style" panose="02050604050505020204" pitchFamily="18" charset="0"/>
              </a:rPr>
              <a:t>dd</a:t>
            </a:r>
            <a:r>
              <a:rPr lang="en-US" sz="1600" b="1" dirty="0" err="1" smtClean="0">
                <a:latin typeface="Bookman Old Style" panose="02050604050505020204" pitchFamily="18" charset="0"/>
              </a:rPr>
              <a:t>wy</a:t>
            </a:r>
            <a:r>
              <a:rPr lang="en-US" sz="1600" u="sng" dirty="0" err="1" smtClean="0">
                <a:latin typeface="Bookman Old Style" panose="02050604050505020204" pitchFamily="18" charset="0"/>
              </a:rPr>
              <a:t>l</a:t>
            </a:r>
            <a:r>
              <a:rPr lang="en-US" sz="1600" dirty="0" err="1" smtClean="0">
                <a:latin typeface="Bookman Old Style" panose="02050604050505020204" pitchFamily="18" charset="0"/>
              </a:rPr>
              <a:t>aw</a:t>
            </a:r>
            <a:r>
              <a:rPr lang="en-US" sz="1600" dirty="0" smtClean="0">
                <a:latin typeface="Bookman Old Style" panose="02050604050505020204" pitchFamily="18" charset="0"/>
              </a:rPr>
              <a:t> “hedge; fence to reach/ with two hands”</a:t>
            </a:r>
            <a:endParaRPr lang="en-US" sz="1600" dirty="0" smtClean="0">
              <a:latin typeface="Bookman Old Style" panose="02050604050505020204" pitchFamily="18" charset="0"/>
            </a:endParaRPr>
          </a:p>
          <a:p>
            <a:endParaRPr lang="en-US" dirty="0" smtClean="0">
              <a:latin typeface="Bookman Old Style" panose="02050604050505020204" pitchFamily="18" charset="0"/>
            </a:endParaRPr>
          </a:p>
          <a:p>
            <a:endParaRPr lang="en-US" dirty="0" smtClean="0"/>
          </a:p>
          <a:p>
            <a:r>
              <a:rPr lang="en-US" dirty="0" smtClean="0"/>
              <a:t> </a:t>
            </a:r>
            <a:endParaRPr lang="en-US" dirty="0" smtClean="0"/>
          </a:p>
          <a:p>
            <a:endParaRPr lang="en-US" dirty="0" smtClean="0"/>
          </a:p>
          <a:p>
            <a:endParaRPr lang="en-US" dirty="0" smtClean="0"/>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lum/>
          </a:blip>
          <a:srcRect/>
          <a:stretch>
            <a:fillRect/>
          </a:stretch>
        </a:blipFill>
        <a:effectLst/>
      </p:bgPr>
    </p:bg>
    <p:spTree>
      <p:nvGrpSpPr>
        <p:cNvPr id="1" name=""/>
        <p:cNvGrpSpPr/>
        <p:nvPr/>
      </p:nvGrpSpPr>
      <p:grpSpPr>
        <a:xfrm>
          <a:off x="0" y="0"/>
          <a:ext cx="0" cy="0"/>
          <a:chOff x="0" y="0"/>
          <a:chExt cx="0" cy="0"/>
        </a:xfrm>
      </p:grpSpPr>
      <p:pic>
        <p:nvPicPr>
          <p:cNvPr id="1028" name="Picture 4" descr="Scotland"/>
          <p:cNvPicPr>
            <a:picLocks noChangeAspect="1" noChangeArrowheads="1"/>
          </p:cNvPicPr>
          <p:nvPr/>
        </p:nvPicPr>
        <p:blipFill>
          <a:blip r:embed="rId2"/>
          <a:srcRect/>
          <a:stretch>
            <a:fillRect/>
          </a:stretch>
        </p:blipFill>
        <p:spPr bwMode="auto">
          <a:xfrm>
            <a:off x="1" y="1"/>
            <a:ext cx="5007021" cy="6858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78000"/>
            <a:lum/>
          </a:blip>
          <a:srcRect/>
          <a:stretch>
            <a:fillRect l="-7000" r="-7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0" y="642918"/>
            <a:ext cx="8715404" cy="7293610"/>
          </a:xfrm>
          <a:prstGeom prst="rect">
            <a:avLst/>
          </a:prstGeom>
          <a:noFill/>
        </p:spPr>
        <p:txBody>
          <a:bodyPr wrap="square" rtlCol="0">
            <a:spAutoFit/>
          </a:bodyPr>
          <a:lstStyle/>
          <a:p>
            <a:r>
              <a:rPr lang="cs-CZ" b="1" dirty="0" err="1" smtClean="0">
                <a:latin typeface="Bookman Old Style" panose="02050604050505020204" pitchFamily="18" charset="0"/>
              </a:rPr>
              <a:t>Piktové</a:t>
            </a:r>
            <a:r>
              <a:rPr lang="cs-CZ" b="1" dirty="0" smtClean="0">
                <a:latin typeface="Bookman Old Style" panose="02050604050505020204" pitchFamily="18" charset="0"/>
              </a:rPr>
              <a:t> a jejich jazyk</a:t>
            </a:r>
            <a:endParaRPr lang="cs-CZ" b="1" dirty="0" smtClean="0">
              <a:latin typeface="Bookman Old Style" panose="02050604050505020204" pitchFamily="18" charset="0"/>
            </a:endParaRPr>
          </a:p>
          <a:p>
            <a:endParaRPr lang="cs-CZ" dirty="0" smtClean="0">
              <a:latin typeface="Bookman Old Style" panose="02050604050505020204" pitchFamily="18" charset="0"/>
            </a:endParaRPr>
          </a:p>
          <a:p>
            <a:r>
              <a:rPr lang="cs-CZ" dirty="0" smtClean="0">
                <a:latin typeface="Bookman Old Style" panose="02050604050505020204" pitchFamily="18" charset="0"/>
              </a:rPr>
              <a:t>V </a:t>
            </a:r>
            <a:r>
              <a:rPr lang="cs-CZ" b="1" dirty="0" smtClean="0">
                <a:latin typeface="Bookman Old Style" panose="02050604050505020204" pitchFamily="18" charset="0"/>
              </a:rPr>
              <a:t>severovýchodní </a:t>
            </a:r>
            <a:r>
              <a:rPr lang="cs-CZ" dirty="0" smtClean="0">
                <a:latin typeface="Bookman Old Style" panose="02050604050505020204" pitchFamily="18" charset="0"/>
              </a:rPr>
              <a:t>části dnešního Skotska žili </a:t>
            </a:r>
            <a:r>
              <a:rPr lang="cs-CZ" dirty="0" err="1" smtClean="0">
                <a:latin typeface="Bookman Old Style" panose="02050604050505020204" pitchFamily="18" charset="0"/>
              </a:rPr>
              <a:t>Piktové</a:t>
            </a:r>
            <a:r>
              <a:rPr lang="cs-CZ" dirty="0" smtClean="0">
                <a:latin typeface="Bookman Old Style" panose="02050604050505020204" pitchFamily="18" charset="0"/>
              </a:rPr>
              <a:t>. Jejich jazyk, </a:t>
            </a:r>
            <a:r>
              <a:rPr lang="cs-CZ" b="1" dirty="0" err="1" smtClean="0">
                <a:latin typeface="Bookman Old Style" panose="02050604050505020204" pitchFamily="18" charset="0"/>
              </a:rPr>
              <a:t>piktský</a:t>
            </a:r>
            <a:r>
              <a:rPr lang="cs-CZ" b="1" dirty="0" smtClean="0">
                <a:latin typeface="Bookman Old Style" panose="02050604050505020204" pitchFamily="18" charset="0"/>
              </a:rPr>
              <a:t> jazyk</a:t>
            </a:r>
            <a:r>
              <a:rPr lang="cs-CZ" dirty="0" smtClean="0">
                <a:latin typeface="Bookman Old Style" panose="02050604050505020204" pitchFamily="18" charset="0"/>
              </a:rPr>
              <a:t>, se  podle nejnovějších nálezů řadí mezi rané </a:t>
            </a:r>
            <a:r>
              <a:rPr lang="cs-CZ" dirty="0" err="1" smtClean="0">
                <a:latin typeface="Bookman Old Style" panose="02050604050505020204" pitchFamily="18" charset="0"/>
              </a:rPr>
              <a:t>brythonské</a:t>
            </a:r>
            <a:r>
              <a:rPr lang="cs-CZ" dirty="0" smtClean="0">
                <a:latin typeface="Bookman Old Style" panose="02050604050505020204" pitchFamily="18" charset="0"/>
              </a:rPr>
              <a:t> jazyky, nicméně zachovalo se příliš málo, než aby se tak dalo s určitostí soudit. </a:t>
            </a:r>
            <a:endParaRPr lang="cs-CZ" dirty="0">
              <a:latin typeface="Bookman Old Style" panose="02050604050505020204" pitchFamily="18" charset="0"/>
            </a:endParaRPr>
          </a:p>
          <a:p>
            <a:r>
              <a:rPr lang="cs-CZ" dirty="0">
                <a:latin typeface="Bookman Old Style" panose="02050604050505020204" pitchFamily="18" charset="0"/>
              </a:rPr>
              <a:t>Pojmenování </a:t>
            </a:r>
            <a:r>
              <a:rPr lang="cs-CZ" b="1" i="1" dirty="0" err="1">
                <a:latin typeface="Bookman Old Style" panose="02050604050505020204" pitchFamily="18" charset="0"/>
              </a:rPr>
              <a:t>Picti</a:t>
            </a:r>
            <a:r>
              <a:rPr lang="cs-CZ" b="1" i="1" dirty="0">
                <a:latin typeface="Bookman Old Style" panose="02050604050505020204" pitchFamily="18" charset="0"/>
              </a:rPr>
              <a:t> </a:t>
            </a:r>
            <a:r>
              <a:rPr lang="cs-CZ" dirty="0">
                <a:latin typeface="Bookman Old Style" panose="02050604050505020204" pitchFamily="18" charset="0"/>
              </a:rPr>
              <a:t>poprvé použil r. </a:t>
            </a:r>
            <a:r>
              <a:rPr lang="cs-CZ" b="1" dirty="0">
                <a:latin typeface="Bookman Old Style" panose="02050604050505020204" pitchFamily="18" charset="0"/>
              </a:rPr>
              <a:t>297 </a:t>
            </a:r>
            <a:r>
              <a:rPr lang="cs-CZ" b="1" dirty="0" err="1">
                <a:latin typeface="Bookman Old Style" panose="02050604050505020204" pitchFamily="18" charset="0"/>
              </a:rPr>
              <a:t>Eumenius</a:t>
            </a:r>
            <a:r>
              <a:rPr lang="cs-CZ" b="1" dirty="0">
                <a:latin typeface="Bookman Old Style" panose="02050604050505020204" pitchFamily="18" charset="0"/>
              </a:rPr>
              <a:t> </a:t>
            </a:r>
            <a:r>
              <a:rPr lang="cs-CZ" dirty="0">
                <a:latin typeface="Bookman Old Style" panose="02050604050505020204" pitchFamily="18" charset="0"/>
              </a:rPr>
              <a:t>ve svém chvalozpěvu na císaře Konstantina, aby tak </a:t>
            </a:r>
            <a:r>
              <a:rPr lang="cs-CZ" dirty="0" smtClean="0">
                <a:latin typeface="Bookman Old Style" panose="02050604050505020204" pitchFamily="18" charset="0"/>
              </a:rPr>
              <a:t>označil nepřátele </a:t>
            </a:r>
            <a:r>
              <a:rPr lang="cs-CZ" dirty="0">
                <a:latin typeface="Bookman Old Style" panose="02050604050505020204" pitchFamily="18" charset="0"/>
              </a:rPr>
              <a:t>Britů (</a:t>
            </a:r>
            <a:r>
              <a:rPr lang="cs-CZ" dirty="0" smtClean="0">
                <a:latin typeface="Bookman Old Style" panose="02050604050505020204" pitchFamily="18" charset="0"/>
              </a:rPr>
              <a:t>vedle </a:t>
            </a:r>
            <a:r>
              <a:rPr lang="cs-CZ" dirty="0">
                <a:latin typeface="Bookman Old Style" panose="02050604050505020204" pitchFamily="18" charset="0"/>
              </a:rPr>
              <a:t>Irů). Z prvního desetiletí 4. st</a:t>
            </a:r>
            <a:r>
              <a:rPr lang="cs-CZ" dirty="0" smtClean="0">
                <a:latin typeface="Bookman Old Style" panose="02050604050505020204" pitchFamily="18" charset="0"/>
              </a:rPr>
              <a:t>., </a:t>
            </a:r>
            <a:r>
              <a:rPr lang="cs-CZ" dirty="0">
                <a:latin typeface="Bookman Old Style" panose="02050604050505020204" pitchFamily="18" charset="0"/>
              </a:rPr>
              <a:t>z </a:t>
            </a:r>
            <a:r>
              <a:rPr lang="cs-CZ" dirty="0" err="1">
                <a:latin typeface="Bookman Old Style" panose="02050604050505020204" pitchFamily="18" charset="0"/>
              </a:rPr>
              <a:t>chvalořeči</a:t>
            </a:r>
            <a:r>
              <a:rPr lang="cs-CZ" dirty="0">
                <a:latin typeface="Bookman Old Style" panose="02050604050505020204" pitchFamily="18" charset="0"/>
              </a:rPr>
              <a:t> na téhož císaře, ale od </a:t>
            </a:r>
            <a:r>
              <a:rPr lang="cs-CZ" dirty="0" smtClean="0">
                <a:latin typeface="Bookman Old Style" panose="02050604050505020204" pitchFamily="18" charset="0"/>
              </a:rPr>
              <a:t>neznámého autora</a:t>
            </a:r>
            <a:r>
              <a:rPr lang="cs-CZ" dirty="0">
                <a:latin typeface="Bookman Old Style" panose="02050604050505020204" pitchFamily="18" charset="0"/>
              </a:rPr>
              <a:t>, pochází identifikace </a:t>
            </a:r>
            <a:r>
              <a:rPr lang="cs-CZ" dirty="0" err="1">
                <a:latin typeface="Bookman Old Style" panose="02050604050505020204" pitchFamily="18" charset="0"/>
              </a:rPr>
              <a:t>Piktů</a:t>
            </a:r>
            <a:r>
              <a:rPr lang="cs-CZ" dirty="0">
                <a:latin typeface="Bookman Old Style" panose="02050604050505020204" pitchFamily="18" charset="0"/>
              </a:rPr>
              <a:t> s </a:t>
            </a:r>
            <a:r>
              <a:rPr lang="cs-CZ" dirty="0" err="1">
                <a:latin typeface="Bookman Old Style" panose="02050604050505020204" pitchFamily="18" charset="0"/>
              </a:rPr>
              <a:t>Kaledonci</a:t>
            </a:r>
            <a:r>
              <a:rPr lang="cs-CZ" dirty="0">
                <a:latin typeface="Bookman Old Style" panose="02050604050505020204" pitchFamily="18" charset="0"/>
              </a:rPr>
              <a:t> (</a:t>
            </a:r>
            <a:r>
              <a:rPr lang="cs-CZ" i="1" dirty="0" err="1">
                <a:latin typeface="Bookman Old Style" panose="02050604050505020204" pitchFamily="18" charset="0"/>
              </a:rPr>
              <a:t>Caledones</a:t>
            </a:r>
            <a:r>
              <a:rPr lang="cs-CZ" i="1" dirty="0">
                <a:latin typeface="Bookman Old Style" panose="02050604050505020204" pitchFamily="18" charset="0"/>
              </a:rPr>
              <a:t>): "</a:t>
            </a:r>
            <a:r>
              <a:rPr lang="cs-CZ" b="1" i="1" dirty="0">
                <a:latin typeface="Bookman Old Style" panose="02050604050505020204" pitchFamily="18" charset="0"/>
              </a:rPr>
              <a:t>lesy a močály </a:t>
            </a:r>
            <a:r>
              <a:rPr lang="cs-CZ" b="1" i="1" dirty="0" err="1">
                <a:latin typeface="Bookman Old Style" panose="02050604050505020204" pitchFamily="18" charset="0"/>
              </a:rPr>
              <a:t>Kaledonců</a:t>
            </a:r>
            <a:r>
              <a:rPr lang="cs-CZ" b="1" i="1" dirty="0">
                <a:latin typeface="Bookman Old Style" panose="02050604050505020204" pitchFamily="18" charset="0"/>
              </a:rPr>
              <a:t> a jiných </a:t>
            </a:r>
            <a:r>
              <a:rPr lang="cs-CZ" b="1" i="1" dirty="0" err="1">
                <a:latin typeface="Bookman Old Style" panose="02050604050505020204" pitchFamily="18" charset="0"/>
              </a:rPr>
              <a:t>Piktů</a:t>
            </a:r>
            <a:r>
              <a:rPr lang="cs-CZ" i="1" dirty="0">
                <a:latin typeface="Bookman Old Style" panose="02050604050505020204" pitchFamily="18" charset="0"/>
              </a:rPr>
              <a:t>". </a:t>
            </a:r>
            <a:r>
              <a:rPr lang="cs-CZ" dirty="0" smtClean="0">
                <a:latin typeface="Bookman Old Style" panose="02050604050505020204" pitchFamily="18" charset="0"/>
              </a:rPr>
              <a:t>Lat</a:t>
            </a:r>
            <a:r>
              <a:rPr lang="cs-CZ" i="1" dirty="0">
                <a:latin typeface="Bookman Old Style" panose="02050604050505020204" pitchFamily="18" charset="0"/>
              </a:rPr>
              <a:t>. </a:t>
            </a:r>
            <a:r>
              <a:rPr lang="cs-CZ" dirty="0" smtClean="0">
                <a:latin typeface="Bookman Old Style" panose="02050604050505020204" pitchFamily="18" charset="0"/>
              </a:rPr>
              <a:t>slovo </a:t>
            </a:r>
            <a:r>
              <a:rPr lang="cs-CZ" i="1" dirty="0" smtClean="0">
                <a:latin typeface="Bookman Old Style" panose="02050604050505020204" pitchFamily="18" charset="0"/>
              </a:rPr>
              <a:t>pictus</a:t>
            </a:r>
            <a:r>
              <a:rPr lang="cs-CZ" dirty="0">
                <a:latin typeface="Bookman Old Style" panose="02050604050505020204" pitchFamily="18" charset="0"/>
              </a:rPr>
              <a:t>, </a:t>
            </a:r>
            <a:r>
              <a:rPr lang="cs-CZ" dirty="0" err="1">
                <a:latin typeface="Bookman Old Style" panose="02050604050505020204" pitchFamily="18" charset="0"/>
              </a:rPr>
              <a:t>pl</a:t>
            </a:r>
            <a:r>
              <a:rPr lang="cs-CZ" dirty="0">
                <a:latin typeface="Bookman Old Style" panose="02050604050505020204" pitchFamily="18" charset="0"/>
              </a:rPr>
              <a:t>. </a:t>
            </a:r>
            <a:r>
              <a:rPr lang="cs-CZ" i="1" dirty="0" err="1">
                <a:latin typeface="Bookman Old Style" panose="02050604050505020204" pitchFamily="18" charset="0"/>
              </a:rPr>
              <a:t>pictí</a:t>
            </a:r>
            <a:r>
              <a:rPr lang="cs-CZ" dirty="0">
                <a:latin typeface="Bookman Old Style" panose="02050604050505020204" pitchFamily="18" charset="0"/>
              </a:rPr>
              <a:t> znamená "pomalovaný". Vzhledem ke zvyku obyvatel Británie pomalovávat se (tetovat se?), </a:t>
            </a:r>
            <a:r>
              <a:rPr lang="cs-CZ" dirty="0" smtClean="0">
                <a:latin typeface="Bookman Old Style" panose="02050604050505020204" pitchFamily="18" charset="0"/>
              </a:rPr>
              <a:t>jak jej </a:t>
            </a:r>
            <a:r>
              <a:rPr lang="cs-CZ" dirty="0">
                <a:latin typeface="Bookman Old Style" panose="02050604050505020204" pitchFamily="18" charset="0"/>
              </a:rPr>
              <a:t>popsal už </a:t>
            </a:r>
            <a:r>
              <a:rPr lang="cs-CZ" dirty="0" err="1" smtClean="0">
                <a:latin typeface="Bookman Old Style" panose="02050604050505020204" pitchFamily="18" charset="0"/>
              </a:rPr>
              <a:t>Caesar</a:t>
            </a:r>
            <a:r>
              <a:rPr lang="cs-CZ" dirty="0" smtClean="0">
                <a:latin typeface="Bookman Old Style" panose="02050604050505020204" pitchFamily="18" charset="0"/>
              </a:rPr>
              <a:t>. </a:t>
            </a:r>
            <a:endParaRPr lang="cs-CZ" dirty="0">
              <a:latin typeface="Bookman Old Style" panose="02050604050505020204" pitchFamily="18" charset="0"/>
            </a:endParaRPr>
          </a:p>
          <a:p>
            <a:r>
              <a:rPr lang="cs-CZ" dirty="0" smtClean="0">
                <a:latin typeface="Bookman Old Style" panose="02050604050505020204" pitchFamily="18" charset="0"/>
              </a:rPr>
              <a:t>Zastánci </a:t>
            </a:r>
            <a:r>
              <a:rPr lang="cs-CZ" dirty="0">
                <a:latin typeface="Bookman Old Style" panose="02050604050505020204" pitchFamily="18" charset="0"/>
              </a:rPr>
              <a:t>domácího původu etnonyma hledají paralely ve </a:t>
            </a:r>
            <a:r>
              <a:rPr lang="cs-CZ" dirty="0" err="1">
                <a:latin typeface="Bookman Old Style" panose="02050604050505020204" pitchFamily="18" charset="0"/>
              </a:rPr>
              <a:t>střir</a:t>
            </a:r>
            <a:r>
              <a:rPr lang="cs-CZ" dirty="0">
                <a:latin typeface="Bookman Old Style" panose="02050604050505020204" pitchFamily="18" charset="0"/>
              </a:rPr>
              <a:t>. </a:t>
            </a:r>
            <a:r>
              <a:rPr lang="cs-CZ" i="1" dirty="0" err="1">
                <a:latin typeface="Bookman Old Style" panose="02050604050505020204" pitchFamily="18" charset="0"/>
              </a:rPr>
              <a:t>cicht</a:t>
            </a:r>
            <a:r>
              <a:rPr lang="cs-CZ" i="1" dirty="0">
                <a:latin typeface="Bookman Old Style" panose="02050604050505020204" pitchFamily="18" charset="0"/>
              </a:rPr>
              <a:t> "řezbář, rytec", </a:t>
            </a:r>
            <a:r>
              <a:rPr lang="cs-CZ" i="1" dirty="0" err="1">
                <a:latin typeface="Bookman Old Style" panose="02050604050505020204" pitchFamily="18" charset="0"/>
              </a:rPr>
              <a:t>velš</a:t>
            </a:r>
            <a:r>
              <a:rPr lang="cs-CZ" i="1" dirty="0">
                <a:latin typeface="Bookman Old Style" panose="02050604050505020204" pitchFamily="18" charset="0"/>
              </a:rPr>
              <a:t>. </a:t>
            </a:r>
            <a:r>
              <a:rPr lang="cs-CZ" i="1" dirty="0" err="1">
                <a:latin typeface="Bookman Old Style" panose="02050604050505020204" pitchFamily="18" charset="0"/>
              </a:rPr>
              <a:t>pith</a:t>
            </a:r>
            <a:r>
              <a:rPr lang="cs-CZ" i="1" dirty="0">
                <a:latin typeface="Bookman Old Style" panose="02050604050505020204" pitchFamily="18" charset="0"/>
              </a:rPr>
              <a:t>, </a:t>
            </a:r>
            <a:r>
              <a:rPr lang="cs-CZ" i="1" dirty="0" err="1">
                <a:latin typeface="Bookman Old Style" panose="02050604050505020204" pitchFamily="18" charset="0"/>
              </a:rPr>
              <a:t>bret</a:t>
            </a:r>
            <a:r>
              <a:rPr lang="cs-CZ" i="1" dirty="0">
                <a:latin typeface="Bookman Old Style" panose="02050604050505020204" pitchFamily="18" charset="0"/>
              </a:rPr>
              <a:t>. </a:t>
            </a:r>
            <a:r>
              <a:rPr lang="cs-CZ" i="1" dirty="0" err="1">
                <a:latin typeface="Bookman Old Style" panose="02050604050505020204" pitchFamily="18" charset="0"/>
              </a:rPr>
              <a:t>piz</a:t>
            </a:r>
            <a:r>
              <a:rPr lang="cs-CZ" i="1" dirty="0">
                <a:latin typeface="Bookman Old Style" panose="02050604050505020204" pitchFamily="18" charset="0"/>
              </a:rPr>
              <a:t> "</a:t>
            </a:r>
            <a:r>
              <a:rPr lang="cs-CZ" i="1" dirty="0" smtClean="0">
                <a:latin typeface="Bookman Old Style" panose="02050604050505020204" pitchFamily="18" charset="0"/>
              </a:rPr>
              <a:t>pozorný, </a:t>
            </a:r>
            <a:r>
              <a:rPr lang="cs-CZ" dirty="0" smtClean="0">
                <a:latin typeface="Bookman Old Style" panose="02050604050505020204" pitchFamily="18" charset="0"/>
              </a:rPr>
              <a:t>pečlivý</a:t>
            </a:r>
            <a:r>
              <a:rPr lang="cs-CZ" dirty="0">
                <a:latin typeface="Bookman Old Style" panose="02050604050505020204" pitchFamily="18" charset="0"/>
              </a:rPr>
              <a:t>, neústupný, skoupý" &lt; </a:t>
            </a:r>
            <a:r>
              <a:rPr lang="cs-CZ" i="1" dirty="0">
                <a:latin typeface="Bookman Old Style" panose="02050604050505020204" pitchFamily="18" charset="0"/>
              </a:rPr>
              <a:t>*k~iktu- (</a:t>
            </a:r>
            <a:r>
              <a:rPr lang="cs-CZ" i="1" dirty="0" err="1">
                <a:latin typeface="Bookman Old Style" panose="02050604050505020204" pitchFamily="18" charset="0"/>
              </a:rPr>
              <a:t>Stokes</a:t>
            </a:r>
            <a:r>
              <a:rPr lang="cs-CZ" i="1" dirty="0">
                <a:latin typeface="Bookman Old Style" panose="02050604050505020204" pitchFamily="18" charset="0"/>
              </a:rPr>
              <a:t>, </a:t>
            </a:r>
            <a:r>
              <a:rPr lang="cs-CZ" i="1" dirty="0" err="1">
                <a:latin typeface="Bookman Old Style" panose="02050604050505020204" pitchFamily="18" charset="0"/>
              </a:rPr>
              <a:t>Holder</a:t>
            </a:r>
            <a:r>
              <a:rPr lang="cs-CZ" i="1" dirty="0">
                <a:latin typeface="Bookman Old Style" panose="02050604050505020204" pitchFamily="18" charset="0"/>
              </a:rPr>
              <a:t>, aj</a:t>
            </a:r>
            <a:r>
              <a:rPr lang="cs-CZ" i="1" dirty="0" smtClean="0">
                <a:latin typeface="Bookman Old Style" panose="02050604050505020204" pitchFamily="18" charset="0"/>
              </a:rPr>
              <a:t>.).</a:t>
            </a:r>
            <a:endParaRPr lang="cs-CZ" i="1" dirty="0" smtClean="0">
              <a:latin typeface="Bookman Old Style" panose="02050604050505020204" pitchFamily="18" charset="0"/>
            </a:endParaRPr>
          </a:p>
          <a:p>
            <a:r>
              <a:rPr lang="cs-CZ" dirty="0" smtClean="0">
                <a:latin typeface="Bookman Old Style" panose="02050604050505020204" pitchFamily="18" charset="0"/>
              </a:rPr>
              <a:t>Piktský jazyk- současné vědomosti jsou nedostatečné k přesné klasifikaci. Není ani jasné, zda jde o jediný jazyk, nebo jazyky dva (keltský a předketský, patrně neindoevropský jazyk). Velmi brzy se z jihu Británie infiltruje brythonský vliv a od 5. stol. Skotsko začínají osidlovat irští Gaelové. </a:t>
            </a:r>
            <a:endParaRPr lang="cs-CZ" dirty="0" smtClean="0">
              <a:latin typeface="Bookman Old Style" panose="02050604050505020204" pitchFamily="18" charset="0"/>
            </a:endParaRPr>
          </a:p>
          <a:p>
            <a:endParaRPr lang="cs-CZ" i="1" dirty="0" smtClean="0">
              <a:latin typeface="Bookman Old Style" panose="02050604050505020204" pitchFamily="18" charset="0"/>
            </a:endParaRPr>
          </a:p>
          <a:p>
            <a:r>
              <a:rPr lang="cs-CZ" dirty="0" smtClean="0">
                <a:latin typeface="Bookman Old Style" panose="02050604050505020204" pitchFamily="18" charset="0"/>
              </a:rPr>
              <a:t>Ad. Václav Blažek, Keltské Jazyky</a:t>
            </a:r>
            <a:endParaRPr lang="cs-CZ" dirty="0" smtClean="0">
              <a:latin typeface="Bookman Old Style" panose="02050604050505020204" pitchFamily="18" charset="0"/>
            </a:endParaRPr>
          </a:p>
          <a:p>
            <a:endParaRPr lang="cs-CZ" dirty="0" smtClean="0"/>
          </a:p>
          <a:p>
            <a:endParaRPr lang="cs-CZ" dirty="0"/>
          </a:p>
          <a:p>
            <a:endParaRPr lang="cs-CZ" dirty="0" smtClean="0"/>
          </a:p>
          <a:p>
            <a:endParaRPr lang="cs-CZ"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lum/>
          </a:blip>
          <a:srcRect/>
          <a:stretch>
            <a:fillRect/>
          </a:stretch>
        </a:blipFill>
        <a:effectLst/>
      </p:bgPr>
    </p:bg>
    <p:spTree>
      <p:nvGrpSpPr>
        <p:cNvPr id="1" name=""/>
        <p:cNvGrpSpPr/>
        <p:nvPr/>
      </p:nvGrpSpPr>
      <p:grpSpPr>
        <a:xfrm>
          <a:off x="0" y="0"/>
          <a:ext cx="0" cy="0"/>
          <a:chOff x="0" y="0"/>
          <a:chExt cx="0" cy="0"/>
        </a:xfrm>
      </p:grpSpPr>
      <p:pic>
        <p:nvPicPr>
          <p:cNvPr id="16386" name="Picture 2" descr="Lost Lands"/>
          <p:cNvPicPr>
            <a:picLocks noChangeAspect="1" noChangeArrowheads="1"/>
          </p:cNvPicPr>
          <p:nvPr/>
        </p:nvPicPr>
        <p:blipFill>
          <a:blip r:embed="rId2"/>
          <a:srcRect/>
          <a:stretch>
            <a:fillRect/>
          </a:stretch>
        </p:blipFill>
        <p:spPr bwMode="auto">
          <a:xfrm>
            <a:off x="1" y="1"/>
            <a:ext cx="5007021" cy="6857999"/>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35000"/>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428596" y="714356"/>
            <a:ext cx="8215370" cy="3139321"/>
          </a:xfrm>
          <a:prstGeom prst="rect">
            <a:avLst/>
          </a:prstGeom>
          <a:noFill/>
        </p:spPr>
        <p:txBody>
          <a:bodyPr wrap="square" rtlCol="0">
            <a:spAutoFit/>
          </a:bodyPr>
          <a:lstStyle/>
          <a:p>
            <a:r>
              <a:rPr lang="cs-CZ" dirty="0" smtClean="0">
                <a:latin typeface="Bookman Old Style" panose="02050604050505020204" pitchFamily="18" charset="0"/>
              </a:rPr>
              <a:t>Základní fonologická charakteristika </a:t>
            </a:r>
            <a:r>
              <a:rPr lang="cs-CZ" b="1" dirty="0" err="1" smtClean="0">
                <a:latin typeface="Bookman Old Style" panose="02050604050505020204" pitchFamily="18" charset="0"/>
              </a:rPr>
              <a:t>brythonských</a:t>
            </a:r>
            <a:r>
              <a:rPr lang="cs-CZ" b="1" dirty="0" smtClean="0">
                <a:latin typeface="Bookman Old Style" panose="02050604050505020204" pitchFamily="18" charset="0"/>
              </a:rPr>
              <a:t> jazyků </a:t>
            </a:r>
            <a:endParaRPr lang="cs-CZ" b="1" dirty="0" smtClean="0">
              <a:latin typeface="Bookman Old Style" panose="02050604050505020204" pitchFamily="18" charset="0"/>
            </a:endParaRPr>
          </a:p>
          <a:p>
            <a:r>
              <a:rPr lang="cs-CZ" dirty="0" smtClean="0">
                <a:latin typeface="Bookman Old Style" panose="02050604050505020204" pitchFamily="18" charset="0"/>
              </a:rPr>
              <a:t>(v porovnání s </a:t>
            </a:r>
            <a:r>
              <a:rPr lang="cs-CZ" dirty="0" err="1" smtClean="0">
                <a:latin typeface="Bookman Old Style" panose="02050604050505020204" pitchFamily="18" charset="0"/>
              </a:rPr>
              <a:t>goidelskými</a:t>
            </a:r>
            <a:r>
              <a:rPr lang="cs-CZ" dirty="0" smtClean="0">
                <a:latin typeface="Bookman Old Style" panose="02050604050505020204" pitchFamily="18" charset="0"/>
              </a:rPr>
              <a:t> je změna </a:t>
            </a:r>
            <a:r>
              <a:rPr lang="cs-CZ" dirty="0" err="1" smtClean="0">
                <a:latin typeface="Bookman Old Style" panose="02050604050505020204" pitchFamily="18" charset="0"/>
              </a:rPr>
              <a:t>ie</a:t>
            </a:r>
            <a:r>
              <a:rPr lang="cs-CZ" dirty="0" smtClean="0">
                <a:latin typeface="Bookman Old Style" panose="02050604050505020204" pitchFamily="18" charset="0"/>
              </a:rPr>
              <a:t>. labioveláry  </a:t>
            </a:r>
            <a:r>
              <a:rPr lang="cs-CZ" b="1" i="1" dirty="0">
                <a:latin typeface="Bookman Old Style" panose="02050604050505020204" pitchFamily="18" charset="0"/>
              </a:rPr>
              <a:t>*</a:t>
            </a:r>
            <a:r>
              <a:rPr lang="cs-CZ" b="1" i="1" dirty="0" err="1" smtClean="0">
                <a:latin typeface="Bookman Old Style" panose="02050604050505020204" pitchFamily="18" charset="0"/>
              </a:rPr>
              <a:t>kʷ</a:t>
            </a:r>
            <a:r>
              <a:rPr lang="cs-CZ" b="1" i="1" dirty="0" smtClean="0">
                <a:latin typeface="Bookman Old Style" panose="02050604050505020204" pitchFamily="18" charset="0"/>
              </a:rPr>
              <a:t>  </a:t>
            </a:r>
            <a:r>
              <a:rPr lang="cs-CZ" dirty="0" smtClean="0">
                <a:latin typeface="Bookman Old Style" panose="02050604050505020204" pitchFamily="18" charset="0"/>
              </a:rPr>
              <a:t>na</a:t>
            </a:r>
            <a:r>
              <a:rPr lang="cs-CZ" i="1" dirty="0" smtClean="0">
                <a:latin typeface="Bookman Old Style" panose="02050604050505020204" pitchFamily="18" charset="0"/>
              </a:rPr>
              <a:t> </a:t>
            </a:r>
            <a:r>
              <a:rPr lang="cs-CZ" b="1" i="1" dirty="0" smtClean="0">
                <a:latin typeface="Bookman Old Style" panose="02050604050505020204" pitchFamily="18" charset="0"/>
              </a:rPr>
              <a:t>p</a:t>
            </a:r>
            <a:r>
              <a:rPr lang="cs-CZ" i="1" dirty="0" smtClean="0">
                <a:latin typeface="Bookman Old Style" panose="02050604050505020204" pitchFamily="18" charset="0"/>
              </a:rPr>
              <a:t>. </a:t>
            </a:r>
            <a:r>
              <a:rPr lang="cs-CZ" dirty="0" smtClean="0">
                <a:latin typeface="Bookman Old Style" panose="02050604050505020204" pitchFamily="18" charset="0"/>
              </a:rPr>
              <a:t>Například:  </a:t>
            </a:r>
            <a:r>
              <a:rPr lang="cs-CZ" dirty="0" err="1" smtClean="0">
                <a:latin typeface="Bookman Old Style" panose="02050604050505020204" pitchFamily="18" charset="0"/>
              </a:rPr>
              <a:t>velš</a:t>
            </a:r>
            <a:r>
              <a:rPr lang="cs-CZ" dirty="0" smtClean="0">
                <a:latin typeface="Bookman Old Style" panose="02050604050505020204" pitchFamily="18" charset="0"/>
              </a:rPr>
              <a:t>. </a:t>
            </a:r>
            <a:r>
              <a:rPr lang="cs-CZ" i="1" dirty="0" smtClean="0">
                <a:latin typeface="Bookman Old Style" panose="02050604050505020204" pitchFamily="18" charset="0"/>
              </a:rPr>
              <a:t>pump</a:t>
            </a:r>
            <a:r>
              <a:rPr lang="cs-CZ" dirty="0" smtClean="0">
                <a:latin typeface="Bookman Old Style" panose="02050604050505020204" pitchFamily="18" charset="0"/>
              </a:rPr>
              <a:t> „</a:t>
            </a:r>
            <a:r>
              <a:rPr lang="cs-CZ" dirty="0" err="1" smtClean="0">
                <a:latin typeface="Bookman Old Style" panose="02050604050505020204" pitchFamily="18" charset="0"/>
              </a:rPr>
              <a:t>five</a:t>
            </a:r>
            <a:r>
              <a:rPr lang="cs-CZ" dirty="0" smtClean="0">
                <a:latin typeface="Bookman Old Style" panose="02050604050505020204" pitchFamily="18" charset="0"/>
              </a:rPr>
              <a:t>“ ˂ proto- </a:t>
            </a:r>
            <a:r>
              <a:rPr lang="cs-CZ" dirty="0" err="1" smtClean="0">
                <a:latin typeface="Bookman Old Style" panose="02050604050505020204" pitchFamily="18" charset="0"/>
              </a:rPr>
              <a:t>kelt</a:t>
            </a:r>
            <a:r>
              <a:rPr lang="cs-CZ" dirty="0" smtClean="0">
                <a:latin typeface="Bookman Old Style" panose="02050604050505020204" pitchFamily="18" charset="0"/>
              </a:rPr>
              <a:t>. *</a:t>
            </a:r>
            <a:r>
              <a:rPr lang="cs-CZ" dirty="0" err="1" smtClean="0">
                <a:latin typeface="Bookman Old Style" panose="02050604050505020204" pitchFamily="18" charset="0"/>
              </a:rPr>
              <a:t>kʷenkʷe</a:t>
            </a:r>
            <a:r>
              <a:rPr lang="cs-CZ" dirty="0" smtClean="0">
                <a:latin typeface="Bookman Old Style" panose="02050604050505020204" pitchFamily="18" charset="0"/>
              </a:rPr>
              <a:t>, </a:t>
            </a:r>
            <a:r>
              <a:rPr lang="cs-CZ" dirty="0" err="1" smtClean="0">
                <a:latin typeface="Bookman Old Style" panose="02050604050505020204" pitchFamily="18" charset="0"/>
              </a:rPr>
              <a:t>Stir</a:t>
            </a:r>
            <a:r>
              <a:rPr lang="cs-CZ" dirty="0" smtClean="0">
                <a:latin typeface="Bookman Old Style" panose="02050604050505020204" pitchFamily="18" charset="0"/>
              </a:rPr>
              <a:t>. </a:t>
            </a:r>
            <a:r>
              <a:rPr lang="cs-CZ" i="1" dirty="0" err="1" smtClean="0">
                <a:latin typeface="Bookman Old Style" panose="02050604050505020204" pitchFamily="18" charset="0"/>
              </a:rPr>
              <a:t>cóic</a:t>
            </a:r>
            <a:r>
              <a:rPr lang="cs-CZ" dirty="0" smtClean="0">
                <a:latin typeface="Bookman Old Style" panose="02050604050505020204" pitchFamily="18" charset="0"/>
              </a:rPr>
              <a:t>. Z tohoto důvodu jsou </a:t>
            </a:r>
            <a:r>
              <a:rPr lang="cs-CZ" dirty="0" err="1" smtClean="0">
                <a:latin typeface="Bookman Old Style" panose="02050604050505020204" pitchFamily="18" charset="0"/>
              </a:rPr>
              <a:t>brythonské</a:t>
            </a:r>
            <a:r>
              <a:rPr lang="cs-CZ" dirty="0" smtClean="0">
                <a:latin typeface="Bookman Old Style" panose="02050604050505020204" pitchFamily="18" charset="0"/>
              </a:rPr>
              <a:t> jazyky  často nazývány </a:t>
            </a:r>
            <a:r>
              <a:rPr lang="cs-CZ" b="1" dirty="0" smtClean="0">
                <a:latin typeface="Bookman Old Style" panose="02050604050505020204" pitchFamily="18" charset="0"/>
              </a:rPr>
              <a:t>P-keltské</a:t>
            </a:r>
            <a:r>
              <a:rPr lang="cs-CZ" dirty="0" smtClean="0">
                <a:latin typeface="Bookman Old Style" panose="02050604050505020204" pitchFamily="18" charset="0"/>
              </a:rPr>
              <a:t>. </a:t>
            </a:r>
            <a:endParaRPr lang="cs-CZ" dirty="0" smtClean="0">
              <a:latin typeface="Bookman Old Style" panose="02050604050505020204" pitchFamily="18" charset="0"/>
            </a:endParaRPr>
          </a:p>
          <a:p>
            <a:endParaRPr lang="cs-CZ" dirty="0">
              <a:latin typeface="Bookman Old Style" panose="02050604050505020204" pitchFamily="18" charset="0"/>
            </a:endParaRPr>
          </a:p>
          <a:p>
            <a:r>
              <a:rPr lang="cs-CZ" dirty="0" smtClean="0">
                <a:latin typeface="Bookman Old Style" panose="02050604050505020204" pitchFamily="18" charset="0"/>
              </a:rPr>
              <a:t>Další charakteristikou je změna počátečního </a:t>
            </a:r>
            <a:r>
              <a:rPr lang="cs-CZ" b="1" dirty="0" smtClean="0">
                <a:latin typeface="Bookman Old Style" panose="02050604050505020204" pitchFamily="18" charset="0"/>
              </a:rPr>
              <a:t>*ṷ</a:t>
            </a:r>
            <a:r>
              <a:rPr lang="cs-CZ" dirty="0" smtClean="0">
                <a:latin typeface="Bookman Old Style" panose="02050604050505020204" pitchFamily="18" charset="0"/>
              </a:rPr>
              <a:t> na </a:t>
            </a:r>
            <a:r>
              <a:rPr lang="cs-CZ" b="1" i="1" dirty="0" err="1" smtClean="0">
                <a:latin typeface="Bookman Old Style" panose="02050604050505020204" pitchFamily="18" charset="0"/>
              </a:rPr>
              <a:t>gw</a:t>
            </a:r>
            <a:r>
              <a:rPr lang="cs-CZ" dirty="0" smtClean="0">
                <a:latin typeface="Bookman Old Style" panose="02050604050505020204" pitchFamily="18" charset="0"/>
              </a:rPr>
              <a:t>, jako ve </a:t>
            </a:r>
            <a:r>
              <a:rPr lang="cs-CZ" dirty="0" err="1" smtClean="0">
                <a:latin typeface="Bookman Old Style" panose="02050604050505020204" pitchFamily="18" charset="0"/>
              </a:rPr>
              <a:t>velš</a:t>
            </a:r>
            <a:r>
              <a:rPr lang="cs-CZ" dirty="0" smtClean="0">
                <a:latin typeface="Bookman Old Style" panose="02050604050505020204" pitchFamily="18" charset="0"/>
              </a:rPr>
              <a:t>. </a:t>
            </a:r>
            <a:r>
              <a:rPr lang="cs-CZ" b="1" dirty="0" err="1">
                <a:latin typeface="Bookman Old Style" panose="02050604050505020204" pitchFamily="18" charset="0"/>
              </a:rPr>
              <a:t>g</a:t>
            </a:r>
            <a:r>
              <a:rPr lang="cs-CZ" b="1" dirty="0" err="1" smtClean="0">
                <a:latin typeface="Bookman Old Style" panose="02050604050505020204" pitchFamily="18" charset="0"/>
              </a:rPr>
              <a:t>wr</a:t>
            </a:r>
            <a:r>
              <a:rPr lang="cs-CZ" dirty="0" smtClean="0">
                <a:latin typeface="Bookman Old Style" panose="02050604050505020204" pitchFamily="18" charset="0"/>
              </a:rPr>
              <a:t> (</a:t>
            </a:r>
            <a:r>
              <a:rPr lang="cs-CZ" dirty="0" err="1" smtClean="0">
                <a:latin typeface="Bookman Old Style" panose="02050604050505020204" pitchFamily="18" charset="0"/>
              </a:rPr>
              <a:t>Stvelš</a:t>
            </a:r>
            <a:r>
              <a:rPr lang="cs-CZ" dirty="0" smtClean="0">
                <a:latin typeface="Bookman Old Style" panose="02050604050505020204" pitchFamily="18" charset="0"/>
              </a:rPr>
              <a:t>. </a:t>
            </a:r>
            <a:r>
              <a:rPr lang="cs-CZ" i="1" dirty="0" err="1" smtClean="0">
                <a:latin typeface="Bookman Old Style" panose="02050604050505020204" pitchFamily="18" charset="0"/>
              </a:rPr>
              <a:t>guir</a:t>
            </a:r>
            <a:r>
              <a:rPr lang="cs-CZ" dirty="0" smtClean="0">
                <a:latin typeface="Bookman Old Style" panose="02050604050505020204" pitchFamily="18" charset="0"/>
              </a:rPr>
              <a:t>) „ muž“ </a:t>
            </a:r>
            <a:r>
              <a:rPr lang="cs-CZ" i="1" dirty="0" smtClean="0">
                <a:latin typeface="Bookman Old Style" panose="02050604050505020204" pitchFamily="18" charset="0"/>
              </a:rPr>
              <a:t>a </a:t>
            </a:r>
            <a:r>
              <a:rPr lang="cs-CZ" i="1" dirty="0" err="1" smtClean="0">
                <a:latin typeface="Bookman Old Style" panose="02050604050505020204" pitchFamily="18" charset="0"/>
              </a:rPr>
              <a:t>gwyn</a:t>
            </a:r>
            <a:r>
              <a:rPr lang="cs-CZ" i="1" dirty="0" smtClean="0">
                <a:latin typeface="Bookman Old Style" panose="02050604050505020204" pitchFamily="18" charset="0"/>
              </a:rPr>
              <a:t> </a:t>
            </a:r>
            <a:r>
              <a:rPr lang="cs-CZ" dirty="0" smtClean="0">
                <a:latin typeface="Bookman Old Style" panose="02050604050505020204" pitchFamily="18" charset="0"/>
              </a:rPr>
              <a:t>„bílý“ ˂</a:t>
            </a:r>
            <a:r>
              <a:rPr lang="cs-CZ" dirty="0" err="1" smtClean="0">
                <a:latin typeface="Bookman Old Style" panose="02050604050505020204" pitchFamily="18" charset="0"/>
              </a:rPr>
              <a:t>ṷindos</a:t>
            </a:r>
            <a:r>
              <a:rPr lang="cs-CZ" dirty="0" smtClean="0">
                <a:latin typeface="Bookman Old Style" panose="02050604050505020204" pitchFamily="18" charset="0"/>
              </a:rPr>
              <a:t>. </a:t>
            </a:r>
            <a:endParaRPr lang="cs-CZ" dirty="0" smtClean="0">
              <a:latin typeface="Bookman Old Style" panose="02050604050505020204" pitchFamily="18" charset="0"/>
            </a:endParaRPr>
          </a:p>
          <a:p>
            <a:endParaRPr lang="cs-CZ" dirty="0">
              <a:latin typeface="Bookman Old Style" panose="02050604050505020204" pitchFamily="18" charset="0"/>
            </a:endParaRPr>
          </a:p>
          <a:p>
            <a:r>
              <a:rPr lang="cs-CZ" dirty="0" smtClean="0">
                <a:latin typeface="Bookman Old Style" panose="02050604050505020204" pitchFamily="18" charset="0"/>
              </a:rPr>
              <a:t>(Ad. </a:t>
            </a:r>
            <a:r>
              <a:rPr lang="cs-CZ" dirty="0" err="1" smtClean="0">
                <a:latin typeface="Bookman Old Style" panose="02050604050505020204" pitchFamily="18" charset="0"/>
              </a:rPr>
              <a:t>Fortson</a:t>
            </a:r>
            <a:r>
              <a:rPr lang="cs-CZ" dirty="0" smtClean="0">
                <a:latin typeface="Bookman Old Style" panose="02050604050505020204" pitchFamily="18" charset="0"/>
              </a:rPr>
              <a:t>, </a:t>
            </a:r>
            <a:r>
              <a:rPr lang="cs-CZ" dirty="0" err="1" smtClean="0">
                <a:latin typeface="Bookman Old Style" panose="02050604050505020204" pitchFamily="18" charset="0"/>
              </a:rPr>
              <a:t>Indo</a:t>
            </a:r>
            <a:r>
              <a:rPr lang="cs-CZ" dirty="0" smtClean="0">
                <a:latin typeface="Bookman Old Style" panose="02050604050505020204" pitchFamily="18" charset="0"/>
              </a:rPr>
              <a:t>-</a:t>
            </a:r>
            <a:r>
              <a:rPr lang="cs-CZ" dirty="0" err="1" smtClean="0">
                <a:latin typeface="Bookman Old Style" panose="02050604050505020204" pitchFamily="18" charset="0"/>
              </a:rPr>
              <a:t>European</a:t>
            </a:r>
            <a:r>
              <a:rPr lang="cs-CZ" dirty="0" smtClean="0">
                <a:latin typeface="Bookman Old Style" panose="02050604050505020204" pitchFamily="18" charset="0"/>
              </a:rPr>
              <a:t> </a:t>
            </a:r>
            <a:r>
              <a:rPr lang="cs-CZ" dirty="0" err="1" smtClean="0">
                <a:latin typeface="Bookman Old Style" panose="02050604050505020204" pitchFamily="18" charset="0"/>
              </a:rPr>
              <a:t>Linguistics</a:t>
            </a:r>
            <a:r>
              <a:rPr lang="cs-CZ" dirty="0" smtClean="0">
                <a:latin typeface="Bookman Old Style" panose="02050604050505020204" pitchFamily="18" charset="0"/>
              </a:rPr>
              <a:t>, 2010, p. 328)</a:t>
            </a:r>
            <a:endParaRPr lang="cs-CZ" dirty="0" smtClean="0">
              <a:latin typeface="Bookman Old Style" panose="02050604050505020204" pitchFamily="18" charset="0"/>
            </a:endParaRPr>
          </a:p>
          <a:p>
            <a:endParaRPr lang="cs-CZ" dirty="0"/>
          </a:p>
          <a:p>
            <a:endParaRPr lang="cs-CZ"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48000"/>
            <a:lum/>
          </a:blip>
          <a:srcRect/>
          <a:stretch>
            <a:fillRect/>
          </a:stretch>
        </a:blipFill>
        <a:effectLst/>
      </p:bgPr>
    </p:bg>
    <p:spTree>
      <p:nvGrpSpPr>
        <p:cNvPr id="1" name=""/>
        <p:cNvGrpSpPr/>
        <p:nvPr/>
      </p:nvGrpSpPr>
      <p:grpSpPr>
        <a:xfrm>
          <a:off x="0" y="0"/>
          <a:ext cx="0" cy="0"/>
          <a:chOff x="0" y="0"/>
          <a:chExt cx="0" cy="0"/>
        </a:xfrm>
      </p:grpSpPr>
      <p:pic>
        <p:nvPicPr>
          <p:cNvPr id="2" name="Obrázek 1" descr="schema tuc.PNG"/>
          <p:cNvPicPr>
            <a:picLocks noChangeAspect="1"/>
          </p:cNvPicPr>
          <p:nvPr/>
        </p:nvPicPr>
        <p:blipFill>
          <a:blip r:embed="rId2" cstate="print"/>
          <a:stretch>
            <a:fillRect/>
          </a:stretch>
        </p:blipFill>
        <p:spPr>
          <a:xfrm>
            <a:off x="1414021" y="1385602"/>
            <a:ext cx="6315957" cy="408679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lum/>
          </a:blip>
          <a:srcRect/>
          <a:stretch>
            <a:fillRect/>
          </a:stretch>
        </a:blipFill>
        <a:effectLst/>
      </p:bgPr>
    </p:bg>
    <p:spTree>
      <p:nvGrpSpPr>
        <p:cNvPr id="1" name=""/>
        <p:cNvGrpSpPr/>
        <p:nvPr/>
      </p:nvGrpSpPr>
      <p:grpSpPr>
        <a:xfrm>
          <a:off x="0" y="0"/>
          <a:ext cx="0" cy="0"/>
          <a:chOff x="0" y="0"/>
          <a:chExt cx="0" cy="0"/>
        </a:xfrm>
      </p:grpSpPr>
      <p:pic>
        <p:nvPicPr>
          <p:cNvPr id="2" name="Obrázek 1" descr="Celtic lang scheme.PNG"/>
          <p:cNvPicPr>
            <a:picLocks noChangeAspect="1"/>
          </p:cNvPicPr>
          <p:nvPr/>
        </p:nvPicPr>
        <p:blipFill>
          <a:blip r:embed="rId2" cstate="print"/>
          <a:stretch>
            <a:fillRect/>
          </a:stretch>
        </p:blipFill>
        <p:spPr>
          <a:xfrm>
            <a:off x="1099491" y="428604"/>
            <a:ext cx="7193052" cy="621510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alphaModFix amt="63000"/>
            <a:lum/>
          </a:blip>
          <a:srcRect/>
          <a:stretch>
            <a:fillRect l="-6000" r="-6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428596" y="0"/>
            <a:ext cx="8143932" cy="7478970"/>
          </a:xfrm>
          <a:prstGeom prst="rect">
            <a:avLst/>
          </a:prstGeom>
          <a:noFill/>
        </p:spPr>
        <p:txBody>
          <a:bodyPr wrap="square" rtlCol="0">
            <a:spAutoFit/>
          </a:bodyPr>
          <a:lstStyle/>
          <a:p>
            <a:r>
              <a:rPr lang="cs-CZ" b="1" dirty="0" smtClean="0">
                <a:latin typeface="Bookman Old Style" panose="02050604050505020204" pitchFamily="18" charset="0"/>
              </a:rPr>
              <a:t>Kornština (</a:t>
            </a:r>
            <a:r>
              <a:rPr lang="cs-CZ" b="1" dirty="0" err="1" smtClean="0">
                <a:latin typeface="Bookman Old Style" panose="02050604050505020204" pitchFamily="18" charset="0"/>
              </a:rPr>
              <a:t>Cornwall</a:t>
            </a:r>
            <a:r>
              <a:rPr lang="cs-CZ" b="1" dirty="0" smtClean="0">
                <a:latin typeface="Bookman Old Style" panose="02050604050505020204" pitchFamily="18" charset="0"/>
              </a:rPr>
              <a:t>) </a:t>
            </a:r>
            <a:endParaRPr lang="cs-CZ" b="1" dirty="0" smtClean="0">
              <a:latin typeface="Bookman Old Style" panose="02050604050505020204" pitchFamily="18" charset="0"/>
            </a:endParaRPr>
          </a:p>
          <a:p>
            <a:endParaRPr lang="cs-CZ" dirty="0" smtClean="0">
              <a:latin typeface="Bookman Old Style" panose="02050604050505020204" pitchFamily="18" charset="0"/>
            </a:endParaRPr>
          </a:p>
          <a:p>
            <a:r>
              <a:rPr lang="cs-CZ" dirty="0" smtClean="0">
                <a:latin typeface="Bookman Old Style" panose="02050604050505020204" pitchFamily="18" charset="0"/>
              </a:rPr>
              <a:t>Vydělení </a:t>
            </a:r>
            <a:r>
              <a:rPr lang="cs-CZ" dirty="0">
                <a:latin typeface="Bookman Old Style" panose="02050604050505020204" pitchFamily="18" charset="0"/>
              </a:rPr>
              <a:t>kornštiny z </a:t>
            </a:r>
            <a:r>
              <a:rPr lang="cs-CZ" dirty="0" smtClean="0">
                <a:latin typeface="Bookman Old Style" panose="02050604050505020204" pitchFamily="18" charset="0"/>
              </a:rPr>
              <a:t>pozdně </a:t>
            </a:r>
            <a:r>
              <a:rPr lang="cs-CZ" dirty="0" err="1" smtClean="0">
                <a:latin typeface="Bookman Old Style" panose="02050604050505020204" pitchFamily="18" charset="0"/>
              </a:rPr>
              <a:t>brythonského</a:t>
            </a:r>
            <a:r>
              <a:rPr lang="cs-CZ" dirty="0" smtClean="0">
                <a:latin typeface="Bookman Old Style" panose="02050604050505020204" pitchFamily="18" charset="0"/>
              </a:rPr>
              <a:t> </a:t>
            </a:r>
            <a:r>
              <a:rPr lang="cs-CZ" dirty="0">
                <a:latin typeface="Bookman Old Style" panose="02050604050505020204" pitchFamily="18" charset="0"/>
              </a:rPr>
              <a:t>kontinua souvisí s anglosaským záborem Británie. Soudě </a:t>
            </a:r>
            <a:r>
              <a:rPr lang="cs-CZ" dirty="0" smtClean="0">
                <a:latin typeface="Bookman Old Style" panose="02050604050505020204" pitchFamily="18" charset="0"/>
              </a:rPr>
              <a:t>podle místních </a:t>
            </a:r>
            <a:r>
              <a:rPr lang="cs-CZ" dirty="0">
                <a:latin typeface="Bookman Old Style" panose="02050604050505020204" pitchFamily="18" charset="0"/>
              </a:rPr>
              <a:t>jmen, lze předpokládat, že během </a:t>
            </a:r>
            <a:r>
              <a:rPr lang="cs-CZ" b="1" dirty="0">
                <a:latin typeface="Bookman Old Style" panose="02050604050505020204" pitchFamily="18" charset="0"/>
              </a:rPr>
              <a:t>7. st</a:t>
            </a:r>
            <a:r>
              <a:rPr lang="cs-CZ" dirty="0">
                <a:latin typeface="Bookman Old Style" panose="02050604050505020204" pitchFamily="18" charset="0"/>
              </a:rPr>
              <a:t>. Anglosasové pronikli až </a:t>
            </a:r>
            <a:r>
              <a:rPr lang="cs-CZ" dirty="0" smtClean="0">
                <a:latin typeface="Bookman Old Style" panose="02050604050505020204" pitchFamily="18" charset="0"/>
              </a:rPr>
              <a:t>do </a:t>
            </a:r>
            <a:r>
              <a:rPr lang="cs-CZ" dirty="0" err="1">
                <a:latin typeface="Bookman Old Style" panose="02050604050505020204" pitchFamily="18" charset="0"/>
              </a:rPr>
              <a:t>Cornwallu</a:t>
            </a:r>
            <a:r>
              <a:rPr lang="cs-CZ" dirty="0">
                <a:latin typeface="Bookman Old Style" panose="02050604050505020204" pitchFamily="18" charset="0"/>
              </a:rPr>
              <a:t> a oddělili tak </a:t>
            </a:r>
            <a:r>
              <a:rPr lang="cs-CZ" dirty="0" smtClean="0">
                <a:latin typeface="Bookman Old Style" panose="02050604050505020204" pitchFamily="18" charset="0"/>
              </a:rPr>
              <a:t>jeho obyvatelstvo </a:t>
            </a:r>
            <a:r>
              <a:rPr lang="cs-CZ" dirty="0">
                <a:latin typeface="Bookman Old Style" panose="02050604050505020204" pitchFamily="18" charset="0"/>
              </a:rPr>
              <a:t>od jeho příbuzných ve Walesu. Anglosaský tlak spolupůsobil i na rozsáhlý transfer </a:t>
            </a:r>
            <a:r>
              <a:rPr lang="cs-CZ" dirty="0" smtClean="0">
                <a:latin typeface="Bookman Old Style" panose="02050604050505020204" pitchFamily="18" charset="0"/>
              </a:rPr>
              <a:t>cornwallské populace </a:t>
            </a:r>
            <a:r>
              <a:rPr lang="cs-CZ" dirty="0">
                <a:latin typeface="Bookman Old Style" panose="02050604050505020204" pitchFamily="18" charset="0"/>
              </a:rPr>
              <a:t>do </a:t>
            </a:r>
            <a:r>
              <a:rPr lang="cs-CZ" b="1" dirty="0" err="1">
                <a:latin typeface="Bookman Old Style" panose="02050604050505020204" pitchFamily="18" charset="0"/>
              </a:rPr>
              <a:t>Aremoriky</a:t>
            </a:r>
            <a:r>
              <a:rPr lang="cs-CZ" dirty="0">
                <a:latin typeface="Bookman Old Style" panose="02050604050505020204" pitchFamily="18" charset="0"/>
              </a:rPr>
              <a:t>, po příchozích z Británie pojmenované </a:t>
            </a:r>
            <a:r>
              <a:rPr lang="cs-CZ" b="1" dirty="0">
                <a:latin typeface="Bookman Old Style" panose="02050604050505020204" pitchFamily="18" charset="0"/>
              </a:rPr>
              <a:t>Bretaň</a:t>
            </a:r>
            <a:r>
              <a:rPr lang="cs-CZ" dirty="0" smtClean="0">
                <a:latin typeface="Bookman Old Style" panose="02050604050505020204" pitchFamily="18" charset="0"/>
              </a:rPr>
              <a:t>.</a:t>
            </a:r>
            <a:endParaRPr lang="cs-CZ" dirty="0" smtClean="0">
              <a:latin typeface="Bookman Old Style" panose="02050604050505020204" pitchFamily="18" charset="0"/>
            </a:endParaRPr>
          </a:p>
          <a:p>
            <a:r>
              <a:rPr lang="cs-CZ" sz="1200" dirty="0" smtClean="0">
                <a:latin typeface="Bookman Old Style" panose="02050604050505020204" pitchFamily="18" charset="0"/>
              </a:rPr>
              <a:t>(Ad. Václav Blažek, Keltské Jazyky)</a:t>
            </a:r>
            <a:endParaRPr lang="cs-CZ" sz="1200" dirty="0" smtClean="0">
              <a:latin typeface="Bookman Old Style" panose="02050604050505020204" pitchFamily="18" charset="0"/>
            </a:endParaRPr>
          </a:p>
          <a:p>
            <a:endParaRPr lang="cs-CZ" dirty="0">
              <a:latin typeface="Bookman Old Style" panose="02050604050505020204" pitchFamily="18" charset="0"/>
            </a:endParaRPr>
          </a:p>
          <a:p>
            <a:r>
              <a:rPr lang="cs-CZ" dirty="0" smtClean="0">
                <a:latin typeface="Bookman Old Style" panose="02050604050505020204" pitchFamily="18" charset="0"/>
              </a:rPr>
              <a:t>Kornština je nejvíce spříbuzněná s bretonštinou. </a:t>
            </a:r>
            <a:endParaRPr lang="cs-CZ" dirty="0" smtClean="0">
              <a:latin typeface="Bookman Old Style" panose="02050604050505020204" pitchFamily="18" charset="0"/>
            </a:endParaRPr>
          </a:p>
          <a:p>
            <a:endParaRPr lang="cs-CZ" dirty="0">
              <a:latin typeface="Bookman Old Style" panose="02050604050505020204" pitchFamily="18" charset="0"/>
            </a:endParaRPr>
          </a:p>
          <a:p>
            <a:r>
              <a:rPr lang="cs-CZ" b="1" dirty="0" smtClean="0">
                <a:latin typeface="Bookman Old Style" panose="02050604050505020204" pitchFamily="18" charset="0"/>
              </a:rPr>
              <a:t>Stará kornština</a:t>
            </a:r>
            <a:r>
              <a:rPr lang="cs-CZ" dirty="0" smtClean="0">
                <a:latin typeface="Bookman Old Style" panose="02050604050505020204" pitchFamily="18" charset="0"/>
              </a:rPr>
              <a:t>: první dokumenty- glosy z 9. stol. a v roce 1100 nejdelší </a:t>
            </a:r>
            <a:r>
              <a:rPr lang="cs-CZ" dirty="0" err="1" smtClean="0">
                <a:latin typeface="Bookman Old Style" panose="02050604050505020204" pitchFamily="18" charset="0"/>
              </a:rPr>
              <a:t>kornský</a:t>
            </a:r>
            <a:r>
              <a:rPr lang="cs-CZ" dirty="0" smtClean="0">
                <a:latin typeface="Bookman Old Style" panose="02050604050505020204" pitchFamily="18" charset="0"/>
              </a:rPr>
              <a:t> text z tohoto období- </a:t>
            </a:r>
            <a:r>
              <a:rPr lang="cs-CZ" i="1" dirty="0" err="1" smtClean="0">
                <a:latin typeface="Bookman Old Style" panose="02050604050505020204" pitchFamily="18" charset="0"/>
              </a:rPr>
              <a:t>Vocabularium</a:t>
            </a:r>
            <a:r>
              <a:rPr lang="cs-CZ" i="1" dirty="0" smtClean="0">
                <a:latin typeface="Bookman Old Style" panose="02050604050505020204" pitchFamily="18" charset="0"/>
              </a:rPr>
              <a:t> </a:t>
            </a:r>
            <a:r>
              <a:rPr lang="cs-CZ" i="1" dirty="0" err="1" smtClean="0">
                <a:latin typeface="Bookman Old Style" panose="02050604050505020204" pitchFamily="18" charset="0"/>
              </a:rPr>
              <a:t>Cornicum</a:t>
            </a:r>
            <a:r>
              <a:rPr lang="cs-CZ" dirty="0" smtClean="0">
                <a:latin typeface="Bookman Old Style" panose="02050604050505020204" pitchFamily="18" charset="0"/>
              </a:rPr>
              <a:t>            „</a:t>
            </a:r>
            <a:r>
              <a:rPr lang="cs-CZ" dirty="0" err="1" smtClean="0">
                <a:latin typeface="Bookman Old Style" panose="02050604050505020204" pitchFamily="18" charset="0"/>
              </a:rPr>
              <a:t>Cornish</a:t>
            </a:r>
            <a:r>
              <a:rPr lang="cs-CZ" dirty="0" smtClean="0">
                <a:latin typeface="Bookman Old Style" panose="02050604050505020204" pitchFamily="18" charset="0"/>
              </a:rPr>
              <a:t> </a:t>
            </a:r>
            <a:r>
              <a:rPr lang="cs-CZ" dirty="0" err="1" smtClean="0">
                <a:latin typeface="Bookman Old Style" panose="02050604050505020204" pitchFamily="18" charset="0"/>
              </a:rPr>
              <a:t>Vocabulary</a:t>
            </a:r>
            <a:r>
              <a:rPr lang="cs-CZ" dirty="0" smtClean="0">
                <a:latin typeface="Bookman Old Style" panose="02050604050505020204" pitchFamily="18" charset="0"/>
              </a:rPr>
              <a:t>“. </a:t>
            </a:r>
            <a:endParaRPr lang="cs-CZ" dirty="0" smtClean="0">
              <a:latin typeface="Bookman Old Style" panose="02050604050505020204" pitchFamily="18" charset="0"/>
            </a:endParaRPr>
          </a:p>
          <a:p>
            <a:endParaRPr lang="cs-CZ" dirty="0">
              <a:latin typeface="Bookman Old Style" panose="02050604050505020204" pitchFamily="18" charset="0"/>
            </a:endParaRPr>
          </a:p>
          <a:p>
            <a:r>
              <a:rPr lang="cs-CZ" b="1" dirty="0" smtClean="0">
                <a:latin typeface="Bookman Old Style" panose="02050604050505020204" pitchFamily="18" charset="0"/>
              </a:rPr>
              <a:t>Střední kornština</a:t>
            </a:r>
            <a:r>
              <a:rPr lang="cs-CZ" dirty="0" smtClean="0">
                <a:latin typeface="Bookman Old Style" panose="02050604050505020204" pitchFamily="18" charset="0"/>
              </a:rPr>
              <a:t>: 14. a 15. stol. – kolem 10 000 dochovaných řádků textu, většinou  přeložených z </a:t>
            </a:r>
            <a:r>
              <a:rPr lang="cs-CZ" dirty="0" err="1" smtClean="0">
                <a:latin typeface="Bookman Old Style" panose="02050604050505020204" pitchFamily="18" charset="0"/>
              </a:rPr>
              <a:t>ang</a:t>
            </a:r>
            <a:r>
              <a:rPr lang="cs-CZ" dirty="0" smtClean="0">
                <a:latin typeface="Bookman Old Style" panose="02050604050505020204" pitchFamily="18" charset="0"/>
              </a:rPr>
              <a:t>. originálů z tzv. </a:t>
            </a:r>
            <a:r>
              <a:rPr lang="cs-CZ" b="1" dirty="0" err="1" smtClean="0">
                <a:latin typeface="Bookman Old Style" panose="02050604050505020204" pitchFamily="18" charset="0"/>
              </a:rPr>
              <a:t>miráklí</a:t>
            </a:r>
            <a:r>
              <a:rPr lang="cs-CZ" dirty="0" smtClean="0">
                <a:latin typeface="Bookman Old Style" panose="02050604050505020204" pitchFamily="18" charset="0"/>
              </a:rPr>
              <a:t>- náboženských divadelních kusů.</a:t>
            </a:r>
            <a:endParaRPr lang="cs-CZ" dirty="0" smtClean="0">
              <a:latin typeface="Bookman Old Style" panose="02050604050505020204" pitchFamily="18" charset="0"/>
            </a:endParaRPr>
          </a:p>
          <a:p>
            <a:endParaRPr lang="cs-CZ" dirty="0">
              <a:latin typeface="Bookman Old Style" panose="02050604050505020204" pitchFamily="18" charset="0"/>
            </a:endParaRPr>
          </a:p>
          <a:p>
            <a:r>
              <a:rPr lang="cs-CZ" b="1" dirty="0" smtClean="0">
                <a:latin typeface="Bookman Old Style" panose="02050604050505020204" pitchFamily="18" charset="0"/>
              </a:rPr>
              <a:t>Pozdní kornština</a:t>
            </a:r>
            <a:r>
              <a:rPr lang="cs-CZ" dirty="0" smtClean="0">
                <a:latin typeface="Bookman Old Style" panose="02050604050505020204" pitchFamily="18" charset="0"/>
              </a:rPr>
              <a:t>: do smrti posledního rodilého mluvčího (1777), kterým je udávána </a:t>
            </a:r>
            <a:r>
              <a:rPr lang="cs-CZ" b="1" dirty="0" err="1" smtClean="0">
                <a:latin typeface="Bookman Old Style" panose="02050604050505020204" pitchFamily="18" charset="0"/>
              </a:rPr>
              <a:t>Dolly</a:t>
            </a:r>
            <a:r>
              <a:rPr lang="cs-CZ" b="1" dirty="0" smtClean="0">
                <a:latin typeface="Bookman Old Style" panose="02050604050505020204" pitchFamily="18" charset="0"/>
              </a:rPr>
              <a:t> </a:t>
            </a:r>
            <a:r>
              <a:rPr lang="cs-CZ" b="1" dirty="0" err="1" smtClean="0">
                <a:latin typeface="Bookman Old Style" panose="02050604050505020204" pitchFamily="18" charset="0"/>
              </a:rPr>
              <a:t>Pentraeth</a:t>
            </a:r>
            <a:r>
              <a:rPr lang="cs-CZ" dirty="0" smtClean="0">
                <a:latin typeface="Bookman Old Style" panose="02050604050505020204" pitchFamily="18" charset="0"/>
              </a:rPr>
              <a:t>. V dnešní době probíhají pokusy o oživení- </a:t>
            </a:r>
            <a:r>
              <a:rPr lang="cs-CZ" b="1" dirty="0" err="1" smtClean="0">
                <a:latin typeface="Bookman Old Style" panose="02050604050505020204" pitchFamily="18" charset="0"/>
              </a:rPr>
              <a:t>Neo-Cornish</a:t>
            </a:r>
            <a:r>
              <a:rPr lang="cs-CZ" b="1" dirty="0" smtClean="0">
                <a:latin typeface="Bookman Old Style" panose="02050604050505020204" pitchFamily="18" charset="0"/>
              </a:rPr>
              <a:t> (</a:t>
            </a:r>
            <a:r>
              <a:rPr lang="cs-CZ" b="1" dirty="0" err="1" smtClean="0">
                <a:latin typeface="Bookman Old Style" panose="02050604050505020204" pitchFamily="18" charset="0"/>
              </a:rPr>
              <a:t>Kernewek</a:t>
            </a:r>
            <a:r>
              <a:rPr lang="cs-CZ" b="1" dirty="0" smtClean="0">
                <a:latin typeface="Bookman Old Style" panose="02050604050505020204" pitchFamily="18" charset="0"/>
              </a:rPr>
              <a:t>)</a:t>
            </a:r>
            <a:r>
              <a:rPr lang="cs-CZ" dirty="0" smtClean="0">
                <a:latin typeface="Bookman Old Style" panose="02050604050505020204" pitchFamily="18" charset="0"/>
              </a:rPr>
              <a:t>, v důsledku toho jazyk aktivně používá několik stovek lidí. </a:t>
            </a:r>
            <a:endParaRPr lang="cs-CZ" b="1" dirty="0" smtClean="0">
              <a:latin typeface="Bookman Old Style" panose="02050604050505020204" pitchFamily="18" charset="0"/>
            </a:endParaRPr>
          </a:p>
          <a:p>
            <a:endParaRPr lang="cs-CZ" dirty="0" smtClean="0"/>
          </a:p>
          <a:p>
            <a:endParaRPr lang="cs-CZ"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12295</Words>
  <Application>WPS Presentation</Application>
  <PresentationFormat>Předvádění na obrazovce (4:3)</PresentationFormat>
  <Paragraphs>165</Paragraphs>
  <Slides>27</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27</vt:i4>
      </vt:variant>
    </vt:vector>
  </HeadingPairs>
  <TitlesOfParts>
    <vt:vector size="37" baseType="lpstr">
      <vt:lpstr>Arial</vt:lpstr>
      <vt:lpstr>SimSun</vt:lpstr>
      <vt:lpstr>Wingdings</vt:lpstr>
      <vt:lpstr>Bookman Old Style</vt:lpstr>
      <vt:lpstr>Calibri</vt:lpstr>
      <vt:lpstr>Microsoft YaHei</vt:lpstr>
      <vt:lpstr>Arial Unicode MS</vt:lpstr>
      <vt:lpstr>Book Antiqua</vt:lpstr>
      <vt:lpstr>Lucida Calligraphy</vt:lpstr>
      <vt:lpstr>Motiv sady Office</vt:lpstr>
      <vt:lpstr>Keltové a jejich jazyky 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Keltové a jejich jazyky 3</dc:title>
  <dc:creator>příšera</dc:creator>
  <cp:lastModifiedBy>Lucie</cp:lastModifiedBy>
  <cp:revision>31</cp:revision>
  <dcterms:created xsi:type="dcterms:W3CDTF">2017-09-13T12:48:00Z</dcterms:created>
  <dcterms:modified xsi:type="dcterms:W3CDTF">2022-11-07T12:42:45Z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D55DED99093A47EDAE209263DD5F1B82</vt:lpwstr>
  </property>
  <property fmtid="{D5CDD505-2E9C-101B-9397-08002B2CF9AE}" pid="3" name="KSOProductBuildVer">
    <vt:lpwstr>1033-11.2.0.11341</vt:lpwstr>
  </property>
</Properties>
</file>