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>
            <a:alphaModFix amt="2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cs-CZ" altLang="en-US">
                <a:latin typeface="Book Antiqua" panose="02040602050305030304" charset="0"/>
                <a:cs typeface="Book Antiqua" panose="02040602050305030304" charset="0"/>
              </a:rPr>
            </a:br>
            <a:r>
              <a:rPr lang="cs-CZ" altLang="en-US">
                <a:latin typeface="Book Antiqua" panose="02040602050305030304" charset="0"/>
                <a:cs typeface="Book Antiqua" panose="02040602050305030304" charset="0"/>
              </a:rPr>
              <a:t>Další specifika keltských jazyků- </a:t>
            </a:r>
            <a:br>
              <a:rPr lang="cs-CZ" altLang="en-US">
                <a:latin typeface="Book Antiqua" panose="02040602050305030304" charset="0"/>
                <a:cs typeface="Book Antiqua" panose="02040602050305030304" charset="0"/>
              </a:rPr>
            </a:br>
            <a:br>
              <a:rPr lang="cs-CZ" altLang="en-US">
                <a:latin typeface="Book Antiqua" panose="02040602050305030304" charset="0"/>
                <a:cs typeface="Book Antiqua" panose="02040602050305030304" charset="0"/>
              </a:rPr>
            </a:br>
            <a:r>
              <a:rPr lang="cs-CZ" altLang="en-US">
                <a:latin typeface="Book Antiqua" panose="02040602050305030304" charset="0"/>
                <a:cs typeface="Book Antiqua" panose="02040602050305030304" charset="0"/>
              </a:rPr>
              <a:t>                                       Ostrovní keltské jazyky</a:t>
            </a:r>
            <a:endParaRPr lang="cs-CZ" altLang="en-US">
              <a:latin typeface="Book Antiqua" panose="02040602050305030304" charset="0"/>
              <a:cs typeface="Book Antiqua" panose="0204060205030503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104505" y="6064250"/>
            <a:ext cx="3604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cs-CZ" altLang="en-US">
                <a:latin typeface="Book Antiqua" panose="02040602050305030304" charset="0"/>
                <a:cs typeface="Book Antiqua" panose="02040602050305030304" charset="0"/>
              </a:rPr>
              <a:t>Lucie Vinšová, Keltské jazyky </a:t>
            </a:r>
            <a:endParaRPr lang="cs-CZ" altLang="en-US">
              <a:latin typeface="Book Antiqua" panose="02040602050305030304" charset="0"/>
              <a:cs typeface="Book Antiqua" panose="0204060205030503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629285" y="396875"/>
            <a:ext cx="1050226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Spirantizace (angl. aspiration mutation / spirantization) se týká pouze brytonských jazyků. Tato mutace má jen omezený rozsah. Zasahuje neznělé okluzívy p, t, k, které se mění v neznělé konstriktivy f, θ, χ ve velštině a v kornštině a v konstriktivy f, z, x v bretonštině. Z fonologického hlediska lze tedy v těchto změnách spatřovat konstriktivizaci. </a:t>
            </a:r>
            <a:endParaRPr lang="en-US"/>
          </a:p>
          <a:p>
            <a:r>
              <a:rPr lang="en-US"/>
              <a:t>Velština:</a:t>
            </a:r>
            <a:endParaRPr lang="en-US"/>
          </a:p>
          <a:p>
            <a:r>
              <a:rPr lang="en-US"/>
              <a:t>a  “and”, â “with”, chew “six”, ei “her”, gyda “with”, tri (m.) “three”, tua “towards, about”: gyda chyfaill (&lt; cyfaill) “s přítelem”. </a:t>
            </a:r>
            <a:endParaRPr lang="en-US"/>
          </a:p>
          <a:p>
            <a:r>
              <a:rPr lang="en-US"/>
              <a:t>Bara a chaws “chléb a sýr” (caws “sýr”)</a:t>
            </a:r>
            <a:endParaRPr lang="en-US"/>
          </a:p>
          <a:p>
            <a:r>
              <a:rPr lang="en-US"/>
              <a:t>Aspirate mutation is not consistently applied except off after ei “her”- ei chath hi “její kočka” (cath f. - “kočka”) </a:t>
            </a:r>
            <a:endParaRPr lang="en-US"/>
          </a:p>
          <a:p>
            <a:r>
              <a:rPr lang="en-US"/>
              <a:t>Kornština:</a:t>
            </a:r>
            <a:endParaRPr lang="en-US"/>
          </a:p>
          <a:p>
            <a:r>
              <a:rPr lang="en-US"/>
              <a:t>applied after possessive determiners ǝ “my”, i “her” and (a'gǝ) “their”. In the middle Cornish, this mutation class was also triggered by the numeral “three” trǝj, but this was not shown in any of the late Cornish examples. </a:t>
            </a:r>
            <a:endParaRPr lang="en-US"/>
          </a:p>
          <a:p>
            <a:r>
              <a:rPr lang="en-US"/>
              <a:t>oh thees [ǝ θi:z] “my men” &lt;teez [ti:z]</a:t>
            </a:r>
            <a:endParaRPr lang="en-US"/>
          </a:p>
          <a:p>
            <a:r>
              <a:rPr lang="en-US"/>
              <a:t>i hodna [i hodnǝ] “her neck” &lt;codna [kodnǝ] </a:t>
            </a:r>
            <a:endParaRPr lang="en-US"/>
          </a:p>
          <a:p>
            <a:r>
              <a:rPr lang="en-US"/>
              <a:t>ago phidn [agǝ fedn] “their head” &lt;pedn [pedn] 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795020" y="694690"/>
            <a:ext cx="1060132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Rekonstrukcí starších podob je možné dokázat, že původ keltských mutací vychází ze sandiových změn. V případě náslovných mutací u keltských jazyků je však ovlivněn počáteční konsonant druhého slova (a ne koncový konsonant prvního slova, jako je tomu v češtině, sanskrtu či dalších jazycích). Během historického vývoje pak koncové segmenty prvního slova odpadly (především v důsledku pravidelných zvukových změn), zatímco změny , které zaniklé segmenty způsobily v následujícím slově zůstaly zachovány. </a:t>
            </a:r>
            <a:endParaRPr lang="en-US"/>
          </a:p>
          <a:p>
            <a:endParaRPr lang="en-US"/>
          </a:p>
          <a:p>
            <a:r>
              <a:rPr lang="en-US"/>
              <a:t>Fortson (p. 317) uvádí tento příklad:</a:t>
            </a:r>
            <a:endParaRPr lang="en-US"/>
          </a:p>
          <a:p>
            <a:endParaRPr lang="en-US"/>
          </a:p>
          <a:p>
            <a:r>
              <a:rPr lang="en-US"/>
              <a:t>Lat.                                                         Stir. </a:t>
            </a:r>
            <a:endParaRPr lang="en-US"/>
          </a:p>
          <a:p>
            <a:r>
              <a:rPr lang="en-US"/>
              <a:t>quīnque “pět”                                        cóic gotha /ɣoθa/ “pět hlasů”</a:t>
            </a:r>
            <a:endParaRPr lang="en-US"/>
          </a:p>
          <a:p>
            <a:r>
              <a:rPr lang="en-US"/>
              <a:t>septem   “sedm”                                    secht ngotha “sedm hlasů”</a:t>
            </a:r>
            <a:endParaRPr lang="en-US"/>
          </a:p>
          <a:p>
            <a:r>
              <a:rPr lang="en-US"/>
              <a:t>sex         “šest”                                      sé gotha “šest hlasů” (bez mutace)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3" name="Picture 13" descr="possesive pronouns welsh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49960" y="365125"/>
            <a:ext cx="9227820" cy="65214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960120" y="761365"/>
            <a:ext cx="944245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Kolektivní podstatná jména, duály a dvojité plurály</a:t>
            </a:r>
            <a:endParaRPr lang="en-US"/>
          </a:p>
          <a:p>
            <a:endParaRPr lang="en-US"/>
          </a:p>
          <a:p>
            <a:r>
              <a:rPr lang="en-US"/>
              <a:t>Některá podstatná jména v keltských jazycích (zvláště pak brythonských) označují skupinu objektů. V tom případě, že se chceme vyjádřit o jediném individuu z příslušné skupiny, je nutno použít doplňující koncovku.</a:t>
            </a:r>
            <a:endParaRPr lang="en-US"/>
          </a:p>
          <a:p>
            <a:r>
              <a:rPr lang="en-US"/>
              <a:t>Například v bretonštině je jí koncovka -enn: geot “bylina”- geotenn “snítka byliny,stéblo trávy”; kouevr “měď”- kouevrenn “kousek mědi”, merien “mravenci”- merienenn “mravenec”;  blev “vlasy col.”- blevenn“vlas”. </a:t>
            </a:r>
            <a:endParaRPr lang="en-US"/>
          </a:p>
          <a:p>
            <a:r>
              <a:rPr lang="en-US"/>
              <a:t>Ve velštině se kolektivní podstatná jména týkají především rostlin a živočichů (zvláště malých či žijících v kolonách, stádech, hejnech atd.). Pokud chceme specifikovat, že myslíme jednu věc nebo jedince, taktéž přidáme vhodnou koncovku. 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Text Box 99"/>
          <p:cNvSpPr txBox="1"/>
          <p:nvPr/>
        </p:nvSpPr>
        <p:spPr>
          <a:xfrm>
            <a:off x="3556000" y="491808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200" b="0">
                <a:latin typeface="Times New Roman" panose="02020603050405020304" charset="0"/>
                <a:ea typeface="SimSun" panose="02010600030101010101" pitchFamily="2" charset="-122"/>
              </a:rPr>
              <a:t>Srovnání:  </a:t>
            </a:r>
            <a:endParaRPr lang="en-US"/>
          </a:p>
        </p:txBody>
      </p:sp>
      <p:graphicFrame>
        <p:nvGraphicFramePr>
          <p:cNvPr id="5" name="Table 4"/>
          <p:cNvGraphicFramePr/>
          <p:nvPr/>
        </p:nvGraphicFramePr>
        <p:xfrm>
          <a:off x="3556000" y="952183"/>
          <a:ext cx="584835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8400"/>
                <a:gridCol w="1169988"/>
                <a:gridCol w="1168400"/>
                <a:gridCol w="1169987"/>
                <a:gridCol w="1171575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sing/pl.</a:t>
                      </a:r>
                      <a:endParaRPr lang="en-US" sz="1200" b="0" i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cath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kočka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cathod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kočky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kol./jedinec</a:t>
                      </a:r>
                      <a:endParaRPr lang="en-US" sz="1200" b="0" i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moch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prasata (skupina)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mochyn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prase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sing/pl.</a:t>
                      </a:r>
                      <a:endParaRPr lang="en-US" sz="1200" b="0" i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llyfr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kniha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llyfrau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knihy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kol./jedinec</a:t>
                      </a:r>
                      <a:endParaRPr lang="en-US" sz="1200" b="0" i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coed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les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coeden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strom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3556000" y="1866583"/>
            <a:ext cx="5080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200" b="0">
                <a:latin typeface="Times New Roman" panose="02020603050405020304" charset="0"/>
                <a:ea typeface="SimSun" panose="02010600030101010101" pitchFamily="2" charset="-122"/>
              </a:rPr>
              <a:t> Ve velštině je daleko více kolektivních podstatných jmen mezi femininy. Jednotlivá jednotka se tvoří příponou  </a:t>
            </a:r>
            <a:r>
              <a:rPr lang="en-US" sz="1200" b="1">
                <a:latin typeface="Times New Roman" panose="02020603050405020304" charset="0"/>
                <a:ea typeface="SimSun" panose="02010600030101010101" pitchFamily="2" charset="-122"/>
              </a:rPr>
              <a:t>–en.</a:t>
            </a:r>
            <a:endParaRPr lang="en-US"/>
          </a:p>
        </p:txBody>
      </p:sp>
      <p:graphicFrame>
        <p:nvGraphicFramePr>
          <p:cNvPr id="7" name="Table 6"/>
          <p:cNvGraphicFramePr/>
          <p:nvPr/>
        </p:nvGraphicFramePr>
        <p:xfrm>
          <a:off x="3556000" y="2696528"/>
          <a:ext cx="541020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325"/>
                <a:gridCol w="1370013"/>
                <a:gridCol w="1349375"/>
                <a:gridCol w="1360487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afan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maliní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afanen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malina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mellt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blesky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mellten 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blesk, záblesk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piod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straky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pioden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straka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dail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listí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deilen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list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derw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dubové mlází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derwen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dub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cyll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lískové mlází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collen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líska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7"/>
          <p:cNvSpPr txBox="1"/>
          <p:nvPr/>
        </p:nvSpPr>
        <p:spPr>
          <a:xfrm>
            <a:off x="3556000" y="3793808"/>
            <a:ext cx="5080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200" b="1">
                <a:latin typeface="Times New Roman" panose="02020603050405020304" charset="0"/>
                <a:ea typeface="SimSun" panose="02010600030101010101" pitchFamily="2" charset="-122"/>
              </a:rPr>
              <a:t> </a:t>
            </a:r>
            <a:r>
              <a:rPr lang="en-US" sz="1200" b="0">
                <a:latin typeface="Times New Roman" panose="02020603050405020304" charset="0"/>
                <a:ea typeface="SimSun" panose="02010600030101010101" pitchFamily="2" charset="-122"/>
              </a:rPr>
              <a:t>V případě maskulin, koncovka je </a:t>
            </a:r>
            <a:r>
              <a:rPr lang="en-US" sz="1200" b="1">
                <a:latin typeface="Times New Roman" panose="02020603050405020304" charset="0"/>
                <a:ea typeface="SimSun" panose="02010600030101010101" pitchFamily="2" charset="-122"/>
              </a:rPr>
              <a:t>–yd. </a:t>
            </a:r>
            <a:r>
              <a:rPr lang="en-US" sz="1200" b="0">
                <a:latin typeface="Times New Roman" panose="02020603050405020304" charset="0"/>
                <a:ea typeface="SimSun" panose="02010600030101010101" pitchFamily="2" charset="-122"/>
              </a:rPr>
              <a:t>Jde o běžněji používaná slova. </a:t>
            </a:r>
            <a:endParaRPr lang="en-US"/>
          </a:p>
        </p:txBody>
      </p:sp>
      <p:graphicFrame>
        <p:nvGraphicFramePr>
          <p:cNvPr id="9" name="Table 8"/>
          <p:cNvGraphicFramePr/>
          <p:nvPr/>
        </p:nvGraphicFramePr>
        <p:xfrm>
          <a:off x="3556000" y="4623753"/>
          <a:ext cx="5849938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2088"/>
                <a:gridCol w="1462087"/>
                <a:gridCol w="1463675"/>
                <a:gridCol w="1462088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adar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ptáci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aderyn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pták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dillad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oblečení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dilledyn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kus oblečení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pysgod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hejno ryb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pysgodyn 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ryba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morgrug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mraveniště, kolonie m. 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morgrugyd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mravenec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plant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děti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plentyn</a:t>
                      </a:r>
                      <a:endParaRPr 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dítě</a:t>
                      </a:r>
                      <a:endParaRPr 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9"/>
          <p:cNvSpPr txBox="1"/>
          <p:nvPr/>
        </p:nvSpPr>
        <p:spPr>
          <a:xfrm>
            <a:off x="3556000" y="5721033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200" b="0">
                <a:latin typeface="Times New Roman" panose="02020603050405020304" charset="0"/>
                <a:ea typeface="SimSun" panose="02010600030101010101" pitchFamily="2" charset="-122"/>
              </a:rPr>
              <a:t>  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1125855" y="794385"/>
            <a:ext cx="1020445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Duál se objevuje u podstatných jmen označujících části těl a orgánů, které se objevují v páru. </a:t>
            </a:r>
            <a:endParaRPr lang="en-US"/>
          </a:p>
          <a:p>
            <a:r>
              <a:rPr lang="en-US"/>
              <a:t>V bretonštině, jsou tyto většinou tvořeny přidáním předpony daou- u maskulin a div- nebo di- u feminin. </a:t>
            </a:r>
            <a:endParaRPr lang="en-US"/>
          </a:p>
          <a:p>
            <a:r>
              <a:rPr lang="en-US"/>
              <a:t>lagad “oko” (m.)- daoulagad “oči”; dorn “ruka” (m.)- daouarn “ruce”; bronn “prs” (f.)- divronn “prsy”.</a:t>
            </a:r>
            <a:endParaRPr lang="en-US"/>
          </a:p>
          <a:p>
            <a:endParaRPr lang="en-US"/>
          </a:p>
          <a:p>
            <a:r>
              <a:rPr lang="en-US"/>
              <a:t>Ve velštině jsou duály jednoduše rozpoznatelné. Všechny obsahují element deu- nebo dwy- “dva”:</a:t>
            </a:r>
            <a:endParaRPr lang="en-US"/>
          </a:p>
          <a:p>
            <a:r>
              <a:rPr lang="en-US"/>
              <a:t> dydd“den”- deuddydd “dvojdní, dva dny”</a:t>
            </a:r>
            <a:endParaRPr lang="en-US"/>
          </a:p>
          <a:p>
            <a:r>
              <a:rPr lang="en-US"/>
              <a:t>mis“měsíc” – deufis “dvojměsící, dva měsíce”</a:t>
            </a:r>
            <a:endParaRPr lang="en-US"/>
          </a:p>
          <a:p>
            <a:r>
              <a:rPr lang="en-US"/>
              <a:t>llaw“ruka” – dwylo “ruce” </a:t>
            </a:r>
            <a:endParaRPr lang="en-US"/>
          </a:p>
          <a:p>
            <a:endParaRPr lang="en-US"/>
          </a:p>
          <a:p>
            <a:r>
              <a:rPr lang="en-US"/>
              <a:t>V případě kornštiny:</a:t>
            </a:r>
            <a:endParaRPr lang="en-US"/>
          </a:p>
          <a:p>
            <a:r>
              <a:rPr lang="en-US"/>
              <a:t>brodn [brodn] &gt;devran [divran] “prsy”</a:t>
            </a:r>
            <a:endParaRPr lang="en-US"/>
          </a:p>
          <a:p>
            <a:r>
              <a:rPr lang="en-US"/>
              <a:t>pednglin [pedn'gli:n] &gt;pedndowlin [pedndowlin] “kolena”</a:t>
            </a:r>
            <a:endParaRPr lang="en-US"/>
          </a:p>
          <a:p>
            <a:r>
              <a:rPr lang="en-US"/>
              <a:t>V mnohých případech byly duály v kornštině opuštěny pro plurály s příslušnými pravidelnými koncovkami. Jako např. </a:t>
            </a:r>
            <a:endParaRPr lang="en-US"/>
          </a:p>
          <a:p>
            <a:r>
              <a:rPr lang="en-US"/>
              <a:t>lagaz [lagǝs] “oko” &gt;lagagow [lagadʒo] “oči"</a:t>
            </a:r>
            <a:endParaRPr lang="en-US"/>
          </a:p>
          <a:p>
            <a:r>
              <a:rPr lang="en-US"/>
              <a:t>gar [gar] “noha” &gt;garro [garo] “nohy”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Text Box 99"/>
          <p:cNvSpPr txBox="1"/>
          <p:nvPr/>
        </p:nvSpPr>
        <p:spPr>
          <a:xfrm>
            <a:off x="1527810" y="537845"/>
            <a:ext cx="824357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200" b="1" u="sng">
                <a:latin typeface="Times New Roman" panose="02020603050405020304" charset="0"/>
                <a:ea typeface="SimSun" panose="02010600030101010101" pitchFamily="2" charset="-122"/>
              </a:rPr>
              <a:t>Dvojité plurály</a:t>
            </a:r>
            <a:r>
              <a:rPr lang="en-US" sz="1200" b="0">
                <a:latin typeface="Times New Roman" panose="02020603050405020304" charset="0"/>
                <a:ea typeface="SimSun" panose="02010600030101010101" pitchFamily="2" charset="-122"/>
              </a:rPr>
              <a:t>Vyskytují se v keltských jazycích. Popisují velmi jemné rozdíly ve významu. V bretonštině jsou vytvářeny koncovkou  </a:t>
            </a:r>
            <a:r>
              <a:rPr lang="en-US" sz="1200" b="1" i="1">
                <a:latin typeface="Times New Roman" panose="02020603050405020304" charset="0"/>
                <a:ea typeface="SimSun" panose="02010600030101010101" pitchFamily="2" charset="-122"/>
              </a:rPr>
              <a:t>–eier</a:t>
            </a:r>
            <a:r>
              <a:rPr lang="en-US" sz="1200" b="0">
                <a:latin typeface="Times New Roman" panose="02020603050405020304" charset="0"/>
                <a:ea typeface="SimSun" panose="02010600030101010101" pitchFamily="2" charset="-122"/>
              </a:rPr>
              <a:t>: </a:t>
            </a:r>
            <a:r>
              <a:rPr lang="en-US" sz="1200" b="0" i="1">
                <a:latin typeface="Times New Roman" panose="02020603050405020304" charset="0"/>
                <a:ea typeface="SimSun" panose="02010600030101010101" pitchFamily="2" charset="-122"/>
              </a:rPr>
              <a:t>parkoù</a:t>
            </a:r>
            <a:r>
              <a:rPr lang="en-US" sz="1200" b="0">
                <a:latin typeface="Times New Roman" panose="02020603050405020304" charset="0"/>
                <a:ea typeface="SimSun" panose="02010600030101010101" pitchFamily="2" charset="-122"/>
              </a:rPr>
              <a:t>“pole”- </a:t>
            </a:r>
            <a:r>
              <a:rPr lang="en-US" sz="1200" b="0" i="1">
                <a:latin typeface="Times New Roman" panose="02020603050405020304" charset="0"/>
                <a:ea typeface="SimSun" panose="02010600030101010101" pitchFamily="2" charset="-122"/>
              </a:rPr>
              <a:t>parkeier </a:t>
            </a:r>
            <a:r>
              <a:rPr lang="en-US" sz="1200" b="0">
                <a:latin typeface="Times New Roman" panose="02020603050405020304" charset="0"/>
                <a:ea typeface="SimSun" panose="02010600030101010101" pitchFamily="2" charset="-122"/>
              </a:rPr>
              <a:t>“venkov”; </a:t>
            </a:r>
            <a:r>
              <a:rPr lang="en-US" sz="1200" b="0" i="1">
                <a:latin typeface="Times New Roman" panose="02020603050405020304" charset="0"/>
                <a:ea typeface="SimSun" panose="02010600030101010101" pitchFamily="2" charset="-122"/>
              </a:rPr>
              <a:t>edoù</a:t>
            </a:r>
            <a:r>
              <a:rPr lang="en-US" sz="1200" b="0">
                <a:latin typeface="Times New Roman" panose="02020603050405020304" charset="0"/>
                <a:ea typeface="SimSun" panose="02010600030101010101" pitchFamily="2" charset="-122"/>
              </a:rPr>
              <a:t>“mouka”- </a:t>
            </a:r>
            <a:r>
              <a:rPr lang="en-US" sz="1200" b="0" i="1">
                <a:latin typeface="Times New Roman" panose="02020603050405020304" charset="0"/>
                <a:ea typeface="SimSun" panose="02010600030101010101" pitchFamily="2" charset="-122"/>
              </a:rPr>
              <a:t>edeier </a:t>
            </a:r>
            <a:r>
              <a:rPr lang="en-US" sz="1200" b="0">
                <a:latin typeface="Times New Roman" panose="02020603050405020304" charset="0"/>
                <a:ea typeface="SimSun" panose="02010600030101010101" pitchFamily="2" charset="-122"/>
              </a:rPr>
              <a:t>“obiloviny”. Rozdíly: </a:t>
            </a:r>
            <a:r>
              <a:rPr lang="en-US" sz="1200" b="0" i="1">
                <a:latin typeface="Times New Roman" panose="02020603050405020304" charset="0"/>
                <a:ea typeface="SimSun" panose="02010600030101010101" pitchFamily="2" charset="-122"/>
              </a:rPr>
              <a:t>bragez </a:t>
            </a:r>
            <a:r>
              <a:rPr lang="en-US" sz="1200" b="0">
                <a:latin typeface="Times New Roman" panose="02020603050405020304" charset="0"/>
                <a:ea typeface="SimSun" panose="02010600030101010101" pitchFamily="2" charset="-122"/>
              </a:rPr>
              <a:t>“nohavice”- </a:t>
            </a:r>
            <a:r>
              <a:rPr lang="en-US" sz="1200" b="0" i="1">
                <a:latin typeface="Times New Roman" panose="02020603050405020304" charset="0"/>
                <a:ea typeface="SimSun" panose="02010600030101010101" pitchFamily="2" charset="-122"/>
              </a:rPr>
              <a:t>bragoù</a:t>
            </a:r>
            <a:r>
              <a:rPr lang="en-US" sz="1200" b="0">
                <a:latin typeface="Times New Roman" panose="02020603050405020304" charset="0"/>
                <a:ea typeface="SimSun" panose="02010600030101010101" pitchFamily="2" charset="-122"/>
              </a:rPr>
              <a:t>“kalhoty”- </a:t>
            </a:r>
            <a:r>
              <a:rPr lang="en-US" sz="1200" b="0" i="1">
                <a:latin typeface="Times New Roman" panose="02020603050405020304" charset="0"/>
                <a:ea typeface="SimSun" panose="02010600030101010101" pitchFamily="2" charset="-122"/>
              </a:rPr>
              <a:t>brageier </a:t>
            </a:r>
            <a:r>
              <a:rPr lang="en-US" sz="1200" b="0">
                <a:latin typeface="Times New Roman" panose="02020603050405020304" charset="0"/>
                <a:ea typeface="SimSun" panose="02010600030101010101" pitchFamily="2" charset="-122"/>
              </a:rPr>
              <a:t>“kalhoty- více kalhot”.  Velš.- příklady (také se pozmění význam slov)</a:t>
            </a:r>
            <a:endParaRPr lang="en-US"/>
          </a:p>
        </p:txBody>
      </p:sp>
      <p:graphicFrame>
        <p:nvGraphicFramePr>
          <p:cNvPr id="5" name="Table 4"/>
          <p:cNvGraphicFramePr/>
          <p:nvPr/>
        </p:nvGraphicFramePr>
        <p:xfrm>
          <a:off x="2724150" y="2414905"/>
          <a:ext cx="5849938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9450"/>
                <a:gridCol w="1949450"/>
                <a:gridCol w="1951038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bron</a:t>
                      </a: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“prs, hruď”</a:t>
                      </a:r>
                      <a:endParaRPr lang="en-US" sz="1200" b="0" i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bronnau </a:t>
                      </a: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“prsy”</a:t>
                      </a:r>
                      <a:endParaRPr lang="en-US" sz="1200" b="0" i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bronnydd </a:t>
                      </a: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“kopce”</a:t>
                      </a:r>
                      <a:endParaRPr lang="en-US" sz="1200" b="0" i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pryd</a:t>
                      </a: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“čas, období, příležitost”</a:t>
                      </a:r>
                      <a:endParaRPr lang="en-US" sz="1200" b="0" i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prydau </a:t>
                      </a: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“jídla”</a:t>
                      </a:r>
                      <a:endParaRPr lang="en-US" sz="1200" b="0" i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prydiau </a:t>
                      </a: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“časy”</a:t>
                      </a:r>
                      <a:endParaRPr lang="en-US" sz="1200" b="0" i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ysbryd</a:t>
                      </a: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“duch”</a:t>
                      </a:r>
                      <a:endParaRPr lang="en-US" sz="1200" b="0" i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ysbrydion </a:t>
                      </a: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“duchové”</a:t>
                      </a:r>
                      <a:endParaRPr lang="en-US" sz="1200" b="0" i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ysbrydoedd </a:t>
                      </a: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“duše”</a:t>
                      </a:r>
                      <a:endParaRPr lang="en-US" sz="1200" b="0" i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595630" y="595630"/>
            <a:ext cx="983996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Barvy</a:t>
            </a:r>
            <a:endParaRPr lang="en-US"/>
          </a:p>
          <a:p>
            <a:r>
              <a:rPr lang="en-US"/>
              <a:t>Základní barvy keltského původu v pozdní kornštině byly: due [diw] “černá”, gwidden [gwidn] “bílá”, loos [lu:z] “šedá”, galze [gla:z] “všechny odstíny modré, zelené a šedé”, reeth [ri:ð] “červená” a mellon [melǝn] “žlutá”. Güêr [gwe:r] “zelená” byla výpůjčka z latiny. Později však slovo pro “zelenou”güêr [gwe:r] nahradilo původní galze [gla:z] ve vyjádření “zelenosti” rostlin a trávy a bylo přidáno i slovo bloü označující specificky modrou barvu, což znamenalo, že původní  galze [gla:z] se přestalo používat při popisu jak modrých, tak zelených tónů.  </a:t>
            </a:r>
            <a:endParaRPr lang="en-US"/>
          </a:p>
          <a:p>
            <a:r>
              <a:rPr lang="en-US"/>
              <a:t>Podobné uspořádání nalezneme u velštiny.  </a:t>
            </a:r>
            <a:endParaRPr lang="en-US"/>
          </a:p>
          <a:p>
            <a:endParaRPr lang="en-US"/>
          </a:p>
          <a:p>
            <a:r>
              <a:rPr lang="en-US"/>
              <a:t>V kornštině existovala jména i pro jiné barvy. Byly to však pouze složeniny. Ve velštině jsou jimi anglické výpůjčky. 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562610" y="562610"/>
            <a:ext cx="10833735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Korn. kigliü [kigliw] “růžová” LIT “barva masa” and ruthvelyn [riðvelǝn] “oranžová” LIT “červená žlutá”.</a:t>
            </a:r>
            <a:endParaRPr lang="en-US"/>
          </a:p>
          <a:p>
            <a:r>
              <a:rPr lang="en-US"/>
              <a:t>Např. Tradičně, ve velštině “růžová” byla gwyncoch “bílá červená”, kdežto v moderní velštině je preferováno slovo pinc “růžová”. Dalším příkladem může být oren “oranžová” nebo brown “hnědá”. </a:t>
            </a:r>
            <a:endParaRPr lang="en-US"/>
          </a:p>
          <a:p>
            <a:endParaRPr lang="en-US"/>
          </a:p>
          <a:p>
            <a:r>
              <a:rPr lang="en-US"/>
              <a:t>Barvy ve velštině (lliwiau):</a:t>
            </a:r>
            <a:endParaRPr lang="en-US"/>
          </a:p>
          <a:p>
            <a:r>
              <a:rPr lang="en-US"/>
              <a:t>Du “černý”</a:t>
            </a:r>
            <a:endParaRPr lang="en-US"/>
          </a:p>
          <a:p>
            <a:r>
              <a:rPr lang="en-US"/>
              <a:t>Z Protobryth. *duβ “černý”, protokelt. *dubus ”černý”, PIE *dʰewbʰ- ”černý”.</a:t>
            </a:r>
            <a:endParaRPr lang="en-US"/>
          </a:p>
          <a:p>
            <a:r>
              <a:rPr lang="en-US"/>
              <a:t>Gwyn “bílý, jasný”, fem. gwen, pl. Gwynion</a:t>
            </a:r>
            <a:endParaRPr lang="en-US"/>
          </a:p>
          <a:p>
            <a:r>
              <a:rPr lang="en-US"/>
              <a:t>Z Protobryth. *gwɨnn ”bílý”, from protokelt. *windos ”bílý”, PIE *ḱweytos “bílý, jasný”.</a:t>
            </a:r>
            <a:endParaRPr lang="en-US"/>
          </a:p>
          <a:p>
            <a:r>
              <a:rPr lang="en-US"/>
              <a:t>Coch “červená”</a:t>
            </a:r>
            <a:endParaRPr lang="en-US"/>
          </a:p>
          <a:p>
            <a:r>
              <a:rPr lang="en-US"/>
              <a:t>Nejspíše z lat. coccinus “rudý, šarlatový”</a:t>
            </a:r>
            <a:endParaRPr lang="en-US"/>
          </a:p>
          <a:p>
            <a:r>
              <a:rPr lang="en-US"/>
              <a:t>Melyn “žlutý, blond, světle hnědý, zlatavý”</a:t>
            </a:r>
            <a:endParaRPr lang="en-US"/>
          </a:p>
          <a:p>
            <a:r>
              <a:rPr lang="en-US"/>
              <a:t>Střvelš. melyn “žlutý” z protokelt. *melinos z *meli- “med” (velš. mêl “med”), PIE *melit- “med”.</a:t>
            </a:r>
            <a:endParaRPr lang="en-US"/>
          </a:p>
          <a:p>
            <a:r>
              <a:rPr lang="en-US"/>
              <a:t>Glas “modrý, azurový, mořská zeleň, zelenkavá”</a:t>
            </a:r>
            <a:endParaRPr lang="en-US"/>
          </a:p>
          <a:p>
            <a:r>
              <a:rPr lang="en-US"/>
              <a:t>Z protobryth. *glas ”modrý, zelený”, z protokelt. *glastos ”modrý, zelený”, PIE *ǵʰl̥h₃stós, z *ǵʰelh₃- “modrý, zelený”.</a:t>
            </a:r>
            <a:endParaRPr lang="en-US"/>
          </a:p>
          <a:p>
            <a:r>
              <a:rPr lang="en-US"/>
              <a:t>Llwydd “šedý, zakalený”</a:t>
            </a:r>
            <a:endParaRPr lang="en-US"/>
          </a:p>
          <a:p>
            <a:r>
              <a:rPr lang="en-US"/>
              <a:t>Z protobryth. *luïd, z protokelt. *ɸlētos ”šedý”, PIE *pel- “šedý”. </a:t>
            </a:r>
            <a:endParaRPr lang="en-US"/>
          </a:p>
          <a:p>
            <a:r>
              <a:rPr lang="en-US"/>
              <a:t>Gwyrdd “zelený, modrozelený, šedý, jako trávník zelený”, fem. gwerdd, pl. gwyrddion.</a:t>
            </a:r>
            <a:endParaRPr lang="en-US"/>
          </a:p>
          <a:p>
            <a:r>
              <a:rPr lang="en-US"/>
              <a:t>Z lat. viridis “zelený”.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622300" y="671830"/>
            <a:ext cx="917892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Jsou taktéž rozděleny do dvou větví- goidelské a brythonské</a:t>
            </a:r>
            <a:endParaRPr lang="en-US"/>
          </a:p>
          <a:p>
            <a:endParaRPr lang="en-US"/>
          </a:p>
          <a:p>
            <a:r>
              <a:rPr lang="en-US"/>
              <a:t>Goidelské - Irština, skotská gaelština, jazyk manx</a:t>
            </a:r>
            <a:endParaRPr lang="en-US"/>
          </a:p>
          <a:p>
            <a:r>
              <a:rPr lang="en-US"/>
              <a:t>Brythonské- velština, bretonština, kornština (a nejspíše jazyk Piktů)</a:t>
            </a:r>
            <a:endParaRPr lang="en-US"/>
          </a:p>
          <a:p>
            <a:r>
              <a:rPr lang="en-US"/>
              <a:t>Tyto jsou často označovány jako “Q- keltské” a “P-keltské”, podle toho v co se změnily původní PIE labioveláry??? (pl)- které se u goidelských jazyků vyvinuly ve veláry a u brythonských v labiály. </a:t>
            </a:r>
            <a:endParaRPr lang="en-US"/>
          </a:p>
          <a:p>
            <a:endParaRPr lang="en-US"/>
          </a:p>
          <a:p>
            <a:r>
              <a:rPr lang="en-US"/>
              <a:t>Specificky labiovelára *kʷ, neboli konkrétně jejího zachování  u  q- keltských jazyků nebo její změny v p  u p-keltských jazyků , tj. tradičního modelu, který reprezentuje např. H. Pedersen nebo K.H. Schmidt .</a:t>
            </a:r>
            <a:endParaRPr lang="en-US"/>
          </a:p>
          <a:p>
            <a:endParaRPr lang="en-US"/>
          </a:p>
          <a:p>
            <a:r>
              <a:rPr lang="en-US"/>
              <a:t>IE. *kʷ  se v keltiberském (hispanokeltském)  jazyce, jakožto i v některých raných dialektech galštiny (kde je vnímáno jako archaismus) a v písmu  ogam (kde se přepisuje jakožto latinské Q, odtud název), objevuje jakožto  /kṷ/, které vede ke /k/ v jazycích goidelských (irština, skotská gaelština a manx).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544830" y="845820"/>
            <a:ext cx="1068387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V galských (pozdější fáze), lepontských a brythonských jazycích se projevuje jakožto /p/. </a:t>
            </a:r>
            <a:endParaRPr lang="en-US"/>
          </a:p>
          <a:p>
            <a:r>
              <a:rPr lang="en-US"/>
              <a:t>Základní specifika keltských P- jazyků (Brythonských, ang. Brittonic) je změna keltské labioveláry *kw na p. </a:t>
            </a:r>
            <a:endParaRPr lang="en-US"/>
          </a:p>
          <a:p>
            <a:r>
              <a:rPr lang="en-US"/>
              <a:t>Př. velš. pump “pět” &lt; kelt. *kwenkwe, por. stir. cóic.</a:t>
            </a:r>
            <a:endParaRPr lang="en-US"/>
          </a:p>
          <a:p>
            <a:r>
              <a:rPr lang="en-US"/>
              <a:t>Další charakteristickou brythonské větve je změna počátečního *u̯ na gw-, jako ve velš. gwr (stvelš. guir “muž”) “muž” &lt; *ṷiros a gwyn “bílý” &lt;  *ṷindos (por. se stir. fer a finn). </a:t>
            </a:r>
            <a:endParaRPr lang="en-US"/>
          </a:p>
          <a:p>
            <a:endParaRPr lang="en-US"/>
          </a:p>
          <a:p>
            <a:r>
              <a:rPr lang="en-US"/>
              <a:t>Hlásková změna u brythonských jazyků (umlaut) probíhá ve slově před slabikou obsahující *ā nebo *i, *ī, *i̯. </a:t>
            </a:r>
            <a:endParaRPr lang="en-US"/>
          </a:p>
          <a:p>
            <a:r>
              <a:rPr lang="en-US"/>
              <a:t>Př. velš. gwen “bílá”- fem. &lt; *ṷindā por. velš. Gwyn “bílý” &lt; *ṷindo.   </a:t>
            </a:r>
            <a:endParaRPr lang="en-US"/>
          </a:p>
          <a:p>
            <a:endParaRPr lang="en-US"/>
          </a:p>
          <a:p>
            <a:r>
              <a:rPr lang="en-US"/>
              <a:t>Příklad: raná galština: cenn, velš pen(n), "hlava"; raná gal. mac(c), velš. map, "syn". 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641350" y="332740"/>
            <a:ext cx="1065149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MUTACE</a:t>
            </a:r>
            <a:endParaRPr lang="en-US"/>
          </a:p>
          <a:p>
            <a:endParaRPr lang="en-US"/>
          </a:p>
          <a:p>
            <a:r>
              <a:rPr lang="en-US"/>
              <a:t>Nejvýraznější rys odlišující ostrovní keltské jazyky od ostatních jazyků, a to již v jejich raně středověkých vývojových fázích, je systém mutací-  systematických změn počátečních konsonantů, ke kterých dochází v závislosti na tom jaké slovo před nimi stojí, nebo i pouze na tom, jaký nesou gramatický význam.   </a:t>
            </a:r>
            <a:endParaRPr lang="en-US"/>
          </a:p>
          <a:p>
            <a:endParaRPr lang="en-US"/>
          </a:p>
          <a:p>
            <a:r>
              <a:rPr lang="en-US"/>
              <a:t>Stir. Například číslovka sé “šest” nepředstavuje žádnou změnu v konsonantu následujícího slova- </a:t>
            </a:r>
            <a:endParaRPr lang="en-US"/>
          </a:p>
          <a:p>
            <a:r>
              <a:rPr lang="en-US"/>
              <a:t>sé guth “šest hlasů”, zatímco cóic “pět” způsobí, že se následující konsonant stane frikativou -  psáno cóic gotha “pět hlasů” [ɣoθə] se znělou velární frikativou, zatímco secht “sedm” způsobí nazalizaci konsonantu- secht ngotha “sedm hlasů”. </a:t>
            </a:r>
            <a:endParaRPr lang="en-US"/>
          </a:p>
          <a:p>
            <a:r>
              <a:rPr lang="en-US"/>
              <a:t>(Fortson)</a:t>
            </a:r>
            <a:endParaRPr lang="en-US"/>
          </a:p>
          <a:p>
            <a:endParaRPr lang="en-US"/>
          </a:p>
          <a:p>
            <a:r>
              <a:rPr lang="en-US"/>
              <a:t>Za tímto systémem, na první pohled nepřehledným, stojí méně nahodilý původ. </a:t>
            </a:r>
            <a:endParaRPr lang="en-US"/>
          </a:p>
          <a:p>
            <a:r>
              <a:rPr lang="en-US"/>
              <a:t>Za odhalení tohoto tajemství jako první stál Franz Bopp (jeden ze zakladatelů indoevropské lingvistiky v Německu- 19. století) (do publikace jeho práce nebylo ani rozhodnuto, že keltské jazyky patří do skupiny indoevropských jazyků), který si všiml konzistentních podobností mezi mutacemi v keltských jazycích a některými lingvistickými rysy objevujícími se v řečtině, latině a sanskrtu.  </a:t>
            </a:r>
            <a:endParaRPr lang="en-US"/>
          </a:p>
          <a:p>
            <a:r>
              <a:rPr lang="en-US"/>
              <a:t>Mutace tak byly odhaleny jakožto stopy koncových slabik vyskytujících se v historických stádiích keltských jazyků. 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513080" y="685165"/>
            <a:ext cx="1106868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Sandhi- (ze skt. saṃdhi- „skládající se, spojení“) </a:t>
            </a:r>
            <a:endParaRPr lang="en-US"/>
          </a:p>
          <a:p>
            <a:r>
              <a:rPr lang="en-US"/>
              <a:t>Fonologicky podmíněné změny na okrajích forem znaků. </a:t>
            </a:r>
            <a:endParaRPr lang="en-US"/>
          </a:p>
          <a:p>
            <a:endParaRPr lang="en-US"/>
          </a:p>
          <a:p>
            <a:r>
              <a:rPr lang="en-US"/>
              <a:t>Mutace- Jestliže se forma znaku A v juxtapozici s formou znaku B změní ve formu C a změna je závislá na významu a/nebo gramatické funkci znaku A, B nebo celku AB (a ne na tom jaké formy znaky mají) je tato změna podmíněná gramaticky, a nazývá se mutací. </a:t>
            </a:r>
            <a:endParaRPr lang="en-US"/>
          </a:p>
          <a:p>
            <a:r>
              <a:rPr lang="en-US"/>
              <a:t>Přizpůsobování se konsonantů a vokálů jejich okolí. Jde o fonetické změny při kterých se mění zejména počáteční konsonant ve slově (především v závislosti na předchozím slově). </a:t>
            </a:r>
            <a:endParaRPr lang="en-US"/>
          </a:p>
          <a:p>
            <a:endParaRPr lang="en-US"/>
          </a:p>
          <a:p>
            <a:r>
              <a:rPr lang="en-US"/>
              <a:t>Mutace lze rozlišit do několik skupin (v rámci studia keltských jazyků)</a:t>
            </a:r>
            <a:endParaRPr lang="en-US"/>
          </a:p>
          <a:p>
            <a:r>
              <a:rPr lang="en-US"/>
              <a:t>Náslovná mutace- počáteční konsonant podstupuje jednu ze dvou (goidelské jazyky) nebo tří (brythonské jazyky) fonologických změn- lenizaci, nazalizaci a spirantizaci. </a:t>
            </a:r>
            <a:endParaRPr lang="en-US"/>
          </a:p>
          <a:p>
            <a:r>
              <a:rPr lang="en-US"/>
              <a:t>Mutace na morfémových hranicích uvnitř slov</a:t>
            </a:r>
            <a:endParaRPr lang="en-US"/>
          </a:p>
          <a:p>
            <a:r>
              <a:rPr lang="en-US"/>
              <a:t>Vokalické mutace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ext Box 7"/>
          <p:cNvSpPr txBox="1"/>
          <p:nvPr/>
        </p:nvSpPr>
        <p:spPr>
          <a:xfrm>
            <a:off x="1026795" y="761365"/>
            <a:ext cx="1030351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Mutace jsou zásadní součástí keltských jazyků. Často můžeme jen díky nim určit, jestli je slovo femininem či maskulinem. </a:t>
            </a:r>
            <a:endParaRPr lang="en-US"/>
          </a:p>
          <a:p>
            <a:r>
              <a:rPr lang="en-US"/>
              <a:t>Ir. cú „kočka“ má formu kū, pokud stojí samo o sobě, a stejnou podobu má také po zájmenu a „její“. Pokud však stojí po zájmenu a s významem „jeho“, jeho forma je xū (psáno chú). (Jelikož jsou obě zájmena homofonní, tj. dnes se realizují jako ǝ, je zřejmé, že změna k &gt; x není podmíněná fonologicky, ale gramaticky) (Bič. p. 10)</a:t>
            </a:r>
            <a:endParaRPr lang="en-US"/>
          </a:p>
          <a:p>
            <a:r>
              <a:rPr lang="en-US"/>
              <a:t>Velš. cath “kočka”- ei [ǝu] gath “jeho kočka” a ei [ǝu] chath “její kočka”.</a:t>
            </a:r>
            <a:endParaRPr lang="en-US"/>
          </a:p>
          <a:p>
            <a:endParaRPr lang="en-US"/>
          </a:p>
          <a:p>
            <a:r>
              <a:rPr lang="en-US"/>
              <a:t>Mutace, která mění souhlásku na frikativu se nazývá lenice, a mutace, která přidá nazálu před následující zvuk je nazalizace. Mutace se také objevují uprostřed slov. </a:t>
            </a:r>
            <a:endParaRPr lang="en-US"/>
          </a:p>
          <a:p>
            <a:endParaRPr lang="en-US"/>
          </a:p>
          <a:p>
            <a:r>
              <a:rPr lang="en-US"/>
              <a:t>Radikální forma slova (radical form, citation form) je forma vyskytující se izolovaně (termín ve slovnících). 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728345" y="761365"/>
            <a:ext cx="1066800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Lenizace- (soft mutation, lenition) - nejrozšířenější (pokud jde o to kolik segmentů- fonémů, se týká a spouštěčů. Lat. lenis “slabý”, často je tento termín překládán jako “oslabení” (nepřesné). Z fonologického hlediska dochází k</a:t>
            </a:r>
            <a:endParaRPr lang="en-US"/>
          </a:p>
          <a:p>
            <a:r>
              <a:rPr lang="en-US"/>
              <a:t>1. sonorizaci (neznělé okluzívy se mění ve znělé okluzívy stejného místa artikulace) - brythonské jazyky.*** příklady v tabulkách pod</a:t>
            </a:r>
            <a:endParaRPr lang="en-US"/>
          </a:p>
          <a:p>
            <a:r>
              <a:rPr lang="en-US"/>
              <a:t>2. konstriktivizaci- okluzívy se mění v konstriktivy stejného místa artikulace - brythonské i goidelské jazyky.</a:t>
            </a:r>
            <a:endParaRPr lang="en-US"/>
          </a:p>
          <a:p>
            <a:r>
              <a:rPr lang="en-US"/>
              <a:t>3.konstriktivizaci s doprovodnou denazalizací- znělé nazály se mění ve znělé konstriktivy stejného místa artikulace - brythonské i goidelské jazyky.</a:t>
            </a:r>
            <a:endParaRPr lang="en-US"/>
          </a:p>
          <a:p>
            <a:endParaRPr lang="en-US"/>
          </a:p>
          <a:p>
            <a:r>
              <a:rPr lang="en-US"/>
              <a:t>(Oslabením bychom tedy mohli nazvat pouze konstriktivizaci, při níž úplný kontakt artikulačních orgánů přechází ve vytvoření úžiny. V keltských jazycích byly staré lenizace spouštěné foneticko-fonolo gickým okolím postupně gramatikalizovány. V důsledku toho jsou v moderních kelt ských jazycích mutace spouštěny již okolím gramatickým nebo lexikálním, a nikoli </a:t>
            </a:r>
            <a:endParaRPr lang="en-US"/>
          </a:p>
          <a:p>
            <a:r>
              <a:rPr lang="en-US"/>
              <a:t> okolím foneticko-fonologickým.) (Bič. p. 11) 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Text Box 99"/>
          <p:cNvSpPr txBox="1"/>
          <p:nvPr/>
        </p:nvSpPr>
        <p:spPr>
          <a:xfrm>
            <a:off x="370840" y="327343"/>
            <a:ext cx="50800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200" b="1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Lenizace u velšského jazyka</a:t>
            </a:r>
            <a:r>
              <a:rPr lang="en-US" sz="1200" b="0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 Vyvinuly se ještě před střední velštinou. Cílem gramaticky spuštěné lenizace jsou ve velštině substantiva a adjektiva, cílem lexikálně spuštěné lenizace jsou ještě navíc slovesa a číslovky.   </a:t>
            </a:r>
            <a:endParaRPr lang="en-US"/>
          </a:p>
        </p:txBody>
      </p:sp>
      <p:graphicFrame>
        <p:nvGraphicFramePr>
          <p:cNvPr id="5" name="Table 4"/>
          <p:cNvGraphicFramePr/>
          <p:nvPr/>
        </p:nvGraphicFramePr>
        <p:xfrm>
          <a:off x="502920" y="1640205"/>
          <a:ext cx="4384675" cy="41179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5275"/>
                <a:gridCol w="1362710"/>
                <a:gridCol w="1456690"/>
              </a:tblGrid>
              <a:tr h="10083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Radikální forma</a:t>
                      </a:r>
                      <a:endParaRPr 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Lenizace- meddal “soft” mutation </a:t>
                      </a:r>
                      <a:endParaRPr 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Grafém</a:t>
                      </a:r>
                      <a:endParaRPr 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p </a:t>
                      </a:r>
                      <a:endParaRPr 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</a:t>
                      </a:r>
                      <a:endParaRPr 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p &gt; b</a:t>
                      </a:r>
                      <a:endParaRPr lang="en-US" sz="10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 </a:t>
                      </a:r>
                      <a:endParaRPr 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d</a:t>
                      </a:r>
                      <a:endParaRPr 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 &gt; d</a:t>
                      </a:r>
                      <a:endParaRPr lang="en-US" sz="10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k </a:t>
                      </a:r>
                      <a:endParaRPr 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g</a:t>
                      </a:r>
                      <a:endParaRPr 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 &gt; g</a:t>
                      </a:r>
                      <a:endParaRPr lang="en-US" sz="10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 </a:t>
                      </a:r>
                      <a:endParaRPr 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</a:t>
                      </a:r>
                      <a:endParaRPr 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 &gt; f</a:t>
                      </a:r>
                      <a:endParaRPr lang="en-US" sz="10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d </a:t>
                      </a:r>
                      <a:endParaRPr 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ð</a:t>
                      </a:r>
                      <a:endParaRPr 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d &gt; dd</a:t>
                      </a:r>
                      <a:endParaRPr lang="en-US" sz="10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g </a:t>
                      </a:r>
                      <a:endParaRPr 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ø</a:t>
                      </a:r>
                      <a:endParaRPr 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g &gt; ø</a:t>
                      </a:r>
                      <a:endParaRPr lang="en-US" sz="10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m </a:t>
                      </a:r>
                      <a:endParaRPr 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</a:t>
                      </a:r>
                      <a:endParaRPr 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m &gt; f</a:t>
                      </a:r>
                      <a:endParaRPr lang="en-US" sz="10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3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ɬ </a:t>
                      </a:r>
                      <a:endParaRPr 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</a:t>
                      </a:r>
                      <a:endParaRPr 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ll &gt; l</a:t>
                      </a:r>
                      <a:endParaRPr lang="en-US" sz="10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r̥ </a:t>
                      </a:r>
                      <a:endParaRPr 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</a:t>
                      </a:r>
                      <a:endParaRPr 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rh &gt; r</a:t>
                      </a:r>
                      <a:endParaRPr lang="en-US" sz="10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3556000" y="4085272"/>
            <a:ext cx="50800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000" b="0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           </a:t>
            </a: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5450840" y="328295"/>
            <a:ext cx="623252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/>
              <a:t>Gramatické spouštěče: </a:t>
            </a:r>
            <a:endParaRPr lang="en-US" sz="1400"/>
          </a:p>
          <a:p>
            <a:r>
              <a:rPr lang="en-US" sz="1400"/>
              <a:t>a)Ve slově následujícím po subjektu ve větě: naethon nhw° fynd “they went, šli”</a:t>
            </a:r>
            <a:endParaRPr lang="en-US" sz="1400"/>
          </a:p>
          <a:p>
            <a:r>
              <a:rPr lang="en-US" sz="1400"/>
              <a:t>b)S příslovci času (a někdy způsobu): °ddwy °flynedd yn ôl “two years ago, před dvěma lety”</a:t>
            </a:r>
            <a:endParaRPr lang="en-US" sz="1400"/>
          </a:p>
          <a:p>
            <a:r>
              <a:rPr lang="en-US" sz="1400"/>
              <a:t>c)Pokud je podstatné jméno použité k oslovení nebo zavolání: </a:t>
            </a:r>
            <a:endParaRPr lang="en-US" sz="1400"/>
          </a:p>
          <a:p>
            <a:r>
              <a:rPr lang="en-US" sz="1400"/>
              <a:t>dewch fan hyn, °blant! “come here, children! Pojďte sem, děti!”</a:t>
            </a:r>
            <a:endParaRPr lang="en-US" sz="1400"/>
          </a:p>
          <a:p>
            <a:r>
              <a:rPr lang="en-US" sz="1400"/>
              <a:t>d)Obecně se všemi slovy, které podlehly flexi : °Golles i`r tocyn “I lost the ticket, Ztratil jsem lístek.”</a:t>
            </a:r>
            <a:endParaRPr lang="en-US" sz="1400"/>
          </a:p>
          <a:p>
            <a:r>
              <a:rPr lang="en-US" sz="1400"/>
              <a:t>e)Po slově, které se ve větě vyskytuje “navíc” základnímu (VSO) sloveso- podmět- předmět vzorci. Jako je patrné například na slově hefyd “také”:</a:t>
            </a:r>
            <a:endParaRPr lang="en-US" sz="1400"/>
          </a:p>
          <a:p>
            <a:r>
              <a:rPr lang="en-US" sz="1400"/>
              <a:t>Fe °alla i °weld darn o °bapur. “Vidím kus papíru.”</a:t>
            </a:r>
            <a:endParaRPr lang="en-US" sz="1400"/>
          </a:p>
          <a:p>
            <a:r>
              <a:rPr lang="en-US" sz="1400"/>
              <a:t>Fe °alla i °weld hefyd °ddarn o °bapur.“Vidím také kus papíru.”</a:t>
            </a:r>
            <a:endParaRPr lang="en-US" sz="1400"/>
          </a:p>
          <a:p>
            <a:r>
              <a:rPr lang="en-US" sz="1400"/>
              <a:t>Mutace způsobená kontaktem s určitým slovem (mutace následuje):</a:t>
            </a:r>
            <a:endParaRPr lang="en-US" sz="1400"/>
          </a:p>
          <a:p>
            <a:r>
              <a:rPr lang="en-US" sz="1400"/>
              <a:t>a)Mnoho předložek způsobuje lenizaci: am, ar, at, dan, dros, gan, heb, hyd, i, o, tan, trwy, wrth.</a:t>
            </a:r>
            <a:endParaRPr lang="en-US" sz="1400"/>
          </a:p>
          <a:p>
            <a:r>
              <a:rPr lang="en-US" sz="1400"/>
              <a:t>b)Mezi mnohými dalšími můžeme zmínit následující:</a:t>
            </a:r>
            <a:endParaRPr lang="en-US" sz="1400"/>
          </a:p>
          <a:p>
            <a:r>
              <a:rPr lang="en-US" sz="1400"/>
              <a:t>pan“když”; rhy “příliš”; pa “který?”; dyma “zde je, here is”; dyna “tam je, there is”; neu “nebo” etc.</a:t>
            </a:r>
            <a:endParaRPr lang="en-US" sz="1400"/>
          </a:p>
          <a:p>
            <a:r>
              <a:rPr lang="en-US" sz="1400"/>
              <a:t>c)Některé větné členy: fe, mi</a:t>
            </a:r>
            <a:endParaRPr lang="en-US" sz="1400"/>
          </a:p>
          <a:p>
            <a:r>
              <a:rPr lang="en-US" sz="1400"/>
              <a:t>d)Určitý člen u jmen ženského rodu (mimo těch začínajících na ll- a rh-).</a:t>
            </a:r>
            <a:endParaRPr lang="en-US" sz="1400"/>
          </a:p>
          <a:p>
            <a:r>
              <a:rPr lang="en-US" sz="1400"/>
              <a:t>e)Po yn (u podstatných jmen a přídavných jmen, (mimo těch začínajících na ll- a rh-).</a:t>
            </a:r>
            <a:endParaRPr lang="en-US" sz="1400"/>
          </a:p>
          <a:p>
            <a:r>
              <a:rPr lang="en-US" sz="1400"/>
              <a:t>f)Po číslovkách 2: dau (f.) and dwy (m.) a 1 un (f.) (mimo těch začínajících na ll- a rh-).</a:t>
            </a:r>
            <a:endParaRPr lang="en-US" sz="1400"/>
          </a:p>
          <a:p>
            <a:r>
              <a:rPr lang="en-US" sz="1400"/>
              <a:t>g)Některá přivlatňovací zájmena: ei “jeho”, dy “tvoje”</a:t>
            </a:r>
            <a:endParaRPr lang="en-US" sz="1400"/>
          </a:p>
          <a:p>
            <a:r>
              <a:rPr lang="en-US" sz="1400"/>
              <a:t>h)Mnohé přípony také spouští lenizaci: </a:t>
            </a:r>
            <a:endParaRPr lang="en-US" sz="1400"/>
          </a:p>
          <a:p>
            <a:r>
              <a:rPr lang="en-US" sz="1400"/>
              <a:t>ex. af- “ne-“ rhesymol “rozumný”- afresymol “nerozumný”</a:t>
            </a:r>
            <a:endParaRPr lang="en-US" sz="1400"/>
          </a:p>
          <a:p>
            <a:r>
              <a:rPr lang="en-US" sz="1400"/>
              <a:t>di-“ne, bez” gwaith “práce, zaměstnání”- diwaith “nezaměstnaný”</a:t>
            </a:r>
            <a:endParaRPr lang="en-US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662305" y="761365"/>
            <a:ext cx="1053528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Nazalizace (nasal mutation / ir. eclipsis) je taková foneticko-fonologická změna, při které se neznělé okluzívy mohou sonorizovat nebo měnit v nazály stejného místa artikulace. Znělé okluzívy se také mění v nazály stejného místa artikulace. Tato mutace zasahuje i vokály, před něž se předsouvá nazála. Je daleko méně častější než lenizace. (Bič. P. 11) </a:t>
            </a:r>
            <a:endParaRPr lang="en-US"/>
          </a:p>
          <a:p>
            <a:endParaRPr lang="en-US"/>
          </a:p>
          <a:p>
            <a:r>
              <a:rPr lang="en-US"/>
              <a:t>Velština:</a:t>
            </a:r>
            <a:endParaRPr lang="en-US"/>
          </a:p>
          <a:p>
            <a:r>
              <a:rPr lang="en-US"/>
              <a:t>fy“moje” a yn “v, ve”: fy nnhad i “můj otec”- tad “otec”</a:t>
            </a:r>
            <a:endParaRPr lang="en-US"/>
          </a:p>
          <a:p>
            <a:r>
              <a:rPr lang="en-US"/>
              <a:t>ynnMangor “v Bangoru”</a:t>
            </a:r>
            <a:endParaRPr lang="en-US"/>
          </a:p>
          <a:p>
            <a:r>
              <a:rPr lang="en-US"/>
              <a:t>Po některých časových určeních, jako např.- blynedd “rok” a diwrnod “den” čísla 5-10 podstupují nazalizaci: chwe nmlynedd “šest let”; saith nniwrnod “sedm dní”. </a:t>
            </a:r>
            <a:endParaRPr lang="en-US"/>
          </a:p>
          <a:p>
            <a:r>
              <a:rPr lang="en-US"/>
              <a:t>Předpona an- “ne-” také způsobuje nazalizaci. </a:t>
            </a:r>
            <a:endParaRPr lang="en-US"/>
          </a:p>
          <a:p>
            <a:r>
              <a:rPr lang="en-US"/>
              <a:t>an- +posib “možné” – amhosib “nemožné”</a:t>
            </a:r>
            <a:endParaRPr lang="en-US"/>
          </a:p>
          <a:p>
            <a:r>
              <a:rPr lang="en-US"/>
              <a:t>cofio“pamatovat” – anghofio “zapomenout” </a:t>
            </a:r>
            <a:endParaRPr lang="en-US"/>
          </a:p>
          <a:p>
            <a:r>
              <a:rPr lang="en-US"/>
              <a:t>Irština:</a:t>
            </a:r>
            <a:endParaRPr lang="en-US"/>
          </a:p>
          <a:p>
            <a:r>
              <a:rPr lang="en-US"/>
              <a:t>V irštině se nazalizace označuje jako “eclipsis”. Nejdůležitější spouštěče:</a:t>
            </a:r>
            <a:endParaRPr lang="en-US"/>
          </a:p>
          <a:p>
            <a:r>
              <a:rPr lang="en-US"/>
              <a:t>Nejčastější je po běžných předložkách následovaných předložkou an: ar an mbord “na tom stole” (bord “stůl”). </a:t>
            </a:r>
            <a:endParaRPr lang="en-US"/>
          </a:p>
          <a:p>
            <a:r>
              <a:rPr lang="en-US"/>
              <a:t>Člen na  způsobuje eclipsis v následujícím podstatném jménu v gen. pl.: na mbád “těch lodí”. </a:t>
            </a:r>
            <a:endParaRPr lang="en-US"/>
          </a:p>
          <a:p>
            <a:r>
              <a:rPr lang="en-US"/>
              <a:t>Předložka i “v, ve”: i bPáras “v Paříži”.</a:t>
            </a:r>
            <a:endParaRPr lang="en-US"/>
          </a:p>
          <a:p>
            <a:r>
              <a:rPr lang="en-US"/>
              <a:t>Množné tvary přivlastňovacích  zájmen: ár “naše”, bhur “vaše” a a “jejich” způsobují nazalizaci podstatného jména, ketré je následuje: bhur dtír “vaše země” (tír “země”).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15021</Words>
  <Application>WPS Presentation</Application>
  <PresentationFormat>Widescreen</PresentationFormat>
  <Paragraphs>411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SimSun</vt:lpstr>
      <vt:lpstr>Wingdings</vt:lpstr>
      <vt:lpstr>Book Antiqua</vt:lpstr>
      <vt:lpstr>Times New Roman</vt:lpstr>
      <vt:lpstr>Microsoft YaHei</vt:lpstr>
      <vt:lpstr>Arial Unicode MS</vt:lpstr>
      <vt:lpstr>Calibri Light</vt:lpstr>
      <vt:lpstr>Calibri</vt:lpstr>
      <vt:lpstr>Office Theme</vt:lpstr>
      <vt:lpstr> Další specifika keltských jazyků-                                          Ostrovní keltské jazyky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_x000B_Další specifika keltských jazyků-                                          Ostrovní keltské jazyky</dc:title>
  <dc:creator/>
  <cp:lastModifiedBy>Lucie</cp:lastModifiedBy>
  <cp:revision>4</cp:revision>
  <dcterms:created xsi:type="dcterms:W3CDTF">2022-02-19T13:25:00Z</dcterms:created>
  <dcterms:modified xsi:type="dcterms:W3CDTF">2022-02-21T15:36:56Z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6BF178490CA9417EA2F757C86247708D</vt:lpwstr>
  </property>
  <property fmtid="{D5CDD505-2E9C-101B-9397-08002B2CF9AE}" pid="3" name="KSOProductBuildVer">
    <vt:lpwstr>1033-11.2.0.10463</vt:lpwstr>
  </property>
</Properties>
</file>