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omments/comment1.xml" ContentType="application/vnd.openxmlformats-officedocument.presentationml.comments+xml"/>
  <Override PartName="/ppt/notesSlides/notesSlide33.xml" ContentType="application/vnd.openxmlformats-officedocument.presentationml.notesSlide+xml"/>
  <Override PartName="/ppt/comments/comment2.xml" ContentType="application/vnd.openxmlformats-officedocument.presentationml.comments+xml"/>
  <Override PartName="/ppt/notesSlides/notesSlide34.xml" ContentType="application/vnd.openxmlformats-officedocument.presentationml.notesSlide+xml"/>
  <Override PartName="/ppt/comments/comment3.xml" ContentType="application/vnd.openxmlformats-officedocument.presentationml.comments+xml"/>
  <Override PartName="/ppt/notesSlides/notesSlide35.xml" ContentType="application/vnd.openxmlformats-officedocument.presentationml.notesSlide+xml"/>
  <Override PartName="/ppt/comments/comment4.xml" ContentType="application/vnd.openxmlformats-officedocument.presentationml.comment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omments/comment5.xml" ContentType="application/vnd.openxmlformats-officedocument.presentationml.comments+xml"/>
  <Override PartName="/ppt/notesSlides/notesSlide39.xml" ContentType="application/vnd.openxmlformats-officedocument.presentationml.notesSlide+xml"/>
  <Override PartName="/ppt/comments/comment6.xml" ContentType="application/vnd.openxmlformats-officedocument.presentationml.comment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omments/comment7.xml" ContentType="application/vnd.openxmlformats-officedocument.presentationml.comments+xml"/>
  <Override PartName="/ppt/notesSlides/notesSlide42.xml" ContentType="application/vnd.openxmlformats-officedocument.presentationml.notesSlide+xml"/>
  <Override PartName="/ppt/comments/comment8.xml" ContentType="application/vnd.openxmlformats-officedocument.presentationml.comments+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56" r:id="rId2"/>
    <p:sldId id="294" r:id="rId3"/>
    <p:sldId id="257" r:id="rId4"/>
    <p:sldId id="308" r:id="rId5"/>
    <p:sldId id="258" r:id="rId6"/>
    <p:sldId id="259" r:id="rId7"/>
    <p:sldId id="260" r:id="rId8"/>
    <p:sldId id="262" r:id="rId9"/>
    <p:sldId id="263" r:id="rId10"/>
    <p:sldId id="295" r:id="rId11"/>
    <p:sldId id="296" r:id="rId12"/>
    <p:sldId id="264" r:id="rId13"/>
    <p:sldId id="265" r:id="rId14"/>
    <p:sldId id="266" r:id="rId15"/>
    <p:sldId id="309" r:id="rId16"/>
    <p:sldId id="267" r:id="rId17"/>
    <p:sldId id="268" r:id="rId18"/>
    <p:sldId id="270" r:id="rId19"/>
    <p:sldId id="298" r:id="rId20"/>
    <p:sldId id="272" r:id="rId21"/>
    <p:sldId id="273" r:id="rId22"/>
    <p:sldId id="275" r:id="rId23"/>
    <p:sldId id="276" r:id="rId24"/>
    <p:sldId id="277" r:id="rId25"/>
    <p:sldId id="278" r:id="rId26"/>
    <p:sldId id="279" r:id="rId27"/>
    <p:sldId id="280" r:id="rId28"/>
    <p:sldId id="281" r:id="rId29"/>
    <p:sldId id="282" r:id="rId30"/>
    <p:sldId id="283" r:id="rId31"/>
    <p:sldId id="299" r:id="rId32"/>
    <p:sldId id="284" r:id="rId33"/>
    <p:sldId id="307" r:id="rId34"/>
    <p:sldId id="303" r:id="rId35"/>
    <p:sldId id="305" r:id="rId36"/>
    <p:sldId id="306" r:id="rId37"/>
    <p:sldId id="300" r:id="rId38"/>
    <p:sldId id="285" r:id="rId39"/>
    <p:sldId id="286" r:id="rId40"/>
    <p:sldId id="287" r:id="rId41"/>
    <p:sldId id="288" r:id="rId42"/>
    <p:sldId id="289" r:id="rId43"/>
    <p:sldId id="290" r:id="rId44"/>
    <p:sldId id="297" r:id="rId45"/>
    <p:sldId id="302" r:id="rId46"/>
  </p:sldIdLst>
  <p:sldSz cx="9144000" cy="6858000" type="screen4x3"/>
  <p:notesSz cx="6797675" cy="9928225"/>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anicka" initials="H" lastIdx="9"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555" autoAdjust="0"/>
  </p:normalViewPr>
  <p:slideViewPr>
    <p:cSldViewPr>
      <p:cViewPr varScale="1">
        <p:scale>
          <a:sx n="73" d="100"/>
          <a:sy n="73" d="100"/>
        </p:scale>
        <p:origin x="-1714" y="-72"/>
      </p:cViewPr>
      <p:guideLst>
        <p:guide orient="horz" pos="2160"/>
        <p:guide pos="2880"/>
      </p:guideLst>
    </p:cSldViewPr>
  </p:slideViewPr>
  <p:notesTextViewPr>
    <p:cViewPr>
      <p:scale>
        <a:sx n="1" d="1"/>
        <a:sy n="1" d="1"/>
      </p:scale>
      <p:origin x="0" y="182"/>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0-08-05T16:39:28.002" idx="9">
    <p:pos x="10" y="10"/>
    <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10-08-05T16:39:28.002" idx="5">
    <p:pos x="10" y="10"/>
    <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10-08-05T16:39:28.002" idx="7">
    <p:pos x="10" y="10"/>
    <p:text/>
  </p:cm>
</p:cmLst>
</file>

<file path=ppt/comments/comment4.xml><?xml version="1.0" encoding="utf-8"?>
<p:cmLst xmlns:a="http://schemas.openxmlformats.org/drawingml/2006/main" xmlns:r="http://schemas.openxmlformats.org/officeDocument/2006/relationships" xmlns:p="http://schemas.openxmlformats.org/presentationml/2006/main">
  <p:cm authorId="0" dt="2010-08-05T16:39:28.002" idx="8">
    <p:pos x="10" y="10"/>
    <p:text/>
  </p:cm>
</p:cmLst>
</file>

<file path=ppt/comments/comment5.xml><?xml version="1.0" encoding="utf-8"?>
<p:cmLst xmlns:a="http://schemas.openxmlformats.org/drawingml/2006/main" xmlns:r="http://schemas.openxmlformats.org/officeDocument/2006/relationships" xmlns:p="http://schemas.openxmlformats.org/presentationml/2006/main">
  <p:cm authorId="0" dt="2010-08-05T16:39:28.002" idx="1">
    <p:pos x="10" y="10"/>
    <p:text/>
  </p:cm>
</p:cmLst>
</file>

<file path=ppt/comments/comment6.xml><?xml version="1.0" encoding="utf-8"?>
<p:cmLst xmlns:a="http://schemas.openxmlformats.org/drawingml/2006/main" xmlns:r="http://schemas.openxmlformats.org/officeDocument/2006/relationships" xmlns:p="http://schemas.openxmlformats.org/presentationml/2006/main">
  <p:cm authorId="0" dt="2010-08-05T16:39:28.002" idx="2">
    <p:pos x="10" y="10"/>
    <p:text/>
  </p:cm>
</p:cmLst>
</file>

<file path=ppt/comments/comment7.xml><?xml version="1.0" encoding="utf-8"?>
<p:cmLst xmlns:a="http://schemas.openxmlformats.org/drawingml/2006/main" xmlns:r="http://schemas.openxmlformats.org/officeDocument/2006/relationships" xmlns:p="http://schemas.openxmlformats.org/presentationml/2006/main">
  <p:cm authorId="0" dt="2010-08-05T16:39:28.002" idx="3">
    <p:pos x="10" y="10"/>
    <p:text/>
  </p:cm>
</p:cmLst>
</file>

<file path=ppt/comments/comment8.xml><?xml version="1.0" encoding="utf-8"?>
<p:cmLst xmlns:a="http://schemas.openxmlformats.org/drawingml/2006/main" xmlns:r="http://schemas.openxmlformats.org/officeDocument/2006/relationships" xmlns:p="http://schemas.openxmlformats.org/presentationml/2006/main">
  <p:cm authorId="0" dt="2010-08-05T16:39:28.002" idx="4">
    <p:pos x="10" y="10"/>
    <p:text/>
  </p:cm>
</p:cmLst>
</file>

<file path=ppt/drawings/_rels/vmlDrawing1.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image" Target="../media/image3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40C14935-DC5C-4743-B4A7-C9A666890101}" type="datetimeFigureOut">
              <a:rPr lang="cs-CZ" smtClean="0"/>
              <a:t>23.10.2022</a:t>
            </a:fld>
            <a:endParaRPr lang="cs-CZ"/>
          </a:p>
        </p:txBody>
      </p:sp>
      <p:sp>
        <p:nvSpPr>
          <p:cNvPr id="4" name="Zástupný symbol pro obrázek snímku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55322375-E73D-45F8-9DA5-6E47E43A8785}" type="slidenum">
              <a:rPr lang="cs-CZ" smtClean="0"/>
              <a:t>‹#›</a:t>
            </a:fld>
            <a:endParaRPr lang="cs-CZ"/>
          </a:p>
        </p:txBody>
      </p:sp>
    </p:spTree>
    <p:extLst>
      <p:ext uri="{BB962C8B-B14F-4D97-AF65-F5344CB8AC3E}">
        <p14:creationId xmlns:p14="http://schemas.microsoft.com/office/powerpoint/2010/main" val="17446076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mezistromy.cz/slovnik/mycelium"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55322375-E73D-45F8-9DA5-6E47E43A8785}" type="slidenum">
              <a:rPr lang="cs-CZ" smtClean="0"/>
              <a:t>1</a:t>
            </a:fld>
            <a:endParaRPr lang="cs-CZ"/>
          </a:p>
        </p:txBody>
      </p:sp>
    </p:spTree>
    <p:extLst>
      <p:ext uri="{BB962C8B-B14F-4D97-AF65-F5344CB8AC3E}">
        <p14:creationId xmlns:p14="http://schemas.microsoft.com/office/powerpoint/2010/main" val="24300129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55322375-E73D-45F8-9DA5-6E47E43A8785}" type="slidenum">
              <a:rPr lang="cs-CZ" smtClean="0"/>
              <a:t>11</a:t>
            </a:fld>
            <a:endParaRPr lang="cs-CZ"/>
          </a:p>
        </p:txBody>
      </p:sp>
    </p:spTree>
    <p:extLst>
      <p:ext uri="{BB962C8B-B14F-4D97-AF65-F5344CB8AC3E}">
        <p14:creationId xmlns:p14="http://schemas.microsoft.com/office/powerpoint/2010/main" val="17376892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smtClean="0"/>
              <a:t>(ISO 11108). Určité nadbytečné množství alkalických sloučenin obsažených v papíru, které může neutralizovat kyseliny vzniklé v důsledku jeho přirozeného stárnutí nebo atmosférického znečištění a prodlužuje tak jeho životnost. Za dostatečnou je považována rezerva 2-3% uhličitanu vápenatého nebo hořečnatého.</a:t>
            </a:r>
          </a:p>
        </p:txBody>
      </p:sp>
      <p:sp>
        <p:nvSpPr>
          <p:cNvPr id="138244"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F26049FB-528F-4588-A09D-37EF31309810}" type="slidenum">
              <a:rPr lang="cs-CZ" altLang="cs-CZ" smtClean="0">
                <a:latin typeface="Times New Roman" pitchFamily="18" charset="0"/>
              </a:rPr>
              <a:pPr eaLnBrk="1" hangingPunct="1">
                <a:spcBef>
                  <a:spcPct val="0"/>
                </a:spcBef>
              </a:pPr>
              <a:t>12</a:t>
            </a:fld>
            <a:endParaRPr lang="cs-CZ" altLang="cs-CZ" smtClean="0">
              <a:latin typeface="Times New Roman"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mtClean="0"/>
          </a:p>
        </p:txBody>
      </p:sp>
      <p:sp>
        <p:nvSpPr>
          <p:cNvPr id="139268"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4C1D081A-E341-49A8-A353-8F7A0822EE5B}" type="slidenum">
              <a:rPr lang="cs-CZ" altLang="cs-CZ" smtClean="0">
                <a:latin typeface="Times New Roman" pitchFamily="18" charset="0"/>
              </a:rPr>
              <a:pPr eaLnBrk="1" hangingPunct="1">
                <a:spcBef>
                  <a:spcPct val="0"/>
                </a:spcBef>
              </a:pPr>
              <a:t>13</a:t>
            </a:fld>
            <a:endParaRPr lang="cs-CZ" altLang="cs-CZ" smtClean="0">
              <a:latin typeface="Times New Roman"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dirty="0" smtClean="0"/>
              <a:t>Důležitou součástí uložení je rovněž označení předmětů identifikačními čísly – v případě archeologických nálezů , fragmentů jsou zavedeny odzkoušené postupy psaní čísel na podkladovou vrstva laku pomocí šelakových tuší.  </a:t>
            </a:r>
          </a:p>
        </p:txBody>
      </p:sp>
      <p:sp>
        <p:nvSpPr>
          <p:cNvPr id="140292"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A4C6D72F-FE57-4505-87C7-64DF3D29E58D}" type="slidenum">
              <a:rPr lang="cs-CZ" altLang="cs-CZ" smtClean="0">
                <a:latin typeface="Times New Roman" pitchFamily="18" charset="0"/>
              </a:rPr>
              <a:pPr eaLnBrk="1" hangingPunct="1">
                <a:spcBef>
                  <a:spcPct val="0"/>
                </a:spcBef>
              </a:pPr>
              <a:t>14</a:t>
            </a:fld>
            <a:endParaRPr lang="cs-CZ" altLang="cs-CZ" smtClean="0">
              <a:latin typeface="Times New Roman"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b="1" i="0" u="none" strike="noStrike" kern="1200" baseline="0" dirty="0" smtClean="0">
                <a:solidFill>
                  <a:schemeClr val="tx1"/>
                </a:solidFill>
                <a:latin typeface="+mn-lt"/>
                <a:ea typeface="+mn-ea"/>
                <a:cs typeface="+mn-cs"/>
              </a:rPr>
              <a:t>Náramek, zn. WR</a:t>
            </a:r>
            <a:r>
              <a:rPr lang="cs-CZ" sz="1200" b="0" i="0" u="none" strike="noStrike" kern="1200" baseline="0" dirty="0" smtClean="0">
                <a:solidFill>
                  <a:schemeClr val="tx1"/>
                </a:solidFill>
                <a:latin typeface="+mn-lt"/>
                <a:ea typeface="+mn-ea"/>
                <a:cs typeface="+mn-cs"/>
              </a:rPr>
              <a:t>, Praha, 4. čtvrt. 19. stol., zlato, granulace (v. 41 mm)</a:t>
            </a:r>
          </a:p>
          <a:p>
            <a:r>
              <a:rPr lang="cs-CZ" sz="1200" b="0" i="0" u="none" strike="noStrike" kern="1200" baseline="0" dirty="0" smtClean="0">
                <a:solidFill>
                  <a:schemeClr val="tx1"/>
                </a:solidFill>
                <a:latin typeface="+mn-lt"/>
                <a:ea typeface="+mn-ea"/>
                <a:cs typeface="+mn-cs"/>
              </a:rPr>
              <a:t>Granulace, oblíbená v byzantském zlatnictví nebo antickém světě, se do umělecké tvorby Evropy vrací spolu s filigránem</a:t>
            </a:r>
          </a:p>
          <a:p>
            <a:r>
              <a:rPr lang="cs-CZ" sz="1200" b="0" i="0" u="none" strike="noStrike" kern="1200" baseline="0" dirty="0" smtClean="0">
                <a:solidFill>
                  <a:schemeClr val="tx1"/>
                </a:solidFill>
                <a:latin typeface="+mn-lt"/>
                <a:ea typeface="+mn-ea"/>
                <a:cs typeface="+mn-cs"/>
              </a:rPr>
              <a:t>v 17. a 18. století, kdy zdobí liturgické předměty, šperk i rukojeti příborů. Módní byla též v poslední třetině</a:t>
            </a:r>
          </a:p>
          <a:p>
            <a:r>
              <a:rPr lang="cs-CZ" sz="1200" b="0" i="0" u="none" strike="noStrike" kern="1200" baseline="0" dirty="0" smtClean="0">
                <a:solidFill>
                  <a:schemeClr val="tx1"/>
                </a:solidFill>
                <a:latin typeface="+mn-lt"/>
                <a:ea typeface="+mn-ea"/>
                <a:cs typeface="+mn-cs"/>
              </a:rPr>
              <a:t>19. století, kdy se uskutečnily rozsáhlé archeologické práce v Pompejích. Historizující slohy tehdy čerpaly z antického,</a:t>
            </a:r>
          </a:p>
          <a:p>
            <a:r>
              <a:rPr lang="cs-CZ" sz="1200" b="0" i="0" u="none" strike="noStrike" kern="1200" baseline="0" dirty="0" smtClean="0">
                <a:solidFill>
                  <a:schemeClr val="tx1"/>
                </a:solidFill>
                <a:latin typeface="+mn-lt"/>
                <a:ea typeface="+mn-ea"/>
                <a:cs typeface="+mn-cs"/>
              </a:rPr>
              <a:t>ale i asyrského či egyptského kulturního dědictví, což se projevilo nejen v přímém kopírování originálů a jejich</a:t>
            </a:r>
          </a:p>
          <a:p>
            <a:r>
              <a:rPr lang="cs-CZ" sz="1200" b="0" i="0" u="none" strike="noStrike" kern="1200" baseline="0" dirty="0" smtClean="0">
                <a:solidFill>
                  <a:schemeClr val="tx1"/>
                </a:solidFill>
                <a:latin typeface="+mn-lt"/>
                <a:ea typeface="+mn-ea"/>
                <a:cs typeface="+mn-cs"/>
              </a:rPr>
              <a:t>motivů, ale i v užívání typických kamenů (</a:t>
            </a:r>
            <a:r>
              <a:rPr lang="cs-CZ" sz="1200" b="0" i="0" u="none" strike="noStrike" kern="1200" baseline="0" dirty="0" err="1" smtClean="0">
                <a:solidFill>
                  <a:schemeClr val="tx1"/>
                </a:solidFill>
                <a:latin typeface="+mn-lt"/>
                <a:ea typeface="+mn-ea"/>
                <a:cs typeface="+mn-cs"/>
              </a:rPr>
              <a:t>lapis</a:t>
            </a:r>
            <a:r>
              <a:rPr lang="cs-CZ" sz="1200" b="0" i="0" u="none" strike="noStrike" kern="1200" baseline="0" dirty="0" smtClean="0">
                <a:solidFill>
                  <a:schemeClr val="tx1"/>
                </a:solidFill>
                <a:latin typeface="+mn-lt"/>
                <a:ea typeface="+mn-ea"/>
                <a:cs typeface="+mn-cs"/>
              </a:rPr>
              <a:t> lazuli, achát), dalších materiálů (jantar, želvovina, mořský korál)</a:t>
            </a:r>
          </a:p>
          <a:p>
            <a:r>
              <a:rPr lang="cs-CZ" sz="1200" b="0" i="0" u="none" strike="noStrike" kern="1200" baseline="0" dirty="0" smtClean="0">
                <a:solidFill>
                  <a:schemeClr val="tx1"/>
                </a:solidFill>
                <a:latin typeface="+mn-lt"/>
                <a:ea typeface="+mn-ea"/>
                <a:cs typeface="+mn-cs"/>
              </a:rPr>
              <a:t>i zlatnických technik. </a:t>
            </a:r>
            <a:r>
              <a:rPr lang="cs-CZ" sz="1200" b="0" i="1" u="none" strike="noStrike" kern="1200" baseline="0" dirty="0" smtClean="0">
                <a:solidFill>
                  <a:schemeClr val="tx1"/>
                </a:solidFill>
                <a:latin typeface="+mn-lt"/>
                <a:ea typeface="+mn-ea"/>
                <a:cs typeface="+mn-cs"/>
              </a:rPr>
              <a:t>Ze sbírky Uměleckoprůmyslového musea v Praze; </a:t>
            </a:r>
            <a:r>
              <a:rPr lang="cs-CZ" sz="1200" b="0" i="1" u="none" strike="noStrike" kern="1200" baseline="0" dirty="0" err="1" smtClean="0">
                <a:solidFill>
                  <a:schemeClr val="tx1"/>
                </a:solidFill>
                <a:latin typeface="+mn-lt"/>
                <a:ea typeface="+mn-ea"/>
                <a:cs typeface="+mn-cs"/>
              </a:rPr>
              <a:t>inv.č</a:t>
            </a:r>
            <a:r>
              <a:rPr lang="cs-CZ" sz="1200" b="0" i="1" u="none" strike="noStrike" kern="1200" baseline="0" dirty="0" smtClean="0">
                <a:solidFill>
                  <a:schemeClr val="tx1"/>
                </a:solidFill>
                <a:latin typeface="+mn-lt"/>
                <a:ea typeface="+mn-ea"/>
                <a:cs typeface="+mn-cs"/>
              </a:rPr>
              <a:t>. 86.061</a:t>
            </a:r>
            <a:endParaRPr lang="cs-CZ" dirty="0"/>
          </a:p>
        </p:txBody>
      </p:sp>
      <p:sp>
        <p:nvSpPr>
          <p:cNvPr id="4" name="Zástupný symbol pro číslo snímku 3"/>
          <p:cNvSpPr>
            <a:spLocks noGrp="1"/>
          </p:cNvSpPr>
          <p:nvPr>
            <p:ph type="sldNum" sz="quarter" idx="10"/>
          </p:nvPr>
        </p:nvSpPr>
        <p:spPr/>
        <p:txBody>
          <a:bodyPr/>
          <a:lstStyle/>
          <a:p>
            <a:fld id="{55322375-E73D-45F8-9DA5-6E47E43A8785}" type="slidenum">
              <a:rPr lang="cs-CZ" smtClean="0"/>
              <a:t>15</a:t>
            </a:fld>
            <a:endParaRPr lang="cs-CZ"/>
          </a:p>
        </p:txBody>
      </p:sp>
    </p:spTree>
    <p:extLst>
      <p:ext uri="{BB962C8B-B14F-4D97-AF65-F5344CB8AC3E}">
        <p14:creationId xmlns:p14="http://schemas.microsoft.com/office/powerpoint/2010/main" val="21953443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sz="1400" smtClean="0">
                <a:latin typeface="Arial" charset="0"/>
              </a:rPr>
              <a:t>Aktivní uhlí je průmyslově vyráběný uhlíkatý produkt s pórovitou strukturou a velkým vnitřním povrchem, až 1500 m2/g. Může adsorbovat široké spektrum látek (např. i nízkomolekulární látky jako chloridy, NO2 a SO2). Objem pórů aktivního uhlí je všeobecně větší než 0,2 ml/g, vnitřní povrch větší než 400 m2/g, šířka pórů je v rozmezí 0,3 - 1000 nm. Aktivní uhlí se vyrábí karbonizací mnoha různých látek - kokosových skořápek, kamenného uhlí, dřeva atd. Adsorpční kapacita pro vodu je 3 % pro relativní vlhkost 50 %, 7 % pro relativní vlhkost 60 % a 25 % pro relativní vlhkost 70 %.</a:t>
            </a:r>
            <a:r>
              <a:rPr lang="cs-CZ" altLang="cs-CZ" sz="1400" smtClean="0"/>
              <a:t>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sz="1400" smtClean="0">
                <a:latin typeface="Arial" charset="0"/>
              </a:rPr>
              <a:t>Zejména Pro ochranu proti sirovodíku. V pravo jsou 4,5 mm thick extrusions (5-7 mm long) composed of 90% ZnO, 6,4% Al2O3, 0,6% Na2O, internal surface area ca. 50 m²/g, apparent density ap. 1,1 kg/l. The catalyst shows a high affinity for hydrogen sulfide. In tests it offered a better protection to silver than activated carbon or Purafil.</a:t>
            </a:r>
            <a:r>
              <a:rPr lang="cs-CZ" altLang="cs-CZ" sz="1400" smtClean="0"/>
              <a:t>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smtClean="0"/>
              <a:t>Objekty uložené v krabici s přepážkami. Krabice eliminují světlo a prach a zjednodušují manipulaci, vyhledávání a kontrolu zásob. Děliče, které slouží k zabránění vzájemnému nárazu předmětů při manipulaci, jsou mobilní a mohou být upraveny tak, aby vyhovovaly různým typům objektů nebo sbírek.</a:t>
            </a:r>
          </a:p>
        </p:txBody>
      </p:sp>
      <p:sp>
        <p:nvSpPr>
          <p:cNvPr id="144388"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C231D51A-D61F-4394-84E6-A74BD654179D}" type="slidenum">
              <a:rPr lang="cs-CZ" altLang="cs-CZ" smtClean="0">
                <a:latin typeface="Times New Roman" pitchFamily="18" charset="0"/>
              </a:rPr>
              <a:pPr eaLnBrk="1" hangingPunct="1">
                <a:spcBef>
                  <a:spcPct val="0"/>
                </a:spcBef>
              </a:pPr>
              <a:t>18</a:t>
            </a:fld>
            <a:endParaRPr lang="cs-CZ" altLang="cs-CZ" smtClean="0">
              <a:latin typeface="Times New Roman"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55322375-E73D-45F8-9DA5-6E47E43A8785}" type="slidenum">
              <a:rPr lang="cs-CZ" smtClean="0"/>
              <a:t>19</a:t>
            </a:fld>
            <a:endParaRPr lang="cs-CZ"/>
          </a:p>
        </p:txBody>
      </p:sp>
    </p:spTree>
    <p:extLst>
      <p:ext uri="{BB962C8B-B14F-4D97-AF65-F5344CB8AC3E}">
        <p14:creationId xmlns:p14="http://schemas.microsoft.com/office/powerpoint/2010/main" val="30773508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55322375-E73D-45F8-9DA5-6E47E43A8785}" type="slidenum">
              <a:rPr lang="cs-CZ" smtClean="0"/>
              <a:t>20</a:t>
            </a:fld>
            <a:endParaRPr lang="cs-CZ"/>
          </a:p>
        </p:txBody>
      </p:sp>
    </p:spTree>
    <p:extLst>
      <p:ext uri="{BB962C8B-B14F-4D97-AF65-F5344CB8AC3E}">
        <p14:creationId xmlns:p14="http://schemas.microsoft.com/office/powerpoint/2010/main" val="775825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kern="1200" dirty="0" smtClean="0">
                <a:solidFill>
                  <a:schemeClr val="tx1"/>
                </a:solidFill>
                <a:effectLst/>
                <a:latin typeface="+mn-lt"/>
                <a:ea typeface="+mn-ea"/>
                <a:cs typeface="+mn-cs"/>
              </a:rPr>
              <a:t>Vnější polutanty souvisejí zejména s aktivitami průmyslových a zemědělských odvětví nebo obecně lidské činnosti, jako je automobilový provoz, lokální vytápění apod. Příčinou vnitřních polutantů mohou být stavební materiály, těsnicí a nátěrové hmoty, úložné mobiliáře a obaly, čisticí prostředky včetně samotných uchovávaných předmětů a aplikovaných konzervátorsko-restaurátorských zásahů. Některé druhy polutantů mohou být generovány jak ve vnějším prostředí, tak i uvnitř interiérů. Příkladem je ozón, který vzniká při fotochemickém smogu (působením UV záření na oxidy dusíku uvolňované z automobilové dopravy), ale i </a:t>
            </a:r>
            <a:r>
              <a:rPr lang="cs-CZ" sz="1200" kern="1200" dirty="0" err="1" smtClean="0">
                <a:solidFill>
                  <a:schemeClr val="tx1"/>
                </a:solidFill>
                <a:effectLst/>
                <a:latin typeface="+mn-lt"/>
                <a:ea typeface="+mn-ea"/>
                <a:cs typeface="+mn-cs"/>
              </a:rPr>
              <a:t>přičinnosti</a:t>
            </a:r>
            <a:r>
              <a:rPr lang="cs-CZ" sz="1200" kern="1200" dirty="0" smtClean="0">
                <a:solidFill>
                  <a:schemeClr val="tx1"/>
                </a:solidFill>
                <a:effectLst/>
                <a:latin typeface="+mn-lt"/>
                <a:ea typeface="+mn-ea"/>
                <a:cs typeface="+mn-cs"/>
              </a:rPr>
              <a:t> kancelářských kopírek. </a:t>
            </a:r>
            <a:endParaRPr lang="cs-CZ" dirty="0"/>
          </a:p>
        </p:txBody>
      </p:sp>
      <p:sp>
        <p:nvSpPr>
          <p:cNvPr id="4" name="Zástupný symbol pro číslo snímku 3"/>
          <p:cNvSpPr>
            <a:spLocks noGrp="1"/>
          </p:cNvSpPr>
          <p:nvPr>
            <p:ph type="sldNum" sz="quarter" idx="10"/>
          </p:nvPr>
        </p:nvSpPr>
        <p:spPr/>
        <p:txBody>
          <a:bodyPr/>
          <a:lstStyle/>
          <a:p>
            <a:fld id="{55322375-E73D-45F8-9DA5-6E47E43A8785}" type="slidenum">
              <a:rPr lang="cs-CZ" smtClean="0"/>
              <a:t>2</a:t>
            </a:fld>
            <a:endParaRPr lang="cs-CZ"/>
          </a:p>
        </p:txBody>
      </p:sp>
    </p:spTree>
    <p:extLst>
      <p:ext uri="{BB962C8B-B14F-4D97-AF65-F5344CB8AC3E}">
        <p14:creationId xmlns:p14="http://schemas.microsoft.com/office/powerpoint/2010/main" val="13591576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smtClean="0"/>
              <a:t>Světlo má formu elektromagnetického záření, které se přenáší ve formě energetických kvant (fotonů).  Čím má světlo kratší vlnovou délku, tím větší energii vytváří a tím je větší nebezpečí poškození. Proud fotonů dopadá na materiály a narušuje chemické vazby. Fotochemická reakce je složitý proces – energie molekul se zvýší působením světla, což způsobí jejich  chemickou změnu. Různé molekuly mají různou citlivost na světlo -. Zároveň probíhají další reakce s O2 RV, T …</a:t>
            </a:r>
          </a:p>
        </p:txBody>
      </p:sp>
      <p:sp>
        <p:nvSpPr>
          <p:cNvPr id="146436"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42F5417F-628A-406D-99FF-55307BB6307A}" type="slidenum">
              <a:rPr lang="cs-CZ" altLang="cs-CZ" smtClean="0">
                <a:latin typeface="Times New Roman" pitchFamily="18" charset="0"/>
              </a:rPr>
              <a:pPr eaLnBrk="1" hangingPunct="1">
                <a:spcBef>
                  <a:spcPct val="0"/>
                </a:spcBef>
              </a:pPr>
              <a:t>21</a:t>
            </a:fld>
            <a:endParaRPr lang="cs-CZ" altLang="cs-CZ" smtClean="0">
              <a:latin typeface="Times New Roman"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mtClean="0"/>
          </a:p>
        </p:txBody>
      </p:sp>
      <p:sp>
        <p:nvSpPr>
          <p:cNvPr id="148484"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0ABBEB85-4F3E-4633-B123-4597E2E644DA}" type="slidenum">
              <a:rPr lang="cs-CZ" altLang="cs-CZ" smtClean="0">
                <a:latin typeface="Times New Roman" pitchFamily="18" charset="0"/>
              </a:rPr>
              <a:pPr eaLnBrk="1" hangingPunct="1">
                <a:spcBef>
                  <a:spcPct val="0"/>
                </a:spcBef>
              </a:pPr>
              <a:t>22</a:t>
            </a:fld>
            <a:endParaRPr lang="cs-CZ" altLang="cs-CZ" smtClean="0">
              <a:latin typeface="Times New Roman"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mtClean="0"/>
          </a:p>
        </p:txBody>
      </p:sp>
      <p:sp>
        <p:nvSpPr>
          <p:cNvPr id="149508"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D1EC0CD5-CCD4-4D3E-B6A1-53AB322D2E7D}" type="slidenum">
              <a:rPr lang="cs-CZ" altLang="cs-CZ" smtClean="0">
                <a:latin typeface="Times New Roman" pitchFamily="18" charset="0"/>
              </a:rPr>
              <a:pPr eaLnBrk="1" hangingPunct="1">
                <a:spcBef>
                  <a:spcPct val="0"/>
                </a:spcBef>
              </a:pPr>
              <a:t>23</a:t>
            </a:fld>
            <a:endParaRPr lang="cs-CZ" altLang="cs-CZ" smtClean="0">
              <a:latin typeface="Times New Roman"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smtClean="0"/>
              <a:t>3 000 hodin –běžný výstavní rok</a:t>
            </a:r>
          </a:p>
          <a:p>
            <a:r>
              <a:rPr lang="cs-CZ" altLang="cs-CZ" smtClean="0"/>
              <a:t>300 hod. je 6 týdnů tj. 1,5 měsíců</a:t>
            </a:r>
          </a:p>
        </p:txBody>
      </p:sp>
      <p:sp>
        <p:nvSpPr>
          <p:cNvPr id="150532" name="Zástupný symbol pro zápatí 3"/>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r>
              <a:rPr lang="cs-CZ" altLang="cs-CZ" smtClean="0">
                <a:latin typeface="Times New Roman" pitchFamily="18" charset="0"/>
              </a:rPr>
              <a:t>PK světlo 2012</a:t>
            </a:r>
          </a:p>
        </p:txBody>
      </p:sp>
      <p:sp>
        <p:nvSpPr>
          <p:cNvPr id="150533" name="Zástupný symbol pro číslo snímku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BA7F642E-75AB-401C-8658-82DADBA97841}" type="slidenum">
              <a:rPr lang="cs-CZ" altLang="cs-CZ" smtClean="0">
                <a:latin typeface="Times New Roman" pitchFamily="18" charset="0"/>
              </a:rPr>
              <a:pPr eaLnBrk="1" hangingPunct="1">
                <a:spcBef>
                  <a:spcPct val="0"/>
                </a:spcBef>
              </a:pPr>
              <a:t>24</a:t>
            </a:fld>
            <a:endParaRPr lang="cs-CZ" altLang="cs-CZ" smtClean="0">
              <a:latin typeface="Times New Roman"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mtClean="0"/>
          </a:p>
        </p:txBody>
      </p:sp>
      <p:sp>
        <p:nvSpPr>
          <p:cNvPr id="151556"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6A023ECF-A124-4EB1-B95F-9E3B60686BCA}" type="slidenum">
              <a:rPr lang="cs-CZ" altLang="cs-CZ" smtClean="0">
                <a:latin typeface="Times New Roman" pitchFamily="18" charset="0"/>
              </a:rPr>
              <a:pPr eaLnBrk="1" hangingPunct="1">
                <a:spcBef>
                  <a:spcPct val="0"/>
                </a:spcBef>
              </a:pPr>
              <a:t>25</a:t>
            </a:fld>
            <a:endParaRPr lang="cs-CZ" altLang="cs-CZ" smtClean="0">
              <a:latin typeface="Times New Roman"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smtClean="0"/>
              <a:t>Barevná teplota – teplota chromatičnosti – studené světlo má vyšší teplotu chromatičnosti než světlo teplé. V muzeích spíše teplé světlo s 3 000 K</a:t>
            </a:r>
          </a:p>
          <a:p>
            <a:r>
              <a:rPr lang="cs-CZ" altLang="cs-CZ" smtClean="0"/>
              <a:t>Index podání barev, živostnost.</a:t>
            </a:r>
          </a:p>
          <a:p>
            <a:r>
              <a:rPr lang="cs-CZ" altLang="cs-CZ" smtClean="0"/>
              <a:t>LED – light emitting diode.</a:t>
            </a:r>
          </a:p>
        </p:txBody>
      </p:sp>
      <p:sp>
        <p:nvSpPr>
          <p:cNvPr id="152580"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D6E9012F-E32C-4F43-A538-8EDB5C004BAF}" type="slidenum">
              <a:rPr lang="cs-CZ" altLang="cs-CZ" smtClean="0">
                <a:latin typeface="Times New Roman" pitchFamily="18" charset="0"/>
              </a:rPr>
              <a:pPr eaLnBrk="1" hangingPunct="1">
                <a:spcBef>
                  <a:spcPct val="0"/>
                </a:spcBef>
              </a:pPr>
              <a:t>26</a:t>
            </a:fld>
            <a:endParaRPr lang="cs-CZ" altLang="cs-CZ" smtClean="0">
              <a:latin typeface="Times New Roman"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mtClean="0"/>
          </a:p>
        </p:txBody>
      </p:sp>
      <p:sp>
        <p:nvSpPr>
          <p:cNvPr id="153604"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424A1FD1-C116-4326-91EF-9366D812C9A3}" type="slidenum">
              <a:rPr lang="cs-CZ" altLang="cs-CZ" smtClean="0">
                <a:latin typeface="Times New Roman" pitchFamily="18" charset="0"/>
              </a:rPr>
              <a:pPr eaLnBrk="1" hangingPunct="1">
                <a:spcBef>
                  <a:spcPct val="0"/>
                </a:spcBef>
              </a:pPr>
              <a:t>27</a:t>
            </a:fld>
            <a:endParaRPr lang="cs-CZ" altLang="cs-CZ" smtClean="0">
              <a:latin typeface="Times New Roman" pitchFamily="18"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7"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mtClean="0"/>
          </a:p>
        </p:txBody>
      </p:sp>
      <p:sp>
        <p:nvSpPr>
          <p:cNvPr id="154628"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EC9EE937-6417-4BAF-89E7-A713B1B792FF}" type="slidenum">
              <a:rPr lang="cs-CZ" altLang="cs-CZ" smtClean="0">
                <a:latin typeface="Times New Roman" pitchFamily="18" charset="0"/>
              </a:rPr>
              <a:pPr eaLnBrk="1" hangingPunct="1">
                <a:spcBef>
                  <a:spcPct val="0"/>
                </a:spcBef>
              </a:pPr>
              <a:t>28</a:t>
            </a:fld>
            <a:endParaRPr lang="cs-CZ" altLang="cs-CZ" smtClean="0">
              <a:latin typeface="Times New Roman" pitchFamily="18"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mtClean="0"/>
          </a:p>
        </p:txBody>
      </p:sp>
      <p:sp>
        <p:nvSpPr>
          <p:cNvPr id="155652"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EE7AEB43-1595-4243-9AF0-842D9EBEA412}" type="slidenum">
              <a:rPr lang="cs-CZ" altLang="cs-CZ" smtClean="0">
                <a:latin typeface="Times New Roman" pitchFamily="18" charset="0"/>
              </a:rPr>
              <a:pPr eaLnBrk="1" hangingPunct="1">
                <a:spcBef>
                  <a:spcPct val="0"/>
                </a:spcBef>
              </a:pPr>
              <a:t>29</a:t>
            </a:fld>
            <a:endParaRPr lang="cs-CZ" altLang="cs-CZ" smtClean="0">
              <a:latin typeface="Times New Roman" pitchFamily="18"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mtClean="0"/>
          </a:p>
        </p:txBody>
      </p:sp>
      <p:sp>
        <p:nvSpPr>
          <p:cNvPr id="156676"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FF87B708-EE57-4C09-A63F-1FC88EEFDC9D}" type="slidenum">
              <a:rPr lang="cs-CZ" altLang="cs-CZ" smtClean="0">
                <a:latin typeface="Times New Roman" pitchFamily="18" charset="0"/>
              </a:rPr>
              <a:pPr eaLnBrk="1" hangingPunct="1">
                <a:spcBef>
                  <a:spcPct val="0"/>
                </a:spcBef>
              </a:pPr>
              <a:t>30</a:t>
            </a:fld>
            <a:endParaRPr lang="cs-CZ" altLang="cs-CZ" smtClean="0">
              <a:latin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dirty="0" smtClean="0"/>
              <a:t>VOC – </a:t>
            </a:r>
            <a:r>
              <a:rPr lang="cs-CZ" altLang="cs-CZ" dirty="0" err="1" smtClean="0"/>
              <a:t>volatile</a:t>
            </a:r>
            <a:r>
              <a:rPr lang="cs-CZ" altLang="cs-CZ" dirty="0" smtClean="0"/>
              <a:t> </a:t>
            </a:r>
            <a:r>
              <a:rPr lang="cs-CZ" altLang="cs-CZ" dirty="0" err="1" smtClean="0"/>
              <a:t>organic</a:t>
            </a:r>
            <a:r>
              <a:rPr lang="cs-CZ" altLang="cs-CZ" dirty="0" smtClean="0"/>
              <a:t> </a:t>
            </a:r>
            <a:r>
              <a:rPr lang="cs-CZ" altLang="cs-CZ" dirty="0" err="1" smtClean="0"/>
              <a:t>componds</a:t>
            </a:r>
            <a:endParaRPr lang="cs-CZ" altLang="cs-CZ" dirty="0" smtClean="0"/>
          </a:p>
          <a:p>
            <a:endParaRPr lang="cs-CZ" altLang="cs-CZ" dirty="0" smtClean="0"/>
          </a:p>
          <a:p>
            <a:r>
              <a:rPr lang="cs-CZ" altLang="cs-CZ" dirty="0" smtClean="0"/>
              <a:t>Oxidy síry – oxid siřičitý, důsledek spalování fosilních paliv (zejména uhlí), největší zdroje pocházejí z lokálních topenišť (velké teplárny jsou již </a:t>
            </a:r>
            <a:r>
              <a:rPr lang="cs-CZ" altLang="cs-CZ" dirty="0" err="1" smtClean="0"/>
              <a:t>odsiřené</a:t>
            </a:r>
            <a:r>
              <a:rPr lang="cs-CZ" altLang="cs-CZ" dirty="0" smtClean="0"/>
              <a:t>), oxid siřičitý oxiduje na oxid sírový, </a:t>
            </a:r>
            <a:r>
              <a:rPr lang="cs-CZ" altLang="cs-CZ" dirty="0" err="1" smtClean="0"/>
              <a:t>ktreý</a:t>
            </a:r>
            <a:r>
              <a:rPr lang="cs-CZ" altLang="cs-CZ" dirty="0" smtClean="0"/>
              <a:t> reakcí se vzdušnou vlhkostí reaguje na </a:t>
            </a:r>
            <a:r>
              <a:rPr lang="cs-CZ" altLang="cs-CZ" dirty="0" err="1" smtClean="0"/>
              <a:t>kys</a:t>
            </a:r>
            <a:r>
              <a:rPr lang="cs-CZ" altLang="cs-CZ" dirty="0" smtClean="0"/>
              <a:t>. sírovou – kyselý déšť. (</a:t>
            </a:r>
            <a:r>
              <a:rPr lang="cs-CZ" altLang="cs-CZ" dirty="0" err="1" smtClean="0"/>
              <a:t>zp</a:t>
            </a:r>
            <a:r>
              <a:rPr lang="cs-CZ" altLang="cs-CZ" dirty="0" smtClean="0"/>
              <a:t>. Korozi železa, barevné kovy, </a:t>
            </a:r>
            <a:r>
              <a:rPr lang="cs-CZ" altLang="cs-CZ" dirty="0" err="1" smtClean="0"/>
              <a:t>poškozujr</a:t>
            </a:r>
            <a:r>
              <a:rPr lang="cs-CZ" altLang="cs-CZ" dirty="0" smtClean="0"/>
              <a:t> materiály obsahující vápník, bílkovinné materiály (kůži pergamen, vlnu) </a:t>
            </a:r>
          </a:p>
          <a:p>
            <a:r>
              <a:rPr lang="cs-CZ" altLang="cs-CZ" dirty="0" smtClean="0"/>
              <a:t>Sulfan (sirovodík) – produkt tlení , rozkladu </a:t>
            </a:r>
            <a:r>
              <a:rPr lang="cs-CZ" altLang="cs-CZ" dirty="0" err="1" smtClean="0"/>
              <a:t>org</a:t>
            </a:r>
            <a:r>
              <a:rPr lang="cs-CZ" altLang="cs-CZ" dirty="0" smtClean="0"/>
              <a:t>, látek (zapáchá po zkažených vejcích) – korozivně působí zejména na stříbro, olova, olovnaté běloby</a:t>
            </a:r>
          </a:p>
          <a:p>
            <a:r>
              <a:rPr lang="cs-CZ" altLang="cs-CZ" dirty="0" err="1" smtClean="0"/>
              <a:t>Oxiy</a:t>
            </a:r>
            <a:r>
              <a:rPr lang="cs-CZ" altLang="cs-CZ" dirty="0" smtClean="0"/>
              <a:t> dusíku – z automobilového provozu; oxid dusičitý , reaguje s vodou na </a:t>
            </a:r>
            <a:r>
              <a:rPr lang="cs-CZ" altLang="cs-CZ" dirty="0" err="1" smtClean="0"/>
              <a:t>kys</a:t>
            </a:r>
            <a:r>
              <a:rPr lang="cs-CZ" altLang="cs-CZ" dirty="0" smtClean="0"/>
              <a:t>. </a:t>
            </a:r>
            <a:r>
              <a:rPr lang="cs-CZ" altLang="cs-CZ" dirty="0" err="1" smtClean="0"/>
              <a:t>dusičinou</a:t>
            </a:r>
            <a:r>
              <a:rPr lang="cs-CZ" altLang="cs-CZ" dirty="0" smtClean="0"/>
              <a:t> – koroze kovů, hydrolýzu materiálů obsahující celulózu a rozpad </a:t>
            </a:r>
            <a:r>
              <a:rPr lang="cs-CZ" altLang="cs-CZ" dirty="0" err="1" smtClean="0"/>
              <a:t>vápennatých</a:t>
            </a:r>
            <a:r>
              <a:rPr lang="cs-CZ" altLang="cs-CZ" dirty="0" smtClean="0"/>
              <a:t> materiálů.</a:t>
            </a:r>
          </a:p>
          <a:p>
            <a:r>
              <a:rPr lang="cs-CZ" altLang="cs-CZ" dirty="0" smtClean="0"/>
              <a:t>Ozón  - vzniká za teplého počasí při zvýšeném automobilovém průmyslu, kdy dochází k rozkladu oxidu dusičitého na oxid dusný a uvolněný atom kyslíků reaguje s molekulou kyslíku na ozón O3. Oz=n je silně oxidační činidlo – napadá všechny organické materiály,  </a:t>
            </a:r>
          </a:p>
          <a:p>
            <a:r>
              <a:rPr lang="cs-CZ" altLang="cs-CZ" dirty="0" err="1" smtClean="0"/>
              <a:t>Pentalidol</a:t>
            </a:r>
            <a:r>
              <a:rPr lang="cs-CZ" altLang="cs-CZ" dirty="0" smtClean="0"/>
              <a:t> – </a:t>
            </a:r>
            <a:r>
              <a:rPr lang="cs-CZ" altLang="cs-CZ" dirty="0" err="1" smtClean="0"/>
              <a:t>insektisid</a:t>
            </a:r>
            <a:r>
              <a:rPr lang="cs-CZ" altLang="cs-CZ" dirty="0" smtClean="0"/>
              <a:t> obsahující DDT (toxická látka), karcinogenní</a:t>
            </a:r>
          </a:p>
        </p:txBody>
      </p:sp>
      <p:sp>
        <p:nvSpPr>
          <p:cNvPr id="131076"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3D961DEE-6AA2-494D-8D4E-F5CD91DFE997}" type="slidenum">
              <a:rPr lang="cs-CZ" altLang="cs-CZ" smtClean="0">
                <a:latin typeface="Times New Roman" pitchFamily="18" charset="0"/>
              </a:rPr>
              <a:pPr eaLnBrk="1" hangingPunct="1">
                <a:spcBef>
                  <a:spcPct val="0"/>
                </a:spcBef>
              </a:pPr>
              <a:t>3</a:t>
            </a:fld>
            <a:endParaRPr lang="cs-CZ" altLang="cs-CZ" smtClean="0">
              <a:latin typeface="Times New Roman" pitchFamily="18"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55322375-E73D-45F8-9DA5-6E47E43A8785}" type="slidenum">
              <a:rPr lang="cs-CZ" smtClean="0"/>
              <a:t>31</a:t>
            </a:fld>
            <a:endParaRPr lang="cs-CZ"/>
          </a:p>
        </p:txBody>
      </p:sp>
    </p:spTree>
    <p:extLst>
      <p:ext uri="{BB962C8B-B14F-4D97-AF65-F5344CB8AC3E}">
        <p14:creationId xmlns:p14="http://schemas.microsoft.com/office/powerpoint/2010/main" val="22067643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dirty="0" err="1" smtClean="0"/>
              <a:t>Koronavirus</a:t>
            </a:r>
            <a:r>
              <a:rPr lang="cs-CZ" altLang="cs-CZ" dirty="0" smtClean="0"/>
              <a:t> SARS-Cov-2:</a:t>
            </a: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kern="1200" dirty="0" smtClean="0">
                <a:solidFill>
                  <a:schemeClr val="tx1"/>
                </a:solidFill>
                <a:effectLst/>
                <a:latin typeface="+mn-lt"/>
                <a:ea typeface="+mn-ea"/>
                <a:cs typeface="+mn-cs"/>
              </a:rPr>
              <a:t>Pokud je to možné, použít izolaci předmětů kulturního dědictví pro zamezení jejich kontaminace nebo jako metodu ošetření již kontaminovaných materiálů. </a:t>
            </a:r>
            <a:r>
              <a:rPr lang="cs-CZ" sz="1200" kern="1200" dirty="0" err="1" smtClean="0">
                <a:solidFill>
                  <a:schemeClr val="tx1"/>
                </a:solidFill>
                <a:effectLst/>
                <a:latin typeface="+mn-lt"/>
                <a:ea typeface="+mn-ea"/>
                <a:cs typeface="+mn-cs"/>
              </a:rPr>
              <a:t>Koronavirus</a:t>
            </a:r>
            <a:r>
              <a:rPr lang="cs-CZ" sz="1200" kern="1200" dirty="0" smtClean="0">
                <a:solidFill>
                  <a:schemeClr val="tx1"/>
                </a:solidFill>
                <a:effectLst/>
                <a:latin typeface="+mn-lt"/>
                <a:ea typeface="+mn-ea"/>
                <a:cs typeface="+mn-cs"/>
              </a:rPr>
              <a:t> se na neživých površích přirozeně deaktivuje. Podle dostupných studií se předpokládá, že nejméně sedmidenní izolace omezuje riziko u řady materiálů. Metoda izolace je vhodnějším přístupem než přímá aplikace dezinfekčních prostředků, které mohou poškodit řadu historických povrchů.  </a:t>
            </a:r>
          </a:p>
          <a:p>
            <a:pPr marL="0" marR="0" lvl="0" indent="0" algn="l" defTabSz="914400" rtl="0" eaLnBrk="1" fontAlgn="auto" latinLnBrk="0" hangingPunct="1">
              <a:lnSpc>
                <a:spcPct val="100000"/>
              </a:lnSpc>
              <a:spcBef>
                <a:spcPts val="0"/>
              </a:spcBef>
              <a:spcAft>
                <a:spcPts val="0"/>
              </a:spcAft>
              <a:buClrTx/>
              <a:buSzTx/>
              <a:buFontTx/>
              <a:buNone/>
              <a:tabLst/>
              <a:defRPr/>
            </a:pPr>
            <a:r>
              <a:rPr lang="cs-CZ" sz="1200" kern="1200" dirty="0" smtClean="0">
                <a:solidFill>
                  <a:schemeClr val="tx1"/>
                </a:solidFill>
                <a:effectLst/>
                <a:latin typeface="+mn-lt"/>
                <a:ea typeface="+mn-ea"/>
                <a:cs typeface="+mn-cs"/>
              </a:rPr>
              <a:t>Více viz https://mck.technicalmuseum.cz/clanky/doporuceni-pro-ochranu-historickych-materialu/</a:t>
            </a:r>
          </a:p>
          <a:p>
            <a:endParaRPr lang="cs-CZ" altLang="cs-CZ" dirty="0" smtClean="0"/>
          </a:p>
        </p:txBody>
      </p:sp>
      <p:sp>
        <p:nvSpPr>
          <p:cNvPr id="157700"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EB994AB0-C3CA-4CA2-BFE0-54E28114E424}" type="slidenum">
              <a:rPr lang="cs-CZ" altLang="cs-CZ" smtClean="0">
                <a:latin typeface="Times New Roman" pitchFamily="18" charset="0"/>
              </a:rPr>
              <a:pPr eaLnBrk="1" hangingPunct="1">
                <a:spcBef>
                  <a:spcPct val="0"/>
                </a:spcBef>
              </a:pPr>
              <a:t>32</a:t>
            </a:fld>
            <a:endParaRPr lang="cs-CZ" altLang="cs-CZ" smtClean="0">
              <a:latin typeface="Times New Roman" pitchFamily="18"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B457C9FF-314D-4D61-8872-B77A38239EC0}" type="slidenum">
              <a:rPr lang="cs-CZ" altLang="cs-CZ"/>
              <a:pPr/>
              <a:t>33</a:t>
            </a:fld>
            <a:endParaRPr lang="cs-CZ" altLang="cs-CZ"/>
          </a:p>
        </p:txBody>
      </p:sp>
      <p:sp>
        <p:nvSpPr>
          <p:cNvPr id="14338" name="Zástupný symbol pro obrázek snímku 1"/>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14339" name="Zástupný symbol pro poznámky 2"/>
          <p:cNvSpPr>
            <a:spLocks noGrp="1"/>
          </p:cNvSpPr>
          <p:nvPr>
            <p:ph type="body" idx="1"/>
          </p:nvPr>
        </p:nvSpPr>
        <p:spPr/>
        <p:txBody>
          <a:bodyPr lIns="87947" tIns="43973" rIns="87947" bIns="43973"/>
          <a:lstStyle/>
          <a:p>
            <a:pPr marL="0" marR="0" indent="0" algn="l" defTabSz="914400" rtl="0" eaLnBrk="1" fontAlgn="auto" latinLnBrk="0" hangingPunct="1">
              <a:lnSpc>
                <a:spcPct val="100000"/>
              </a:lnSpc>
              <a:spcBef>
                <a:spcPct val="0"/>
              </a:spcBef>
              <a:spcAft>
                <a:spcPts val="0"/>
              </a:spcAft>
              <a:buClrTx/>
              <a:buSzTx/>
              <a:buFontTx/>
              <a:buNone/>
              <a:tabLst/>
              <a:defRPr/>
            </a:pPr>
            <a:r>
              <a:rPr lang="cs-CZ" dirty="0" smtClean="0">
                <a:effectLst/>
              </a:rPr>
              <a:t>Mycelium neboli podhoubí je spleť vláken hub, které nazýváme hyfy. Přes tato vlákna houby absorbují živiny z okolí pro svůj růst, vytvářejí spory umožňující šíření nadzemních částí hub na jiná stanoviště a propojovat mezi sebou řadu rostlin i celé společenství daného ekosystému.</a:t>
            </a:r>
            <a:br>
              <a:rPr lang="cs-CZ" dirty="0" smtClean="0">
                <a:effectLst/>
              </a:rPr>
            </a:br>
            <a:r>
              <a:rPr lang="cs-CZ" dirty="0" smtClean="0">
                <a:effectLst/>
              </a:rPr>
              <a:t/>
            </a:r>
            <a:br>
              <a:rPr lang="cs-CZ" dirty="0" smtClean="0">
                <a:effectLst/>
              </a:rPr>
            </a:br>
            <a:r>
              <a:rPr lang="cs-CZ" dirty="0" smtClean="0">
                <a:effectLst/>
              </a:rPr>
              <a:t>Zdroj: </a:t>
            </a:r>
            <a:r>
              <a:rPr lang="cs-CZ" dirty="0" smtClean="0">
                <a:effectLst/>
                <a:hlinkClick r:id="rId3"/>
              </a:rPr>
              <a:t>https://www.mezistromy.cz/slovnik/mycelium</a:t>
            </a:r>
            <a:endParaRPr lang="cs-CZ" dirty="0" smtClean="0">
              <a:effectLst/>
            </a:endParaRPr>
          </a:p>
          <a:p>
            <a:pPr>
              <a:spcBef>
                <a:spcPct val="0"/>
              </a:spcBef>
            </a:pPr>
            <a:endParaRPr lang="en-US" altLang="cs-CZ" dirty="0"/>
          </a:p>
        </p:txBody>
      </p:sp>
      <p:sp>
        <p:nvSpPr>
          <p:cNvPr id="14340" name="Zástupný symbol pro číslo snímku 3"/>
          <p:cNvSpPr txBox="1">
            <a:spLocks noGrp="1"/>
          </p:cNvSpPr>
          <p:nvPr/>
        </p:nvSpPr>
        <p:spPr bwMode="auto">
          <a:xfrm>
            <a:off x="3849688" y="9430218"/>
            <a:ext cx="2946400" cy="49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947" tIns="43973" rIns="87947" bIns="43973" anchor="b"/>
          <a:lstStyle>
            <a:lvl1pPr defTabSz="879475">
              <a:defRPr>
                <a:solidFill>
                  <a:schemeClr val="tx1"/>
                </a:solidFill>
                <a:latin typeface="Arial" charset="0"/>
                <a:cs typeface="Arial" charset="0"/>
              </a:defRPr>
            </a:lvl1pPr>
            <a:lvl2pPr marL="742950" indent="-285750" defTabSz="879475">
              <a:defRPr>
                <a:solidFill>
                  <a:schemeClr val="tx1"/>
                </a:solidFill>
                <a:latin typeface="Arial" charset="0"/>
                <a:cs typeface="Arial" charset="0"/>
              </a:defRPr>
            </a:lvl2pPr>
            <a:lvl3pPr marL="1143000" indent="-228600" defTabSz="879475">
              <a:defRPr>
                <a:solidFill>
                  <a:schemeClr val="tx1"/>
                </a:solidFill>
                <a:latin typeface="Arial" charset="0"/>
                <a:cs typeface="Arial" charset="0"/>
              </a:defRPr>
            </a:lvl3pPr>
            <a:lvl4pPr marL="1600200" indent="-228600" defTabSz="879475">
              <a:defRPr>
                <a:solidFill>
                  <a:schemeClr val="tx1"/>
                </a:solidFill>
                <a:latin typeface="Arial" charset="0"/>
                <a:cs typeface="Arial" charset="0"/>
              </a:defRPr>
            </a:lvl4pPr>
            <a:lvl5pPr marL="2057400" indent="-228600" defTabSz="879475">
              <a:defRPr>
                <a:solidFill>
                  <a:schemeClr val="tx1"/>
                </a:solidFill>
                <a:latin typeface="Arial" charset="0"/>
                <a:cs typeface="Arial" charset="0"/>
              </a:defRPr>
            </a:lvl5pPr>
            <a:lvl6pPr marL="2514600" indent="-228600" defTabSz="879475" fontAlgn="base">
              <a:spcBef>
                <a:spcPct val="0"/>
              </a:spcBef>
              <a:spcAft>
                <a:spcPct val="0"/>
              </a:spcAft>
              <a:defRPr>
                <a:solidFill>
                  <a:schemeClr val="tx1"/>
                </a:solidFill>
                <a:latin typeface="Arial" charset="0"/>
                <a:cs typeface="Arial" charset="0"/>
              </a:defRPr>
            </a:lvl6pPr>
            <a:lvl7pPr marL="2971800" indent="-228600" defTabSz="879475" fontAlgn="base">
              <a:spcBef>
                <a:spcPct val="0"/>
              </a:spcBef>
              <a:spcAft>
                <a:spcPct val="0"/>
              </a:spcAft>
              <a:defRPr>
                <a:solidFill>
                  <a:schemeClr val="tx1"/>
                </a:solidFill>
                <a:latin typeface="Arial" charset="0"/>
                <a:cs typeface="Arial" charset="0"/>
              </a:defRPr>
            </a:lvl7pPr>
            <a:lvl8pPr marL="3429000" indent="-228600" defTabSz="879475" fontAlgn="base">
              <a:spcBef>
                <a:spcPct val="0"/>
              </a:spcBef>
              <a:spcAft>
                <a:spcPct val="0"/>
              </a:spcAft>
              <a:defRPr>
                <a:solidFill>
                  <a:schemeClr val="tx1"/>
                </a:solidFill>
                <a:latin typeface="Arial" charset="0"/>
                <a:cs typeface="Arial" charset="0"/>
              </a:defRPr>
            </a:lvl8pPr>
            <a:lvl9pPr marL="3886200" indent="-228600" defTabSz="879475" fontAlgn="base">
              <a:spcBef>
                <a:spcPct val="0"/>
              </a:spcBef>
              <a:spcAft>
                <a:spcPct val="0"/>
              </a:spcAft>
              <a:defRPr>
                <a:solidFill>
                  <a:schemeClr val="tx1"/>
                </a:solidFill>
                <a:latin typeface="Arial" charset="0"/>
                <a:cs typeface="Arial" charset="0"/>
              </a:defRPr>
            </a:lvl9pPr>
          </a:lstStyle>
          <a:p>
            <a:pPr algn="r"/>
            <a:fld id="{E1209DD2-B1FC-4176-8FE9-51F78BE378D2}" type="slidenum">
              <a:rPr lang="en-US" altLang="cs-CZ" sz="1200"/>
              <a:pPr algn="r"/>
              <a:t>33</a:t>
            </a:fld>
            <a:endParaRPr lang="en-US" altLang="cs-CZ"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103009DB-E8D3-44B6-89ED-4BA83581E5B2}" type="slidenum">
              <a:rPr lang="cs-CZ" altLang="cs-CZ"/>
              <a:pPr/>
              <a:t>34</a:t>
            </a:fld>
            <a:endParaRPr lang="cs-CZ" altLang="cs-CZ"/>
          </a:p>
        </p:txBody>
      </p:sp>
      <p:sp>
        <p:nvSpPr>
          <p:cNvPr id="11266" name="Zástupný symbol pro obrázek snímku 1"/>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11267" name="Zástupný symbol pro poznámky 2"/>
          <p:cNvSpPr>
            <a:spLocks noGrp="1"/>
          </p:cNvSpPr>
          <p:nvPr>
            <p:ph type="body" idx="1"/>
          </p:nvPr>
        </p:nvSpPr>
        <p:spPr/>
        <p:txBody>
          <a:bodyPr lIns="87947" tIns="43973" rIns="87947" bIns="43973"/>
          <a:lstStyle/>
          <a:p>
            <a:pPr>
              <a:spcBef>
                <a:spcPct val="0"/>
              </a:spcBef>
            </a:pPr>
            <a:endParaRPr lang="en-US" altLang="cs-CZ"/>
          </a:p>
        </p:txBody>
      </p:sp>
      <p:sp>
        <p:nvSpPr>
          <p:cNvPr id="11268" name="Zástupný symbol pro číslo snímku 3"/>
          <p:cNvSpPr txBox="1">
            <a:spLocks noGrp="1"/>
          </p:cNvSpPr>
          <p:nvPr/>
        </p:nvSpPr>
        <p:spPr bwMode="auto">
          <a:xfrm>
            <a:off x="3849688" y="9430218"/>
            <a:ext cx="2946400" cy="49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947" tIns="43973" rIns="87947" bIns="43973" anchor="b"/>
          <a:lstStyle>
            <a:lvl1pPr defTabSz="879475">
              <a:defRPr>
                <a:solidFill>
                  <a:schemeClr val="tx1"/>
                </a:solidFill>
                <a:latin typeface="Arial" charset="0"/>
                <a:cs typeface="Arial" charset="0"/>
              </a:defRPr>
            </a:lvl1pPr>
            <a:lvl2pPr marL="742950" indent="-285750" defTabSz="879475">
              <a:defRPr>
                <a:solidFill>
                  <a:schemeClr val="tx1"/>
                </a:solidFill>
                <a:latin typeface="Arial" charset="0"/>
                <a:cs typeface="Arial" charset="0"/>
              </a:defRPr>
            </a:lvl2pPr>
            <a:lvl3pPr marL="1143000" indent="-228600" defTabSz="879475">
              <a:defRPr>
                <a:solidFill>
                  <a:schemeClr val="tx1"/>
                </a:solidFill>
                <a:latin typeface="Arial" charset="0"/>
                <a:cs typeface="Arial" charset="0"/>
              </a:defRPr>
            </a:lvl3pPr>
            <a:lvl4pPr marL="1600200" indent="-228600" defTabSz="879475">
              <a:defRPr>
                <a:solidFill>
                  <a:schemeClr val="tx1"/>
                </a:solidFill>
                <a:latin typeface="Arial" charset="0"/>
                <a:cs typeface="Arial" charset="0"/>
              </a:defRPr>
            </a:lvl4pPr>
            <a:lvl5pPr marL="2057400" indent="-228600" defTabSz="879475">
              <a:defRPr>
                <a:solidFill>
                  <a:schemeClr val="tx1"/>
                </a:solidFill>
                <a:latin typeface="Arial" charset="0"/>
                <a:cs typeface="Arial" charset="0"/>
              </a:defRPr>
            </a:lvl5pPr>
            <a:lvl6pPr marL="2514600" indent="-228600" defTabSz="879475" fontAlgn="base">
              <a:spcBef>
                <a:spcPct val="0"/>
              </a:spcBef>
              <a:spcAft>
                <a:spcPct val="0"/>
              </a:spcAft>
              <a:defRPr>
                <a:solidFill>
                  <a:schemeClr val="tx1"/>
                </a:solidFill>
                <a:latin typeface="Arial" charset="0"/>
                <a:cs typeface="Arial" charset="0"/>
              </a:defRPr>
            </a:lvl6pPr>
            <a:lvl7pPr marL="2971800" indent="-228600" defTabSz="879475" fontAlgn="base">
              <a:spcBef>
                <a:spcPct val="0"/>
              </a:spcBef>
              <a:spcAft>
                <a:spcPct val="0"/>
              </a:spcAft>
              <a:defRPr>
                <a:solidFill>
                  <a:schemeClr val="tx1"/>
                </a:solidFill>
                <a:latin typeface="Arial" charset="0"/>
                <a:cs typeface="Arial" charset="0"/>
              </a:defRPr>
            </a:lvl7pPr>
            <a:lvl8pPr marL="3429000" indent="-228600" defTabSz="879475" fontAlgn="base">
              <a:spcBef>
                <a:spcPct val="0"/>
              </a:spcBef>
              <a:spcAft>
                <a:spcPct val="0"/>
              </a:spcAft>
              <a:defRPr>
                <a:solidFill>
                  <a:schemeClr val="tx1"/>
                </a:solidFill>
                <a:latin typeface="Arial" charset="0"/>
                <a:cs typeface="Arial" charset="0"/>
              </a:defRPr>
            </a:lvl8pPr>
            <a:lvl9pPr marL="3886200" indent="-228600" defTabSz="879475" fontAlgn="base">
              <a:spcBef>
                <a:spcPct val="0"/>
              </a:spcBef>
              <a:spcAft>
                <a:spcPct val="0"/>
              </a:spcAft>
              <a:defRPr>
                <a:solidFill>
                  <a:schemeClr val="tx1"/>
                </a:solidFill>
                <a:latin typeface="Arial" charset="0"/>
                <a:cs typeface="Arial" charset="0"/>
              </a:defRPr>
            </a:lvl9pPr>
          </a:lstStyle>
          <a:p>
            <a:pPr algn="r"/>
            <a:fld id="{E6AD9FFA-8E09-4720-825D-F2C848AA5332}" type="slidenum">
              <a:rPr lang="en-US" altLang="cs-CZ" sz="1200"/>
              <a:pPr algn="r"/>
              <a:t>34</a:t>
            </a:fld>
            <a:endParaRPr lang="en-US" altLang="cs-CZ"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14419DC5-91EF-433B-9A0A-57EF1A520F93}" type="slidenum">
              <a:rPr lang="cs-CZ" altLang="cs-CZ"/>
              <a:pPr/>
              <a:t>35</a:t>
            </a:fld>
            <a:endParaRPr lang="cs-CZ" altLang="cs-CZ"/>
          </a:p>
        </p:txBody>
      </p:sp>
      <p:sp>
        <p:nvSpPr>
          <p:cNvPr id="19458" name="Zástupný symbol pro obrázek snímku 1"/>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19459" name="Zástupný symbol pro poznámky 2"/>
          <p:cNvSpPr>
            <a:spLocks noGrp="1"/>
          </p:cNvSpPr>
          <p:nvPr>
            <p:ph type="body" idx="1"/>
          </p:nvPr>
        </p:nvSpPr>
        <p:spPr/>
        <p:txBody>
          <a:bodyPr lIns="87947" tIns="43973" rIns="87947" bIns="43973"/>
          <a:lstStyle/>
          <a:p>
            <a:pPr>
              <a:spcBef>
                <a:spcPct val="0"/>
              </a:spcBef>
            </a:pPr>
            <a:endParaRPr lang="en-US" altLang="cs-CZ"/>
          </a:p>
        </p:txBody>
      </p:sp>
      <p:sp>
        <p:nvSpPr>
          <p:cNvPr id="19460" name="Zástupný symbol pro číslo snímku 3"/>
          <p:cNvSpPr txBox="1">
            <a:spLocks noGrp="1"/>
          </p:cNvSpPr>
          <p:nvPr/>
        </p:nvSpPr>
        <p:spPr bwMode="auto">
          <a:xfrm>
            <a:off x="3849688" y="9430218"/>
            <a:ext cx="2946400" cy="49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947" tIns="43973" rIns="87947" bIns="43973" anchor="b"/>
          <a:lstStyle>
            <a:lvl1pPr defTabSz="879475">
              <a:defRPr>
                <a:solidFill>
                  <a:schemeClr val="tx1"/>
                </a:solidFill>
                <a:latin typeface="Arial" charset="0"/>
                <a:cs typeface="Arial" charset="0"/>
              </a:defRPr>
            </a:lvl1pPr>
            <a:lvl2pPr marL="742950" indent="-285750" defTabSz="879475">
              <a:defRPr>
                <a:solidFill>
                  <a:schemeClr val="tx1"/>
                </a:solidFill>
                <a:latin typeface="Arial" charset="0"/>
                <a:cs typeface="Arial" charset="0"/>
              </a:defRPr>
            </a:lvl2pPr>
            <a:lvl3pPr marL="1143000" indent="-228600" defTabSz="879475">
              <a:defRPr>
                <a:solidFill>
                  <a:schemeClr val="tx1"/>
                </a:solidFill>
                <a:latin typeface="Arial" charset="0"/>
                <a:cs typeface="Arial" charset="0"/>
              </a:defRPr>
            </a:lvl3pPr>
            <a:lvl4pPr marL="1600200" indent="-228600" defTabSz="879475">
              <a:defRPr>
                <a:solidFill>
                  <a:schemeClr val="tx1"/>
                </a:solidFill>
                <a:latin typeface="Arial" charset="0"/>
                <a:cs typeface="Arial" charset="0"/>
              </a:defRPr>
            </a:lvl4pPr>
            <a:lvl5pPr marL="2057400" indent="-228600" defTabSz="879475">
              <a:defRPr>
                <a:solidFill>
                  <a:schemeClr val="tx1"/>
                </a:solidFill>
                <a:latin typeface="Arial" charset="0"/>
                <a:cs typeface="Arial" charset="0"/>
              </a:defRPr>
            </a:lvl5pPr>
            <a:lvl6pPr marL="2514600" indent="-228600" defTabSz="879475" fontAlgn="base">
              <a:spcBef>
                <a:spcPct val="0"/>
              </a:spcBef>
              <a:spcAft>
                <a:spcPct val="0"/>
              </a:spcAft>
              <a:defRPr>
                <a:solidFill>
                  <a:schemeClr val="tx1"/>
                </a:solidFill>
                <a:latin typeface="Arial" charset="0"/>
                <a:cs typeface="Arial" charset="0"/>
              </a:defRPr>
            </a:lvl6pPr>
            <a:lvl7pPr marL="2971800" indent="-228600" defTabSz="879475" fontAlgn="base">
              <a:spcBef>
                <a:spcPct val="0"/>
              </a:spcBef>
              <a:spcAft>
                <a:spcPct val="0"/>
              </a:spcAft>
              <a:defRPr>
                <a:solidFill>
                  <a:schemeClr val="tx1"/>
                </a:solidFill>
                <a:latin typeface="Arial" charset="0"/>
                <a:cs typeface="Arial" charset="0"/>
              </a:defRPr>
            </a:lvl7pPr>
            <a:lvl8pPr marL="3429000" indent="-228600" defTabSz="879475" fontAlgn="base">
              <a:spcBef>
                <a:spcPct val="0"/>
              </a:spcBef>
              <a:spcAft>
                <a:spcPct val="0"/>
              </a:spcAft>
              <a:defRPr>
                <a:solidFill>
                  <a:schemeClr val="tx1"/>
                </a:solidFill>
                <a:latin typeface="Arial" charset="0"/>
                <a:cs typeface="Arial" charset="0"/>
              </a:defRPr>
            </a:lvl8pPr>
            <a:lvl9pPr marL="3886200" indent="-228600" defTabSz="879475" fontAlgn="base">
              <a:spcBef>
                <a:spcPct val="0"/>
              </a:spcBef>
              <a:spcAft>
                <a:spcPct val="0"/>
              </a:spcAft>
              <a:defRPr>
                <a:solidFill>
                  <a:schemeClr val="tx1"/>
                </a:solidFill>
                <a:latin typeface="Arial" charset="0"/>
                <a:cs typeface="Arial" charset="0"/>
              </a:defRPr>
            </a:lvl9pPr>
          </a:lstStyle>
          <a:p>
            <a:pPr algn="r"/>
            <a:fld id="{15BA2C0C-E4C5-4545-8F83-17291D26CA4D}" type="slidenum">
              <a:rPr lang="en-US" altLang="cs-CZ" sz="1200"/>
              <a:pPr algn="r"/>
              <a:t>35</a:t>
            </a:fld>
            <a:endParaRPr lang="en-US" altLang="cs-CZ"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8A21A9BC-8EA1-4114-8261-CCE7B8F174F2}" type="slidenum">
              <a:rPr lang="cs-CZ" altLang="cs-CZ"/>
              <a:pPr/>
              <a:t>36</a:t>
            </a:fld>
            <a:endParaRPr lang="cs-CZ" altLang="cs-CZ"/>
          </a:p>
        </p:txBody>
      </p:sp>
      <p:sp>
        <p:nvSpPr>
          <p:cNvPr id="32770" name="Zástupný symbol pro obrázek snímku 1"/>
          <p:cNvSpPr>
            <a:spLocks noGrp="1" noRot="1" noChangeAspect="1" noTextEdit="1"/>
          </p:cNvSpPr>
          <p:nvPr>
            <p:ph type="sldImg"/>
          </p:nvPr>
        </p:nvSpPr>
        <p:spPr>
          <a:ln/>
          <a:extLst>
            <a:ext uri="{909E8E84-426E-40DD-AFC4-6F175D3DCCD1}">
              <a14:hiddenFill xmlns:a14="http://schemas.microsoft.com/office/drawing/2010/main">
                <a:noFill/>
              </a14:hiddenFill>
            </a:ext>
          </a:extLst>
        </p:spPr>
      </p:sp>
      <p:sp>
        <p:nvSpPr>
          <p:cNvPr id="32771" name="Zástupný symbol pro poznámky 2"/>
          <p:cNvSpPr>
            <a:spLocks noGrp="1"/>
          </p:cNvSpPr>
          <p:nvPr>
            <p:ph type="body" idx="1"/>
          </p:nvPr>
        </p:nvSpPr>
        <p:spPr/>
        <p:txBody>
          <a:bodyPr lIns="87947" tIns="43973" rIns="87947" bIns="43973"/>
          <a:lstStyle/>
          <a:p>
            <a:pPr>
              <a:spcBef>
                <a:spcPct val="0"/>
              </a:spcBef>
            </a:pPr>
            <a:endParaRPr lang="en-US" altLang="cs-CZ"/>
          </a:p>
        </p:txBody>
      </p:sp>
      <p:sp>
        <p:nvSpPr>
          <p:cNvPr id="32772" name="Zástupný symbol pro číslo snímku 3"/>
          <p:cNvSpPr txBox="1">
            <a:spLocks noGrp="1"/>
          </p:cNvSpPr>
          <p:nvPr/>
        </p:nvSpPr>
        <p:spPr bwMode="auto">
          <a:xfrm>
            <a:off x="3849688" y="9430218"/>
            <a:ext cx="2946400" cy="49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947" tIns="43973" rIns="87947" bIns="43973" anchor="b"/>
          <a:lstStyle>
            <a:lvl1pPr defTabSz="879475">
              <a:defRPr>
                <a:solidFill>
                  <a:schemeClr val="tx1"/>
                </a:solidFill>
                <a:latin typeface="Arial" charset="0"/>
                <a:cs typeface="Arial" charset="0"/>
              </a:defRPr>
            </a:lvl1pPr>
            <a:lvl2pPr marL="742950" indent="-285750" defTabSz="879475">
              <a:defRPr>
                <a:solidFill>
                  <a:schemeClr val="tx1"/>
                </a:solidFill>
                <a:latin typeface="Arial" charset="0"/>
                <a:cs typeface="Arial" charset="0"/>
              </a:defRPr>
            </a:lvl2pPr>
            <a:lvl3pPr marL="1143000" indent="-228600" defTabSz="879475">
              <a:defRPr>
                <a:solidFill>
                  <a:schemeClr val="tx1"/>
                </a:solidFill>
                <a:latin typeface="Arial" charset="0"/>
                <a:cs typeface="Arial" charset="0"/>
              </a:defRPr>
            </a:lvl3pPr>
            <a:lvl4pPr marL="1600200" indent="-228600" defTabSz="879475">
              <a:defRPr>
                <a:solidFill>
                  <a:schemeClr val="tx1"/>
                </a:solidFill>
                <a:latin typeface="Arial" charset="0"/>
                <a:cs typeface="Arial" charset="0"/>
              </a:defRPr>
            </a:lvl4pPr>
            <a:lvl5pPr marL="2057400" indent="-228600" defTabSz="879475">
              <a:defRPr>
                <a:solidFill>
                  <a:schemeClr val="tx1"/>
                </a:solidFill>
                <a:latin typeface="Arial" charset="0"/>
                <a:cs typeface="Arial" charset="0"/>
              </a:defRPr>
            </a:lvl5pPr>
            <a:lvl6pPr marL="2514600" indent="-228600" defTabSz="879475" fontAlgn="base">
              <a:spcBef>
                <a:spcPct val="0"/>
              </a:spcBef>
              <a:spcAft>
                <a:spcPct val="0"/>
              </a:spcAft>
              <a:defRPr>
                <a:solidFill>
                  <a:schemeClr val="tx1"/>
                </a:solidFill>
                <a:latin typeface="Arial" charset="0"/>
                <a:cs typeface="Arial" charset="0"/>
              </a:defRPr>
            </a:lvl6pPr>
            <a:lvl7pPr marL="2971800" indent="-228600" defTabSz="879475" fontAlgn="base">
              <a:spcBef>
                <a:spcPct val="0"/>
              </a:spcBef>
              <a:spcAft>
                <a:spcPct val="0"/>
              </a:spcAft>
              <a:defRPr>
                <a:solidFill>
                  <a:schemeClr val="tx1"/>
                </a:solidFill>
                <a:latin typeface="Arial" charset="0"/>
                <a:cs typeface="Arial" charset="0"/>
              </a:defRPr>
            </a:lvl7pPr>
            <a:lvl8pPr marL="3429000" indent="-228600" defTabSz="879475" fontAlgn="base">
              <a:spcBef>
                <a:spcPct val="0"/>
              </a:spcBef>
              <a:spcAft>
                <a:spcPct val="0"/>
              </a:spcAft>
              <a:defRPr>
                <a:solidFill>
                  <a:schemeClr val="tx1"/>
                </a:solidFill>
                <a:latin typeface="Arial" charset="0"/>
                <a:cs typeface="Arial" charset="0"/>
              </a:defRPr>
            </a:lvl8pPr>
            <a:lvl9pPr marL="3886200" indent="-228600" defTabSz="879475" fontAlgn="base">
              <a:spcBef>
                <a:spcPct val="0"/>
              </a:spcBef>
              <a:spcAft>
                <a:spcPct val="0"/>
              </a:spcAft>
              <a:defRPr>
                <a:solidFill>
                  <a:schemeClr val="tx1"/>
                </a:solidFill>
                <a:latin typeface="Arial" charset="0"/>
                <a:cs typeface="Arial" charset="0"/>
              </a:defRPr>
            </a:lvl9pPr>
          </a:lstStyle>
          <a:p>
            <a:pPr algn="r"/>
            <a:fld id="{3850E86C-93DC-4951-8E61-57747B193905}" type="slidenum">
              <a:rPr lang="en-US" altLang="cs-CZ" sz="1200"/>
              <a:pPr algn="r"/>
              <a:t>36</a:t>
            </a:fld>
            <a:endParaRPr lang="en-US" altLang="cs-CZ" sz="12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200" i="1" kern="1200" dirty="0" smtClean="0">
                <a:solidFill>
                  <a:schemeClr val="tx1"/>
                </a:solidFill>
                <a:effectLst/>
                <a:latin typeface="+mn-lt"/>
                <a:ea typeface="+mn-ea"/>
                <a:cs typeface="+mn-cs"/>
              </a:rPr>
              <a:t>Biologičtí škůdci (mikroorganizmy, hmyz, hlodavci, ptáci), vyskytující se v mnoha různých formách a druzích, jsou závažným problémem při ochraně předmětů kulturní povahy. Důležitou součástí celkové strategie nastavování vhodných podmínek pro dlouhodobé uchovávání předmětů jsou proto preventivní opatření pro snižování rizika napadení biologickými škůdci, jejich včasná detekce a sanace. Účinnost těchto opatření souvisí rovněž se znalostí různých forem biologického poškozování v návaznosti na identifikaci jednotlivých škůdců, jejich vegetativního období a možností jejich sanace.</a:t>
            </a:r>
          </a:p>
          <a:p>
            <a:pPr marL="0" marR="0" indent="0" algn="l" defTabSz="914400" rtl="0" eaLnBrk="1" fontAlgn="auto" latinLnBrk="0" hangingPunct="1">
              <a:lnSpc>
                <a:spcPct val="100000"/>
              </a:lnSpc>
              <a:spcBef>
                <a:spcPts val="0"/>
              </a:spcBef>
              <a:spcAft>
                <a:spcPts val="0"/>
              </a:spcAft>
              <a:buClrTx/>
              <a:buSzTx/>
              <a:buFontTx/>
              <a:buNone/>
              <a:tabLst/>
              <a:defRPr/>
            </a:pPr>
            <a:r>
              <a:rPr lang="cs-CZ" sz="1200" kern="1200" dirty="0" smtClean="0">
                <a:solidFill>
                  <a:schemeClr val="tx1"/>
                </a:solidFill>
                <a:effectLst/>
                <a:latin typeface="+mn-lt"/>
                <a:ea typeface="+mn-ea"/>
                <a:cs typeface="+mn-cs"/>
              </a:rPr>
              <a:t>Celková holistická strategie, která je označována též jako integrovaná ochrana proti škůdcům (</a:t>
            </a:r>
            <a:r>
              <a:rPr lang="cs-CZ" sz="1200" kern="1200" dirty="0" err="1" smtClean="0">
                <a:solidFill>
                  <a:schemeClr val="tx1"/>
                </a:solidFill>
                <a:effectLst/>
                <a:latin typeface="+mn-lt"/>
                <a:ea typeface="+mn-ea"/>
                <a:cs typeface="+mn-cs"/>
              </a:rPr>
              <a:t>integrated</a:t>
            </a:r>
            <a:r>
              <a:rPr lang="cs-CZ" sz="1200" kern="1200" dirty="0" smtClean="0">
                <a:solidFill>
                  <a:schemeClr val="tx1"/>
                </a:solidFill>
                <a:effectLst/>
                <a:latin typeface="+mn-lt"/>
                <a:ea typeface="+mn-ea"/>
                <a:cs typeface="+mn-cs"/>
              </a:rPr>
              <a:t> pest </a:t>
            </a:r>
            <a:r>
              <a:rPr lang="cs-CZ" sz="1200" kern="1200" dirty="0" err="1" smtClean="0">
                <a:solidFill>
                  <a:schemeClr val="tx1"/>
                </a:solidFill>
                <a:effectLst/>
                <a:latin typeface="+mn-lt"/>
                <a:ea typeface="+mn-ea"/>
                <a:cs typeface="+mn-cs"/>
              </a:rPr>
              <a:t>manage-ment</a:t>
            </a:r>
            <a:r>
              <a:rPr lang="cs-CZ" sz="1200" kern="1200" dirty="0" smtClean="0">
                <a:solidFill>
                  <a:schemeClr val="tx1"/>
                </a:solidFill>
                <a:effectLst/>
                <a:latin typeface="+mn-lt"/>
                <a:ea typeface="+mn-ea"/>
                <a:cs typeface="+mn-cs"/>
              </a:rPr>
              <a:t>),</a:t>
            </a:r>
          </a:p>
          <a:p>
            <a:r>
              <a:rPr lang="cs-CZ" dirty="0" smtClean="0"/>
              <a:t>Metodika str. 35 – 38.</a:t>
            </a:r>
            <a:endParaRPr lang="cs-CZ" dirty="0"/>
          </a:p>
        </p:txBody>
      </p:sp>
      <p:sp>
        <p:nvSpPr>
          <p:cNvPr id="4" name="Zástupný symbol pro číslo snímku 3"/>
          <p:cNvSpPr>
            <a:spLocks noGrp="1"/>
          </p:cNvSpPr>
          <p:nvPr>
            <p:ph type="sldNum" sz="quarter" idx="10"/>
          </p:nvPr>
        </p:nvSpPr>
        <p:spPr/>
        <p:txBody>
          <a:bodyPr/>
          <a:lstStyle/>
          <a:p>
            <a:fld id="{55322375-E73D-45F8-9DA5-6E47E43A8785}" type="slidenum">
              <a:rPr lang="cs-CZ" smtClean="0"/>
              <a:t>37</a:t>
            </a:fld>
            <a:endParaRPr lang="cs-CZ"/>
          </a:p>
        </p:txBody>
      </p:sp>
    </p:spTree>
    <p:extLst>
      <p:ext uri="{BB962C8B-B14F-4D97-AF65-F5344CB8AC3E}">
        <p14:creationId xmlns:p14="http://schemas.microsoft.com/office/powerpoint/2010/main" val="1803925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dirty="0" smtClean="0"/>
              <a:t>Plísně napadají zejména organické materiály, ale i zdivo, laky na kovech apod. Prevence je dodržovat optimální klimatické podmínky, čistotu, pohyb vzduchu, pravidelné čištění filtru, rotačních bubnů u zvlhčovačů.</a:t>
            </a:r>
          </a:p>
          <a:p>
            <a:r>
              <a:rPr lang="cs-CZ" altLang="cs-CZ" dirty="0" smtClean="0"/>
              <a:t>Nepoužívat dýmovnice </a:t>
            </a:r>
            <a:r>
              <a:rPr lang="cs-CZ" altLang="cs-CZ" dirty="0" err="1" smtClean="0"/>
              <a:t>Vican</a:t>
            </a:r>
            <a:r>
              <a:rPr lang="cs-CZ" altLang="cs-CZ" dirty="0" smtClean="0"/>
              <a:t>, </a:t>
            </a:r>
            <a:r>
              <a:rPr lang="cs-CZ" altLang="cs-CZ" dirty="0" err="1" smtClean="0"/>
              <a:t>fosfan</a:t>
            </a:r>
            <a:r>
              <a:rPr lang="cs-CZ" altLang="cs-CZ" dirty="0" smtClean="0"/>
              <a:t> (fosforovodík PH3) – mohou reagovat s </a:t>
            </a:r>
            <a:r>
              <a:rPr lang="cs-CZ" altLang="cs-CZ" dirty="0" err="1" smtClean="0"/>
              <a:t>anorg</a:t>
            </a:r>
            <a:r>
              <a:rPr lang="cs-CZ" altLang="cs-CZ" dirty="0" smtClean="0"/>
              <a:t>. Pigmenty – kationty kovů, mění barvy; </a:t>
            </a:r>
            <a:r>
              <a:rPr lang="cs-CZ" altLang="cs-CZ" dirty="0" err="1" smtClean="0"/>
              <a:t>Coopex</a:t>
            </a:r>
            <a:r>
              <a:rPr lang="cs-CZ" altLang="cs-CZ" dirty="0" smtClean="0"/>
              <a:t> – dýmovnice obsahují </a:t>
            </a:r>
            <a:r>
              <a:rPr lang="cs-CZ" altLang="cs-CZ" dirty="0" err="1" smtClean="0"/>
              <a:t>petmetrin</a:t>
            </a:r>
            <a:r>
              <a:rPr lang="cs-CZ" altLang="cs-CZ" dirty="0" smtClean="0"/>
              <a:t>, chlorečnan draselný – zápalnou směs, pozor hrozí iniciace korze – zejména archeologická železa! , dále Savo</a:t>
            </a:r>
          </a:p>
          <a:p>
            <a:r>
              <a:rPr lang="cs-CZ" altLang="cs-CZ" dirty="0" smtClean="0"/>
              <a:t>Zásady: likvidace vždy mokrou cestou, postřik přímo na místo plísně, hygiena (rukavice, roušky, oplach rukou – octovou vodou)</a:t>
            </a:r>
          </a:p>
          <a:p>
            <a:r>
              <a:rPr lang="cs-CZ" altLang="cs-CZ" dirty="0" smtClean="0"/>
              <a:t> Plynování –v době výletu hmyzu na jaře, nepoužívat </a:t>
            </a:r>
            <a:r>
              <a:rPr lang="cs-CZ" altLang="cs-CZ" dirty="0" err="1" smtClean="0"/>
              <a:t>methylbromid</a:t>
            </a:r>
            <a:r>
              <a:rPr lang="cs-CZ" altLang="cs-CZ" dirty="0" smtClean="0"/>
              <a:t> – může poškodit stříbrné materiály a fotografický materiál, bývá znečištěn </a:t>
            </a:r>
            <a:r>
              <a:rPr lang="cs-CZ" altLang="cs-CZ" dirty="0" err="1" smtClean="0"/>
              <a:t>methylchloridem</a:t>
            </a:r>
            <a:r>
              <a:rPr lang="cs-CZ" altLang="cs-CZ" dirty="0" smtClean="0"/>
              <a:t>, který při zvýšené vlhkosti </a:t>
            </a:r>
            <a:r>
              <a:rPr lang="cs-CZ" altLang="cs-CZ" dirty="0" err="1" smtClean="0"/>
              <a:t>vytváři</a:t>
            </a:r>
            <a:r>
              <a:rPr lang="cs-CZ" altLang="cs-CZ" dirty="0" smtClean="0"/>
              <a:t> chlorovodík. </a:t>
            </a:r>
          </a:p>
          <a:p>
            <a:r>
              <a:rPr lang="cs-CZ" altLang="cs-CZ" dirty="0" smtClean="0"/>
              <a:t>Používají s </a:t>
            </a:r>
            <a:r>
              <a:rPr lang="cs-CZ" altLang="cs-CZ" dirty="0" err="1" smtClean="0"/>
              <a:t>aereosloy</a:t>
            </a:r>
            <a:r>
              <a:rPr lang="cs-CZ" altLang="cs-CZ" dirty="0" smtClean="0"/>
              <a:t> s </a:t>
            </a:r>
            <a:r>
              <a:rPr lang="cs-CZ" altLang="cs-CZ" dirty="0" err="1" smtClean="0"/>
              <a:t>pyrethroidy</a:t>
            </a:r>
            <a:r>
              <a:rPr lang="cs-CZ" altLang="cs-CZ" dirty="0" smtClean="0"/>
              <a:t> – sorbují na povrchu materiál§ a mají též </a:t>
            </a:r>
            <a:r>
              <a:rPr lang="cs-CZ" altLang="cs-CZ" dirty="0" err="1" smtClean="0"/>
              <a:t>prevntivní</a:t>
            </a:r>
            <a:r>
              <a:rPr lang="cs-CZ" altLang="cs-CZ" dirty="0" smtClean="0"/>
              <a:t> ochrany. NE DRUHOU </a:t>
            </a:r>
            <a:r>
              <a:rPr lang="cs-CZ" altLang="cs-CZ" dirty="0" err="1" smtClean="0"/>
              <a:t>STARNu</a:t>
            </a:r>
            <a:r>
              <a:rPr lang="cs-CZ" altLang="cs-CZ" dirty="0" smtClean="0"/>
              <a:t> nemá smysl materiály zbytečně zatěžovat, pokud není </a:t>
            </a:r>
            <a:r>
              <a:rPr lang="cs-CZ" altLang="cs-CZ" dirty="0" err="1" smtClean="0"/>
              <a:t>výsyt</a:t>
            </a:r>
            <a:r>
              <a:rPr lang="cs-CZ" altLang="cs-CZ" dirty="0" smtClean="0"/>
              <a:t> hmyzu potvrzen či se neočekává-   </a:t>
            </a:r>
          </a:p>
        </p:txBody>
      </p:sp>
      <p:sp>
        <p:nvSpPr>
          <p:cNvPr id="158724"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4AFB6326-3A80-47BF-A520-9548EF7F5C10}" type="slidenum">
              <a:rPr lang="cs-CZ" altLang="cs-CZ" smtClean="0">
                <a:latin typeface="Times New Roman" pitchFamily="18" charset="0"/>
              </a:rPr>
              <a:pPr eaLnBrk="1" hangingPunct="1">
                <a:spcBef>
                  <a:spcPct val="0"/>
                </a:spcBef>
              </a:pPr>
              <a:t>38</a:t>
            </a:fld>
            <a:endParaRPr lang="cs-CZ" altLang="cs-CZ" smtClean="0">
              <a:latin typeface="Times New Roman" pitchFamily="18"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E4C03E8B-2D24-46ED-8461-11D187D0A2A5}" type="slidenum">
              <a:rPr lang="cs-CZ" altLang="cs-CZ" smtClean="0">
                <a:latin typeface="Times New Roman" pitchFamily="18" charset="0"/>
              </a:rPr>
              <a:pPr eaLnBrk="1" hangingPunct="1">
                <a:spcBef>
                  <a:spcPct val="0"/>
                </a:spcBef>
              </a:pPr>
              <a:t>39</a:t>
            </a:fld>
            <a:endParaRPr lang="cs-CZ" altLang="cs-CZ" smtClean="0">
              <a:latin typeface="Times New Roman" pitchFamily="18" charset="0"/>
            </a:endParaRPr>
          </a:p>
        </p:txBody>
      </p:sp>
      <p:sp>
        <p:nvSpPr>
          <p:cNvPr id="159747"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8"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947" tIns="43973" rIns="87947" bIns="43973" numCol="1" anchor="t" anchorCtr="0" compatLnSpc="1">
            <a:prstTxWarp prst="textNoShape">
              <a:avLst/>
            </a:prstTxWarp>
          </a:bodyPr>
          <a:lstStyle/>
          <a:p>
            <a:pPr>
              <a:spcBef>
                <a:spcPct val="0"/>
              </a:spcBef>
            </a:pPr>
            <a:r>
              <a:rPr lang="cs-CZ" altLang="cs-CZ" dirty="0" err="1" smtClean="0"/>
              <a:t>Ethelnoxid</a:t>
            </a:r>
            <a:r>
              <a:rPr lang="cs-CZ" altLang="cs-CZ" dirty="0" smtClean="0"/>
              <a:t> je vysoce toxická látka – provoz musí splňovat přísná hygienická opatření!</a:t>
            </a:r>
          </a:p>
          <a:p>
            <a:pPr>
              <a:spcBef>
                <a:spcPct val="0"/>
              </a:spcBef>
            </a:pPr>
            <a:r>
              <a:rPr lang="cs-CZ" altLang="cs-CZ" dirty="0" smtClean="0"/>
              <a:t>Desinfekce parami </a:t>
            </a:r>
            <a:r>
              <a:rPr lang="cs-CZ" altLang="cs-CZ" dirty="0" err="1" smtClean="0"/>
              <a:t>buthanolu</a:t>
            </a:r>
            <a:r>
              <a:rPr lang="cs-CZ" altLang="cs-CZ" dirty="0" smtClean="0"/>
              <a:t> je konzervátorský postup </a:t>
            </a:r>
            <a:endParaRPr lang="en-US" altLang="cs-CZ" dirty="0" smtClean="0"/>
          </a:p>
        </p:txBody>
      </p:sp>
      <p:sp>
        <p:nvSpPr>
          <p:cNvPr id="159749" name="Zástupný symbol pro číslo snímku 3"/>
          <p:cNvSpPr txBox="1">
            <a:spLocks noGrp="1"/>
          </p:cNvSpPr>
          <p:nvPr/>
        </p:nvSpPr>
        <p:spPr bwMode="auto">
          <a:xfrm>
            <a:off x="3849689"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947" tIns="43973" rIns="87947" bIns="43973" anchor="b"/>
          <a:lstStyle>
            <a:lvl1pPr defTabSz="879475" eaLnBrk="0" hangingPunct="0">
              <a:spcBef>
                <a:spcPct val="30000"/>
              </a:spcBef>
              <a:defRPr sz="1200">
                <a:solidFill>
                  <a:schemeClr val="tx1"/>
                </a:solidFill>
                <a:latin typeface="Calibri" pitchFamily="34" charset="0"/>
              </a:defRPr>
            </a:lvl1pPr>
            <a:lvl2pPr marL="742950" indent="-285750" defTabSz="879475" eaLnBrk="0" hangingPunct="0">
              <a:spcBef>
                <a:spcPct val="30000"/>
              </a:spcBef>
              <a:defRPr sz="1200">
                <a:solidFill>
                  <a:schemeClr val="tx1"/>
                </a:solidFill>
                <a:latin typeface="Calibri" pitchFamily="34" charset="0"/>
              </a:defRPr>
            </a:lvl2pPr>
            <a:lvl3pPr marL="1143000" indent="-228600" defTabSz="879475" eaLnBrk="0" hangingPunct="0">
              <a:spcBef>
                <a:spcPct val="30000"/>
              </a:spcBef>
              <a:defRPr sz="1200">
                <a:solidFill>
                  <a:schemeClr val="tx1"/>
                </a:solidFill>
                <a:latin typeface="Calibri" pitchFamily="34" charset="0"/>
              </a:defRPr>
            </a:lvl3pPr>
            <a:lvl4pPr marL="1600200" indent="-228600" defTabSz="879475" eaLnBrk="0" hangingPunct="0">
              <a:spcBef>
                <a:spcPct val="30000"/>
              </a:spcBef>
              <a:defRPr sz="1200">
                <a:solidFill>
                  <a:schemeClr val="tx1"/>
                </a:solidFill>
                <a:latin typeface="Calibri" pitchFamily="34" charset="0"/>
              </a:defRPr>
            </a:lvl4pPr>
            <a:lvl5pPr marL="2057400" indent="-228600" defTabSz="879475" eaLnBrk="0" hangingPunct="0">
              <a:spcBef>
                <a:spcPct val="30000"/>
              </a:spcBef>
              <a:defRPr sz="1200">
                <a:solidFill>
                  <a:schemeClr val="tx1"/>
                </a:solidFill>
                <a:latin typeface="Calibri" pitchFamily="34" charset="0"/>
              </a:defRPr>
            </a:lvl5pPr>
            <a:lvl6pPr marL="2514600" indent="-228600" defTabSz="879475" eaLnBrk="0" fontAlgn="base" hangingPunct="0">
              <a:spcBef>
                <a:spcPct val="30000"/>
              </a:spcBef>
              <a:spcAft>
                <a:spcPct val="0"/>
              </a:spcAft>
              <a:defRPr sz="1200">
                <a:solidFill>
                  <a:schemeClr val="tx1"/>
                </a:solidFill>
                <a:latin typeface="Calibri" pitchFamily="34" charset="0"/>
              </a:defRPr>
            </a:lvl6pPr>
            <a:lvl7pPr marL="2971800" indent="-228600" defTabSz="879475" eaLnBrk="0" fontAlgn="base" hangingPunct="0">
              <a:spcBef>
                <a:spcPct val="30000"/>
              </a:spcBef>
              <a:spcAft>
                <a:spcPct val="0"/>
              </a:spcAft>
              <a:defRPr sz="1200">
                <a:solidFill>
                  <a:schemeClr val="tx1"/>
                </a:solidFill>
                <a:latin typeface="Calibri" pitchFamily="34" charset="0"/>
              </a:defRPr>
            </a:lvl7pPr>
            <a:lvl8pPr marL="3429000" indent="-228600" defTabSz="879475" eaLnBrk="0" fontAlgn="base" hangingPunct="0">
              <a:spcBef>
                <a:spcPct val="30000"/>
              </a:spcBef>
              <a:spcAft>
                <a:spcPct val="0"/>
              </a:spcAft>
              <a:defRPr sz="1200">
                <a:solidFill>
                  <a:schemeClr val="tx1"/>
                </a:solidFill>
                <a:latin typeface="Calibri" pitchFamily="34" charset="0"/>
              </a:defRPr>
            </a:lvl8pPr>
            <a:lvl9pPr marL="3886200" indent="-228600" defTabSz="879475"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252D01EC-3E2A-4E18-AA60-F8A9EA2C0ABE}" type="slidenum">
              <a:rPr lang="en-US" altLang="cs-CZ">
                <a:latin typeface="Arial" charset="0"/>
                <a:cs typeface="Arial" charset="0"/>
              </a:rPr>
              <a:pPr algn="r" eaLnBrk="1" hangingPunct="1">
                <a:spcBef>
                  <a:spcPct val="0"/>
                </a:spcBef>
              </a:pPr>
              <a:t>39</a:t>
            </a:fld>
            <a:endParaRPr lang="en-US" altLang="cs-CZ">
              <a:latin typeface="Arial" charset="0"/>
              <a:cs typeface="Arial"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C9969F54-0A7D-4A46-858C-574096FF4648}" type="slidenum">
              <a:rPr lang="cs-CZ" altLang="cs-CZ" smtClean="0">
                <a:latin typeface="Times New Roman" pitchFamily="18" charset="0"/>
              </a:rPr>
              <a:pPr eaLnBrk="1" hangingPunct="1">
                <a:spcBef>
                  <a:spcPct val="0"/>
                </a:spcBef>
              </a:pPr>
              <a:t>40</a:t>
            </a:fld>
            <a:endParaRPr lang="cs-CZ" altLang="cs-CZ" smtClean="0">
              <a:latin typeface="Times New Roman" pitchFamily="18" charset="0"/>
            </a:endParaRPr>
          </a:p>
        </p:txBody>
      </p:sp>
      <p:sp>
        <p:nvSpPr>
          <p:cNvPr id="160771"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2"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947" tIns="43973" rIns="87947" bIns="43973" numCol="1" anchor="t" anchorCtr="0" compatLnSpc="1">
            <a:prstTxWarp prst="textNoShape">
              <a:avLst/>
            </a:prstTxWarp>
          </a:bodyPr>
          <a:lstStyle/>
          <a:p>
            <a:pPr>
              <a:spcBef>
                <a:spcPct val="0"/>
              </a:spcBef>
            </a:pPr>
            <a:endParaRPr lang="en-US" altLang="cs-CZ" smtClean="0"/>
          </a:p>
        </p:txBody>
      </p:sp>
      <p:sp>
        <p:nvSpPr>
          <p:cNvPr id="160773" name="Zástupný symbol pro číslo snímku 3"/>
          <p:cNvSpPr txBox="1">
            <a:spLocks noGrp="1"/>
          </p:cNvSpPr>
          <p:nvPr/>
        </p:nvSpPr>
        <p:spPr bwMode="auto">
          <a:xfrm>
            <a:off x="3849689"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947" tIns="43973" rIns="87947" bIns="43973" anchor="b"/>
          <a:lstStyle>
            <a:lvl1pPr defTabSz="879475" eaLnBrk="0" hangingPunct="0">
              <a:spcBef>
                <a:spcPct val="30000"/>
              </a:spcBef>
              <a:defRPr sz="1200">
                <a:solidFill>
                  <a:schemeClr val="tx1"/>
                </a:solidFill>
                <a:latin typeface="Calibri" pitchFamily="34" charset="0"/>
              </a:defRPr>
            </a:lvl1pPr>
            <a:lvl2pPr marL="742950" indent="-285750" defTabSz="879475" eaLnBrk="0" hangingPunct="0">
              <a:spcBef>
                <a:spcPct val="30000"/>
              </a:spcBef>
              <a:defRPr sz="1200">
                <a:solidFill>
                  <a:schemeClr val="tx1"/>
                </a:solidFill>
                <a:latin typeface="Calibri" pitchFamily="34" charset="0"/>
              </a:defRPr>
            </a:lvl2pPr>
            <a:lvl3pPr marL="1143000" indent="-228600" defTabSz="879475" eaLnBrk="0" hangingPunct="0">
              <a:spcBef>
                <a:spcPct val="30000"/>
              </a:spcBef>
              <a:defRPr sz="1200">
                <a:solidFill>
                  <a:schemeClr val="tx1"/>
                </a:solidFill>
                <a:latin typeface="Calibri" pitchFamily="34" charset="0"/>
              </a:defRPr>
            </a:lvl3pPr>
            <a:lvl4pPr marL="1600200" indent="-228600" defTabSz="879475" eaLnBrk="0" hangingPunct="0">
              <a:spcBef>
                <a:spcPct val="30000"/>
              </a:spcBef>
              <a:defRPr sz="1200">
                <a:solidFill>
                  <a:schemeClr val="tx1"/>
                </a:solidFill>
                <a:latin typeface="Calibri" pitchFamily="34" charset="0"/>
              </a:defRPr>
            </a:lvl4pPr>
            <a:lvl5pPr marL="2057400" indent="-228600" defTabSz="879475" eaLnBrk="0" hangingPunct="0">
              <a:spcBef>
                <a:spcPct val="30000"/>
              </a:spcBef>
              <a:defRPr sz="1200">
                <a:solidFill>
                  <a:schemeClr val="tx1"/>
                </a:solidFill>
                <a:latin typeface="Calibri" pitchFamily="34" charset="0"/>
              </a:defRPr>
            </a:lvl5pPr>
            <a:lvl6pPr marL="2514600" indent="-228600" defTabSz="879475" eaLnBrk="0" fontAlgn="base" hangingPunct="0">
              <a:spcBef>
                <a:spcPct val="30000"/>
              </a:spcBef>
              <a:spcAft>
                <a:spcPct val="0"/>
              </a:spcAft>
              <a:defRPr sz="1200">
                <a:solidFill>
                  <a:schemeClr val="tx1"/>
                </a:solidFill>
                <a:latin typeface="Calibri" pitchFamily="34" charset="0"/>
              </a:defRPr>
            </a:lvl6pPr>
            <a:lvl7pPr marL="2971800" indent="-228600" defTabSz="879475" eaLnBrk="0" fontAlgn="base" hangingPunct="0">
              <a:spcBef>
                <a:spcPct val="30000"/>
              </a:spcBef>
              <a:spcAft>
                <a:spcPct val="0"/>
              </a:spcAft>
              <a:defRPr sz="1200">
                <a:solidFill>
                  <a:schemeClr val="tx1"/>
                </a:solidFill>
                <a:latin typeface="Calibri" pitchFamily="34" charset="0"/>
              </a:defRPr>
            </a:lvl7pPr>
            <a:lvl8pPr marL="3429000" indent="-228600" defTabSz="879475" eaLnBrk="0" fontAlgn="base" hangingPunct="0">
              <a:spcBef>
                <a:spcPct val="30000"/>
              </a:spcBef>
              <a:spcAft>
                <a:spcPct val="0"/>
              </a:spcAft>
              <a:defRPr sz="1200">
                <a:solidFill>
                  <a:schemeClr val="tx1"/>
                </a:solidFill>
                <a:latin typeface="Calibri" pitchFamily="34" charset="0"/>
              </a:defRPr>
            </a:lvl8pPr>
            <a:lvl9pPr marL="3886200" indent="-228600" defTabSz="879475"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439E2E3B-7E39-4182-9B47-EF95C54B8DA8}" type="slidenum">
              <a:rPr lang="en-US" altLang="cs-CZ">
                <a:latin typeface="Arial" charset="0"/>
                <a:cs typeface="Arial" charset="0"/>
              </a:rPr>
              <a:pPr algn="r" eaLnBrk="1" hangingPunct="1">
                <a:spcBef>
                  <a:spcPct val="0"/>
                </a:spcBef>
              </a:pPr>
              <a:t>40</a:t>
            </a:fld>
            <a:endParaRPr lang="en-US" altLang="cs-CZ">
              <a:latin typeface="Arial" charset="0"/>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sz="1200" dirty="0" smtClean="0">
                <a:effectLst/>
                <a:latin typeface="Arial" panose="020B0604020202020204" pitchFamily="34" charset="0"/>
                <a:ea typeface="Calibri"/>
                <a:cs typeface="Arial" panose="020B0604020202020204" pitchFamily="34" charset="0"/>
              </a:rPr>
              <a:t>HCHO, formaldehyd</a:t>
            </a:r>
            <a:endParaRPr lang="cs-CZ" altLang="cs-CZ" dirty="0" smtClean="0"/>
          </a:p>
        </p:txBody>
      </p:sp>
      <p:sp>
        <p:nvSpPr>
          <p:cNvPr id="132100"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05846E78-C6F7-4451-B98D-BE68123027AB}" type="slidenum">
              <a:rPr lang="cs-CZ" altLang="cs-CZ" smtClean="0">
                <a:latin typeface="Times New Roman" pitchFamily="18" charset="0"/>
              </a:rPr>
              <a:pPr eaLnBrk="1" hangingPunct="1">
                <a:spcBef>
                  <a:spcPct val="0"/>
                </a:spcBef>
              </a:pPr>
              <a:t>5</a:t>
            </a:fld>
            <a:endParaRPr lang="cs-CZ" altLang="cs-CZ" smtClean="0">
              <a:latin typeface="Times New Roman" pitchFamily="18"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mtClean="0"/>
          </a:p>
        </p:txBody>
      </p:sp>
      <p:sp>
        <p:nvSpPr>
          <p:cNvPr id="161796"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E39B3DC3-EF80-45C5-9413-CE8BF2D57D0D}" type="slidenum">
              <a:rPr lang="cs-CZ" altLang="cs-CZ" smtClean="0">
                <a:latin typeface="Times New Roman" pitchFamily="18" charset="0"/>
              </a:rPr>
              <a:pPr eaLnBrk="1" hangingPunct="1">
                <a:spcBef>
                  <a:spcPct val="0"/>
                </a:spcBef>
              </a:pPr>
              <a:t>41</a:t>
            </a:fld>
            <a:endParaRPr lang="cs-CZ" altLang="cs-CZ" smtClean="0">
              <a:latin typeface="Times New Roman" pitchFamily="18"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7A971332-D789-4C2A-AD00-8636099AA499}" type="slidenum">
              <a:rPr lang="cs-CZ" altLang="cs-CZ" smtClean="0">
                <a:latin typeface="Times New Roman" pitchFamily="18" charset="0"/>
              </a:rPr>
              <a:pPr eaLnBrk="1" hangingPunct="1">
                <a:spcBef>
                  <a:spcPct val="0"/>
                </a:spcBef>
              </a:pPr>
              <a:t>42</a:t>
            </a:fld>
            <a:endParaRPr lang="cs-CZ" altLang="cs-CZ" smtClean="0">
              <a:latin typeface="Times New Roman" pitchFamily="18" charset="0"/>
            </a:endParaRPr>
          </a:p>
        </p:txBody>
      </p:sp>
      <p:sp>
        <p:nvSpPr>
          <p:cNvPr id="162819"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20"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947" tIns="43973" rIns="87947" bIns="43973" numCol="1" anchor="t" anchorCtr="0" compatLnSpc="1">
            <a:prstTxWarp prst="textNoShape">
              <a:avLst/>
            </a:prstTxWarp>
          </a:bodyPr>
          <a:lstStyle/>
          <a:p>
            <a:pPr>
              <a:spcBef>
                <a:spcPct val="0"/>
              </a:spcBef>
            </a:pPr>
            <a:r>
              <a:rPr lang="cs-CZ" altLang="cs-CZ" smtClean="0"/>
              <a:t>Koagulace – srážení bílkovin </a:t>
            </a:r>
            <a:endParaRPr lang="en-US" altLang="cs-CZ" smtClean="0"/>
          </a:p>
        </p:txBody>
      </p:sp>
      <p:sp>
        <p:nvSpPr>
          <p:cNvPr id="162821" name="Zástupný symbol pro číslo snímku 3"/>
          <p:cNvSpPr txBox="1">
            <a:spLocks noGrp="1"/>
          </p:cNvSpPr>
          <p:nvPr/>
        </p:nvSpPr>
        <p:spPr bwMode="auto">
          <a:xfrm>
            <a:off x="3849689"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947" tIns="43973" rIns="87947" bIns="43973" anchor="b"/>
          <a:lstStyle>
            <a:lvl1pPr defTabSz="879475" eaLnBrk="0" hangingPunct="0">
              <a:spcBef>
                <a:spcPct val="30000"/>
              </a:spcBef>
              <a:defRPr sz="1200">
                <a:solidFill>
                  <a:schemeClr val="tx1"/>
                </a:solidFill>
                <a:latin typeface="Calibri" pitchFamily="34" charset="0"/>
              </a:defRPr>
            </a:lvl1pPr>
            <a:lvl2pPr marL="742950" indent="-285750" defTabSz="879475" eaLnBrk="0" hangingPunct="0">
              <a:spcBef>
                <a:spcPct val="30000"/>
              </a:spcBef>
              <a:defRPr sz="1200">
                <a:solidFill>
                  <a:schemeClr val="tx1"/>
                </a:solidFill>
                <a:latin typeface="Calibri" pitchFamily="34" charset="0"/>
              </a:defRPr>
            </a:lvl2pPr>
            <a:lvl3pPr marL="1143000" indent="-228600" defTabSz="879475" eaLnBrk="0" hangingPunct="0">
              <a:spcBef>
                <a:spcPct val="30000"/>
              </a:spcBef>
              <a:defRPr sz="1200">
                <a:solidFill>
                  <a:schemeClr val="tx1"/>
                </a:solidFill>
                <a:latin typeface="Calibri" pitchFamily="34" charset="0"/>
              </a:defRPr>
            </a:lvl3pPr>
            <a:lvl4pPr marL="1600200" indent="-228600" defTabSz="879475" eaLnBrk="0" hangingPunct="0">
              <a:spcBef>
                <a:spcPct val="30000"/>
              </a:spcBef>
              <a:defRPr sz="1200">
                <a:solidFill>
                  <a:schemeClr val="tx1"/>
                </a:solidFill>
                <a:latin typeface="Calibri" pitchFamily="34" charset="0"/>
              </a:defRPr>
            </a:lvl4pPr>
            <a:lvl5pPr marL="2057400" indent="-228600" defTabSz="879475" eaLnBrk="0" hangingPunct="0">
              <a:spcBef>
                <a:spcPct val="30000"/>
              </a:spcBef>
              <a:defRPr sz="1200">
                <a:solidFill>
                  <a:schemeClr val="tx1"/>
                </a:solidFill>
                <a:latin typeface="Calibri" pitchFamily="34" charset="0"/>
              </a:defRPr>
            </a:lvl5pPr>
            <a:lvl6pPr marL="2514600" indent="-228600" defTabSz="879475" eaLnBrk="0" fontAlgn="base" hangingPunct="0">
              <a:spcBef>
                <a:spcPct val="30000"/>
              </a:spcBef>
              <a:spcAft>
                <a:spcPct val="0"/>
              </a:spcAft>
              <a:defRPr sz="1200">
                <a:solidFill>
                  <a:schemeClr val="tx1"/>
                </a:solidFill>
                <a:latin typeface="Calibri" pitchFamily="34" charset="0"/>
              </a:defRPr>
            </a:lvl6pPr>
            <a:lvl7pPr marL="2971800" indent="-228600" defTabSz="879475" eaLnBrk="0" fontAlgn="base" hangingPunct="0">
              <a:spcBef>
                <a:spcPct val="30000"/>
              </a:spcBef>
              <a:spcAft>
                <a:spcPct val="0"/>
              </a:spcAft>
              <a:defRPr sz="1200">
                <a:solidFill>
                  <a:schemeClr val="tx1"/>
                </a:solidFill>
                <a:latin typeface="Calibri" pitchFamily="34" charset="0"/>
              </a:defRPr>
            </a:lvl7pPr>
            <a:lvl8pPr marL="3429000" indent="-228600" defTabSz="879475" eaLnBrk="0" fontAlgn="base" hangingPunct="0">
              <a:spcBef>
                <a:spcPct val="30000"/>
              </a:spcBef>
              <a:spcAft>
                <a:spcPct val="0"/>
              </a:spcAft>
              <a:defRPr sz="1200">
                <a:solidFill>
                  <a:schemeClr val="tx1"/>
                </a:solidFill>
                <a:latin typeface="Calibri" pitchFamily="34" charset="0"/>
              </a:defRPr>
            </a:lvl8pPr>
            <a:lvl9pPr marL="3886200" indent="-228600" defTabSz="879475"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C165D7F7-620A-435B-BF2B-E0AF4FF4C2A0}" type="slidenum">
              <a:rPr lang="en-US" altLang="cs-CZ">
                <a:latin typeface="Arial" charset="0"/>
                <a:cs typeface="Arial" charset="0"/>
              </a:rPr>
              <a:pPr algn="r" eaLnBrk="1" hangingPunct="1">
                <a:spcBef>
                  <a:spcPct val="0"/>
                </a:spcBef>
              </a:pPr>
              <a:t>42</a:t>
            </a:fld>
            <a:endParaRPr lang="en-US" altLang="cs-CZ">
              <a:latin typeface="Arial" charset="0"/>
              <a:cs typeface="Arial"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B6668135-1024-4A8C-BCA5-7A1C21605FE2}" type="slidenum">
              <a:rPr lang="cs-CZ" altLang="cs-CZ" smtClean="0">
                <a:latin typeface="Times New Roman" pitchFamily="18" charset="0"/>
              </a:rPr>
              <a:pPr eaLnBrk="1" hangingPunct="1">
                <a:spcBef>
                  <a:spcPct val="0"/>
                </a:spcBef>
              </a:pPr>
              <a:t>43</a:t>
            </a:fld>
            <a:endParaRPr lang="cs-CZ" altLang="cs-CZ" smtClean="0">
              <a:latin typeface="Times New Roman" pitchFamily="18" charset="0"/>
            </a:endParaRPr>
          </a:p>
        </p:txBody>
      </p:sp>
      <p:sp>
        <p:nvSpPr>
          <p:cNvPr id="163843"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4"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7947" tIns="43973" rIns="87947" bIns="43973" numCol="1" anchor="t" anchorCtr="0" compatLnSpc="1">
            <a:prstTxWarp prst="textNoShape">
              <a:avLst/>
            </a:prstTxWarp>
          </a:bodyPr>
          <a:lstStyle/>
          <a:p>
            <a:pPr>
              <a:spcBef>
                <a:spcPct val="0"/>
              </a:spcBef>
            </a:pPr>
            <a:endParaRPr lang="en-US" altLang="cs-CZ" smtClean="0"/>
          </a:p>
        </p:txBody>
      </p:sp>
      <p:sp>
        <p:nvSpPr>
          <p:cNvPr id="163845" name="Zástupný symbol pro číslo snímku 3"/>
          <p:cNvSpPr txBox="1">
            <a:spLocks noGrp="1"/>
          </p:cNvSpPr>
          <p:nvPr/>
        </p:nvSpPr>
        <p:spPr bwMode="auto">
          <a:xfrm>
            <a:off x="3849689"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7947" tIns="43973" rIns="87947" bIns="43973" anchor="b"/>
          <a:lstStyle>
            <a:lvl1pPr defTabSz="879475" eaLnBrk="0" hangingPunct="0">
              <a:spcBef>
                <a:spcPct val="30000"/>
              </a:spcBef>
              <a:defRPr sz="1200">
                <a:solidFill>
                  <a:schemeClr val="tx1"/>
                </a:solidFill>
                <a:latin typeface="Calibri" pitchFamily="34" charset="0"/>
              </a:defRPr>
            </a:lvl1pPr>
            <a:lvl2pPr marL="742950" indent="-285750" defTabSz="879475" eaLnBrk="0" hangingPunct="0">
              <a:spcBef>
                <a:spcPct val="30000"/>
              </a:spcBef>
              <a:defRPr sz="1200">
                <a:solidFill>
                  <a:schemeClr val="tx1"/>
                </a:solidFill>
                <a:latin typeface="Calibri" pitchFamily="34" charset="0"/>
              </a:defRPr>
            </a:lvl2pPr>
            <a:lvl3pPr marL="1143000" indent="-228600" defTabSz="879475" eaLnBrk="0" hangingPunct="0">
              <a:spcBef>
                <a:spcPct val="30000"/>
              </a:spcBef>
              <a:defRPr sz="1200">
                <a:solidFill>
                  <a:schemeClr val="tx1"/>
                </a:solidFill>
                <a:latin typeface="Calibri" pitchFamily="34" charset="0"/>
              </a:defRPr>
            </a:lvl3pPr>
            <a:lvl4pPr marL="1600200" indent="-228600" defTabSz="879475" eaLnBrk="0" hangingPunct="0">
              <a:spcBef>
                <a:spcPct val="30000"/>
              </a:spcBef>
              <a:defRPr sz="1200">
                <a:solidFill>
                  <a:schemeClr val="tx1"/>
                </a:solidFill>
                <a:latin typeface="Calibri" pitchFamily="34" charset="0"/>
              </a:defRPr>
            </a:lvl4pPr>
            <a:lvl5pPr marL="2057400" indent="-228600" defTabSz="879475" eaLnBrk="0" hangingPunct="0">
              <a:spcBef>
                <a:spcPct val="30000"/>
              </a:spcBef>
              <a:defRPr sz="1200">
                <a:solidFill>
                  <a:schemeClr val="tx1"/>
                </a:solidFill>
                <a:latin typeface="Calibri" pitchFamily="34" charset="0"/>
              </a:defRPr>
            </a:lvl5pPr>
            <a:lvl6pPr marL="2514600" indent="-228600" defTabSz="879475" eaLnBrk="0" fontAlgn="base" hangingPunct="0">
              <a:spcBef>
                <a:spcPct val="30000"/>
              </a:spcBef>
              <a:spcAft>
                <a:spcPct val="0"/>
              </a:spcAft>
              <a:defRPr sz="1200">
                <a:solidFill>
                  <a:schemeClr val="tx1"/>
                </a:solidFill>
                <a:latin typeface="Calibri" pitchFamily="34" charset="0"/>
              </a:defRPr>
            </a:lvl6pPr>
            <a:lvl7pPr marL="2971800" indent="-228600" defTabSz="879475" eaLnBrk="0" fontAlgn="base" hangingPunct="0">
              <a:spcBef>
                <a:spcPct val="30000"/>
              </a:spcBef>
              <a:spcAft>
                <a:spcPct val="0"/>
              </a:spcAft>
              <a:defRPr sz="1200">
                <a:solidFill>
                  <a:schemeClr val="tx1"/>
                </a:solidFill>
                <a:latin typeface="Calibri" pitchFamily="34" charset="0"/>
              </a:defRPr>
            </a:lvl7pPr>
            <a:lvl8pPr marL="3429000" indent="-228600" defTabSz="879475" eaLnBrk="0" fontAlgn="base" hangingPunct="0">
              <a:spcBef>
                <a:spcPct val="30000"/>
              </a:spcBef>
              <a:spcAft>
                <a:spcPct val="0"/>
              </a:spcAft>
              <a:defRPr sz="1200">
                <a:solidFill>
                  <a:schemeClr val="tx1"/>
                </a:solidFill>
                <a:latin typeface="Calibri" pitchFamily="34" charset="0"/>
              </a:defRPr>
            </a:lvl8pPr>
            <a:lvl9pPr marL="3886200" indent="-228600" defTabSz="879475"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52873D2A-B9A8-4182-9D18-BD5E292DEE70}" type="slidenum">
              <a:rPr lang="en-US" altLang="cs-CZ">
                <a:latin typeface="Arial" charset="0"/>
                <a:cs typeface="Arial" charset="0"/>
              </a:rPr>
              <a:pPr algn="r" eaLnBrk="1" hangingPunct="1">
                <a:spcBef>
                  <a:spcPct val="0"/>
                </a:spcBef>
              </a:pPr>
              <a:t>43</a:t>
            </a:fld>
            <a:endParaRPr lang="en-US" altLang="cs-CZ">
              <a:latin typeface="Arial" charset="0"/>
              <a:cs typeface="Arial"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55322375-E73D-45F8-9DA5-6E47E43A8785}" type="slidenum">
              <a:rPr lang="cs-CZ" smtClean="0"/>
              <a:t>44</a:t>
            </a:fld>
            <a:endParaRPr lang="cs-CZ"/>
          </a:p>
        </p:txBody>
      </p:sp>
    </p:spTree>
    <p:extLst>
      <p:ext uri="{BB962C8B-B14F-4D97-AF65-F5344CB8AC3E}">
        <p14:creationId xmlns:p14="http://schemas.microsoft.com/office/powerpoint/2010/main" val="641977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dirty="0" smtClean="0"/>
          </a:p>
        </p:txBody>
      </p:sp>
      <p:sp>
        <p:nvSpPr>
          <p:cNvPr id="71684"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CEC3458B-33C6-4559-B58A-BA077606C0DD}" type="slidenum">
              <a:rPr lang="cs-CZ" altLang="cs-CZ" smtClean="0">
                <a:latin typeface="Times New Roman" pitchFamily="18" charset="0"/>
              </a:rPr>
              <a:pPr eaLnBrk="1" hangingPunct="1">
                <a:spcBef>
                  <a:spcPct val="0"/>
                </a:spcBef>
              </a:pPr>
              <a:t>45</a:t>
            </a:fld>
            <a:endParaRPr lang="cs-CZ" altLang="cs-CZ" smtClean="0">
              <a:latin typeface="Times New Roman"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Rot="1" noChangeAspect="1" noChangeArrowheads="1" noTextEdit="1"/>
          </p:cNvSpPr>
          <p:nvPr>
            <p:ph type="sldImg"/>
          </p:nvPr>
        </p:nvSpPr>
        <p:spPr bwMode="auto">
          <a:xfrm>
            <a:off x="919163" y="909638"/>
            <a:ext cx="4964112"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sz="1600" smtClean="0"/>
              <a:t>This photograph shows lead communion tokens after storage in wood drawers. The lead tokens covered with white corrosion and surrounded by white particles are suffering from active corrosion; the other tokens are not. Photograph courtesy of the Canadian Conservation Institute.</a:t>
            </a:r>
          </a:p>
          <a:p>
            <a:endParaRPr lang="cs-CZ" altLang="cs-CZ" sz="160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sz="1600" dirty="0" smtClean="0"/>
          </a:p>
          <a:p>
            <a:endParaRPr lang="cs-CZ" altLang="cs-CZ" sz="1600" dirty="0" smtClean="0"/>
          </a:p>
          <a:p>
            <a:endParaRPr lang="cs-CZ" altLang="cs-CZ" sz="1600" dirty="0" smtClean="0"/>
          </a:p>
          <a:p>
            <a:endParaRPr lang="cs-CZ" altLang="cs-CZ" sz="1600" dirty="0" smtClean="0"/>
          </a:p>
          <a:p>
            <a:endParaRPr lang="cs-CZ" altLang="cs-CZ" sz="1600" dirty="0" smtClean="0"/>
          </a:p>
          <a:p>
            <a:endParaRPr lang="cs-CZ" altLang="cs-CZ" sz="1600"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sz="1600" dirty="0" err="1" smtClean="0"/>
              <a:t>Bo</a:t>
            </a:r>
            <a:endParaRPr lang="cs-CZ" altLang="cs-CZ" sz="1600" dirty="0" smtClean="0"/>
          </a:p>
          <a:p>
            <a:r>
              <a:rPr lang="cs-CZ" sz="1200" kern="1200" dirty="0" smtClean="0">
                <a:solidFill>
                  <a:schemeClr val="tx1"/>
                </a:solidFill>
                <a:effectLst/>
                <a:latin typeface="+mn-lt"/>
                <a:ea typeface="+mn-ea"/>
                <a:cs typeface="+mn-cs"/>
              </a:rPr>
              <a:t>Při červeném rozpadu dochází k poškozování struktury usně kyselou hydrolýzou. Usně absorbují vzdušné polutanty obsažené v ovzduší, </a:t>
            </a:r>
            <a:r>
              <a:rPr lang="cs-CZ" sz="1600" dirty="0" smtClean="0"/>
              <a:t/>
            </a:r>
            <a:br>
              <a:rPr lang="cs-CZ" sz="1600" dirty="0" smtClean="0"/>
            </a:br>
            <a:r>
              <a:rPr lang="cs-CZ" sz="1200" kern="1200" dirty="0" smtClean="0">
                <a:solidFill>
                  <a:schemeClr val="tx1"/>
                </a:solidFill>
                <a:effectLst/>
                <a:latin typeface="+mn-lt"/>
                <a:ea typeface="+mn-ea"/>
                <a:cs typeface="+mn-cs"/>
              </a:rPr>
              <a:t>případně reagují škodlivé látky, které se do usně dostaly při výrobě nebo zpracování usně. Škodlivý je zejména SO2, který se vzdušným kyslíkem O2 reaguje v usni za vzniku SO3. Ten následně vlivem vlhkosti přechází na agresivní H2SO4, která katalyzuje hydrolytické štěpení kolagenových vláken</a:t>
            </a:r>
          </a:p>
          <a:p>
            <a:r>
              <a:rPr lang="cs-CZ" altLang="cs-CZ" sz="1600" dirty="0" smtClean="0"/>
              <a:t>ok </a:t>
            </a:r>
            <a:r>
              <a:rPr lang="cs-CZ" altLang="cs-CZ" sz="1600" dirty="0" err="1" smtClean="0"/>
              <a:t>covered</a:t>
            </a:r>
            <a:r>
              <a:rPr lang="cs-CZ" altLang="cs-CZ" sz="1600" dirty="0" smtClean="0"/>
              <a:t> </a:t>
            </a:r>
            <a:r>
              <a:rPr lang="cs-CZ" altLang="cs-CZ" sz="1600" dirty="0" err="1" smtClean="0"/>
              <a:t>with</a:t>
            </a:r>
            <a:r>
              <a:rPr lang="cs-CZ" altLang="cs-CZ" sz="1600" dirty="0" smtClean="0"/>
              <a:t> </a:t>
            </a:r>
            <a:r>
              <a:rPr lang="cs-CZ" altLang="cs-CZ" sz="1600" dirty="0" err="1" smtClean="0"/>
              <a:t>vegetable</a:t>
            </a:r>
            <a:r>
              <a:rPr lang="cs-CZ" altLang="cs-CZ" sz="1600" dirty="0" smtClean="0"/>
              <a:t> </a:t>
            </a:r>
            <a:r>
              <a:rPr lang="cs-CZ" altLang="cs-CZ" sz="1600" dirty="0" err="1" smtClean="0"/>
              <a:t>tanned</a:t>
            </a:r>
            <a:r>
              <a:rPr lang="cs-CZ" altLang="cs-CZ" sz="1600" dirty="0" smtClean="0"/>
              <a:t> </a:t>
            </a:r>
            <a:r>
              <a:rPr lang="cs-CZ" altLang="cs-CZ" sz="1600" dirty="0" err="1" smtClean="0"/>
              <a:t>leather</a:t>
            </a:r>
            <a:r>
              <a:rPr lang="cs-CZ" altLang="cs-CZ" sz="1600" dirty="0" smtClean="0"/>
              <a:t> </a:t>
            </a:r>
            <a:r>
              <a:rPr lang="cs-CZ" altLang="cs-CZ" sz="1600" dirty="0" err="1" smtClean="0"/>
              <a:t>shows</a:t>
            </a:r>
            <a:r>
              <a:rPr lang="cs-CZ" altLang="cs-CZ" sz="1600" dirty="0" smtClean="0"/>
              <a:t> </a:t>
            </a:r>
            <a:r>
              <a:rPr lang="cs-CZ" altLang="cs-CZ" sz="1600" dirty="0" err="1" smtClean="0"/>
              <a:t>significant</a:t>
            </a:r>
            <a:r>
              <a:rPr lang="cs-CZ" altLang="cs-CZ" sz="1600" dirty="0" smtClean="0"/>
              <a:t> </a:t>
            </a:r>
            <a:r>
              <a:rPr lang="cs-CZ" altLang="cs-CZ" sz="1600" dirty="0" err="1" smtClean="0"/>
              <a:t>deterioration</a:t>
            </a:r>
            <a:r>
              <a:rPr lang="cs-CZ" altLang="cs-CZ" sz="1600" dirty="0" smtClean="0"/>
              <a:t> </a:t>
            </a:r>
            <a:r>
              <a:rPr lang="cs-CZ" altLang="cs-CZ" sz="1600" dirty="0" err="1" smtClean="0"/>
              <a:t>known</a:t>
            </a:r>
            <a:r>
              <a:rPr lang="cs-CZ" altLang="cs-CZ" sz="1600" dirty="0" smtClean="0"/>
              <a:t> as </a:t>
            </a:r>
            <a:r>
              <a:rPr lang="cs-CZ" altLang="cs-CZ" sz="1600" dirty="0" err="1" smtClean="0"/>
              <a:t>red</a:t>
            </a:r>
            <a:r>
              <a:rPr lang="cs-CZ" altLang="cs-CZ" sz="1600" dirty="0" smtClean="0"/>
              <a:t> rot </a:t>
            </a:r>
            <a:r>
              <a:rPr lang="cs-CZ" altLang="cs-CZ" sz="1600" dirty="0" err="1" smtClean="0"/>
              <a:t>caused</a:t>
            </a:r>
            <a:r>
              <a:rPr lang="cs-CZ" altLang="cs-CZ" sz="1600" dirty="0" smtClean="0"/>
              <a:t> by </a:t>
            </a:r>
            <a:r>
              <a:rPr lang="cs-CZ" altLang="cs-CZ" sz="1600" dirty="0" err="1" smtClean="0"/>
              <a:t>sulphur</a:t>
            </a:r>
            <a:r>
              <a:rPr lang="cs-CZ" altLang="cs-CZ" sz="1600" dirty="0" smtClean="0"/>
              <a:t> dioxide (oxid siřičitý), </a:t>
            </a:r>
            <a:endParaRPr lang="cs-CZ" altLang="cs-CZ" sz="1600" dirty="0" smtClean="0">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sz="1600" smtClean="0"/>
              <a:t>8: Cellulose nitrate comb made in the 1960's, highly brittle due to hydrolysis, 9: Cellulose acetate negative sheet at an advanced stage of degradation, also due to hydrolysis. The film base is yellow and very brittle.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smtClean="0"/>
              <a:t>Metodika uchovávání předmětů kulturní povahy str. 49, 51 – 55., koncentrace škodlivin 5 – 10 </a:t>
            </a:r>
            <a:r>
              <a:rPr lang="cs-CZ" dirty="0" err="1" smtClean="0"/>
              <a:t>ppb</a:t>
            </a:r>
            <a:r>
              <a:rPr lang="cs-CZ" dirty="0" smtClean="0"/>
              <a:t> tj. 5 až 10 x 10 -9 (</a:t>
            </a:r>
            <a:r>
              <a:rPr lang="cs-CZ" dirty="0" err="1" smtClean="0"/>
              <a:t>miliardina</a:t>
            </a:r>
            <a:r>
              <a:rPr lang="cs-CZ" dirty="0" smtClean="0"/>
              <a:t> celku), prach </a:t>
            </a:r>
            <a:r>
              <a:rPr lang="cs-CZ" smtClean="0"/>
              <a:t>50 mikrogramů/m3</a:t>
            </a:r>
            <a:endParaRPr lang="cs-CZ" dirty="0"/>
          </a:p>
        </p:txBody>
      </p:sp>
      <p:sp>
        <p:nvSpPr>
          <p:cNvPr id="4" name="Zástupný symbol pro číslo snímku 3"/>
          <p:cNvSpPr>
            <a:spLocks noGrp="1"/>
          </p:cNvSpPr>
          <p:nvPr>
            <p:ph type="sldNum" sz="quarter" idx="10"/>
          </p:nvPr>
        </p:nvSpPr>
        <p:spPr/>
        <p:txBody>
          <a:bodyPr/>
          <a:lstStyle/>
          <a:p>
            <a:fld id="{55322375-E73D-45F8-9DA5-6E47E43A8785}" type="slidenum">
              <a:rPr lang="cs-CZ" smtClean="0"/>
              <a:t>10</a:t>
            </a:fld>
            <a:endParaRPr lang="cs-CZ"/>
          </a:p>
        </p:txBody>
      </p:sp>
    </p:spTree>
    <p:extLst>
      <p:ext uri="{BB962C8B-B14F-4D97-AF65-F5344CB8AC3E}">
        <p14:creationId xmlns:p14="http://schemas.microsoft.com/office/powerpoint/2010/main" val="24181140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E7573441-B08D-4DAC-B3A4-C420C6D85897}" type="datetimeFigureOut">
              <a:rPr lang="cs-CZ" smtClean="0"/>
              <a:t>23.10.2022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E7761C4-26A4-48E6-808E-6DE5CAA77F04}" type="slidenum">
              <a:rPr lang="cs-CZ" smtClean="0"/>
              <a:t>‹#›</a:t>
            </a:fld>
            <a:endParaRPr lang="cs-CZ"/>
          </a:p>
        </p:txBody>
      </p:sp>
    </p:spTree>
    <p:extLst>
      <p:ext uri="{BB962C8B-B14F-4D97-AF65-F5344CB8AC3E}">
        <p14:creationId xmlns:p14="http://schemas.microsoft.com/office/powerpoint/2010/main" val="38860613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E7573441-B08D-4DAC-B3A4-C420C6D85897}" type="datetimeFigureOut">
              <a:rPr lang="cs-CZ" smtClean="0"/>
              <a:t>23.10.2022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E7761C4-26A4-48E6-808E-6DE5CAA77F04}" type="slidenum">
              <a:rPr lang="cs-CZ" smtClean="0"/>
              <a:t>‹#›</a:t>
            </a:fld>
            <a:endParaRPr lang="cs-CZ"/>
          </a:p>
        </p:txBody>
      </p:sp>
    </p:spTree>
    <p:extLst>
      <p:ext uri="{BB962C8B-B14F-4D97-AF65-F5344CB8AC3E}">
        <p14:creationId xmlns:p14="http://schemas.microsoft.com/office/powerpoint/2010/main" val="5651929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E7573441-B08D-4DAC-B3A4-C420C6D85897}" type="datetimeFigureOut">
              <a:rPr lang="cs-CZ" smtClean="0"/>
              <a:t>23.10.2022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E7761C4-26A4-48E6-808E-6DE5CAA77F04}" type="slidenum">
              <a:rPr lang="cs-CZ" smtClean="0"/>
              <a:t>‹#›</a:t>
            </a:fld>
            <a:endParaRPr lang="cs-CZ"/>
          </a:p>
        </p:txBody>
      </p:sp>
    </p:spTree>
    <p:extLst>
      <p:ext uri="{BB962C8B-B14F-4D97-AF65-F5344CB8AC3E}">
        <p14:creationId xmlns:p14="http://schemas.microsoft.com/office/powerpoint/2010/main" val="41114371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E7573441-B08D-4DAC-B3A4-C420C6D85897}" type="datetimeFigureOut">
              <a:rPr lang="cs-CZ" smtClean="0"/>
              <a:t>23.10.2022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E7761C4-26A4-48E6-808E-6DE5CAA77F04}" type="slidenum">
              <a:rPr lang="cs-CZ" smtClean="0"/>
              <a:t>‹#›</a:t>
            </a:fld>
            <a:endParaRPr lang="cs-CZ"/>
          </a:p>
        </p:txBody>
      </p:sp>
    </p:spTree>
    <p:extLst>
      <p:ext uri="{BB962C8B-B14F-4D97-AF65-F5344CB8AC3E}">
        <p14:creationId xmlns:p14="http://schemas.microsoft.com/office/powerpoint/2010/main" val="32979433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E7573441-B08D-4DAC-B3A4-C420C6D85897}" type="datetimeFigureOut">
              <a:rPr lang="cs-CZ" smtClean="0"/>
              <a:t>23.10.2022</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CE7761C4-26A4-48E6-808E-6DE5CAA77F04}" type="slidenum">
              <a:rPr lang="cs-CZ" smtClean="0"/>
              <a:t>‹#›</a:t>
            </a:fld>
            <a:endParaRPr lang="cs-CZ"/>
          </a:p>
        </p:txBody>
      </p:sp>
    </p:spTree>
    <p:extLst>
      <p:ext uri="{BB962C8B-B14F-4D97-AF65-F5344CB8AC3E}">
        <p14:creationId xmlns:p14="http://schemas.microsoft.com/office/powerpoint/2010/main" val="22501998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E7573441-B08D-4DAC-B3A4-C420C6D85897}" type="datetimeFigureOut">
              <a:rPr lang="cs-CZ" smtClean="0"/>
              <a:t>23.10.2022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CE7761C4-26A4-48E6-808E-6DE5CAA77F04}" type="slidenum">
              <a:rPr lang="cs-CZ" smtClean="0"/>
              <a:t>‹#›</a:t>
            </a:fld>
            <a:endParaRPr lang="cs-CZ"/>
          </a:p>
        </p:txBody>
      </p:sp>
    </p:spTree>
    <p:extLst>
      <p:ext uri="{BB962C8B-B14F-4D97-AF65-F5344CB8AC3E}">
        <p14:creationId xmlns:p14="http://schemas.microsoft.com/office/powerpoint/2010/main" val="1069528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E7573441-B08D-4DAC-B3A4-C420C6D85897}" type="datetimeFigureOut">
              <a:rPr lang="cs-CZ" smtClean="0"/>
              <a:t>23.10.2022</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CE7761C4-26A4-48E6-808E-6DE5CAA77F04}" type="slidenum">
              <a:rPr lang="cs-CZ" smtClean="0"/>
              <a:t>‹#›</a:t>
            </a:fld>
            <a:endParaRPr lang="cs-CZ"/>
          </a:p>
        </p:txBody>
      </p:sp>
    </p:spTree>
    <p:extLst>
      <p:ext uri="{BB962C8B-B14F-4D97-AF65-F5344CB8AC3E}">
        <p14:creationId xmlns:p14="http://schemas.microsoft.com/office/powerpoint/2010/main" val="831218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E7573441-B08D-4DAC-B3A4-C420C6D85897}" type="datetimeFigureOut">
              <a:rPr lang="cs-CZ" smtClean="0"/>
              <a:t>23.10.2022</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CE7761C4-26A4-48E6-808E-6DE5CAA77F04}" type="slidenum">
              <a:rPr lang="cs-CZ" smtClean="0"/>
              <a:t>‹#›</a:t>
            </a:fld>
            <a:endParaRPr lang="cs-CZ"/>
          </a:p>
        </p:txBody>
      </p:sp>
    </p:spTree>
    <p:extLst>
      <p:ext uri="{BB962C8B-B14F-4D97-AF65-F5344CB8AC3E}">
        <p14:creationId xmlns:p14="http://schemas.microsoft.com/office/powerpoint/2010/main" val="26380553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E7573441-B08D-4DAC-B3A4-C420C6D85897}" type="datetimeFigureOut">
              <a:rPr lang="cs-CZ" smtClean="0"/>
              <a:t>23.10.2022</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CE7761C4-26A4-48E6-808E-6DE5CAA77F04}" type="slidenum">
              <a:rPr lang="cs-CZ" smtClean="0"/>
              <a:t>‹#›</a:t>
            </a:fld>
            <a:endParaRPr lang="cs-CZ"/>
          </a:p>
        </p:txBody>
      </p:sp>
    </p:spTree>
    <p:extLst>
      <p:ext uri="{BB962C8B-B14F-4D97-AF65-F5344CB8AC3E}">
        <p14:creationId xmlns:p14="http://schemas.microsoft.com/office/powerpoint/2010/main" val="26607199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E7573441-B08D-4DAC-B3A4-C420C6D85897}" type="datetimeFigureOut">
              <a:rPr lang="cs-CZ" smtClean="0"/>
              <a:t>23.10.2022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CE7761C4-26A4-48E6-808E-6DE5CAA77F04}" type="slidenum">
              <a:rPr lang="cs-CZ" smtClean="0"/>
              <a:t>‹#›</a:t>
            </a:fld>
            <a:endParaRPr lang="cs-CZ"/>
          </a:p>
        </p:txBody>
      </p:sp>
    </p:spTree>
    <p:extLst>
      <p:ext uri="{BB962C8B-B14F-4D97-AF65-F5344CB8AC3E}">
        <p14:creationId xmlns:p14="http://schemas.microsoft.com/office/powerpoint/2010/main" val="332263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E7573441-B08D-4DAC-B3A4-C420C6D85897}" type="datetimeFigureOut">
              <a:rPr lang="cs-CZ" smtClean="0"/>
              <a:t>23.10.2022</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CE7761C4-26A4-48E6-808E-6DE5CAA77F04}" type="slidenum">
              <a:rPr lang="cs-CZ" smtClean="0"/>
              <a:t>‹#›</a:t>
            </a:fld>
            <a:endParaRPr lang="cs-CZ"/>
          </a:p>
        </p:txBody>
      </p:sp>
    </p:spTree>
    <p:extLst>
      <p:ext uri="{BB962C8B-B14F-4D97-AF65-F5344CB8AC3E}">
        <p14:creationId xmlns:p14="http://schemas.microsoft.com/office/powerpoint/2010/main" val="16840655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573441-B08D-4DAC-B3A4-C420C6D85897}" type="datetimeFigureOut">
              <a:rPr lang="cs-CZ" smtClean="0"/>
              <a:t>23.10.2022</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7761C4-26A4-48E6-808E-6DE5CAA77F04}" type="slidenum">
              <a:rPr lang="cs-CZ" smtClean="0"/>
              <a:t>‹#›</a:t>
            </a:fld>
            <a:endParaRPr lang="cs-CZ"/>
          </a:p>
        </p:txBody>
      </p:sp>
    </p:spTree>
    <p:extLst>
      <p:ext uri="{BB962C8B-B14F-4D97-AF65-F5344CB8AC3E}">
        <p14:creationId xmlns:p14="http://schemas.microsoft.com/office/powerpoint/2010/main" val="22086560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38.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oleObject" Target="../embeddings/oleObject1.bin"/></Relationships>
</file>

<file path=ppt/slides/_rels/slide33.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image" Target="../media/image39.png"/><Relationship Id="rId7" Type="http://schemas.openxmlformats.org/officeDocument/2006/relationships/image" Target="../media/image43.jpe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4.jpeg"/><Relationship Id="rId7" Type="http://schemas.openxmlformats.org/officeDocument/2006/relationships/image" Target="../media/image46.jpe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png"/><Relationship Id="rId10" Type="http://schemas.openxmlformats.org/officeDocument/2006/relationships/comments" Target="../comments/comment2.xml"/><Relationship Id="rId4" Type="http://schemas.openxmlformats.org/officeDocument/2006/relationships/image" Target="../media/image45.jpeg"/><Relationship Id="rId9" Type="http://schemas.openxmlformats.org/officeDocument/2006/relationships/image" Target="../media/image48.jpeg"/></Relationships>
</file>

<file path=ppt/slides/_rels/slide35.xml.rels><?xml version="1.0" encoding="UTF-8" standalone="yes"?>
<Relationships xmlns="http://schemas.openxmlformats.org/package/2006/relationships"><Relationship Id="rId8" Type="http://schemas.openxmlformats.org/officeDocument/2006/relationships/hyperlink" Target="http://cs.wikipedia.org/wiki/T%C5%99%C3%ADda_(biologie)" TargetMode="External"/><Relationship Id="rId13" Type="http://schemas.openxmlformats.org/officeDocument/2006/relationships/image" Target="../media/image36.png"/><Relationship Id="rId3" Type="http://schemas.openxmlformats.org/officeDocument/2006/relationships/notesSlide" Target="../notesSlides/notesSlide34.xml"/><Relationship Id="rId7" Type="http://schemas.openxmlformats.org/officeDocument/2006/relationships/image" Target="../media/image41.jpeg"/><Relationship Id="rId12" Type="http://schemas.openxmlformats.org/officeDocument/2006/relationships/oleObject" Target="../embeddings/oleObject2.bin"/><Relationship Id="rId17" Type="http://schemas.openxmlformats.org/officeDocument/2006/relationships/comments" Target="../comments/comment3.xml"/><Relationship Id="rId2" Type="http://schemas.openxmlformats.org/officeDocument/2006/relationships/slideLayout" Target="../slideLayouts/slideLayout7.xml"/><Relationship Id="rId16" Type="http://schemas.openxmlformats.org/officeDocument/2006/relationships/image" Target="../media/image51.jpeg"/><Relationship Id="rId1" Type="http://schemas.openxmlformats.org/officeDocument/2006/relationships/vmlDrawing" Target="../drawings/vmlDrawing2.vml"/><Relationship Id="rId6" Type="http://schemas.openxmlformats.org/officeDocument/2006/relationships/image" Target="../media/image40.png"/><Relationship Id="rId11" Type="http://schemas.openxmlformats.org/officeDocument/2006/relationships/hyperlink" Target="http://cs.wikipedia.org/wiki/%C4%8Clenovci" TargetMode="External"/><Relationship Id="rId5" Type="http://schemas.openxmlformats.org/officeDocument/2006/relationships/image" Target="../media/image50.jpeg"/><Relationship Id="rId15" Type="http://schemas.openxmlformats.org/officeDocument/2006/relationships/image" Target="../media/image49.png"/><Relationship Id="rId10" Type="http://schemas.openxmlformats.org/officeDocument/2006/relationships/hyperlink" Target="http://cs.wikipedia.org/wiki/Kmen_(biologie)" TargetMode="External"/><Relationship Id="rId4" Type="http://schemas.openxmlformats.org/officeDocument/2006/relationships/image" Target="../media/image39.png"/><Relationship Id="rId9" Type="http://schemas.openxmlformats.org/officeDocument/2006/relationships/hyperlink" Target="http://cs.wikipedia.org/wiki/%C5%A0estinoz%C3%AD" TargetMode="External"/><Relationship Id="rId14" Type="http://schemas.openxmlformats.org/officeDocument/2006/relationships/oleObject" Target="../embeddings/oleObject3.bin"/></Relationships>
</file>

<file path=ppt/slides/_rels/slide36.xml.rels><?xml version="1.0" encoding="UTF-8" standalone="yes"?>
<Relationships xmlns="http://schemas.openxmlformats.org/package/2006/relationships"><Relationship Id="rId8" Type="http://schemas.openxmlformats.org/officeDocument/2006/relationships/comments" Target="../comments/comment4.xml"/><Relationship Id="rId3" Type="http://schemas.openxmlformats.org/officeDocument/2006/relationships/notesSlide" Target="../notesSlides/notesSlide35.xml"/><Relationship Id="rId7" Type="http://schemas.openxmlformats.org/officeDocument/2006/relationships/image" Target="../media/image52.wm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41.jpeg"/><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39.png"/><Relationship Id="rId7" Type="http://schemas.openxmlformats.org/officeDocument/2006/relationships/image" Target="../media/image54.jpe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41.jpeg"/><Relationship Id="rId10" Type="http://schemas.openxmlformats.org/officeDocument/2006/relationships/comments" Target="../comments/comment5.xml"/><Relationship Id="rId4" Type="http://schemas.openxmlformats.org/officeDocument/2006/relationships/image" Target="../media/image40.png"/><Relationship Id="rId9" Type="http://schemas.openxmlformats.org/officeDocument/2006/relationships/image" Target="../media/image5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39.png"/><Relationship Id="rId7"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41.jpeg"/><Relationship Id="rId4" Type="http://schemas.openxmlformats.org/officeDocument/2006/relationships/image" Target="../media/image40.png"/><Relationship Id="rId9" Type="http://schemas.openxmlformats.org/officeDocument/2006/relationships/comments" Target="../comments/comment6.xml"/></Relationships>
</file>

<file path=ppt/slides/_rels/slide4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42.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39.png"/><Relationship Id="rId7" Type="http://schemas.openxmlformats.org/officeDocument/2006/relationships/image" Target="../media/image63.jpe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41.jpeg"/><Relationship Id="rId4" Type="http://schemas.openxmlformats.org/officeDocument/2006/relationships/image" Target="../media/image40.png"/><Relationship Id="rId9" Type="http://schemas.openxmlformats.org/officeDocument/2006/relationships/comments" Target="../comments/comment7.xml"/></Relationships>
</file>

<file path=ppt/slides/_rels/slide43.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5.jpeg"/><Relationship Id="rId7" Type="http://schemas.openxmlformats.org/officeDocument/2006/relationships/image" Target="../media/image41.jpeg"/><Relationship Id="rId12" Type="http://schemas.openxmlformats.org/officeDocument/2006/relationships/comments" Target="../comments/comment8.xml"/><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71.jpeg"/><Relationship Id="rId5" Type="http://schemas.openxmlformats.org/officeDocument/2006/relationships/image" Target="../media/image67.jpeg"/><Relationship Id="rId10" Type="http://schemas.openxmlformats.org/officeDocument/2006/relationships/image" Target="../media/image70.jpeg"/><Relationship Id="rId4" Type="http://schemas.openxmlformats.org/officeDocument/2006/relationships/image" Target="../media/image66.jpeg"/><Relationship Id="rId9" Type="http://schemas.openxmlformats.org/officeDocument/2006/relationships/image" Target="../media/image69.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mck.technicalmuseum.cz/wp-content/uploads/2017/12/Metodika_WEB_final.pdf"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normAutofit fontScale="90000"/>
          </a:bodyPr>
          <a:lstStyle/>
          <a:p>
            <a:r>
              <a:rPr lang="cs-CZ" dirty="0" smtClean="0"/>
              <a:t>IV. Preventivní konzervace</a:t>
            </a:r>
            <a:br>
              <a:rPr lang="cs-CZ" dirty="0" smtClean="0"/>
            </a:br>
            <a:r>
              <a:rPr lang="cs-CZ" dirty="0" smtClean="0"/>
              <a:t>parametry prostředí – polutanty, světlo, biologičtí škůdci</a:t>
            </a:r>
            <a:endParaRPr lang="cs-CZ" dirty="0"/>
          </a:p>
        </p:txBody>
      </p:sp>
      <p:sp>
        <p:nvSpPr>
          <p:cNvPr id="3" name="Podnadpis 2"/>
          <p:cNvSpPr>
            <a:spLocks noGrp="1"/>
          </p:cNvSpPr>
          <p:nvPr>
            <p:ph type="subTitle" idx="1"/>
          </p:nvPr>
        </p:nvSpPr>
        <p:spPr/>
        <p:txBody>
          <a:bodyPr/>
          <a:lstStyle/>
          <a:p>
            <a:r>
              <a:rPr lang="cs-CZ" dirty="0" smtClean="0"/>
              <a:t>Ing. Alena </a:t>
            </a:r>
            <a:r>
              <a:rPr lang="cs-CZ" dirty="0" err="1" smtClean="0"/>
              <a:t>Selucká</a:t>
            </a:r>
            <a:endParaRPr lang="cs-CZ" dirty="0"/>
          </a:p>
        </p:txBody>
      </p:sp>
    </p:spTree>
    <p:extLst>
      <p:ext uri="{BB962C8B-B14F-4D97-AF65-F5344CB8AC3E}">
        <p14:creationId xmlns:p14="http://schemas.microsoft.com/office/powerpoint/2010/main" val="28936102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Kvalita ovzduší uvnitř muzeí</a:t>
            </a:r>
            <a:endParaRPr lang="cs-CZ" dirty="0"/>
          </a:p>
        </p:txBody>
      </p:sp>
      <p:sp>
        <p:nvSpPr>
          <p:cNvPr id="3" name="Zástupný symbol pro obsah 2"/>
          <p:cNvSpPr>
            <a:spLocks noGrp="1"/>
          </p:cNvSpPr>
          <p:nvPr>
            <p:ph idx="1"/>
          </p:nvPr>
        </p:nvSpPr>
        <p:spPr/>
        <p:txBody>
          <a:bodyPr>
            <a:normAutofit/>
          </a:bodyPr>
          <a:lstStyle/>
          <a:p>
            <a:r>
              <a:rPr lang="cs-CZ" sz="2800" dirty="0" smtClean="0"/>
              <a:t>Zajistit správnou ventilaci (větrání) a cirkulaci vzduchu pro zabránění kumulace polutantů a mikroorganismů:</a:t>
            </a:r>
          </a:p>
          <a:p>
            <a:pPr lvl="1"/>
            <a:r>
              <a:rPr lang="cs-CZ" sz="2400" dirty="0" smtClean="0"/>
              <a:t>Přirozené větrání (např. okny, infiltrací spárami apod.): lze jednoduše zmírnit koncentrace škodlivin, odvést nebo přivést vlhkost; na druhou stranu přivádíme nefiltrovaný vzduch z venku, může dojít k rozkolísání RV a T</a:t>
            </a:r>
          </a:p>
          <a:p>
            <a:pPr lvl="1"/>
            <a:r>
              <a:rPr lang="cs-CZ" sz="2400" dirty="0" smtClean="0"/>
              <a:t>Nucené větrání: vzduchotechnické jednotky (VZT), jejichž součástí je filtrace vzduchu (musí obsahovat hrubé a jemné filtry , popř. HEPA filtry), zajišťují i další funkce (např. ohřev, chlazení zvlhčování, odvlhčování) </a:t>
            </a:r>
            <a:endParaRPr lang="cs-CZ" sz="2400" dirty="0"/>
          </a:p>
        </p:txBody>
      </p:sp>
    </p:spTree>
    <p:extLst>
      <p:ext uri="{BB962C8B-B14F-4D97-AF65-F5344CB8AC3E}">
        <p14:creationId xmlns:p14="http://schemas.microsoft.com/office/powerpoint/2010/main" val="42559675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Uzavřené schránky</a:t>
            </a:r>
            <a:endParaRPr lang="cs-CZ" dirty="0"/>
          </a:p>
        </p:txBody>
      </p:sp>
      <p:sp>
        <p:nvSpPr>
          <p:cNvPr id="3" name="Zástupný symbol pro obsah 2"/>
          <p:cNvSpPr>
            <a:spLocks noGrp="1"/>
          </p:cNvSpPr>
          <p:nvPr>
            <p:ph idx="1"/>
          </p:nvPr>
        </p:nvSpPr>
        <p:spPr/>
        <p:txBody>
          <a:bodyPr>
            <a:normAutofit/>
          </a:bodyPr>
          <a:lstStyle/>
          <a:p>
            <a:r>
              <a:rPr lang="cs-CZ" sz="2400" dirty="0" smtClean="0"/>
              <a:t>Kumulace škodlivin nastává zejména v uzavřených schránkách, v přímém kontaktu obalových materiálů s předměty (vitríny, boxy, skříně apod.)</a:t>
            </a:r>
            <a:endParaRPr lang="cs-CZ" sz="2400" dirty="0"/>
          </a:p>
        </p:txBody>
      </p:sp>
      <p:pic>
        <p:nvPicPr>
          <p:cNvPr id="2050" name="Picture 2" descr="A twined basket with a silk lining, stored within a custom-made box made using acid-free corrugated paperboa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2348880"/>
            <a:ext cx="3810000" cy="2981326"/>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3536310" y="5377090"/>
            <a:ext cx="5544616" cy="646331"/>
          </a:xfrm>
          <a:prstGeom prst="rect">
            <a:avLst/>
          </a:prstGeom>
          <a:noFill/>
        </p:spPr>
        <p:txBody>
          <a:bodyPr wrap="square" rtlCol="0">
            <a:spAutoFit/>
          </a:bodyPr>
          <a:lstStyle/>
          <a:p>
            <a:pPr algn="r"/>
            <a:r>
              <a:rPr lang="cs-CZ" dirty="0" smtClean="0"/>
              <a:t>Ukázka vhodně uložené textilie – nekyselá kartonová krabice, polypropylenová podložka – zdroj CCI.</a:t>
            </a:r>
            <a:endParaRPr lang="cs-CZ" dirty="0"/>
          </a:p>
        </p:txBody>
      </p:sp>
      <p:pic>
        <p:nvPicPr>
          <p:cNvPr id="6" name="Picture 2" descr="A compact storage system with adjustable shelves for storing box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5625" y="3068960"/>
            <a:ext cx="2216175" cy="3267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ovéPole 4"/>
          <p:cNvSpPr txBox="1"/>
          <p:nvPr/>
        </p:nvSpPr>
        <p:spPr>
          <a:xfrm>
            <a:off x="2771800" y="6211669"/>
            <a:ext cx="3384376" cy="646331"/>
          </a:xfrm>
          <a:prstGeom prst="rect">
            <a:avLst/>
          </a:prstGeom>
          <a:noFill/>
        </p:spPr>
        <p:txBody>
          <a:bodyPr wrap="square" rtlCol="0">
            <a:spAutoFit/>
          </a:bodyPr>
          <a:lstStyle/>
          <a:p>
            <a:r>
              <a:rPr lang="cs-CZ" dirty="0" smtClean="0"/>
              <a:t>Pojízdné regály v muzejním depozitáři</a:t>
            </a:r>
            <a:endParaRPr lang="cs-CZ" dirty="0"/>
          </a:p>
        </p:txBody>
      </p:sp>
    </p:spTree>
    <p:extLst>
      <p:ext uri="{BB962C8B-B14F-4D97-AF65-F5344CB8AC3E}">
        <p14:creationId xmlns:p14="http://schemas.microsoft.com/office/powerpoint/2010/main" val="24718930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Zástupný symbol pro text 3"/>
          <p:cNvSpPr>
            <a:spLocks noGrp="1"/>
          </p:cNvSpPr>
          <p:nvPr>
            <p:ph type="body" idx="1"/>
          </p:nvPr>
        </p:nvSpPr>
        <p:spPr>
          <a:xfrm>
            <a:off x="260350" y="847725"/>
            <a:ext cx="4040188" cy="639763"/>
          </a:xfrm>
        </p:spPr>
        <p:txBody>
          <a:bodyPr>
            <a:normAutofit fontScale="92500"/>
          </a:bodyPr>
          <a:lstStyle/>
          <a:p>
            <a:pPr>
              <a:defRPr/>
            </a:pPr>
            <a:r>
              <a:rPr lang="cs-CZ" altLang="cs-CZ" dirty="0" smtClean="0"/>
              <a:t>Archivní kvalita/nekyselý papír</a:t>
            </a:r>
          </a:p>
        </p:txBody>
      </p:sp>
      <p:sp>
        <p:nvSpPr>
          <p:cNvPr id="49156" name="Zástupný symbol pro obsah 4"/>
          <p:cNvSpPr>
            <a:spLocks noGrp="1"/>
          </p:cNvSpPr>
          <p:nvPr>
            <p:ph sz="half" idx="2"/>
          </p:nvPr>
        </p:nvSpPr>
        <p:spPr>
          <a:xfrm>
            <a:off x="323850" y="1647825"/>
            <a:ext cx="4040188" cy="3951288"/>
          </a:xfrm>
        </p:spPr>
        <p:txBody>
          <a:bodyPr/>
          <a:lstStyle/>
          <a:p>
            <a:pPr marL="0" indent="0">
              <a:buFontTx/>
              <a:buNone/>
              <a:defRPr/>
            </a:pPr>
            <a:r>
              <a:rPr lang="cs-CZ" altLang="cs-CZ" dirty="0" smtClean="0"/>
              <a:t>Obaly </a:t>
            </a:r>
            <a:r>
              <a:rPr lang="cs-CZ" altLang="cs-CZ" dirty="0"/>
              <a:t>pro uložení archivních a knižních </a:t>
            </a:r>
            <a:r>
              <a:rPr lang="cs-CZ" altLang="cs-CZ" dirty="0" smtClean="0"/>
              <a:t>dokumentů:</a:t>
            </a:r>
          </a:p>
          <a:p>
            <a:pPr>
              <a:defRPr/>
            </a:pPr>
            <a:r>
              <a:rPr lang="cs-CZ" altLang="cs-CZ" dirty="0" smtClean="0"/>
              <a:t>pH 7 neutrální</a:t>
            </a:r>
            <a:endParaRPr lang="cs-CZ" altLang="cs-CZ" dirty="0"/>
          </a:p>
          <a:p>
            <a:pPr>
              <a:defRPr/>
            </a:pPr>
            <a:r>
              <a:rPr lang="cs-CZ" altLang="cs-CZ" dirty="0" smtClean="0"/>
              <a:t>pH 7,5 – </a:t>
            </a:r>
            <a:r>
              <a:rPr lang="cs-CZ" altLang="cs-CZ" dirty="0"/>
              <a:t>10 alkalická rezerva (uhličitan vápenatý, uhličitan hořečnatý), nízký podíl dřevovin</a:t>
            </a:r>
            <a:endParaRPr lang="cs-CZ" altLang="cs-CZ" dirty="0" smtClean="0"/>
          </a:p>
        </p:txBody>
      </p:sp>
      <p:sp>
        <p:nvSpPr>
          <p:cNvPr id="54276" name="Zástupný symbol pro text 5"/>
          <p:cNvSpPr>
            <a:spLocks noGrp="1"/>
          </p:cNvSpPr>
          <p:nvPr>
            <p:ph type="body" sz="quarter" idx="3"/>
          </p:nvPr>
        </p:nvSpPr>
        <p:spPr>
          <a:xfrm>
            <a:off x="4578350" y="847725"/>
            <a:ext cx="4041775" cy="639763"/>
          </a:xfrm>
        </p:spPr>
        <p:txBody>
          <a:bodyPr/>
          <a:lstStyle/>
          <a:p>
            <a:r>
              <a:rPr lang="cs-CZ" altLang="cs-CZ" smtClean="0"/>
              <a:t>Fotoarchivní kvalita</a:t>
            </a:r>
          </a:p>
        </p:txBody>
      </p:sp>
      <p:sp>
        <p:nvSpPr>
          <p:cNvPr id="49158" name="Zástupný symbol pro obsah 6"/>
          <p:cNvSpPr>
            <a:spLocks noGrp="1"/>
          </p:cNvSpPr>
          <p:nvPr>
            <p:ph sz="quarter" idx="4"/>
          </p:nvPr>
        </p:nvSpPr>
        <p:spPr>
          <a:xfrm>
            <a:off x="4578350" y="1614488"/>
            <a:ext cx="4041775" cy="3951287"/>
          </a:xfrm>
        </p:spPr>
        <p:txBody>
          <a:bodyPr/>
          <a:lstStyle/>
          <a:p>
            <a:pPr marL="0" indent="0">
              <a:buFontTx/>
              <a:buNone/>
              <a:defRPr/>
            </a:pPr>
            <a:r>
              <a:rPr lang="cs-CZ" altLang="cs-CZ" dirty="0"/>
              <a:t>Obaly pro uložení fotografií </a:t>
            </a:r>
            <a:r>
              <a:rPr lang="cs-CZ" altLang="cs-CZ" dirty="0" smtClean="0"/>
              <a:t/>
            </a:r>
            <a:br>
              <a:rPr lang="cs-CZ" altLang="cs-CZ" dirty="0" smtClean="0"/>
            </a:br>
            <a:r>
              <a:rPr lang="cs-CZ" altLang="cs-CZ" dirty="0" smtClean="0"/>
              <a:t>a </a:t>
            </a:r>
            <a:r>
              <a:rPr lang="cs-CZ" altLang="cs-CZ" dirty="0"/>
              <a:t>materiálů na bázi proteinů (vlna, hedvábí, useň</a:t>
            </a:r>
            <a:r>
              <a:rPr lang="cs-CZ" altLang="cs-CZ" dirty="0" smtClean="0"/>
              <a:t>):</a:t>
            </a:r>
          </a:p>
          <a:p>
            <a:pPr>
              <a:defRPr/>
            </a:pPr>
            <a:r>
              <a:rPr lang="cs-CZ" altLang="cs-CZ" dirty="0" smtClean="0"/>
              <a:t>pH 6 – 6,5 mírně kyselé</a:t>
            </a:r>
          </a:p>
        </p:txBody>
      </p:sp>
      <p:pic>
        <p:nvPicPr>
          <p:cNvPr id="54278" name="Picture 3" descr="ArchivniKrabiceFotoarchiv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0438" y="3786188"/>
            <a:ext cx="3659187"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9" name="Picture 3" descr="ArchivacniKrabic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5863" y="4581525"/>
            <a:ext cx="2976562" cy="192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0" name="Nadpis 1"/>
          <p:cNvSpPr txBox="1">
            <a:spLocks/>
          </p:cNvSpPr>
          <p:nvPr/>
        </p:nvSpPr>
        <p:spPr bwMode="auto">
          <a:xfrm>
            <a:off x="185738" y="2381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cs-CZ" altLang="cs-CZ" sz="3600" b="1" dirty="0" smtClean="0">
                <a:solidFill>
                  <a:schemeClr val="tx2"/>
                </a:solidFill>
              </a:rPr>
              <a:t>Vhodné obalové </a:t>
            </a:r>
            <a:r>
              <a:rPr lang="cs-CZ" altLang="cs-CZ" sz="3600" b="1" dirty="0">
                <a:solidFill>
                  <a:schemeClr val="tx2"/>
                </a:solidFill>
              </a:rPr>
              <a:t>materiály </a:t>
            </a:r>
          </a:p>
        </p:txBody>
      </p:sp>
    </p:spTree>
    <p:extLst>
      <p:ext uri="{BB962C8B-B14F-4D97-AF65-F5344CB8AC3E}">
        <p14:creationId xmlns:p14="http://schemas.microsoft.com/office/powerpoint/2010/main" val="7295540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Nadpis 1"/>
          <p:cNvSpPr>
            <a:spLocks noGrp="1"/>
          </p:cNvSpPr>
          <p:nvPr>
            <p:ph type="title"/>
          </p:nvPr>
        </p:nvSpPr>
        <p:spPr>
          <a:xfrm>
            <a:off x="663575" y="115888"/>
            <a:ext cx="8229600" cy="1143000"/>
          </a:xfrm>
        </p:spPr>
        <p:txBody>
          <a:bodyPr/>
          <a:lstStyle/>
          <a:p>
            <a:r>
              <a:rPr lang="cs-CZ" altLang="cs-CZ" smtClean="0"/>
              <a:t>Obalové a úložné materiály</a:t>
            </a:r>
          </a:p>
        </p:txBody>
      </p:sp>
      <p:sp>
        <p:nvSpPr>
          <p:cNvPr id="55299" name="Zástupný symbol pro text 2"/>
          <p:cNvSpPr>
            <a:spLocks noGrp="1"/>
          </p:cNvSpPr>
          <p:nvPr>
            <p:ph type="body" idx="1"/>
          </p:nvPr>
        </p:nvSpPr>
        <p:spPr>
          <a:xfrm>
            <a:off x="5103813" y="981075"/>
            <a:ext cx="4040187" cy="639763"/>
          </a:xfrm>
        </p:spPr>
        <p:txBody>
          <a:bodyPr/>
          <a:lstStyle/>
          <a:p>
            <a:r>
              <a:rPr lang="cs-CZ" altLang="cs-CZ" sz="2800" smtClean="0">
                <a:solidFill>
                  <a:srgbClr val="FF0000"/>
                </a:solidFill>
              </a:rPr>
              <a:t>Nevhodné</a:t>
            </a:r>
          </a:p>
        </p:txBody>
      </p:sp>
      <p:sp>
        <p:nvSpPr>
          <p:cNvPr id="55300" name="Zástupný symbol pro obsah 3"/>
          <p:cNvSpPr>
            <a:spLocks noGrp="1"/>
          </p:cNvSpPr>
          <p:nvPr>
            <p:ph sz="half" idx="2"/>
          </p:nvPr>
        </p:nvSpPr>
        <p:spPr>
          <a:xfrm>
            <a:off x="4932363" y="1484313"/>
            <a:ext cx="4608512" cy="3951287"/>
          </a:xfrm>
        </p:spPr>
        <p:txBody>
          <a:bodyPr/>
          <a:lstStyle/>
          <a:p>
            <a:r>
              <a:rPr lang="cs-CZ" altLang="cs-CZ" sz="2000" smtClean="0"/>
              <a:t>Tvrdé nevyzrálé dřevo (dub), dřevotříska</a:t>
            </a:r>
          </a:p>
          <a:p>
            <a:r>
              <a:rPr lang="cs-CZ" altLang="cs-CZ" sz="2000" smtClean="0"/>
              <a:t>Silikonová lepidla, PVC</a:t>
            </a:r>
          </a:p>
          <a:p>
            <a:r>
              <a:rPr lang="cs-CZ" altLang="cs-CZ" sz="2000" smtClean="0"/>
              <a:t>Polyvinylacetátové disperze</a:t>
            </a:r>
          </a:p>
          <a:p>
            <a:r>
              <a:rPr lang="cs-CZ" altLang="cs-CZ" sz="2000" smtClean="0"/>
              <a:t>Vlněný filc </a:t>
            </a:r>
          </a:p>
          <a:p>
            <a:r>
              <a:rPr lang="cs-CZ" altLang="cs-CZ" sz="2000" smtClean="0"/>
              <a:t>Voskovaný papír </a:t>
            </a:r>
          </a:p>
          <a:p>
            <a:r>
              <a:rPr lang="cs-CZ" altLang="cs-CZ" sz="2000" smtClean="0"/>
              <a:t>Kyselý papír </a:t>
            </a:r>
          </a:p>
          <a:p>
            <a:endParaRPr lang="cs-CZ" altLang="cs-CZ" smtClean="0"/>
          </a:p>
        </p:txBody>
      </p:sp>
      <p:sp>
        <p:nvSpPr>
          <p:cNvPr id="50181" name="Zástupný symbol pro text 4"/>
          <p:cNvSpPr>
            <a:spLocks noGrp="1"/>
          </p:cNvSpPr>
          <p:nvPr>
            <p:ph type="body" sz="quarter" idx="3"/>
          </p:nvPr>
        </p:nvSpPr>
        <p:spPr>
          <a:xfrm>
            <a:off x="179388" y="981075"/>
            <a:ext cx="4041775" cy="639763"/>
          </a:xfrm>
        </p:spPr>
        <p:txBody>
          <a:bodyPr>
            <a:normAutofit lnSpcReduction="10000"/>
          </a:bodyPr>
          <a:lstStyle/>
          <a:p>
            <a:pPr>
              <a:defRPr/>
            </a:pPr>
            <a:r>
              <a:rPr lang="cs-CZ" altLang="cs-CZ" sz="2800" dirty="0" smtClean="0">
                <a:solidFill>
                  <a:schemeClr val="accent1"/>
                </a:solidFill>
              </a:rPr>
              <a:t>Vhodné                         </a:t>
            </a:r>
            <a:r>
              <a:rPr lang="cs-CZ" altLang="cs-CZ" sz="3600" dirty="0" smtClean="0">
                <a:solidFill>
                  <a:schemeClr val="accent1"/>
                </a:solidFill>
              </a:rPr>
              <a:t>x</a:t>
            </a:r>
          </a:p>
        </p:txBody>
      </p:sp>
      <p:sp>
        <p:nvSpPr>
          <p:cNvPr id="55302" name="Zástupný symbol pro obsah 5"/>
          <p:cNvSpPr>
            <a:spLocks noGrp="1"/>
          </p:cNvSpPr>
          <p:nvPr>
            <p:ph sz="quarter" idx="4"/>
          </p:nvPr>
        </p:nvSpPr>
        <p:spPr>
          <a:xfrm>
            <a:off x="179388" y="1557338"/>
            <a:ext cx="4537075" cy="3951287"/>
          </a:xfrm>
        </p:spPr>
        <p:txBody>
          <a:bodyPr/>
          <a:lstStyle/>
          <a:p>
            <a:r>
              <a:rPr lang="cs-CZ" altLang="cs-CZ" sz="2000" smtClean="0"/>
              <a:t>Nerez ocel, eloxovaný hliník</a:t>
            </a:r>
          </a:p>
          <a:p>
            <a:r>
              <a:rPr lang="cs-CZ" altLang="cs-CZ" sz="2000" smtClean="0"/>
              <a:t>sklo, keramika</a:t>
            </a:r>
          </a:p>
          <a:p>
            <a:r>
              <a:rPr lang="cs-CZ" altLang="cs-CZ" sz="2000" smtClean="0"/>
              <a:t>PE, polyester, akryláty</a:t>
            </a:r>
          </a:p>
          <a:p>
            <a:r>
              <a:rPr lang="cs-CZ" altLang="cs-CZ" sz="2000" smtClean="0"/>
              <a:t>Plexisklo</a:t>
            </a:r>
          </a:p>
          <a:p>
            <a:r>
              <a:rPr lang="cs-CZ" altLang="cs-CZ" sz="2000" smtClean="0"/>
              <a:t>Akrylátové nátěrové hmoty</a:t>
            </a:r>
          </a:p>
          <a:p>
            <a:r>
              <a:rPr lang="cs-CZ" altLang="cs-CZ" sz="2000" smtClean="0"/>
              <a:t>Čistá nebělená bavlna, len</a:t>
            </a:r>
          </a:p>
          <a:p>
            <a:r>
              <a:rPr lang="cs-CZ" altLang="cs-CZ" sz="2000" smtClean="0"/>
              <a:t>Nekyselý papír</a:t>
            </a:r>
          </a:p>
          <a:p>
            <a:r>
              <a:rPr lang="cs-CZ" altLang="cs-CZ" sz="2000" smtClean="0"/>
              <a:t>Tyvek – polyethylen, paropropustný, ale vodotěsný</a:t>
            </a:r>
          </a:p>
        </p:txBody>
      </p:sp>
      <p:pic>
        <p:nvPicPr>
          <p:cNvPr id="55303" name="Picture 4" descr="Artifact storage - BEFO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4025" y="3716338"/>
            <a:ext cx="2130425" cy="271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4" name="Picture 6" descr="Artifact storage - AF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4810125"/>
            <a:ext cx="28575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36779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Nadpis 1"/>
          <p:cNvSpPr>
            <a:spLocks noGrp="1"/>
          </p:cNvSpPr>
          <p:nvPr>
            <p:ph type="title"/>
          </p:nvPr>
        </p:nvSpPr>
        <p:spPr/>
        <p:txBody>
          <a:bodyPr/>
          <a:lstStyle/>
          <a:p>
            <a:r>
              <a:rPr lang="cs-CZ" altLang="cs-CZ" smtClean="0"/>
              <a:t>Značení předmětů</a:t>
            </a:r>
          </a:p>
        </p:txBody>
      </p:sp>
      <p:sp>
        <p:nvSpPr>
          <p:cNvPr id="56323" name="Zástupný symbol pro text 3"/>
          <p:cNvSpPr>
            <a:spLocks noGrp="1"/>
          </p:cNvSpPr>
          <p:nvPr>
            <p:ph type="body" idx="1"/>
          </p:nvPr>
        </p:nvSpPr>
        <p:spPr>
          <a:xfrm>
            <a:off x="5332413" y="1196975"/>
            <a:ext cx="4040187" cy="639763"/>
          </a:xfrm>
        </p:spPr>
        <p:txBody>
          <a:bodyPr/>
          <a:lstStyle/>
          <a:p>
            <a:r>
              <a:rPr lang="cs-CZ" altLang="cs-CZ" smtClean="0">
                <a:solidFill>
                  <a:srgbClr val="FF0000"/>
                </a:solidFill>
              </a:rPr>
              <a:t>Nevhodné</a:t>
            </a:r>
          </a:p>
        </p:txBody>
      </p:sp>
      <p:sp>
        <p:nvSpPr>
          <p:cNvPr id="56324" name="Zástupný symbol pro obsah 2"/>
          <p:cNvSpPr>
            <a:spLocks noGrp="1"/>
          </p:cNvSpPr>
          <p:nvPr>
            <p:ph sz="half" idx="2"/>
          </p:nvPr>
        </p:nvSpPr>
        <p:spPr>
          <a:xfrm>
            <a:off x="5294313" y="1755775"/>
            <a:ext cx="4040187" cy="1657350"/>
          </a:xfrm>
        </p:spPr>
        <p:txBody>
          <a:bodyPr/>
          <a:lstStyle/>
          <a:p>
            <a:r>
              <a:rPr lang="cs-CZ" altLang="cs-CZ" sz="2000" smtClean="0"/>
              <a:t>Samolepící štítky</a:t>
            </a:r>
          </a:p>
          <a:p>
            <a:r>
              <a:rPr lang="cs-CZ" altLang="cs-CZ" sz="2000" smtClean="0"/>
              <a:t>Popiska (tuš, fix) je přímo na povrchu</a:t>
            </a:r>
          </a:p>
          <a:p>
            <a:r>
              <a:rPr lang="cs-CZ" altLang="cs-CZ" sz="2000" smtClean="0"/>
              <a:t>Razítka na papíře, v knihách</a:t>
            </a:r>
          </a:p>
        </p:txBody>
      </p:sp>
      <p:sp>
        <p:nvSpPr>
          <p:cNvPr id="56325" name="Zástupný symbol pro text 4"/>
          <p:cNvSpPr>
            <a:spLocks noGrp="1"/>
          </p:cNvSpPr>
          <p:nvPr>
            <p:ph type="body" sz="quarter" idx="3"/>
          </p:nvPr>
        </p:nvSpPr>
        <p:spPr>
          <a:xfrm>
            <a:off x="395288" y="1268413"/>
            <a:ext cx="4041775" cy="639762"/>
          </a:xfrm>
        </p:spPr>
        <p:txBody>
          <a:bodyPr/>
          <a:lstStyle/>
          <a:p>
            <a:r>
              <a:rPr lang="cs-CZ" altLang="cs-CZ" smtClean="0">
                <a:solidFill>
                  <a:schemeClr val="accent1"/>
                </a:solidFill>
              </a:rPr>
              <a:t>Vhodné</a:t>
            </a:r>
          </a:p>
        </p:txBody>
      </p:sp>
      <p:sp>
        <p:nvSpPr>
          <p:cNvPr id="51206" name="Zástupný symbol pro obsah 5"/>
          <p:cNvSpPr>
            <a:spLocks noGrp="1"/>
          </p:cNvSpPr>
          <p:nvPr>
            <p:ph sz="quarter" idx="4"/>
          </p:nvPr>
        </p:nvSpPr>
        <p:spPr>
          <a:xfrm>
            <a:off x="323850" y="1916113"/>
            <a:ext cx="4041775" cy="1944687"/>
          </a:xfrm>
        </p:spPr>
        <p:txBody>
          <a:bodyPr>
            <a:normAutofit lnSpcReduction="10000"/>
          </a:bodyPr>
          <a:lstStyle/>
          <a:p>
            <a:pPr>
              <a:defRPr/>
            </a:pPr>
            <a:r>
              <a:rPr lang="cs-CZ" altLang="cs-CZ" sz="2000" dirty="0" smtClean="0"/>
              <a:t>Používat izolační vrstvu laku – </a:t>
            </a:r>
            <a:r>
              <a:rPr lang="cs-CZ" altLang="cs-CZ" sz="2000" dirty="0" err="1" smtClean="0"/>
              <a:t>Paraloid</a:t>
            </a:r>
            <a:r>
              <a:rPr lang="cs-CZ" altLang="cs-CZ" sz="2000" dirty="0" smtClean="0"/>
              <a:t>  (kov, dřevo) </a:t>
            </a:r>
          </a:p>
          <a:p>
            <a:pPr>
              <a:defRPr/>
            </a:pPr>
            <a:r>
              <a:rPr lang="cs-CZ" altLang="cs-CZ" sz="2000" dirty="0" smtClean="0"/>
              <a:t>Lepící pásky s archivní kvalitou </a:t>
            </a:r>
          </a:p>
          <a:p>
            <a:pPr>
              <a:defRPr/>
            </a:pPr>
            <a:r>
              <a:rPr lang="cs-CZ" altLang="cs-CZ" sz="2000" dirty="0" smtClean="0"/>
              <a:t>Popisovače  - šelaková tuš,  akrylová barva, grafitová tužka</a:t>
            </a:r>
          </a:p>
          <a:p>
            <a:pPr>
              <a:defRPr/>
            </a:pPr>
            <a:r>
              <a:rPr lang="cs-CZ" altLang="cs-CZ" sz="2000" dirty="0" smtClean="0"/>
              <a:t>Našité značky</a:t>
            </a:r>
          </a:p>
        </p:txBody>
      </p:sp>
      <p:pic>
        <p:nvPicPr>
          <p:cNvPr id="56327" name="Obrázek 6" descr="OBR. C. 3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11863" y="3349625"/>
            <a:ext cx="2681287" cy="178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8" name="Picture 2" descr="01menš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4438" y="4724400"/>
            <a:ext cx="2835275"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9" name="Picture 3" descr="11menší"/>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6238" y="3578225"/>
            <a:ext cx="172720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0" name="Picture 4" descr="09menší"/>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238" y="4321175"/>
            <a:ext cx="2449512" cy="162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69072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1125" y="1909763"/>
            <a:ext cx="6381750" cy="3038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8408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457200" y="274638"/>
            <a:ext cx="82296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cs-CZ" altLang="cs-CZ" sz="3600"/>
              <a:t>Látky aktivně zachycující polutanty </a:t>
            </a:r>
          </a:p>
        </p:txBody>
      </p:sp>
      <p:sp>
        <p:nvSpPr>
          <p:cNvPr id="57347" name="Rectangle 2"/>
          <p:cNvSpPr>
            <a:spLocks noChangeArrowheads="1"/>
          </p:cNvSpPr>
          <p:nvPr/>
        </p:nvSpPr>
        <p:spPr bwMode="auto">
          <a:xfrm>
            <a:off x="827088" y="260350"/>
            <a:ext cx="7772400" cy="609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cs-CZ" sz="4000">
              <a:solidFill>
                <a:schemeClr val="tx2"/>
              </a:solidFill>
            </a:endParaRPr>
          </a:p>
        </p:txBody>
      </p:sp>
      <p:sp>
        <p:nvSpPr>
          <p:cNvPr id="57348" name="Text Box 6"/>
          <p:cNvSpPr txBox="1">
            <a:spLocks noChangeArrowheads="1"/>
          </p:cNvSpPr>
          <p:nvPr/>
        </p:nvSpPr>
        <p:spPr bwMode="auto">
          <a:xfrm>
            <a:off x="571500" y="1500188"/>
            <a:ext cx="4643438"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cs-CZ" altLang="cs-CZ" sz="2600"/>
              <a:t>Aktivní uhlí  - adsorbce NOx, SO</a:t>
            </a:r>
            <a:r>
              <a:rPr lang="cs-CZ" altLang="cs-CZ" sz="2600" baseline="-25000"/>
              <a:t>2</a:t>
            </a:r>
            <a:r>
              <a:rPr lang="cs-CZ" altLang="cs-CZ" sz="2600"/>
              <a:t>, chloridů</a:t>
            </a:r>
          </a:p>
        </p:txBody>
      </p:sp>
      <p:pic>
        <p:nvPicPr>
          <p:cNvPr id="57349" name="Picture 8" descr="coconut_chips"/>
          <p:cNvPicPr>
            <a:picLocks noChangeAspect="1" noChangeArrowheads="1"/>
          </p:cNvPicPr>
          <p:nvPr/>
        </p:nvPicPr>
        <p:blipFill>
          <a:blip r:embed="rId3">
            <a:extLst>
              <a:ext uri="{28A0092B-C50C-407E-A947-70E740481C1C}">
                <a14:useLocalDpi xmlns:a14="http://schemas.microsoft.com/office/drawing/2010/main" val="0"/>
              </a:ext>
            </a:extLst>
          </a:blip>
          <a:srcRect r="14633"/>
          <a:stretch>
            <a:fillRect/>
          </a:stretch>
        </p:blipFill>
        <p:spPr bwMode="auto">
          <a:xfrm>
            <a:off x="642938" y="2571750"/>
            <a:ext cx="3143250" cy="185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0" name="Rectangle 11"/>
          <p:cNvSpPr>
            <a:spLocks noChangeArrowheads="1"/>
          </p:cNvSpPr>
          <p:nvPr/>
        </p:nvSpPr>
        <p:spPr bwMode="auto">
          <a:xfrm>
            <a:off x="611188" y="1412875"/>
            <a:ext cx="52578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cs-CZ" altLang="cs-CZ" sz="2200"/>
          </a:p>
        </p:txBody>
      </p:sp>
      <p:pic>
        <p:nvPicPr>
          <p:cNvPr id="57351" name="Picture 12" descr="PB010875"/>
          <p:cNvPicPr>
            <a:picLocks noChangeAspect="1" noChangeArrowheads="1"/>
          </p:cNvPicPr>
          <p:nvPr/>
        </p:nvPicPr>
        <p:blipFill>
          <a:blip r:embed="rId4">
            <a:extLst>
              <a:ext uri="{28A0092B-C50C-407E-A947-70E740481C1C}">
                <a14:useLocalDpi xmlns:a14="http://schemas.microsoft.com/office/drawing/2010/main" val="0"/>
              </a:ext>
            </a:extLst>
          </a:blip>
          <a:srcRect b="24223"/>
          <a:stretch>
            <a:fillRect/>
          </a:stretch>
        </p:blipFill>
        <p:spPr bwMode="auto">
          <a:xfrm>
            <a:off x="714375" y="4714875"/>
            <a:ext cx="3035300" cy="172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2" name="Picture 3" descr="ccilaminiertk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9188" y="3429000"/>
            <a:ext cx="3214687" cy="287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3" name="TextovéPole 8"/>
          <p:cNvSpPr txBox="1">
            <a:spLocks noChangeArrowheads="1"/>
          </p:cNvSpPr>
          <p:nvPr/>
        </p:nvSpPr>
        <p:spPr bwMode="auto">
          <a:xfrm>
            <a:off x="4857750" y="2643188"/>
            <a:ext cx="37147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cs-CZ" altLang="cs-CZ" sz="2400"/>
              <a:t>Textilie z aktivního uhlí</a:t>
            </a:r>
          </a:p>
        </p:txBody>
      </p:sp>
    </p:spTree>
    <p:extLst>
      <p:ext uri="{BB962C8B-B14F-4D97-AF65-F5344CB8AC3E}">
        <p14:creationId xmlns:p14="http://schemas.microsoft.com/office/powerpoint/2010/main" val="1728324843"/>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0" descr="slibertuchbeut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133600"/>
            <a:ext cx="2455863" cy="371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Text Box 11"/>
          <p:cNvSpPr txBox="1">
            <a:spLocks noChangeArrowheads="1"/>
          </p:cNvSpPr>
          <p:nvPr/>
        </p:nvSpPr>
        <p:spPr bwMode="auto">
          <a:xfrm>
            <a:off x="1116013" y="981075"/>
            <a:ext cx="703738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762000" eaLnBrk="0" hangingPunct="0">
              <a:spcBef>
                <a:spcPct val="20000"/>
              </a:spcBef>
              <a:buChar char="•"/>
              <a:defRPr sz="3200">
                <a:solidFill>
                  <a:schemeClr val="tx1"/>
                </a:solidFill>
                <a:latin typeface="Times New Roman" pitchFamily="18" charset="0"/>
              </a:defRPr>
            </a:lvl1pPr>
            <a:lvl2pPr marL="742950" indent="-285750" defTabSz="762000" eaLnBrk="0" hangingPunct="0">
              <a:spcBef>
                <a:spcPct val="20000"/>
              </a:spcBef>
              <a:buChar char="–"/>
              <a:defRPr sz="2800">
                <a:solidFill>
                  <a:schemeClr val="tx1"/>
                </a:solidFill>
                <a:latin typeface="Times New Roman" pitchFamily="18" charset="0"/>
              </a:defRPr>
            </a:lvl2pPr>
            <a:lvl3pPr marL="1143000" indent="-228600" defTabSz="762000" eaLnBrk="0" hangingPunct="0">
              <a:spcBef>
                <a:spcPct val="20000"/>
              </a:spcBef>
              <a:buChar char="•"/>
              <a:defRPr sz="2400">
                <a:solidFill>
                  <a:schemeClr val="tx1"/>
                </a:solidFill>
                <a:latin typeface="Times New Roman" pitchFamily="18" charset="0"/>
              </a:defRPr>
            </a:lvl3pPr>
            <a:lvl4pPr marL="1600200" indent="-228600" defTabSz="762000" eaLnBrk="0" hangingPunct="0">
              <a:spcBef>
                <a:spcPct val="20000"/>
              </a:spcBef>
              <a:buChar char="–"/>
              <a:defRPr sz="2000">
                <a:solidFill>
                  <a:schemeClr val="tx1"/>
                </a:solidFill>
                <a:latin typeface="Times New Roman" pitchFamily="18" charset="0"/>
              </a:defRPr>
            </a:lvl4pPr>
            <a:lvl5pPr marL="2057400" indent="-228600" defTabSz="762000" eaLnBrk="0" hangingPunct="0">
              <a:spcBef>
                <a:spcPct val="20000"/>
              </a:spcBef>
              <a:buChar char="»"/>
              <a:defRPr sz="2000">
                <a:solidFill>
                  <a:schemeClr val="tx1"/>
                </a:solidFill>
                <a:latin typeface="Times New Roman"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cs-CZ" altLang="cs-CZ" sz="2400" b="1"/>
              <a:t>Ochranný obal na stříbrné předměty s inhibitory</a:t>
            </a:r>
          </a:p>
          <a:p>
            <a:pPr algn="ctr" eaLnBrk="1" hangingPunct="1">
              <a:spcBef>
                <a:spcPct val="50000"/>
              </a:spcBef>
              <a:buFontTx/>
              <a:buNone/>
            </a:pPr>
            <a:endParaRPr lang="cs-CZ" altLang="cs-CZ" sz="2400" b="1"/>
          </a:p>
        </p:txBody>
      </p:sp>
      <p:sp>
        <p:nvSpPr>
          <p:cNvPr id="58372" name="Rectangle 2"/>
          <p:cNvSpPr>
            <a:spLocks noChangeArrowheads="1"/>
          </p:cNvSpPr>
          <p:nvPr/>
        </p:nvSpPr>
        <p:spPr bwMode="auto">
          <a:xfrm>
            <a:off x="381000" y="249238"/>
            <a:ext cx="82296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cs-CZ" altLang="cs-CZ" sz="3600"/>
              <a:t>Ochrana kovů speciálními obaly </a:t>
            </a:r>
          </a:p>
        </p:txBody>
      </p:sp>
      <p:sp>
        <p:nvSpPr>
          <p:cNvPr id="58373" name="Rectangle 2"/>
          <p:cNvSpPr>
            <a:spLocks noChangeArrowheads="1"/>
          </p:cNvSpPr>
          <p:nvPr/>
        </p:nvSpPr>
        <p:spPr bwMode="auto">
          <a:xfrm>
            <a:off x="762000" y="188913"/>
            <a:ext cx="7772400" cy="609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cs-CZ" sz="4000">
              <a:solidFill>
                <a:schemeClr val="tx2"/>
              </a:solidFill>
            </a:endParaRPr>
          </a:p>
        </p:txBody>
      </p:sp>
      <p:pic>
        <p:nvPicPr>
          <p:cNvPr id="58374" name="Picture 14" descr="PB01086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2924175"/>
            <a:ext cx="3529012"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6518843"/>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Nadpis 1"/>
          <p:cNvSpPr>
            <a:spLocks noGrp="1"/>
          </p:cNvSpPr>
          <p:nvPr>
            <p:ph type="title"/>
          </p:nvPr>
        </p:nvSpPr>
        <p:spPr>
          <a:xfrm>
            <a:off x="207963" y="142875"/>
            <a:ext cx="8229600" cy="1143000"/>
          </a:xfrm>
        </p:spPr>
        <p:txBody>
          <a:bodyPr/>
          <a:lstStyle/>
          <a:p>
            <a:pPr algn="l"/>
            <a:r>
              <a:rPr lang="cs-CZ" altLang="cs-CZ" sz="3600" b="1" dirty="0" smtClean="0"/>
              <a:t>Ukázka uložení v sbírek </a:t>
            </a:r>
          </a:p>
        </p:txBody>
      </p:sp>
      <p:cxnSp>
        <p:nvCxnSpPr>
          <p:cNvPr id="6" name="Přímá spojovací čára 5"/>
          <p:cNvCxnSpPr/>
          <p:nvPr/>
        </p:nvCxnSpPr>
        <p:spPr>
          <a:xfrm>
            <a:off x="415925" y="1114425"/>
            <a:ext cx="8143875" cy="1588"/>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60421" name="TextovéPole 3"/>
          <p:cNvSpPr txBox="1">
            <a:spLocks noChangeArrowheads="1"/>
          </p:cNvSpPr>
          <p:nvPr/>
        </p:nvSpPr>
        <p:spPr bwMode="auto">
          <a:xfrm>
            <a:off x="236538" y="1258888"/>
            <a:ext cx="40322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cs-CZ" altLang="cs-CZ" sz="2400" b="1"/>
              <a:t>Mechanická podpora/fixace</a:t>
            </a:r>
          </a:p>
        </p:txBody>
      </p:sp>
      <p:sp>
        <p:nvSpPr>
          <p:cNvPr id="60422" name="TextovéPole 4"/>
          <p:cNvSpPr txBox="1">
            <a:spLocks noChangeArrowheads="1"/>
          </p:cNvSpPr>
          <p:nvPr/>
        </p:nvSpPr>
        <p:spPr bwMode="auto">
          <a:xfrm>
            <a:off x="309563" y="4287838"/>
            <a:ext cx="34702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cs-CZ" altLang="cs-CZ" sz="2400"/>
              <a:t>Canadian Conservation Institute </a:t>
            </a:r>
          </a:p>
        </p:txBody>
      </p:sp>
      <p:pic>
        <p:nvPicPr>
          <p:cNvPr id="60423" name="Picture 9" descr=" Objects stored in a box with divid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538" y="1771650"/>
            <a:ext cx="33655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4" name="Picture 2" descr="Curated archaeological artifacts (stone tools and potte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8788" y="1258888"/>
            <a:ext cx="4327525" cy="266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5" name="Picture 2" descr="Photograph of Students in Anthro 212 working on lab project with faunal materia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1925" y="4076700"/>
            <a:ext cx="3384550" cy="253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6" name="Obdélník 6"/>
          <p:cNvSpPr>
            <a:spLocks noChangeArrowheads="1"/>
          </p:cNvSpPr>
          <p:nvPr/>
        </p:nvSpPr>
        <p:spPr bwMode="auto">
          <a:xfrm>
            <a:off x="3827463" y="5414963"/>
            <a:ext cx="14446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cs-CZ" altLang="cs-CZ" sz="2400"/>
              <a:t>https://www.anthropology.wisc.edu/collections/</a:t>
            </a:r>
          </a:p>
        </p:txBody>
      </p:sp>
      <p:pic>
        <p:nvPicPr>
          <p:cNvPr id="60427" name="Picture 2" descr="Iron objects packed for dry storage in a food container with silica gel and an RH indicator car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538" y="4654550"/>
            <a:ext cx="3327400"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74305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Otázky k opakování</a:t>
            </a:r>
            <a:endParaRPr lang="cs-CZ" dirty="0"/>
          </a:p>
        </p:txBody>
      </p:sp>
      <p:sp>
        <p:nvSpPr>
          <p:cNvPr id="3" name="Zástupný symbol pro obsah 2"/>
          <p:cNvSpPr>
            <a:spLocks noGrp="1"/>
          </p:cNvSpPr>
          <p:nvPr>
            <p:ph idx="1"/>
          </p:nvPr>
        </p:nvSpPr>
        <p:spPr/>
        <p:txBody>
          <a:bodyPr>
            <a:normAutofit lnSpcReduction="10000"/>
          </a:bodyPr>
          <a:lstStyle/>
          <a:p>
            <a:r>
              <a:rPr lang="cs-CZ" dirty="0" smtClean="0"/>
              <a:t>Jmenujte příklady venkovních a vnitřních polutantů</a:t>
            </a:r>
          </a:p>
          <a:p>
            <a:r>
              <a:rPr lang="cs-CZ" dirty="0" smtClean="0"/>
              <a:t>Uveďte příklady  poškozování citlivých historických materiálů vlivem různých škodlivých látek.</a:t>
            </a:r>
          </a:p>
          <a:p>
            <a:r>
              <a:rPr lang="cs-CZ" dirty="0" smtClean="0"/>
              <a:t>Jaké jsou vhodné obalové a úložné materiály </a:t>
            </a:r>
            <a:br>
              <a:rPr lang="cs-CZ" dirty="0" smtClean="0"/>
            </a:br>
            <a:r>
              <a:rPr lang="cs-CZ" dirty="0" smtClean="0"/>
              <a:t>v muzeích?</a:t>
            </a:r>
          </a:p>
          <a:p>
            <a:r>
              <a:rPr lang="cs-CZ" dirty="0" smtClean="0"/>
              <a:t>Jmenujte zásady pro zamezení nebezpečné kumulace škodlivin uvnitř muzeí. </a:t>
            </a:r>
            <a:endParaRPr lang="cs-CZ" dirty="0"/>
          </a:p>
        </p:txBody>
      </p:sp>
    </p:spTree>
    <p:extLst>
      <p:ext uri="{BB962C8B-B14F-4D97-AF65-F5344CB8AC3E}">
        <p14:creationId xmlns:p14="http://schemas.microsoft.com/office/powerpoint/2010/main" val="252124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Vliv znečištění prostředí</a:t>
            </a:r>
            <a:endParaRPr lang="cs-CZ" dirty="0"/>
          </a:p>
        </p:txBody>
      </p:sp>
      <p:sp>
        <p:nvSpPr>
          <p:cNvPr id="3" name="Zástupný symbol pro obsah 2"/>
          <p:cNvSpPr>
            <a:spLocks noGrp="1"/>
          </p:cNvSpPr>
          <p:nvPr>
            <p:ph idx="1"/>
          </p:nvPr>
        </p:nvSpPr>
        <p:spPr/>
        <p:txBody>
          <a:bodyPr/>
          <a:lstStyle/>
          <a:p>
            <a:r>
              <a:rPr lang="cs-CZ" dirty="0"/>
              <a:t>Předměty kulturní povahy mohou být poškozovány </a:t>
            </a:r>
            <a:r>
              <a:rPr lang="cs-CZ" dirty="0" smtClean="0"/>
              <a:t>vlivem </a:t>
            </a:r>
            <a:r>
              <a:rPr lang="cs-CZ" dirty="0"/>
              <a:t>nejrůznějších druhů znečištění, které jsou obecně nazývány </a:t>
            </a:r>
            <a:r>
              <a:rPr lang="cs-CZ" b="1" dirty="0"/>
              <a:t>polutanty.</a:t>
            </a:r>
            <a:r>
              <a:rPr lang="cs-CZ" dirty="0"/>
              <a:t> Tyto složky prostředí vyvolávají ne-</a:t>
            </a:r>
            <a:r>
              <a:rPr lang="cs-CZ" dirty="0" err="1"/>
              <a:t>gativní</a:t>
            </a:r>
            <a:r>
              <a:rPr lang="cs-CZ" dirty="0"/>
              <a:t>, kumulativní a nereverzibilní změny materiálů. </a:t>
            </a:r>
          </a:p>
        </p:txBody>
      </p:sp>
    </p:spTree>
    <p:extLst>
      <p:ext uri="{BB962C8B-B14F-4D97-AF65-F5344CB8AC3E}">
        <p14:creationId xmlns:p14="http://schemas.microsoft.com/office/powerpoint/2010/main" val="18218885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Nadpis 1"/>
          <p:cNvSpPr>
            <a:spLocks noGrp="1"/>
          </p:cNvSpPr>
          <p:nvPr>
            <p:ph type="title"/>
          </p:nvPr>
        </p:nvSpPr>
        <p:spPr>
          <a:xfrm>
            <a:off x="611188" y="188913"/>
            <a:ext cx="7772400" cy="1143000"/>
          </a:xfrm>
        </p:spPr>
        <p:txBody>
          <a:bodyPr/>
          <a:lstStyle/>
          <a:p>
            <a:r>
              <a:rPr lang="cs-CZ" altLang="cs-CZ" smtClean="0"/>
              <a:t>Podstata světla</a:t>
            </a:r>
          </a:p>
        </p:txBody>
      </p:sp>
      <p:sp>
        <p:nvSpPr>
          <p:cNvPr id="62467" name="Zástupný symbol pro obsah 6"/>
          <p:cNvSpPr>
            <a:spLocks noGrp="1"/>
          </p:cNvSpPr>
          <p:nvPr>
            <p:ph idx="1"/>
          </p:nvPr>
        </p:nvSpPr>
        <p:spPr>
          <a:xfrm>
            <a:off x="357188" y="1285875"/>
            <a:ext cx="8504237" cy="4857750"/>
          </a:xfrm>
        </p:spPr>
        <p:txBody>
          <a:bodyPr/>
          <a:lstStyle/>
          <a:p>
            <a:r>
              <a:rPr lang="cs-CZ" altLang="cs-CZ" sz="2400" smtClean="0"/>
              <a:t>Elektromagnetické záření – elektromagnetická energie (foton):</a:t>
            </a:r>
          </a:p>
          <a:p>
            <a:pPr lvl="1"/>
            <a:r>
              <a:rPr lang="cs-CZ" altLang="cs-CZ" sz="2000" smtClean="0"/>
              <a:t>Viditelné světlo: 380 – 780 nm</a:t>
            </a:r>
          </a:p>
          <a:p>
            <a:pPr lvl="1"/>
            <a:r>
              <a:rPr lang="cs-CZ" altLang="cs-CZ" sz="2000" smtClean="0"/>
              <a:t>Ultrafialové záření: (UV) – 100 – 380 nm</a:t>
            </a:r>
          </a:p>
          <a:p>
            <a:pPr lvl="2"/>
            <a:r>
              <a:rPr lang="cs-CZ" altLang="cs-CZ" sz="1800" smtClean="0"/>
              <a:t>UV-A: 315 – 400 nm ....průzkum pomocí fluorescence; </a:t>
            </a:r>
          </a:p>
          <a:p>
            <a:pPr lvl="2"/>
            <a:r>
              <a:rPr lang="cs-CZ" altLang="cs-CZ" sz="1800" smtClean="0"/>
              <a:t>UV-B: 280 – 315 nm; </a:t>
            </a:r>
          </a:p>
          <a:p>
            <a:pPr lvl="2"/>
            <a:r>
              <a:rPr lang="cs-CZ" altLang="cs-CZ" sz="1800" smtClean="0"/>
              <a:t>UV-C: 100 – 280 nm .... fluorescence, germicidní lampy</a:t>
            </a:r>
          </a:p>
          <a:p>
            <a:pPr lvl="1"/>
            <a:r>
              <a:rPr lang="cs-CZ" altLang="cs-CZ" sz="2000" smtClean="0"/>
              <a:t>Infračervené záření </a:t>
            </a:r>
            <a:r>
              <a:rPr lang="cs-CZ" altLang="cs-CZ" sz="2400" smtClean="0"/>
              <a:t>(IČ): 780 – 10 000 nm</a:t>
            </a:r>
          </a:p>
        </p:txBody>
      </p:sp>
      <p:pic>
        <p:nvPicPr>
          <p:cNvPr id="62468" name="Zástupný symbol pro obsah 3" descr="spektrum.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28750" y="4000500"/>
            <a:ext cx="58293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97702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Nadpis 1"/>
          <p:cNvSpPr>
            <a:spLocks noGrp="1"/>
          </p:cNvSpPr>
          <p:nvPr>
            <p:ph type="title"/>
          </p:nvPr>
        </p:nvSpPr>
        <p:spPr>
          <a:xfrm>
            <a:off x="714375" y="214313"/>
            <a:ext cx="7772400" cy="1143000"/>
          </a:xfrm>
        </p:spPr>
        <p:txBody>
          <a:bodyPr/>
          <a:lstStyle/>
          <a:p>
            <a:r>
              <a:rPr lang="cs-CZ" altLang="cs-CZ" smtClean="0"/>
              <a:t>Poškození  světlem</a:t>
            </a:r>
          </a:p>
        </p:txBody>
      </p:sp>
      <p:sp>
        <p:nvSpPr>
          <p:cNvPr id="7" name="Zástupný symbol pro obsah 6"/>
          <p:cNvSpPr>
            <a:spLocks noGrp="1"/>
          </p:cNvSpPr>
          <p:nvPr>
            <p:ph sz="quarter" idx="1"/>
          </p:nvPr>
        </p:nvSpPr>
        <p:spPr>
          <a:xfrm>
            <a:off x="428625" y="1285875"/>
            <a:ext cx="8358188" cy="3214688"/>
          </a:xfrm>
        </p:spPr>
        <p:txBody>
          <a:bodyPr>
            <a:normAutofit fontScale="77500" lnSpcReduction="20000"/>
          </a:bodyPr>
          <a:lstStyle/>
          <a:p>
            <a:pPr>
              <a:defRPr/>
            </a:pPr>
            <a:r>
              <a:rPr lang="cs-CZ" sz="2200" b="1" dirty="0" smtClean="0"/>
              <a:t>Fotochemické poškození </a:t>
            </a:r>
            <a:r>
              <a:rPr lang="cs-CZ" sz="2200" dirty="0" smtClean="0"/>
              <a:t>(blednutí barev) – energie fotonů 2 – 3 </a:t>
            </a:r>
            <a:r>
              <a:rPr lang="cs-CZ" sz="2200" dirty="0" err="1" smtClean="0"/>
              <a:t>eV</a:t>
            </a:r>
            <a:endParaRPr lang="cs-CZ" sz="2200" dirty="0" smtClean="0"/>
          </a:p>
          <a:p>
            <a:pPr>
              <a:defRPr/>
            </a:pPr>
            <a:r>
              <a:rPr lang="cs-CZ" sz="2200" b="1" dirty="0" smtClean="0"/>
              <a:t>Fotomechanické poškození </a:t>
            </a:r>
            <a:r>
              <a:rPr lang="cs-CZ" sz="2200" dirty="0" smtClean="0"/>
              <a:t>(strukturální změny) - energie fotonů &gt; 3 </a:t>
            </a:r>
            <a:r>
              <a:rPr lang="cs-CZ" sz="2200" dirty="0" err="1" smtClean="0"/>
              <a:t>eV</a:t>
            </a:r>
            <a:r>
              <a:rPr lang="cs-CZ" sz="2200" dirty="0" smtClean="0"/>
              <a:t>, tj. UV záření: žloutnutí, </a:t>
            </a:r>
            <a:r>
              <a:rPr lang="cs-CZ" sz="2200" dirty="0" err="1" smtClean="0"/>
              <a:t>křídovatění</a:t>
            </a:r>
            <a:r>
              <a:rPr lang="cs-CZ" sz="2200" dirty="0" smtClean="0"/>
              <a:t> nátěrů, zeslabení/rozpad materiálů</a:t>
            </a:r>
          </a:p>
          <a:p>
            <a:pPr>
              <a:defRPr/>
            </a:pPr>
            <a:r>
              <a:rPr lang="cs-CZ" sz="2200" b="1" dirty="0" smtClean="0"/>
              <a:t>Termodynamické poškození</a:t>
            </a:r>
            <a:r>
              <a:rPr lang="cs-CZ" sz="2200" dirty="0" smtClean="0"/>
              <a:t> (dilatace materiálů) – účinek IČ, zahřívání povrchu materiálů, urychlení fotochemických reakcí</a:t>
            </a:r>
          </a:p>
          <a:p>
            <a:pPr lvl="1">
              <a:defRPr/>
            </a:pPr>
            <a:r>
              <a:rPr lang="cs-CZ" sz="2400" b="1" dirty="0" smtClean="0"/>
              <a:t>Rozsah poškození závisí na:</a:t>
            </a:r>
          </a:p>
          <a:p>
            <a:pPr lvl="2">
              <a:defRPr/>
            </a:pPr>
            <a:r>
              <a:rPr lang="cs-CZ" sz="2200" dirty="0" smtClean="0"/>
              <a:t>intenzitě osvětlení – E (lux)</a:t>
            </a:r>
          </a:p>
          <a:p>
            <a:pPr lvl="2">
              <a:defRPr/>
            </a:pPr>
            <a:r>
              <a:rPr lang="cs-CZ" sz="2200" dirty="0" smtClean="0"/>
              <a:t>vlnové délce dopadajícího světla – (</a:t>
            </a:r>
            <a:r>
              <a:rPr lang="cs-CZ" sz="2200" dirty="0" err="1" smtClean="0"/>
              <a:t>nm</a:t>
            </a:r>
            <a:r>
              <a:rPr lang="cs-CZ" sz="2200" dirty="0" smtClean="0"/>
              <a:t>) tj. eliminace  záření s krátkou vlnovou délkou – UV!</a:t>
            </a:r>
          </a:p>
          <a:p>
            <a:pPr lvl="2">
              <a:defRPr/>
            </a:pPr>
            <a:r>
              <a:rPr lang="cs-CZ" sz="2200" dirty="0" smtClean="0"/>
              <a:t>celkové expozici (</a:t>
            </a:r>
            <a:r>
              <a:rPr lang="cs-CZ" sz="2200" dirty="0" err="1" smtClean="0"/>
              <a:t>Mlxh</a:t>
            </a:r>
            <a:r>
              <a:rPr lang="cs-CZ" sz="2200" dirty="0" smtClean="0"/>
              <a:t>/rok)</a:t>
            </a:r>
          </a:p>
          <a:p>
            <a:pPr lvl="2">
              <a:defRPr/>
            </a:pPr>
            <a:r>
              <a:rPr lang="cs-CZ" sz="2200" dirty="0" smtClean="0"/>
              <a:t>charakteru materiálu</a:t>
            </a:r>
          </a:p>
          <a:p>
            <a:pPr lvl="2">
              <a:defRPr/>
            </a:pPr>
            <a:r>
              <a:rPr lang="cs-CZ" sz="2200" dirty="0" smtClean="0"/>
              <a:t>aktuálním stavu materiálu (stupni poškození)</a:t>
            </a:r>
            <a:endParaRPr lang="cs-CZ" sz="2200" dirty="0"/>
          </a:p>
        </p:txBody>
      </p:sp>
      <p:pic>
        <p:nvPicPr>
          <p:cNvPr id="63492" name="Obrázek 4" descr="venus_and_jun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7188" y="4500563"/>
            <a:ext cx="511175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3" name="TextovéPole 5"/>
          <p:cNvSpPr txBox="1">
            <a:spLocks noChangeArrowheads="1"/>
          </p:cNvSpPr>
          <p:nvPr/>
        </p:nvSpPr>
        <p:spPr bwMode="auto">
          <a:xfrm>
            <a:off x="2000250" y="5572125"/>
            <a:ext cx="285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cs-CZ" altLang="cs-CZ" sz="2400"/>
          </a:p>
        </p:txBody>
      </p:sp>
      <p:sp>
        <p:nvSpPr>
          <p:cNvPr id="63494" name="TextovéPole 7"/>
          <p:cNvSpPr txBox="1">
            <a:spLocks noChangeArrowheads="1"/>
          </p:cNvSpPr>
          <p:nvPr/>
        </p:nvSpPr>
        <p:spPr bwMode="auto">
          <a:xfrm>
            <a:off x="5572125" y="5857875"/>
            <a:ext cx="32146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cs-CZ" altLang="cs-CZ" sz="1600" i="1"/>
              <a:t>Tapisérie z 17. stol., vyblednutí barev po dlouhodobé expozici  </a:t>
            </a:r>
          </a:p>
        </p:txBody>
      </p:sp>
    </p:spTree>
    <p:extLst>
      <p:ext uri="{BB962C8B-B14F-4D97-AF65-F5344CB8AC3E}">
        <p14:creationId xmlns:p14="http://schemas.microsoft.com/office/powerpoint/2010/main" val="12744686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Nadpis 1"/>
          <p:cNvSpPr>
            <a:spLocks noGrp="1"/>
          </p:cNvSpPr>
          <p:nvPr>
            <p:ph type="title"/>
          </p:nvPr>
        </p:nvSpPr>
        <p:spPr/>
        <p:txBody>
          <a:bodyPr/>
          <a:lstStyle/>
          <a:p>
            <a:r>
              <a:rPr lang="cs-CZ" altLang="cs-CZ" smtClean="0"/>
              <a:t>Definice pojmů</a:t>
            </a:r>
          </a:p>
        </p:txBody>
      </p:sp>
      <p:sp>
        <p:nvSpPr>
          <p:cNvPr id="65539" name="Zástupný symbol pro obsah 2"/>
          <p:cNvSpPr>
            <a:spLocks noGrp="1"/>
          </p:cNvSpPr>
          <p:nvPr>
            <p:ph idx="1"/>
          </p:nvPr>
        </p:nvSpPr>
        <p:spPr>
          <a:xfrm>
            <a:off x="684213" y="1700213"/>
            <a:ext cx="7772400" cy="4114800"/>
          </a:xfrm>
        </p:spPr>
        <p:txBody>
          <a:bodyPr>
            <a:normAutofit fontScale="92500" lnSpcReduction="10000"/>
          </a:bodyPr>
          <a:lstStyle/>
          <a:p>
            <a:r>
              <a:rPr lang="cs-CZ" altLang="cs-CZ" sz="2400" b="1" smtClean="0"/>
              <a:t>Intenzita osvětlení </a:t>
            </a:r>
            <a:r>
              <a:rPr lang="cs-CZ" altLang="cs-CZ" sz="2400" smtClean="0"/>
              <a:t>E (lux): </a:t>
            </a:r>
            <a:r>
              <a:rPr lang="cs-CZ" altLang="cs-CZ" sz="2000" smtClean="0"/>
              <a:t>plošná hustota světelného toku dopadající na jednotku plochy lm . m-2 [lx], měří se luxmetry</a:t>
            </a:r>
          </a:p>
          <a:p>
            <a:r>
              <a:rPr lang="cs-CZ" altLang="cs-CZ" sz="2400" b="1" smtClean="0"/>
              <a:t>Světelná expozice</a:t>
            </a:r>
            <a:r>
              <a:rPr lang="cs-CZ" altLang="cs-CZ" sz="2400" smtClean="0"/>
              <a:t>: součin intenzity osvětlení (záření) a času, v praxi se měří v lx.h (klxh - kiloluxhodiny nebo Mlxh. megaluxhodiny) </a:t>
            </a:r>
          </a:p>
          <a:p>
            <a:pPr lvl="1">
              <a:buFontTx/>
              <a:buNone/>
            </a:pPr>
            <a:r>
              <a:rPr lang="cs-CZ" altLang="cs-CZ" sz="2000" smtClean="0"/>
              <a:t>Dle recipročního principu platí:  světelná expozice při 300 lx po dobu</a:t>
            </a:r>
          </a:p>
          <a:p>
            <a:pPr lvl="1">
              <a:buFontTx/>
              <a:buNone/>
            </a:pPr>
            <a:r>
              <a:rPr lang="cs-CZ" altLang="cs-CZ" sz="2000" smtClean="0"/>
              <a:t>1 hod. je rovnocenná světelné expozici při 50 lx po dobu 6 hod</a:t>
            </a:r>
            <a:r>
              <a:rPr lang="cs-CZ" altLang="cs-CZ" sz="1800" smtClean="0"/>
              <a:t>. </a:t>
            </a:r>
          </a:p>
          <a:p>
            <a:pPr lvl="1"/>
            <a:r>
              <a:rPr lang="cs-CZ" altLang="cs-CZ" sz="2000" b="1" smtClean="0"/>
              <a:t>Roční světelná expozice</a:t>
            </a:r>
            <a:r>
              <a:rPr lang="cs-CZ" altLang="cs-CZ" sz="2000" smtClean="0"/>
              <a:t>: Mlx.h/rok</a:t>
            </a:r>
          </a:p>
          <a:p>
            <a:r>
              <a:rPr lang="cs-CZ" altLang="cs-CZ" sz="2400" b="1" smtClean="0"/>
              <a:t>Podíl UV záření</a:t>
            </a:r>
            <a:r>
              <a:rPr lang="cs-CZ" altLang="cs-CZ" sz="2400" smtClean="0"/>
              <a:t>: podíl UV záření v rámci světelného toku viditelného světla (µW/lm); měří se UV – metry, doporučená hodnota do 75 µW/lm (dnes již UV pod 50 µW/lm, s filtrací 5 – 10 µW/lm)</a:t>
            </a:r>
          </a:p>
          <a:p>
            <a:endParaRPr lang="cs-CZ" altLang="cs-CZ" sz="2400" smtClean="0"/>
          </a:p>
          <a:p>
            <a:pPr>
              <a:buFontTx/>
              <a:buNone/>
            </a:pPr>
            <a:endParaRPr lang="cs-CZ" altLang="cs-CZ" smtClean="0"/>
          </a:p>
        </p:txBody>
      </p:sp>
    </p:spTree>
    <p:extLst>
      <p:ext uri="{BB962C8B-B14F-4D97-AF65-F5344CB8AC3E}">
        <p14:creationId xmlns:p14="http://schemas.microsoft.com/office/powerpoint/2010/main" val="13617564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Nadpis 1"/>
          <p:cNvSpPr>
            <a:spLocks noGrp="1"/>
          </p:cNvSpPr>
          <p:nvPr>
            <p:ph type="title"/>
          </p:nvPr>
        </p:nvSpPr>
        <p:spPr/>
        <p:txBody>
          <a:bodyPr/>
          <a:lstStyle/>
          <a:p>
            <a:r>
              <a:rPr lang="cs-CZ" altLang="cs-CZ" b="1" smtClean="0"/>
              <a:t>Příklad výpočtu světlené expozice</a:t>
            </a:r>
          </a:p>
        </p:txBody>
      </p:sp>
      <p:sp>
        <p:nvSpPr>
          <p:cNvPr id="3" name="Zástupný symbol pro obsah 2"/>
          <p:cNvSpPr>
            <a:spLocks noGrp="1"/>
          </p:cNvSpPr>
          <p:nvPr>
            <p:ph idx="1"/>
          </p:nvPr>
        </p:nvSpPr>
        <p:spPr/>
        <p:txBody>
          <a:bodyPr>
            <a:normAutofit fontScale="92500" lnSpcReduction="10000"/>
          </a:bodyPr>
          <a:lstStyle/>
          <a:p>
            <a:pPr>
              <a:defRPr/>
            </a:pPr>
            <a:r>
              <a:rPr lang="cs-CZ" dirty="0" smtClean="0"/>
              <a:t>Vypočítejte světelnou expozici (</a:t>
            </a:r>
            <a:r>
              <a:rPr lang="cs-CZ" dirty="0" err="1" smtClean="0"/>
              <a:t>lxhod</a:t>
            </a:r>
            <a:r>
              <a:rPr lang="cs-CZ" dirty="0" smtClean="0"/>
              <a:t>.) u historické fotografie, která je vystavena 24 týdnů v muzeu, jenž je otevřené 6 hod. denně, 6 dnů v týdnu a dopadá na ni světlo 150 </a:t>
            </a:r>
            <a:r>
              <a:rPr lang="cs-CZ" dirty="0" err="1" smtClean="0"/>
              <a:t>lx</a:t>
            </a:r>
            <a:r>
              <a:rPr lang="cs-CZ" dirty="0" smtClean="0"/>
              <a:t>. </a:t>
            </a:r>
          </a:p>
          <a:p>
            <a:pPr algn="ctr">
              <a:buFontTx/>
              <a:buNone/>
              <a:defRPr/>
            </a:pPr>
            <a:endParaRPr lang="cs-CZ" b="1" dirty="0" smtClean="0"/>
          </a:p>
          <a:p>
            <a:pPr algn="ctr">
              <a:buFontTx/>
              <a:buNone/>
              <a:defRPr/>
            </a:pPr>
            <a:r>
              <a:rPr lang="cs-CZ" b="1" dirty="0" smtClean="0"/>
              <a:t>6 x 6 x 24 = 864 hod.</a:t>
            </a:r>
          </a:p>
          <a:p>
            <a:pPr algn="ctr">
              <a:buFontTx/>
              <a:buNone/>
              <a:defRPr/>
            </a:pPr>
            <a:endParaRPr lang="cs-CZ" b="1" dirty="0" smtClean="0"/>
          </a:p>
          <a:p>
            <a:pPr algn="ctr">
              <a:buFontTx/>
              <a:buNone/>
              <a:defRPr/>
            </a:pPr>
            <a:r>
              <a:rPr lang="cs-CZ" b="1" smtClean="0"/>
              <a:t>864 </a:t>
            </a:r>
            <a:r>
              <a:rPr lang="cs-CZ" b="1" dirty="0" smtClean="0"/>
              <a:t>x 150 = 129 600 </a:t>
            </a:r>
            <a:r>
              <a:rPr lang="cs-CZ" b="1" dirty="0" err="1" smtClean="0"/>
              <a:t>lxhod</a:t>
            </a:r>
            <a:r>
              <a:rPr lang="cs-CZ" b="1" dirty="0" smtClean="0"/>
              <a:t>. = 129,6 </a:t>
            </a:r>
            <a:r>
              <a:rPr lang="cs-CZ" b="1" dirty="0" err="1" smtClean="0"/>
              <a:t>klxh</a:t>
            </a:r>
            <a:r>
              <a:rPr lang="cs-CZ" b="1" dirty="0" smtClean="0"/>
              <a:t>. = 0,1296 </a:t>
            </a:r>
            <a:r>
              <a:rPr lang="cs-CZ" b="1" dirty="0" err="1" smtClean="0"/>
              <a:t>Mlxh</a:t>
            </a:r>
            <a:r>
              <a:rPr lang="cs-CZ" b="1" dirty="0" smtClean="0"/>
              <a:t>. </a:t>
            </a:r>
            <a:endParaRPr lang="cs-CZ" dirty="0" smtClean="0"/>
          </a:p>
          <a:p>
            <a:pPr>
              <a:defRPr/>
            </a:pPr>
            <a:endParaRPr lang="cs-CZ" dirty="0"/>
          </a:p>
        </p:txBody>
      </p:sp>
    </p:spTree>
    <p:extLst>
      <p:ext uri="{BB962C8B-B14F-4D97-AF65-F5344CB8AC3E}">
        <p14:creationId xmlns:p14="http://schemas.microsoft.com/office/powerpoint/2010/main" val="19718361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Nadpis 1"/>
          <p:cNvSpPr>
            <a:spLocks noGrp="1"/>
          </p:cNvSpPr>
          <p:nvPr>
            <p:ph type="title"/>
          </p:nvPr>
        </p:nvSpPr>
        <p:spPr>
          <a:xfrm>
            <a:off x="301625" y="228600"/>
            <a:ext cx="8534400" cy="914400"/>
          </a:xfrm>
        </p:spPr>
        <p:txBody>
          <a:bodyPr/>
          <a:lstStyle/>
          <a:p>
            <a:r>
              <a:rPr lang="cs-CZ" altLang="cs-CZ" sz="2800" smtClean="0"/>
              <a:t>Doporučené hodnoty expozice pro sbírkové předměty</a:t>
            </a:r>
          </a:p>
        </p:txBody>
      </p:sp>
      <p:graphicFrame>
        <p:nvGraphicFramePr>
          <p:cNvPr id="4" name="Zástupný symbol pro obsah 3"/>
          <p:cNvGraphicFramePr>
            <a:graphicFrameLocks noGrp="1"/>
          </p:cNvGraphicFramePr>
          <p:nvPr>
            <p:ph idx="1"/>
          </p:nvPr>
        </p:nvGraphicFramePr>
        <p:xfrm>
          <a:off x="457200" y="1052513"/>
          <a:ext cx="8002588" cy="5656262"/>
        </p:xfrm>
        <a:graphic>
          <a:graphicData uri="http://schemas.openxmlformats.org/drawingml/2006/table">
            <a:tbl>
              <a:tblPr firstRow="1" bandRow="1">
                <a:tableStyleId>{21E4AEA4-8DFA-4A89-87EB-49C32662AFE0}</a:tableStyleId>
              </a:tblPr>
              <a:tblGrid>
                <a:gridCol w="2136200"/>
                <a:gridCol w="1114241"/>
                <a:gridCol w="1843614"/>
                <a:gridCol w="1478928"/>
                <a:gridCol w="1429605"/>
              </a:tblGrid>
              <a:tr h="120763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800" dirty="0" smtClean="0"/>
                        <a:t>Materiál </a:t>
                      </a:r>
                    </a:p>
                    <a:p>
                      <a:endParaRPr lang="cs-CZ" sz="1800" b="1" dirty="0"/>
                    </a:p>
                  </a:txBody>
                  <a:tcPr marL="88480" marR="88480" marT="45714" marB="45714"/>
                </a:tc>
                <a:tc>
                  <a:txBody>
                    <a:bodyPr/>
                    <a:lstStyle/>
                    <a:p>
                      <a:r>
                        <a:rPr lang="cs-CZ" sz="1800" dirty="0" smtClean="0"/>
                        <a:t>ISO R 205</a:t>
                      </a:r>
                      <a:endParaRPr lang="cs-CZ" sz="1800" b="1" dirty="0"/>
                    </a:p>
                  </a:txBody>
                  <a:tcPr marL="88480" marR="88480" marT="45714" marB="45714"/>
                </a:tc>
                <a:tc>
                  <a:txBody>
                    <a:bodyPr/>
                    <a:lstStyle/>
                    <a:p>
                      <a:r>
                        <a:rPr lang="cs-CZ" sz="1800" dirty="0" smtClean="0"/>
                        <a:t>Světelná expozice</a:t>
                      </a:r>
                    </a:p>
                    <a:p>
                      <a:r>
                        <a:rPr lang="cs-CZ" sz="1800" dirty="0" err="1" smtClean="0"/>
                        <a:t>lx.hod</a:t>
                      </a:r>
                      <a:r>
                        <a:rPr lang="cs-CZ" sz="1800" dirty="0" smtClean="0"/>
                        <a:t>./rok</a:t>
                      </a:r>
                    </a:p>
                    <a:p>
                      <a:endParaRPr lang="cs-CZ" sz="1800" b="1" dirty="0"/>
                    </a:p>
                  </a:txBody>
                  <a:tcPr marL="88480" marR="88480" marT="45714" marB="45714"/>
                </a:tc>
                <a:tc>
                  <a:txBody>
                    <a:bodyPr/>
                    <a:lstStyle/>
                    <a:p>
                      <a:r>
                        <a:rPr lang="cs-CZ" sz="1800" dirty="0" smtClean="0"/>
                        <a:t>Doba expozice hod./rok</a:t>
                      </a:r>
                      <a:endParaRPr lang="cs-CZ" sz="1800" b="1" dirty="0"/>
                    </a:p>
                  </a:txBody>
                  <a:tcPr marL="88480" marR="88480" marT="45714" marB="4571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800" dirty="0" smtClean="0"/>
                        <a:t>Světlo [</a:t>
                      </a:r>
                      <a:r>
                        <a:rPr lang="cs-CZ" sz="1800" dirty="0" err="1" smtClean="0"/>
                        <a:t>lx</a:t>
                      </a:r>
                      <a:r>
                        <a:rPr lang="cs-CZ" sz="1800" dirty="0" smtClean="0"/>
                        <a:t>]</a:t>
                      </a:r>
                      <a:endParaRPr lang="cs-CZ" sz="1800" b="1" dirty="0" smtClean="0"/>
                    </a:p>
                  </a:txBody>
                  <a:tcPr marL="88480" marR="88480" marT="45714" marB="45714"/>
                </a:tc>
              </a:tr>
              <a:tr h="663869">
                <a:tc>
                  <a:txBody>
                    <a:bodyPr/>
                    <a:lstStyle/>
                    <a:p>
                      <a:pPr>
                        <a:lnSpc>
                          <a:spcPct val="115000"/>
                        </a:lnSpc>
                        <a:spcAft>
                          <a:spcPts val="0"/>
                        </a:spcAft>
                      </a:pPr>
                      <a:r>
                        <a:rPr lang="cs-CZ" sz="1200" b="1" dirty="0"/>
                        <a:t>Vysoce citlivé</a:t>
                      </a:r>
                      <a:r>
                        <a:rPr lang="cs-CZ" sz="1200" dirty="0"/>
                        <a:t>:  hedvábí, nestálá barviva, grafická díla a fotografie</a:t>
                      </a:r>
                      <a:endParaRPr lang="cs-CZ" sz="1200" b="1" dirty="0">
                        <a:latin typeface="Calibri"/>
                        <a:ea typeface="Calibri"/>
                        <a:cs typeface="Times New Roman"/>
                      </a:endParaRPr>
                    </a:p>
                  </a:txBody>
                  <a:tcPr marL="66360" marR="66360" marT="0" marB="0"/>
                </a:tc>
                <a:tc>
                  <a:txBody>
                    <a:bodyPr/>
                    <a:lstStyle/>
                    <a:p>
                      <a:pPr algn="ctr">
                        <a:lnSpc>
                          <a:spcPct val="115000"/>
                        </a:lnSpc>
                        <a:spcAft>
                          <a:spcPts val="0"/>
                        </a:spcAft>
                      </a:pPr>
                      <a:r>
                        <a:rPr lang="cs-CZ" sz="2000" dirty="0"/>
                        <a:t>1,2,3</a:t>
                      </a:r>
                      <a:endParaRPr lang="cs-CZ" sz="2000" b="1" dirty="0">
                        <a:latin typeface="Calibri"/>
                        <a:ea typeface="Calibri"/>
                        <a:cs typeface="Times New Roman"/>
                      </a:endParaRPr>
                    </a:p>
                  </a:txBody>
                  <a:tcPr marL="68574" marR="68574" marT="0" marB="0"/>
                </a:tc>
                <a:tc>
                  <a:txBody>
                    <a:bodyPr/>
                    <a:lstStyle/>
                    <a:p>
                      <a:pPr algn="ctr">
                        <a:lnSpc>
                          <a:spcPct val="115000"/>
                        </a:lnSpc>
                        <a:spcAft>
                          <a:spcPts val="0"/>
                        </a:spcAft>
                      </a:pPr>
                      <a:r>
                        <a:rPr lang="cs-CZ" sz="2000" dirty="0"/>
                        <a:t>15.000 </a:t>
                      </a:r>
                      <a:r>
                        <a:rPr lang="cs-CZ" sz="2000" dirty="0" err="1"/>
                        <a:t>lxh</a:t>
                      </a:r>
                      <a:r>
                        <a:rPr lang="cs-CZ" sz="2000" dirty="0"/>
                        <a:t>/rok</a:t>
                      </a:r>
                      <a:endParaRPr lang="cs-CZ" sz="2000" b="1" dirty="0">
                        <a:latin typeface="Calibri"/>
                        <a:ea typeface="Calibri"/>
                        <a:cs typeface="Times New Roman"/>
                      </a:endParaRPr>
                    </a:p>
                  </a:txBody>
                  <a:tcPr marL="68574" marR="68574" marT="0" marB="0"/>
                </a:tc>
                <a:tc>
                  <a:txBody>
                    <a:bodyPr/>
                    <a:lstStyle/>
                    <a:p>
                      <a:pPr algn="ctr">
                        <a:lnSpc>
                          <a:spcPct val="115000"/>
                        </a:lnSpc>
                        <a:spcAft>
                          <a:spcPts val="0"/>
                        </a:spcAft>
                      </a:pPr>
                      <a:r>
                        <a:rPr lang="cs-CZ" sz="2000" dirty="0" smtClean="0"/>
                        <a:t>300 h/rok</a:t>
                      </a:r>
                      <a:r>
                        <a:rPr lang="cs-CZ" sz="2000" baseline="30000" dirty="0" smtClean="0"/>
                        <a:t> </a:t>
                      </a:r>
                      <a:endParaRPr lang="cs-CZ" sz="2000" b="1" dirty="0">
                        <a:latin typeface="Calibri"/>
                        <a:ea typeface="Calibri"/>
                        <a:cs typeface="Times New Roman"/>
                      </a:endParaRPr>
                    </a:p>
                  </a:txBody>
                  <a:tcPr marL="68574" marR="68574" marT="0" marB="0"/>
                </a:tc>
                <a:tc>
                  <a:txBody>
                    <a:bodyPr/>
                    <a:lstStyle/>
                    <a:p>
                      <a:pPr algn="ctr">
                        <a:lnSpc>
                          <a:spcPct val="115000"/>
                        </a:lnSpc>
                        <a:spcAft>
                          <a:spcPts val="0"/>
                        </a:spcAft>
                      </a:pPr>
                      <a:r>
                        <a:rPr lang="cs-CZ" sz="2000" dirty="0" smtClean="0"/>
                        <a:t>50 </a:t>
                      </a:r>
                      <a:r>
                        <a:rPr lang="cs-CZ" sz="2000" dirty="0" err="1" smtClean="0"/>
                        <a:t>lx</a:t>
                      </a:r>
                      <a:endParaRPr lang="cs-CZ" sz="2000" b="1" dirty="0">
                        <a:latin typeface="Calibri"/>
                        <a:ea typeface="Calibri"/>
                        <a:cs typeface="Times New Roman"/>
                      </a:endParaRPr>
                    </a:p>
                  </a:txBody>
                  <a:tcPr marL="68574" marR="68574" marT="0" marB="0"/>
                </a:tc>
              </a:tr>
              <a:tr h="1472321">
                <a:tc>
                  <a:txBody>
                    <a:bodyPr/>
                    <a:lstStyle/>
                    <a:p>
                      <a:pPr>
                        <a:lnSpc>
                          <a:spcPct val="115000"/>
                        </a:lnSpc>
                        <a:spcAft>
                          <a:spcPts val="0"/>
                        </a:spcAft>
                      </a:pPr>
                      <a:r>
                        <a:rPr lang="cs-CZ" sz="1200" b="1" dirty="0"/>
                        <a:t>Středně citlivé</a:t>
                      </a:r>
                      <a:r>
                        <a:rPr lang="cs-CZ" sz="1200" dirty="0"/>
                        <a:t>: textilie, papír, pergamen, vodové barvy, pastely, tisky a výkresy, miniatury, rukopisy, kožešiny, malované a barvené dřevo i useň, přírodovědné a botanické sbírky, apod.</a:t>
                      </a:r>
                      <a:endParaRPr lang="cs-CZ" sz="1200" b="1" dirty="0">
                        <a:latin typeface="Calibri"/>
                        <a:ea typeface="Calibri"/>
                        <a:cs typeface="Times New Roman"/>
                      </a:endParaRPr>
                    </a:p>
                  </a:txBody>
                  <a:tcPr marL="66360" marR="66360" marT="0" marB="0"/>
                </a:tc>
                <a:tc>
                  <a:txBody>
                    <a:bodyPr/>
                    <a:lstStyle/>
                    <a:p>
                      <a:pPr algn="ctr">
                        <a:lnSpc>
                          <a:spcPct val="115000"/>
                        </a:lnSpc>
                        <a:spcAft>
                          <a:spcPts val="0"/>
                        </a:spcAft>
                      </a:pPr>
                      <a:r>
                        <a:rPr lang="cs-CZ" sz="2000" dirty="0"/>
                        <a:t>4,5,6</a:t>
                      </a:r>
                      <a:endParaRPr lang="cs-CZ" sz="2000" b="1" dirty="0">
                        <a:latin typeface="Calibri"/>
                        <a:ea typeface="Calibri"/>
                        <a:cs typeface="Times New Roman"/>
                      </a:endParaRPr>
                    </a:p>
                  </a:txBody>
                  <a:tcPr marL="68574" marR="68574" marT="0" marB="0"/>
                </a:tc>
                <a:tc>
                  <a:txBody>
                    <a:bodyPr/>
                    <a:lstStyle/>
                    <a:p>
                      <a:pPr algn="ctr">
                        <a:lnSpc>
                          <a:spcPct val="115000"/>
                        </a:lnSpc>
                        <a:spcAft>
                          <a:spcPts val="0"/>
                        </a:spcAft>
                      </a:pPr>
                      <a:r>
                        <a:rPr lang="cs-CZ" sz="2000" dirty="0"/>
                        <a:t>150.000 </a:t>
                      </a:r>
                      <a:r>
                        <a:rPr lang="cs-CZ" sz="2000" dirty="0" err="1"/>
                        <a:t>lxh</a:t>
                      </a:r>
                      <a:r>
                        <a:rPr lang="cs-CZ" sz="2000" dirty="0"/>
                        <a:t>/rok</a:t>
                      </a:r>
                      <a:endParaRPr lang="cs-CZ" sz="2000" b="1" dirty="0">
                        <a:latin typeface="Calibri"/>
                        <a:ea typeface="Calibri"/>
                        <a:cs typeface="Times New Roman"/>
                      </a:endParaRPr>
                    </a:p>
                  </a:txBody>
                  <a:tcPr marL="68574" marR="68574" marT="0" marB="0"/>
                </a:tc>
                <a:tc>
                  <a:txBody>
                    <a:bodyPr/>
                    <a:lstStyle/>
                    <a:p>
                      <a:pPr algn="ctr">
                        <a:lnSpc>
                          <a:spcPct val="115000"/>
                        </a:lnSpc>
                        <a:spcAft>
                          <a:spcPts val="0"/>
                        </a:spcAft>
                      </a:pPr>
                      <a:r>
                        <a:rPr lang="cs-CZ" sz="2000" dirty="0" smtClean="0"/>
                        <a:t>3.000 h/rok</a:t>
                      </a:r>
                      <a:r>
                        <a:rPr lang="cs-CZ" sz="2000" baseline="30000" dirty="0" smtClean="0"/>
                        <a:t> </a:t>
                      </a:r>
                      <a:endParaRPr lang="cs-CZ" sz="2000" b="1" dirty="0">
                        <a:latin typeface="Calibri"/>
                        <a:ea typeface="Calibri"/>
                        <a:cs typeface="Times New Roman"/>
                      </a:endParaRPr>
                    </a:p>
                  </a:txBody>
                  <a:tcPr marL="68574" marR="68574" marT="0" marB="0"/>
                </a:tc>
                <a:tc>
                  <a:txBody>
                    <a:bodyPr/>
                    <a:lstStyle/>
                    <a:p>
                      <a:pPr algn="ctr">
                        <a:lnSpc>
                          <a:spcPct val="115000"/>
                        </a:lnSpc>
                        <a:spcAft>
                          <a:spcPts val="0"/>
                        </a:spcAft>
                      </a:pPr>
                      <a:r>
                        <a:rPr lang="cs-CZ" sz="2000" dirty="0" smtClean="0"/>
                        <a:t>50 </a:t>
                      </a:r>
                      <a:r>
                        <a:rPr lang="cs-CZ" sz="2000" dirty="0" err="1" smtClean="0"/>
                        <a:t>lx</a:t>
                      </a:r>
                      <a:endParaRPr lang="cs-CZ" sz="2000" b="1" dirty="0">
                        <a:latin typeface="Calibri"/>
                        <a:ea typeface="Calibri"/>
                        <a:cs typeface="Times New Roman"/>
                      </a:endParaRPr>
                    </a:p>
                  </a:txBody>
                  <a:tcPr marL="68574" marR="68574" marT="0" marB="0"/>
                </a:tc>
              </a:tr>
              <a:tr h="918309">
                <a:tc>
                  <a:txBody>
                    <a:bodyPr/>
                    <a:lstStyle/>
                    <a:p>
                      <a:pPr>
                        <a:lnSpc>
                          <a:spcPct val="115000"/>
                        </a:lnSpc>
                        <a:spcAft>
                          <a:spcPts val="0"/>
                        </a:spcAft>
                      </a:pPr>
                      <a:r>
                        <a:rPr lang="cs-CZ" sz="1200" b="1" dirty="0"/>
                        <a:t>Mírně citlivé</a:t>
                      </a:r>
                      <a:r>
                        <a:rPr lang="cs-CZ" sz="1200" dirty="0"/>
                        <a:t>: olejové a temperové barvy,  nebarvené dřevo a useň, rohovina, kost, slonovina, některé plasty, apod.</a:t>
                      </a:r>
                      <a:endParaRPr lang="cs-CZ" sz="1200" b="1" dirty="0">
                        <a:latin typeface="Calibri"/>
                        <a:ea typeface="Calibri"/>
                        <a:cs typeface="Times New Roman"/>
                      </a:endParaRPr>
                    </a:p>
                  </a:txBody>
                  <a:tcPr marL="66360" marR="66360" marT="0" marB="0"/>
                </a:tc>
                <a:tc>
                  <a:txBody>
                    <a:bodyPr/>
                    <a:lstStyle/>
                    <a:p>
                      <a:pPr algn="ctr">
                        <a:lnSpc>
                          <a:spcPct val="115000"/>
                        </a:lnSpc>
                        <a:spcAft>
                          <a:spcPts val="0"/>
                        </a:spcAft>
                      </a:pPr>
                      <a:r>
                        <a:rPr lang="cs-CZ" sz="2000"/>
                        <a:t>7,8</a:t>
                      </a:r>
                      <a:endParaRPr lang="cs-CZ" sz="2000" b="1">
                        <a:latin typeface="Calibri"/>
                        <a:ea typeface="Calibri"/>
                        <a:cs typeface="Times New Roman"/>
                      </a:endParaRPr>
                    </a:p>
                  </a:txBody>
                  <a:tcPr marL="68574" marR="68574" marT="0" marB="0"/>
                </a:tc>
                <a:tc>
                  <a:txBody>
                    <a:bodyPr/>
                    <a:lstStyle/>
                    <a:p>
                      <a:pPr algn="ctr">
                        <a:lnSpc>
                          <a:spcPct val="115000"/>
                        </a:lnSpc>
                        <a:spcAft>
                          <a:spcPts val="0"/>
                        </a:spcAft>
                      </a:pPr>
                      <a:r>
                        <a:rPr lang="cs-CZ" sz="2000"/>
                        <a:t>600.000 lxh/rok</a:t>
                      </a:r>
                      <a:endParaRPr lang="cs-CZ" sz="2000" b="1">
                        <a:latin typeface="Calibri"/>
                        <a:ea typeface="Calibri"/>
                        <a:cs typeface="Times New Roman"/>
                      </a:endParaRPr>
                    </a:p>
                  </a:txBody>
                  <a:tcPr marL="68574" marR="68574" marT="0" marB="0"/>
                </a:tc>
                <a:tc>
                  <a:txBody>
                    <a:bodyPr/>
                    <a:lstStyle/>
                    <a:p>
                      <a:pPr algn="ctr">
                        <a:lnSpc>
                          <a:spcPct val="115000"/>
                        </a:lnSpc>
                        <a:spcAft>
                          <a:spcPts val="0"/>
                        </a:spcAft>
                      </a:pPr>
                      <a:r>
                        <a:rPr lang="cs-CZ" sz="2000" dirty="0" smtClean="0"/>
                        <a:t>3.000 h/rok</a:t>
                      </a:r>
                      <a:r>
                        <a:rPr lang="cs-CZ" sz="2000" baseline="30000" dirty="0" smtClean="0"/>
                        <a:t> </a:t>
                      </a:r>
                      <a:endParaRPr lang="cs-CZ" sz="2000" b="1" dirty="0">
                        <a:latin typeface="Calibri"/>
                        <a:ea typeface="Calibri"/>
                        <a:cs typeface="Times New Roman"/>
                      </a:endParaRPr>
                    </a:p>
                  </a:txBody>
                  <a:tcPr marL="68574" marR="68574" marT="0" marB="0"/>
                </a:tc>
                <a:tc>
                  <a:txBody>
                    <a:bodyPr/>
                    <a:lstStyle/>
                    <a:p>
                      <a:pPr algn="ctr">
                        <a:lnSpc>
                          <a:spcPct val="115000"/>
                        </a:lnSpc>
                        <a:spcAft>
                          <a:spcPts val="0"/>
                        </a:spcAft>
                      </a:pPr>
                      <a:r>
                        <a:rPr lang="cs-CZ" sz="2000" dirty="0" smtClean="0"/>
                        <a:t>200 </a:t>
                      </a:r>
                      <a:r>
                        <a:rPr lang="cs-CZ" sz="2000" dirty="0" err="1" smtClean="0"/>
                        <a:t>lx</a:t>
                      </a:r>
                      <a:endParaRPr lang="cs-CZ" sz="2000" b="1" dirty="0">
                        <a:latin typeface="Calibri"/>
                        <a:ea typeface="Calibri"/>
                        <a:cs typeface="Times New Roman"/>
                      </a:endParaRPr>
                    </a:p>
                  </a:txBody>
                  <a:tcPr marL="68574" marR="68574" marT="0" marB="0"/>
                </a:tc>
              </a:tr>
              <a:tr h="1394124">
                <a:tc>
                  <a:txBody>
                    <a:bodyPr/>
                    <a:lstStyle/>
                    <a:p>
                      <a:pPr>
                        <a:lnSpc>
                          <a:spcPct val="115000"/>
                        </a:lnSpc>
                        <a:spcAft>
                          <a:spcPts val="0"/>
                        </a:spcAft>
                      </a:pPr>
                      <a:r>
                        <a:rPr lang="cs-CZ" sz="1200" b="1" dirty="0"/>
                        <a:t>Necitlivé: </a:t>
                      </a:r>
                      <a:r>
                        <a:rPr lang="cs-CZ" sz="1200" dirty="0"/>
                        <a:t>kámen, kovy, neglazovaná keramika, většina skel, většina minerálů </a:t>
                      </a:r>
                    </a:p>
                    <a:p>
                      <a:pPr>
                        <a:lnSpc>
                          <a:spcPct val="115000"/>
                        </a:lnSpc>
                        <a:spcAft>
                          <a:spcPts val="0"/>
                        </a:spcAft>
                      </a:pPr>
                      <a:r>
                        <a:rPr lang="cs-CZ" sz="1200" dirty="0"/>
                        <a:t>(s omezením dlouhodobého silného osvětlení - smalty, drahé kameny, barevné glazury) apod.</a:t>
                      </a:r>
                      <a:endParaRPr lang="cs-CZ" sz="1200" b="1" dirty="0">
                        <a:latin typeface="Calibri"/>
                        <a:ea typeface="Calibri"/>
                        <a:cs typeface="Times New Roman"/>
                      </a:endParaRPr>
                    </a:p>
                  </a:txBody>
                  <a:tcPr marL="66360" marR="66360" marT="0" marB="0"/>
                </a:tc>
                <a:tc>
                  <a:txBody>
                    <a:bodyPr/>
                    <a:lstStyle/>
                    <a:p>
                      <a:pPr marL="342900" lvl="0" indent="-342900" algn="ctr">
                        <a:lnSpc>
                          <a:spcPct val="115000"/>
                        </a:lnSpc>
                        <a:spcBef>
                          <a:spcPts val="2400"/>
                        </a:spcBef>
                        <a:spcAft>
                          <a:spcPts val="0"/>
                        </a:spcAft>
                        <a:buFont typeface="Times New Roman"/>
                        <a:buChar char="-"/>
                      </a:pPr>
                      <a:endParaRPr lang="cs-CZ" sz="2000" b="1" dirty="0">
                        <a:latin typeface="Times New Roman"/>
                        <a:ea typeface="Times New Roman"/>
                        <a:cs typeface="Times New Roman"/>
                      </a:endParaRPr>
                    </a:p>
                  </a:txBody>
                  <a:tcPr marL="68574" marR="68574" marT="0" marB="0"/>
                </a:tc>
                <a:tc>
                  <a:txBody>
                    <a:bodyPr/>
                    <a:lstStyle/>
                    <a:p>
                      <a:pPr algn="ctr">
                        <a:lnSpc>
                          <a:spcPct val="115000"/>
                        </a:lnSpc>
                        <a:spcAft>
                          <a:spcPts val="0"/>
                        </a:spcAft>
                      </a:pPr>
                      <a:r>
                        <a:rPr lang="cs-CZ" sz="2000" dirty="0"/>
                        <a:t>bez omezení </a:t>
                      </a:r>
                      <a:endParaRPr lang="cs-CZ" sz="2000" b="1" dirty="0">
                        <a:latin typeface="Calibri"/>
                        <a:ea typeface="Calibri"/>
                        <a:cs typeface="Times New Roman"/>
                      </a:endParaRPr>
                    </a:p>
                  </a:txBody>
                  <a:tcPr marL="68574" marR="68574" marT="0" marB="0"/>
                </a:tc>
                <a:tc>
                  <a:txBody>
                    <a:bodyPr/>
                    <a:lstStyle/>
                    <a:p>
                      <a:pPr algn="ctr">
                        <a:lnSpc>
                          <a:spcPct val="115000"/>
                        </a:lnSpc>
                        <a:spcAft>
                          <a:spcPts val="0"/>
                        </a:spcAft>
                      </a:pPr>
                      <a:r>
                        <a:rPr lang="cs-CZ" sz="2000"/>
                        <a:t>bez omezení</a:t>
                      </a:r>
                      <a:endParaRPr lang="cs-CZ" sz="2000" b="1">
                        <a:latin typeface="Calibri"/>
                        <a:ea typeface="Calibri"/>
                        <a:cs typeface="Times New Roman"/>
                      </a:endParaRPr>
                    </a:p>
                  </a:txBody>
                  <a:tcPr marL="68574" marR="68574" marT="0" marB="0"/>
                </a:tc>
                <a:tc>
                  <a:txBody>
                    <a:bodyPr/>
                    <a:lstStyle/>
                    <a:p>
                      <a:pPr algn="ctr">
                        <a:lnSpc>
                          <a:spcPct val="115000"/>
                        </a:lnSpc>
                        <a:spcAft>
                          <a:spcPts val="0"/>
                        </a:spcAft>
                      </a:pPr>
                      <a:r>
                        <a:rPr lang="cs-CZ" sz="2000" dirty="0"/>
                        <a:t>bez </a:t>
                      </a:r>
                      <a:r>
                        <a:rPr lang="cs-CZ" sz="2000" dirty="0" smtClean="0"/>
                        <a:t>omezení</a:t>
                      </a:r>
                    </a:p>
                    <a:p>
                      <a:pPr algn="ctr">
                        <a:lnSpc>
                          <a:spcPct val="115000"/>
                        </a:lnSpc>
                        <a:spcAft>
                          <a:spcPts val="0"/>
                        </a:spcAft>
                      </a:pPr>
                      <a:r>
                        <a:rPr lang="cs-CZ" sz="2000" dirty="0" smtClean="0"/>
                        <a:t>(popř. do 300 </a:t>
                      </a:r>
                      <a:r>
                        <a:rPr lang="cs-CZ" sz="2000" dirty="0" err="1" smtClean="0"/>
                        <a:t>lx</a:t>
                      </a:r>
                      <a:r>
                        <a:rPr lang="cs-CZ" sz="2000" dirty="0" smtClean="0"/>
                        <a:t>)</a:t>
                      </a:r>
                      <a:endParaRPr lang="cs-CZ" sz="2000" b="1" dirty="0">
                        <a:latin typeface="Calibri"/>
                        <a:ea typeface="Calibri"/>
                        <a:cs typeface="Times New Roman"/>
                      </a:endParaRPr>
                    </a:p>
                  </a:txBody>
                  <a:tcPr marL="68574" marR="68574" marT="0" marB="0"/>
                </a:tc>
              </a:tr>
            </a:tbl>
          </a:graphicData>
        </a:graphic>
      </p:graphicFrame>
    </p:spTree>
    <p:extLst>
      <p:ext uri="{BB962C8B-B14F-4D97-AF65-F5344CB8AC3E}">
        <p14:creationId xmlns:p14="http://schemas.microsoft.com/office/powerpoint/2010/main" val="30139177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Nadpis 1"/>
          <p:cNvSpPr>
            <a:spLocks noGrp="1"/>
          </p:cNvSpPr>
          <p:nvPr>
            <p:ph type="title"/>
          </p:nvPr>
        </p:nvSpPr>
        <p:spPr>
          <a:xfrm>
            <a:off x="714375" y="214313"/>
            <a:ext cx="7772400" cy="1143000"/>
          </a:xfrm>
        </p:spPr>
        <p:txBody>
          <a:bodyPr/>
          <a:lstStyle/>
          <a:p>
            <a:r>
              <a:rPr lang="cs-CZ" altLang="cs-CZ" smtClean="0"/>
              <a:t>Měření osvětlení UV, IČ</a:t>
            </a:r>
          </a:p>
        </p:txBody>
      </p:sp>
      <p:sp>
        <p:nvSpPr>
          <p:cNvPr id="68611" name="Zástupný symbol pro obsah 2"/>
          <p:cNvSpPr>
            <a:spLocks noGrp="1"/>
          </p:cNvSpPr>
          <p:nvPr>
            <p:ph sz="quarter" idx="1"/>
          </p:nvPr>
        </p:nvSpPr>
        <p:spPr>
          <a:xfrm>
            <a:off x="714375" y="1214438"/>
            <a:ext cx="7772400" cy="4114800"/>
          </a:xfrm>
        </p:spPr>
        <p:txBody>
          <a:bodyPr/>
          <a:lstStyle/>
          <a:p>
            <a:r>
              <a:rPr lang="cs-CZ" altLang="cs-CZ" sz="1800" smtClean="0"/>
              <a:t>Intenzita osvětlení </a:t>
            </a:r>
            <a:r>
              <a:rPr lang="cs-CZ" altLang="cs-CZ" sz="1800" b="1" smtClean="0"/>
              <a:t>– luxmetr</a:t>
            </a:r>
            <a:r>
              <a:rPr lang="cs-CZ" altLang="cs-CZ" sz="2000" smtClean="0"/>
              <a:t>, měří množství světla (lm) dopadající na jednotku plochy (m</a:t>
            </a:r>
            <a:r>
              <a:rPr lang="cs-CZ" altLang="cs-CZ" sz="2000" baseline="30000" smtClean="0"/>
              <a:t>2</a:t>
            </a:r>
            <a:r>
              <a:rPr lang="cs-CZ" altLang="cs-CZ" sz="2000" smtClean="0"/>
              <a:t>)</a:t>
            </a:r>
          </a:p>
          <a:p>
            <a:r>
              <a:rPr lang="cs-CZ" altLang="cs-CZ" sz="2000" smtClean="0"/>
              <a:t>Podíl UV záření – </a:t>
            </a:r>
            <a:r>
              <a:rPr lang="cs-CZ" altLang="cs-CZ" sz="2000" b="1" smtClean="0"/>
              <a:t>UV metry</a:t>
            </a:r>
            <a:r>
              <a:rPr lang="cs-CZ" altLang="cs-CZ" sz="2000" smtClean="0"/>
              <a:t>, měří množství energie svazku UV záření v každém lumenu světla ; intenzita UV záření (W/m2)</a:t>
            </a:r>
          </a:p>
          <a:p>
            <a:r>
              <a:rPr lang="cs-CZ" altLang="cs-CZ" sz="2000" smtClean="0"/>
              <a:t>IČ záření – způsobuje zahřívání povrchu předmětů, lze zjistit jednoduše přiložením </a:t>
            </a:r>
            <a:r>
              <a:rPr lang="cs-CZ" altLang="cs-CZ" sz="2000" b="1" smtClean="0"/>
              <a:t>teploměru </a:t>
            </a:r>
            <a:r>
              <a:rPr lang="cs-CZ" altLang="cs-CZ" sz="2000" smtClean="0"/>
              <a:t>k měřenému povrchu </a:t>
            </a:r>
          </a:p>
          <a:p>
            <a:r>
              <a:rPr lang="cs-CZ" altLang="cs-CZ" sz="2000" smtClean="0"/>
              <a:t>Celková expozice – měří se </a:t>
            </a:r>
            <a:r>
              <a:rPr lang="cs-CZ" altLang="cs-CZ" sz="2000" b="1" smtClean="0"/>
              <a:t>aktinometry</a:t>
            </a:r>
            <a:r>
              <a:rPr lang="cs-CZ" altLang="cs-CZ" sz="2000" smtClean="0"/>
              <a:t> (klxhod./rok); pro nízké úrovně osvětlení lze využít dozimetry Light Check</a:t>
            </a:r>
          </a:p>
          <a:p>
            <a:pPr>
              <a:buFontTx/>
              <a:buNone/>
            </a:pPr>
            <a:endParaRPr lang="cs-CZ" altLang="cs-CZ" smtClean="0"/>
          </a:p>
          <a:p>
            <a:endParaRPr lang="cs-CZ" altLang="cs-CZ" smtClean="0"/>
          </a:p>
        </p:txBody>
      </p:sp>
      <p:pic>
        <p:nvPicPr>
          <p:cNvPr id="686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4357688"/>
            <a:ext cx="308768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3" name="Picture 7" descr="lid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9250" y="4143375"/>
            <a:ext cx="3476625"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4" name="Picture 6" descr="uv_lx_i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0500" y="4071938"/>
            <a:ext cx="1071563" cy="256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74364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Nadpis 1"/>
          <p:cNvSpPr>
            <a:spLocks noGrp="1"/>
          </p:cNvSpPr>
          <p:nvPr>
            <p:ph type="title"/>
          </p:nvPr>
        </p:nvSpPr>
        <p:spPr/>
        <p:txBody>
          <a:bodyPr/>
          <a:lstStyle/>
          <a:p>
            <a:r>
              <a:rPr lang="cs-CZ" altLang="cs-CZ" smtClean="0"/>
              <a:t>Umělé osvětlení</a:t>
            </a:r>
          </a:p>
        </p:txBody>
      </p:sp>
      <p:graphicFrame>
        <p:nvGraphicFramePr>
          <p:cNvPr id="4" name="Zástupný symbol pro obsah 3"/>
          <p:cNvGraphicFramePr>
            <a:graphicFrameLocks noGrp="1"/>
          </p:cNvGraphicFramePr>
          <p:nvPr>
            <p:ph idx="1"/>
          </p:nvPr>
        </p:nvGraphicFramePr>
        <p:xfrm>
          <a:off x="685800" y="1981200"/>
          <a:ext cx="7772400" cy="3305176"/>
        </p:xfrm>
        <a:graphic>
          <a:graphicData uri="http://schemas.openxmlformats.org/drawingml/2006/table">
            <a:tbl>
              <a:tblPr firstRow="1" bandRow="1">
                <a:tableStyleId>{5C22544A-7EE6-4342-B048-85BDC9FD1C3A}</a:tableStyleId>
              </a:tblPr>
              <a:tblGrid>
                <a:gridCol w="3886200"/>
                <a:gridCol w="3886200"/>
              </a:tblGrid>
              <a:tr h="472168">
                <a:tc>
                  <a:txBody>
                    <a:bodyPr/>
                    <a:lstStyle/>
                    <a:p>
                      <a:r>
                        <a:rPr lang="cs-CZ" sz="1800" dirty="0" smtClean="0"/>
                        <a:t>Světelný zdroj</a:t>
                      </a:r>
                      <a:endParaRPr lang="cs-CZ" sz="1800" dirty="0"/>
                    </a:p>
                  </a:txBody>
                  <a:tcPr/>
                </a:tc>
                <a:tc>
                  <a:txBody>
                    <a:bodyPr/>
                    <a:lstStyle/>
                    <a:p>
                      <a:r>
                        <a:rPr lang="cs-CZ" sz="1800" dirty="0" smtClean="0"/>
                        <a:t>Množství UV (µW/</a:t>
                      </a:r>
                      <a:r>
                        <a:rPr lang="cs-CZ" sz="1800" dirty="0" err="1" smtClean="0"/>
                        <a:t>lm</a:t>
                      </a:r>
                      <a:r>
                        <a:rPr lang="cs-CZ" sz="1800" dirty="0" smtClean="0"/>
                        <a:t>)</a:t>
                      </a:r>
                      <a:endParaRPr lang="cs-CZ" sz="1800" dirty="0"/>
                    </a:p>
                  </a:txBody>
                  <a:tcPr/>
                </a:tc>
              </a:tr>
              <a:tr h="472168">
                <a:tc>
                  <a:txBody>
                    <a:bodyPr/>
                    <a:lstStyle/>
                    <a:p>
                      <a:r>
                        <a:rPr lang="cs-CZ" sz="1800" dirty="0" smtClean="0"/>
                        <a:t>Denní světlo</a:t>
                      </a:r>
                      <a:endParaRPr lang="cs-CZ" sz="1800" dirty="0"/>
                    </a:p>
                  </a:txBody>
                  <a:tcPr/>
                </a:tc>
                <a:tc>
                  <a:txBody>
                    <a:bodyPr/>
                    <a:lstStyle/>
                    <a:p>
                      <a:r>
                        <a:rPr lang="cs-CZ" sz="1800" dirty="0" smtClean="0"/>
                        <a:t>400 – 1 500</a:t>
                      </a:r>
                      <a:endParaRPr lang="cs-CZ" sz="1800" dirty="0"/>
                    </a:p>
                  </a:txBody>
                  <a:tcPr/>
                </a:tc>
              </a:tr>
              <a:tr h="472168">
                <a:tc>
                  <a:txBody>
                    <a:bodyPr/>
                    <a:lstStyle/>
                    <a:p>
                      <a:r>
                        <a:rPr lang="cs-CZ" sz="1800" dirty="0" smtClean="0"/>
                        <a:t>Žárovka běžná</a:t>
                      </a:r>
                      <a:endParaRPr lang="cs-CZ" sz="1800" dirty="0"/>
                    </a:p>
                  </a:txBody>
                  <a:tcPr/>
                </a:tc>
                <a:tc>
                  <a:txBody>
                    <a:bodyPr/>
                    <a:lstStyle/>
                    <a:p>
                      <a:r>
                        <a:rPr lang="cs-CZ" sz="1800" dirty="0" smtClean="0"/>
                        <a:t>70 - 80</a:t>
                      </a:r>
                      <a:endParaRPr lang="cs-CZ" sz="1800" dirty="0"/>
                    </a:p>
                  </a:txBody>
                  <a:tcPr/>
                </a:tc>
              </a:tr>
              <a:tr h="472168">
                <a:tc>
                  <a:txBody>
                    <a:bodyPr/>
                    <a:lstStyle/>
                    <a:p>
                      <a:r>
                        <a:rPr lang="cs-CZ" sz="1800" dirty="0" smtClean="0"/>
                        <a:t>Žárovka halogenová</a:t>
                      </a:r>
                      <a:endParaRPr lang="cs-CZ" sz="1800" dirty="0"/>
                    </a:p>
                  </a:txBody>
                  <a:tcPr/>
                </a:tc>
                <a:tc>
                  <a:txBody>
                    <a:bodyPr/>
                    <a:lstStyle/>
                    <a:p>
                      <a:r>
                        <a:rPr lang="cs-CZ" sz="1800" dirty="0" smtClean="0"/>
                        <a:t>40 - 170</a:t>
                      </a:r>
                      <a:endParaRPr lang="cs-CZ" sz="1800" dirty="0"/>
                    </a:p>
                  </a:txBody>
                  <a:tcPr/>
                </a:tc>
              </a:tr>
              <a:tr h="472168">
                <a:tc>
                  <a:txBody>
                    <a:bodyPr/>
                    <a:lstStyle/>
                    <a:p>
                      <a:r>
                        <a:rPr lang="cs-CZ" sz="1800" dirty="0" smtClean="0"/>
                        <a:t>zářivka</a:t>
                      </a:r>
                      <a:endParaRPr lang="cs-CZ" sz="1800" dirty="0"/>
                    </a:p>
                  </a:txBody>
                  <a:tcPr/>
                </a:tc>
                <a:tc>
                  <a:txBody>
                    <a:bodyPr/>
                    <a:lstStyle/>
                    <a:p>
                      <a:r>
                        <a:rPr lang="cs-CZ" sz="1800" dirty="0" smtClean="0"/>
                        <a:t>30 - 100 </a:t>
                      </a:r>
                      <a:endParaRPr lang="cs-CZ" sz="1800" dirty="0"/>
                    </a:p>
                  </a:txBody>
                  <a:tcPr/>
                </a:tc>
              </a:tr>
              <a:tr h="472168">
                <a:tc>
                  <a:txBody>
                    <a:bodyPr/>
                    <a:lstStyle/>
                    <a:p>
                      <a:r>
                        <a:rPr lang="cs-CZ" sz="1800" dirty="0" smtClean="0"/>
                        <a:t>Výbojka halogenová vysokotlaká</a:t>
                      </a:r>
                      <a:endParaRPr lang="cs-CZ" sz="1800" dirty="0"/>
                    </a:p>
                  </a:txBody>
                  <a:tcPr/>
                </a:tc>
                <a:tc>
                  <a:txBody>
                    <a:bodyPr/>
                    <a:lstStyle/>
                    <a:p>
                      <a:r>
                        <a:rPr lang="cs-CZ" sz="1800" dirty="0" smtClean="0"/>
                        <a:t>160 - 700</a:t>
                      </a:r>
                      <a:endParaRPr lang="cs-CZ" sz="1800" dirty="0"/>
                    </a:p>
                  </a:txBody>
                  <a:tcPr/>
                </a:tc>
              </a:tr>
              <a:tr h="472168">
                <a:tc>
                  <a:txBody>
                    <a:bodyPr/>
                    <a:lstStyle/>
                    <a:p>
                      <a:r>
                        <a:rPr lang="cs-CZ" sz="1800" dirty="0" smtClean="0"/>
                        <a:t>LED </a:t>
                      </a:r>
                      <a:endParaRPr lang="cs-CZ" sz="1800" dirty="0"/>
                    </a:p>
                  </a:txBody>
                  <a:tcPr/>
                </a:tc>
                <a:tc>
                  <a:txBody>
                    <a:bodyPr/>
                    <a:lstStyle/>
                    <a:p>
                      <a:r>
                        <a:rPr lang="cs-CZ" sz="1800" dirty="0" smtClean="0"/>
                        <a:t>pod 5</a:t>
                      </a:r>
                      <a:endParaRPr lang="cs-CZ" sz="1800" dirty="0"/>
                    </a:p>
                  </a:txBody>
                  <a:tcPr/>
                </a:tc>
              </a:tr>
            </a:tbl>
          </a:graphicData>
        </a:graphic>
      </p:graphicFrame>
    </p:spTree>
    <p:extLst>
      <p:ext uri="{BB962C8B-B14F-4D97-AF65-F5344CB8AC3E}">
        <p14:creationId xmlns:p14="http://schemas.microsoft.com/office/powerpoint/2010/main" val="29160864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Nadpis 1"/>
          <p:cNvSpPr>
            <a:spLocks noGrp="1"/>
          </p:cNvSpPr>
          <p:nvPr>
            <p:ph type="title"/>
          </p:nvPr>
        </p:nvSpPr>
        <p:spPr/>
        <p:txBody>
          <a:bodyPr/>
          <a:lstStyle/>
          <a:p>
            <a:r>
              <a:rPr lang="cs-CZ" altLang="cs-CZ" smtClean="0"/>
              <a:t>Příklady</a:t>
            </a:r>
          </a:p>
        </p:txBody>
      </p:sp>
      <p:sp>
        <p:nvSpPr>
          <p:cNvPr id="70659" name="TextovéPole 12"/>
          <p:cNvSpPr txBox="1">
            <a:spLocks noChangeArrowheads="1"/>
          </p:cNvSpPr>
          <p:nvPr/>
        </p:nvSpPr>
        <p:spPr bwMode="auto">
          <a:xfrm>
            <a:off x="2286000" y="5572125"/>
            <a:ext cx="5429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cs-CZ" altLang="cs-CZ" sz="2400"/>
              <a:t>Osvětlení exponátů  - NM, Praha</a:t>
            </a:r>
          </a:p>
        </p:txBody>
      </p:sp>
      <p:pic>
        <p:nvPicPr>
          <p:cNvPr id="70660" name="Obrázek 4" descr="DSC_062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06525" y="1714500"/>
            <a:ext cx="5808663"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53763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Nadpis 1"/>
          <p:cNvSpPr>
            <a:spLocks noGrp="1"/>
          </p:cNvSpPr>
          <p:nvPr>
            <p:ph type="title"/>
          </p:nvPr>
        </p:nvSpPr>
        <p:spPr>
          <a:xfrm>
            <a:off x="684213" y="115888"/>
            <a:ext cx="7772400" cy="1143000"/>
          </a:xfrm>
        </p:spPr>
        <p:txBody>
          <a:bodyPr/>
          <a:lstStyle/>
          <a:p>
            <a:r>
              <a:rPr lang="cs-CZ" altLang="cs-CZ" smtClean="0"/>
              <a:t>Příklady</a:t>
            </a:r>
          </a:p>
        </p:txBody>
      </p:sp>
      <p:pic>
        <p:nvPicPr>
          <p:cNvPr id="71683" name="Obrázek 8" descr="IMG_027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1500" y="1357313"/>
            <a:ext cx="5619750" cy="421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TextovéPole 10"/>
          <p:cNvSpPr txBox="1">
            <a:spLocks noChangeArrowheads="1"/>
          </p:cNvSpPr>
          <p:nvPr/>
        </p:nvSpPr>
        <p:spPr bwMode="auto">
          <a:xfrm>
            <a:off x="539552" y="5688013"/>
            <a:ext cx="712879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cs-CZ" altLang="cs-CZ" sz="2400" dirty="0"/>
              <a:t>Vitríny se studijním materiálem </a:t>
            </a:r>
            <a:r>
              <a:rPr lang="cs-CZ" altLang="cs-CZ" sz="2400" dirty="0" smtClean="0"/>
              <a:t>– odkrývají se pouze pro zájemce </a:t>
            </a:r>
            <a:endParaRPr lang="cs-CZ" altLang="cs-CZ" sz="2400" dirty="0"/>
          </a:p>
        </p:txBody>
      </p:sp>
    </p:spTree>
    <p:extLst>
      <p:ext uri="{BB962C8B-B14F-4D97-AF65-F5344CB8AC3E}">
        <p14:creationId xmlns:p14="http://schemas.microsoft.com/office/powerpoint/2010/main" val="20514800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Nadpis 1"/>
          <p:cNvSpPr>
            <a:spLocks noGrp="1"/>
          </p:cNvSpPr>
          <p:nvPr>
            <p:ph type="title"/>
          </p:nvPr>
        </p:nvSpPr>
        <p:spPr/>
        <p:txBody>
          <a:bodyPr/>
          <a:lstStyle/>
          <a:p>
            <a:r>
              <a:rPr lang="cs-CZ" altLang="cs-CZ" smtClean="0"/>
              <a:t>Příklady</a:t>
            </a:r>
          </a:p>
        </p:txBody>
      </p:sp>
      <p:sp>
        <p:nvSpPr>
          <p:cNvPr id="72707" name="TextovéPole 12"/>
          <p:cNvSpPr txBox="1">
            <a:spLocks noChangeArrowheads="1"/>
          </p:cNvSpPr>
          <p:nvPr/>
        </p:nvSpPr>
        <p:spPr bwMode="auto">
          <a:xfrm>
            <a:off x="2286000" y="5572125"/>
            <a:ext cx="5429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cs-CZ" altLang="cs-CZ" sz="2400"/>
              <a:t>Osvětlení exponátů  -  GASK, Kutná Hora</a:t>
            </a:r>
          </a:p>
        </p:txBody>
      </p:sp>
      <p:pic>
        <p:nvPicPr>
          <p:cNvPr id="72708" name="Obrázek 4" descr="Vystava 1_GASK.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57313" y="1214438"/>
            <a:ext cx="6429375"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15598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Nadpis 1"/>
          <p:cNvSpPr>
            <a:spLocks noGrp="1"/>
          </p:cNvSpPr>
          <p:nvPr>
            <p:ph type="title"/>
          </p:nvPr>
        </p:nvSpPr>
        <p:spPr>
          <a:xfrm>
            <a:off x="500063" y="0"/>
            <a:ext cx="8229600" cy="928688"/>
          </a:xfrm>
        </p:spPr>
        <p:txBody>
          <a:bodyPr/>
          <a:lstStyle/>
          <a:p>
            <a:r>
              <a:rPr lang="cs-CZ" altLang="cs-CZ" b="1" smtClean="0"/>
              <a:t>Polutanty a jiné škodliviny</a:t>
            </a:r>
          </a:p>
        </p:txBody>
      </p:sp>
      <p:sp>
        <p:nvSpPr>
          <p:cNvPr id="47107" name="Zástupný symbol pro text 2"/>
          <p:cNvSpPr>
            <a:spLocks noGrp="1"/>
          </p:cNvSpPr>
          <p:nvPr>
            <p:ph type="body" idx="1"/>
          </p:nvPr>
        </p:nvSpPr>
        <p:spPr>
          <a:xfrm>
            <a:off x="428625" y="1214438"/>
            <a:ext cx="4040188" cy="639762"/>
          </a:xfrm>
        </p:spPr>
        <p:txBody>
          <a:bodyPr/>
          <a:lstStyle/>
          <a:p>
            <a:r>
              <a:rPr lang="cs-CZ" altLang="cs-CZ" dirty="0" smtClean="0"/>
              <a:t>Venkovní polutanty </a:t>
            </a:r>
          </a:p>
        </p:txBody>
      </p:sp>
      <p:sp>
        <p:nvSpPr>
          <p:cNvPr id="47108" name="Zástupný symbol pro obsah 3"/>
          <p:cNvSpPr>
            <a:spLocks noGrp="1"/>
          </p:cNvSpPr>
          <p:nvPr>
            <p:ph sz="half" idx="2"/>
          </p:nvPr>
        </p:nvSpPr>
        <p:spPr>
          <a:xfrm>
            <a:off x="285750" y="1928813"/>
            <a:ext cx="3900488" cy="3951287"/>
          </a:xfrm>
        </p:spPr>
        <p:txBody>
          <a:bodyPr/>
          <a:lstStyle/>
          <a:p>
            <a:r>
              <a:rPr lang="cs-CZ" altLang="cs-CZ" dirty="0" smtClean="0"/>
              <a:t>oxidy síry – SO</a:t>
            </a:r>
            <a:r>
              <a:rPr lang="cs-CZ" altLang="cs-CZ" baseline="-25000" dirty="0" smtClean="0"/>
              <a:t>2</a:t>
            </a:r>
            <a:r>
              <a:rPr lang="cs-CZ" altLang="cs-CZ" dirty="0" smtClean="0"/>
              <a:t> </a:t>
            </a:r>
          </a:p>
          <a:p>
            <a:r>
              <a:rPr lang="cs-CZ" altLang="cs-CZ" dirty="0" smtClean="0"/>
              <a:t> oxidy dusíku - NO</a:t>
            </a:r>
            <a:r>
              <a:rPr lang="cs-CZ" altLang="cs-CZ" baseline="-25000" dirty="0" smtClean="0"/>
              <a:t>X</a:t>
            </a:r>
          </a:p>
          <a:p>
            <a:pPr>
              <a:buSzPct val="80000"/>
              <a:buFont typeface="Symbol" pitchFamily="18" charset="2"/>
              <a:buChar char="·"/>
            </a:pPr>
            <a:r>
              <a:rPr lang="cs-CZ" altLang="cs-CZ" dirty="0" smtClean="0"/>
              <a:t> kyselina octová - </a:t>
            </a:r>
            <a:r>
              <a:rPr lang="cs-CZ" sz="1800" dirty="0">
                <a:latin typeface="Arial" panose="020B0604020202020204" pitchFamily="34" charset="0"/>
                <a:ea typeface="Calibri"/>
                <a:cs typeface="Arial" panose="020B0604020202020204" pitchFamily="34" charset="0"/>
              </a:rPr>
              <a:t>CH</a:t>
            </a:r>
            <a:r>
              <a:rPr lang="cs-CZ" sz="1800" baseline="-25000" dirty="0">
                <a:latin typeface="Arial" panose="020B0604020202020204" pitchFamily="34" charset="0"/>
                <a:ea typeface="Calibri"/>
                <a:cs typeface="Arial" panose="020B0604020202020204" pitchFamily="34" charset="0"/>
              </a:rPr>
              <a:t>3</a:t>
            </a:r>
            <a:r>
              <a:rPr lang="cs-CZ" sz="1800" dirty="0">
                <a:latin typeface="Arial" panose="020B0604020202020204" pitchFamily="34" charset="0"/>
                <a:ea typeface="Calibri"/>
                <a:cs typeface="Arial" panose="020B0604020202020204" pitchFamily="34" charset="0"/>
              </a:rPr>
              <a:t>COOH</a:t>
            </a:r>
            <a:endParaRPr lang="cs-CZ" altLang="cs-CZ" sz="1800" dirty="0" smtClean="0"/>
          </a:p>
          <a:p>
            <a:pPr>
              <a:buSzPct val="80000"/>
              <a:buFont typeface="Symbol" pitchFamily="18" charset="2"/>
              <a:buChar char="·"/>
            </a:pPr>
            <a:r>
              <a:rPr lang="cs-CZ" altLang="cs-CZ" dirty="0" smtClean="0"/>
              <a:t> sirovodík – H</a:t>
            </a:r>
            <a:r>
              <a:rPr lang="cs-CZ" altLang="cs-CZ" baseline="-25000" dirty="0" smtClean="0"/>
              <a:t>2</a:t>
            </a:r>
            <a:r>
              <a:rPr lang="cs-CZ" altLang="cs-CZ" dirty="0" smtClean="0"/>
              <a:t>S</a:t>
            </a:r>
          </a:p>
          <a:p>
            <a:pPr>
              <a:buSzPct val="80000"/>
              <a:buFont typeface="Symbol" pitchFamily="18" charset="2"/>
              <a:buChar char="·"/>
            </a:pPr>
            <a:r>
              <a:rPr lang="cs-CZ" altLang="cs-CZ" dirty="0" smtClean="0"/>
              <a:t> ozón – O</a:t>
            </a:r>
            <a:r>
              <a:rPr lang="cs-CZ" altLang="cs-CZ" baseline="-25000" dirty="0" smtClean="0"/>
              <a:t>3</a:t>
            </a:r>
          </a:p>
          <a:p>
            <a:pPr>
              <a:buSzPct val="80000"/>
              <a:buFont typeface="Symbol" pitchFamily="18" charset="2"/>
              <a:buChar char="·"/>
            </a:pPr>
            <a:r>
              <a:rPr lang="cs-CZ" altLang="cs-CZ" dirty="0" smtClean="0"/>
              <a:t>pevné částice rozptýlené ve vzduchu - prach</a:t>
            </a:r>
          </a:p>
          <a:p>
            <a:endParaRPr lang="cs-CZ" altLang="cs-CZ" dirty="0" smtClean="0"/>
          </a:p>
        </p:txBody>
      </p:sp>
      <p:sp>
        <p:nvSpPr>
          <p:cNvPr id="47109" name="Zástupný symbol pro text 4"/>
          <p:cNvSpPr>
            <a:spLocks noGrp="1"/>
          </p:cNvSpPr>
          <p:nvPr>
            <p:ph type="body" sz="quarter" idx="3"/>
          </p:nvPr>
        </p:nvSpPr>
        <p:spPr>
          <a:xfrm>
            <a:off x="4714875" y="1143000"/>
            <a:ext cx="4041775" cy="639763"/>
          </a:xfrm>
        </p:spPr>
        <p:txBody>
          <a:bodyPr/>
          <a:lstStyle/>
          <a:p>
            <a:r>
              <a:rPr lang="cs-CZ" altLang="cs-CZ" smtClean="0"/>
              <a:t>Vnitřní polutanty - zdroje</a:t>
            </a:r>
          </a:p>
        </p:txBody>
      </p:sp>
      <p:sp>
        <p:nvSpPr>
          <p:cNvPr id="47110" name="Zástupný symbol pro obsah 5"/>
          <p:cNvSpPr>
            <a:spLocks noGrp="1"/>
          </p:cNvSpPr>
          <p:nvPr>
            <p:ph sz="quarter" idx="4"/>
          </p:nvPr>
        </p:nvSpPr>
        <p:spPr>
          <a:xfrm>
            <a:off x="4286250" y="1785938"/>
            <a:ext cx="4714875" cy="4857750"/>
          </a:xfrm>
        </p:spPr>
        <p:txBody>
          <a:bodyPr/>
          <a:lstStyle/>
          <a:p>
            <a:r>
              <a:rPr lang="cs-CZ" altLang="cs-CZ" sz="1800" dirty="0" smtClean="0"/>
              <a:t>těkavé organické látky (VOC): </a:t>
            </a:r>
            <a:r>
              <a:rPr lang="cs-CZ" altLang="cs-CZ" sz="1800" dirty="0" err="1" smtClean="0"/>
              <a:t>kys</a:t>
            </a:r>
            <a:r>
              <a:rPr lang="cs-CZ" altLang="cs-CZ" sz="1800" dirty="0" smtClean="0"/>
              <a:t>. octová, mravenčí, formaldehyd, acetaldehyd </a:t>
            </a:r>
          </a:p>
          <a:p>
            <a:pPr lvl="1"/>
            <a:r>
              <a:rPr lang="cs-CZ" altLang="cs-CZ" sz="1400" dirty="0" smtClean="0"/>
              <a:t>dřevo </a:t>
            </a:r>
          </a:p>
          <a:p>
            <a:pPr lvl="1"/>
            <a:r>
              <a:rPr lang="cs-CZ" altLang="cs-CZ" sz="1400" dirty="0" smtClean="0"/>
              <a:t> kyselý papír nebo lepenka</a:t>
            </a:r>
          </a:p>
          <a:p>
            <a:pPr lvl="1"/>
            <a:r>
              <a:rPr lang="cs-CZ" altLang="cs-CZ" sz="1400" dirty="0" smtClean="0"/>
              <a:t> polyuretanová pěna</a:t>
            </a:r>
          </a:p>
          <a:p>
            <a:pPr lvl="1"/>
            <a:r>
              <a:rPr lang="cs-CZ" altLang="cs-CZ" sz="1400" dirty="0" smtClean="0"/>
              <a:t> většina lepících pásek</a:t>
            </a:r>
          </a:p>
          <a:p>
            <a:pPr lvl="1"/>
            <a:r>
              <a:rPr lang="cs-CZ" altLang="cs-CZ" sz="1400" dirty="0" smtClean="0"/>
              <a:t> acetátové silikonové tmely a lepidla </a:t>
            </a:r>
          </a:p>
          <a:p>
            <a:pPr lvl="1"/>
            <a:r>
              <a:rPr lang="cs-CZ" altLang="cs-CZ" sz="1400" dirty="0" smtClean="0"/>
              <a:t>nitrocelulózové lepidla a laky</a:t>
            </a:r>
          </a:p>
          <a:p>
            <a:r>
              <a:rPr lang="cs-CZ" altLang="cs-CZ" sz="1800" dirty="0" smtClean="0"/>
              <a:t>sloučeniny chlóru </a:t>
            </a:r>
          </a:p>
          <a:p>
            <a:pPr lvl="1"/>
            <a:r>
              <a:rPr lang="cs-CZ" altLang="cs-CZ" sz="1400" dirty="0" smtClean="0"/>
              <a:t>kámen nebo cihly kontaminované solí</a:t>
            </a:r>
          </a:p>
          <a:p>
            <a:pPr lvl="1"/>
            <a:r>
              <a:rPr lang="cs-CZ" altLang="cs-CZ" sz="1400" dirty="0" smtClean="0"/>
              <a:t>archeologické neošetřené kovy (při vysoké vlhkosti)</a:t>
            </a:r>
          </a:p>
          <a:p>
            <a:pPr lvl="1"/>
            <a:r>
              <a:rPr lang="cs-CZ" altLang="cs-CZ" sz="1400" dirty="0" smtClean="0"/>
              <a:t>čistící prostředky , lidský pot</a:t>
            </a:r>
          </a:p>
          <a:p>
            <a:pPr lvl="1"/>
            <a:r>
              <a:rPr lang="cs-CZ" altLang="cs-CZ" sz="1400" dirty="0" smtClean="0"/>
              <a:t> některé plasty - PVC</a:t>
            </a:r>
          </a:p>
          <a:p>
            <a:r>
              <a:rPr lang="cs-CZ" altLang="cs-CZ" sz="1800" dirty="0" smtClean="0"/>
              <a:t>organický materiál (např. obsah barviv, kůže, mastné kyseliny)</a:t>
            </a:r>
          </a:p>
          <a:p>
            <a:r>
              <a:rPr lang="cs-CZ" altLang="cs-CZ" sz="1800" dirty="0" smtClean="0"/>
              <a:t>další sbírkové předměty (celuloid, acetátové filmy, konzervační prostředky – </a:t>
            </a:r>
            <a:r>
              <a:rPr lang="cs-CZ" altLang="cs-CZ" sz="1800" dirty="0" err="1" smtClean="0"/>
              <a:t>Pentalidol</a:t>
            </a:r>
            <a:r>
              <a:rPr lang="cs-CZ" altLang="cs-CZ" sz="1800" dirty="0" smtClean="0"/>
              <a:t>)  </a:t>
            </a:r>
            <a:endParaRPr lang="cs-CZ" altLang="cs-CZ" sz="2000" dirty="0" smtClean="0"/>
          </a:p>
        </p:txBody>
      </p:sp>
    </p:spTree>
    <p:extLst>
      <p:ext uri="{BB962C8B-B14F-4D97-AF65-F5344CB8AC3E}">
        <p14:creationId xmlns:p14="http://schemas.microsoft.com/office/powerpoint/2010/main" val="224800899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Nadpis 1"/>
          <p:cNvSpPr>
            <a:spLocks noGrp="1"/>
          </p:cNvSpPr>
          <p:nvPr>
            <p:ph type="title"/>
          </p:nvPr>
        </p:nvSpPr>
        <p:spPr/>
        <p:txBody>
          <a:bodyPr/>
          <a:lstStyle/>
          <a:p>
            <a:r>
              <a:rPr lang="cs-CZ" altLang="cs-CZ" smtClean="0"/>
              <a:t>Původní/novodobé prvky odstínění</a:t>
            </a:r>
          </a:p>
        </p:txBody>
      </p:sp>
      <p:pic>
        <p:nvPicPr>
          <p:cNvPr id="73731" name="Zástupný symbol pro obsah 3" descr="IMG_7262.jp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642938" y="1428750"/>
            <a:ext cx="2506662" cy="3759200"/>
          </a:xfrm>
        </p:spPr>
      </p:pic>
      <p:pic>
        <p:nvPicPr>
          <p:cNvPr id="73732" name="Obrázek 4" descr="Ranní salón 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35375" y="2395538"/>
            <a:ext cx="4608513" cy="307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3" name="TextovéPole 5"/>
          <p:cNvSpPr txBox="1">
            <a:spLocks noChangeArrowheads="1"/>
          </p:cNvSpPr>
          <p:nvPr/>
        </p:nvSpPr>
        <p:spPr bwMode="auto">
          <a:xfrm>
            <a:off x="571500" y="5500688"/>
            <a:ext cx="457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cs-CZ" altLang="cs-CZ" sz="2800"/>
              <a:t>Ranní salón, SZ Hluboká</a:t>
            </a:r>
          </a:p>
        </p:txBody>
      </p:sp>
    </p:spTree>
    <p:extLst>
      <p:ext uri="{BB962C8B-B14F-4D97-AF65-F5344CB8AC3E}">
        <p14:creationId xmlns:p14="http://schemas.microsoft.com/office/powerpoint/2010/main" val="252806397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Otázky k opakování</a:t>
            </a:r>
            <a:endParaRPr lang="cs-CZ" dirty="0"/>
          </a:p>
        </p:txBody>
      </p:sp>
      <p:sp>
        <p:nvSpPr>
          <p:cNvPr id="3" name="Zástupný symbol pro obsah 2"/>
          <p:cNvSpPr>
            <a:spLocks noGrp="1"/>
          </p:cNvSpPr>
          <p:nvPr>
            <p:ph idx="1"/>
          </p:nvPr>
        </p:nvSpPr>
        <p:spPr/>
        <p:txBody>
          <a:bodyPr>
            <a:normAutofit fontScale="92500" lnSpcReduction="10000"/>
          </a:bodyPr>
          <a:lstStyle/>
          <a:p>
            <a:r>
              <a:rPr lang="cs-CZ" dirty="0" smtClean="0"/>
              <a:t>Co je to světlo a jaké jsou jeho hlavní složky?</a:t>
            </a:r>
          </a:p>
          <a:p>
            <a:r>
              <a:rPr lang="cs-CZ" dirty="0" smtClean="0"/>
              <a:t>Jaké mechanismy poškozování vyvolává působení světla na materiály?</a:t>
            </a:r>
          </a:p>
          <a:p>
            <a:r>
              <a:rPr lang="cs-CZ" dirty="0" smtClean="0"/>
              <a:t>Co je to intenzita osvětlení a jaké jsou doporučované její hodnoty v muzeích?</a:t>
            </a:r>
          </a:p>
          <a:p>
            <a:r>
              <a:rPr lang="cs-CZ" dirty="0" smtClean="0"/>
              <a:t>Co je to světlená expozice a jaké jsou její doporučené hodnoty v muzeích?</a:t>
            </a:r>
          </a:p>
          <a:p>
            <a:r>
              <a:rPr lang="cs-CZ" dirty="0" smtClean="0"/>
              <a:t>Jaká je doporučená hodnota UV záření v muzeích?</a:t>
            </a:r>
          </a:p>
          <a:p>
            <a:endParaRPr lang="cs-CZ" dirty="0" smtClean="0"/>
          </a:p>
          <a:p>
            <a:endParaRPr lang="cs-CZ" dirty="0"/>
          </a:p>
        </p:txBody>
      </p:sp>
    </p:spTree>
    <p:extLst>
      <p:ext uri="{BB962C8B-B14F-4D97-AF65-F5344CB8AC3E}">
        <p14:creationId xmlns:p14="http://schemas.microsoft.com/office/powerpoint/2010/main" val="25530988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Nadpis 1"/>
          <p:cNvSpPr>
            <a:spLocks noGrp="1"/>
          </p:cNvSpPr>
          <p:nvPr>
            <p:ph type="title"/>
          </p:nvPr>
        </p:nvSpPr>
        <p:spPr/>
        <p:txBody>
          <a:bodyPr/>
          <a:lstStyle/>
          <a:p>
            <a:r>
              <a:rPr lang="cs-CZ" altLang="cs-CZ" smtClean="0"/>
              <a:t>Biologické vlivy - škůdci</a:t>
            </a:r>
          </a:p>
        </p:txBody>
      </p:sp>
      <p:sp>
        <p:nvSpPr>
          <p:cNvPr id="74755" name="Zástupný symbol pro obsah 2"/>
          <p:cNvSpPr>
            <a:spLocks noGrp="1"/>
          </p:cNvSpPr>
          <p:nvPr>
            <p:ph idx="1"/>
          </p:nvPr>
        </p:nvSpPr>
        <p:spPr/>
        <p:txBody>
          <a:bodyPr/>
          <a:lstStyle/>
          <a:p>
            <a:r>
              <a:rPr lang="cs-CZ" altLang="cs-CZ" dirty="0" smtClean="0"/>
              <a:t>Bakterie, viry,</a:t>
            </a:r>
          </a:p>
          <a:p>
            <a:r>
              <a:rPr lang="cs-CZ" altLang="cs-CZ" dirty="0"/>
              <a:t>Houby (plísně, dřevokazné houby)</a:t>
            </a:r>
          </a:p>
          <a:p>
            <a:r>
              <a:rPr lang="cs-CZ" altLang="cs-CZ" dirty="0" smtClean="0"/>
              <a:t>Řasy, lišejníky, vyšší rostliny</a:t>
            </a:r>
          </a:p>
          <a:p>
            <a:r>
              <a:rPr lang="cs-CZ" altLang="cs-CZ" dirty="0" smtClean="0"/>
              <a:t>Hmyz</a:t>
            </a:r>
          </a:p>
          <a:p>
            <a:r>
              <a:rPr lang="cs-CZ" altLang="cs-CZ" dirty="0" smtClean="0"/>
              <a:t>Hlodavci, kuny, ptáci atd.</a:t>
            </a:r>
          </a:p>
        </p:txBody>
      </p:sp>
      <p:graphicFrame>
        <p:nvGraphicFramePr>
          <p:cNvPr id="67588" name="Object 4"/>
          <p:cNvGraphicFramePr>
            <a:graphicFrameLocks noChangeAspect="1"/>
          </p:cNvGraphicFramePr>
          <p:nvPr/>
        </p:nvGraphicFramePr>
        <p:xfrm>
          <a:off x="928688" y="5072063"/>
          <a:ext cx="2665412" cy="1592262"/>
        </p:xfrm>
        <a:graphic>
          <a:graphicData uri="http://schemas.openxmlformats.org/presentationml/2006/ole">
            <mc:AlternateContent xmlns:mc="http://schemas.openxmlformats.org/markup-compatibility/2006">
              <mc:Choice xmlns:v="urn:schemas-microsoft-com:vml" Requires="v">
                <p:oleObj spid="_x0000_s1047" name="Fotografie" r:id="rId4" imgW="9104762" imgH="5439534" progId="MSPhotoEd.3">
                  <p:embed/>
                </p:oleObj>
              </mc:Choice>
              <mc:Fallback>
                <p:oleObj name="Fotografie" r:id="rId4" imgW="9104762" imgH="5439534"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8688" y="5072063"/>
                        <a:ext cx="2665412" cy="1592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74757" name="Picture 16" descr="krysa-obecna-379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00813" y="2643188"/>
            <a:ext cx="233997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8" name="Picture 14" descr="Serpula lacrymans - dřevomorka domácí"/>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72125" y="4786313"/>
            <a:ext cx="2476500"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35428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67588"/>
                                        </p:tgtEl>
                                        <p:attrNameLst>
                                          <p:attrName>style.visibility</p:attrName>
                                        </p:attrNameLst>
                                      </p:cBhvr>
                                      <p:to>
                                        <p:strVal val="visible"/>
                                      </p:to>
                                    </p:set>
                                    <p:anim calcmode="lin" valueType="num">
                                      <p:cBhvr additive="base">
                                        <p:cTn id="7" dur="500" fill="hold"/>
                                        <p:tgtEl>
                                          <p:spTgt spid="67588"/>
                                        </p:tgtEl>
                                        <p:attrNameLst>
                                          <p:attrName>ppt_x</p:attrName>
                                        </p:attrNameLst>
                                      </p:cBhvr>
                                      <p:tavLst>
                                        <p:tav tm="0">
                                          <p:val>
                                            <p:strVal val="0-#ppt_w/2"/>
                                          </p:val>
                                        </p:tav>
                                        <p:tav tm="100000">
                                          <p:val>
                                            <p:strVal val="#ppt_x"/>
                                          </p:val>
                                        </p:tav>
                                      </p:tavLst>
                                    </p:anim>
                                    <p:anim calcmode="lin" valueType="num">
                                      <p:cBhvr additive="base">
                                        <p:cTn id="8" dur="500" fill="hold"/>
                                        <p:tgtEl>
                                          <p:spTgt spid="6758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9"/>
          <p:cNvPicPr>
            <a:picLocks noChangeAspect="1" noChangeArrowheads="1"/>
          </p:cNvPicPr>
          <p:nvPr/>
        </p:nvPicPr>
        <p:blipFill>
          <a:blip r:embed="rId3">
            <a:lum bright="80000" contrast="-62000"/>
            <a:extLst>
              <a:ext uri="{28A0092B-C50C-407E-A947-70E740481C1C}">
                <a14:useLocalDpi xmlns:a14="http://schemas.microsoft.com/office/drawing/2010/main" val="0"/>
              </a:ext>
            </a:extLst>
          </a:blip>
          <a:srcRect/>
          <a:stretch>
            <a:fillRect/>
          </a:stretch>
        </p:blipFill>
        <p:spPr bwMode="auto">
          <a:xfrm>
            <a:off x="0" y="-100013"/>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Rectangle 2"/>
          <p:cNvSpPr>
            <a:spLocks noChangeArrowheads="1"/>
          </p:cNvSpPr>
          <p:nvPr/>
        </p:nvSpPr>
        <p:spPr bwMode="auto">
          <a:xfrm>
            <a:off x="0" y="0"/>
            <a:ext cx="609600" cy="6858000"/>
          </a:xfrm>
          <a:prstGeom prst="rect">
            <a:avLst/>
          </a:prstGeom>
          <a:solidFill>
            <a:srgbClr val="003366"/>
          </a:solidFill>
          <a:ln w="9525">
            <a:solidFill>
              <a:schemeClr val="tx1"/>
            </a:solidFill>
            <a:miter lim="800000"/>
            <a:headEnd/>
            <a:tailEnd/>
          </a:ln>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endParaRPr lang="en-US" altLang="cs-CZ">
              <a:latin typeface="Calibri" pitchFamily="34" charset="0"/>
            </a:endParaRPr>
          </a:p>
        </p:txBody>
      </p:sp>
      <p:grpSp>
        <p:nvGrpSpPr>
          <p:cNvPr id="13316" name="Group 4"/>
          <p:cNvGrpSpPr>
            <a:grpSpLocks/>
          </p:cNvGrpSpPr>
          <p:nvPr/>
        </p:nvGrpSpPr>
        <p:grpSpPr bwMode="auto">
          <a:xfrm>
            <a:off x="0" y="357188"/>
            <a:ext cx="8153400" cy="6143625"/>
            <a:chOff x="48" y="192"/>
            <a:chExt cx="5136" cy="3870"/>
          </a:xfrm>
        </p:grpSpPr>
        <p:sp>
          <p:nvSpPr>
            <p:cNvPr id="13317" name="Line 3"/>
            <p:cNvSpPr>
              <a:spLocks noChangeShapeType="1"/>
            </p:cNvSpPr>
            <p:nvPr/>
          </p:nvSpPr>
          <p:spPr bwMode="auto">
            <a:xfrm flipV="1">
              <a:off x="471" y="576"/>
              <a:ext cx="4713" cy="6"/>
            </a:xfrm>
            <a:prstGeom prst="line">
              <a:avLst/>
            </a:prstGeom>
            <a:noFill/>
            <a:ln w="57150">
              <a:solidFill>
                <a:srgbClr val="003366"/>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3318" name="Text Box 8"/>
            <p:cNvSpPr txBox="1">
              <a:spLocks noChangeArrowheads="1"/>
            </p:cNvSpPr>
            <p:nvPr/>
          </p:nvSpPr>
          <p:spPr bwMode="auto">
            <a:xfrm>
              <a:off x="576" y="192"/>
              <a:ext cx="4599"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r>
                <a:rPr lang="cs-CZ" altLang="cs-CZ" sz="2600" b="1">
                  <a:solidFill>
                    <a:srgbClr val="003366"/>
                  </a:solidFill>
                </a:rPr>
                <a:t>Houby</a:t>
              </a:r>
            </a:p>
          </p:txBody>
        </p:sp>
        <p:sp>
          <p:nvSpPr>
            <p:cNvPr id="13319" name="Text Box 5"/>
            <p:cNvSpPr txBox="1">
              <a:spLocks noChangeArrowheads="1"/>
            </p:cNvSpPr>
            <p:nvPr/>
          </p:nvSpPr>
          <p:spPr bwMode="auto">
            <a:xfrm rot="-5400000">
              <a:off x="-1246" y="1603"/>
              <a:ext cx="288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r>
                <a:rPr lang="cs-CZ" altLang="cs-CZ" b="1">
                  <a:solidFill>
                    <a:schemeClr val="bg1"/>
                  </a:solidFill>
                </a:rPr>
                <a:t>METODICKÉ CENTRUM KONZERVACE </a:t>
              </a:r>
            </a:p>
          </p:txBody>
        </p:sp>
        <p:pic>
          <p:nvPicPr>
            <p:cNvPr id="13320" name="Picture 1036"/>
            <p:cNvPicPr>
              <a:picLocks noChangeAspect="1" noChangeArrowheads="1"/>
            </p:cNvPicPr>
            <p:nvPr/>
          </p:nvPicPr>
          <p:blipFill>
            <a:blip r:embed="rId4" cstate="print">
              <a:extLst>
                <a:ext uri="{28A0092B-C50C-407E-A947-70E740481C1C}">
                  <a14:useLocalDpi xmlns:a14="http://schemas.microsoft.com/office/drawing/2010/main" val="0"/>
                </a:ext>
              </a:extLst>
            </a:blip>
            <a:srcRect l="6464" t="34407" r="65189" b="28474"/>
            <a:stretch>
              <a:fillRect/>
            </a:stretch>
          </p:blipFill>
          <p:spPr bwMode="auto">
            <a:xfrm>
              <a:off x="48" y="3328"/>
              <a:ext cx="272"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1031" descr="F:\TMB\Dokumenty\Loga\new_logo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 y="3792"/>
              <a:ext cx="272"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2" name="Text Box 10"/>
            <p:cNvSpPr txBox="1">
              <a:spLocks noChangeArrowheads="1"/>
            </p:cNvSpPr>
            <p:nvPr/>
          </p:nvSpPr>
          <p:spPr bwMode="auto">
            <a:xfrm>
              <a:off x="672" y="1056"/>
              <a:ext cx="379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cs-CZ" altLang="cs-CZ" sz="2400">
                <a:solidFill>
                  <a:srgbClr val="002060"/>
                </a:solidFill>
                <a:latin typeface="Times New Roman" pitchFamily="18" charset="0"/>
              </a:endParaRPr>
            </a:p>
          </p:txBody>
        </p:sp>
      </p:grpSp>
      <p:sp>
        <p:nvSpPr>
          <p:cNvPr id="13323" name="Text Box 11"/>
          <p:cNvSpPr txBox="1">
            <a:spLocks noChangeArrowheads="1"/>
          </p:cNvSpPr>
          <p:nvPr/>
        </p:nvSpPr>
        <p:spPr bwMode="auto">
          <a:xfrm>
            <a:off x="684213" y="1052513"/>
            <a:ext cx="3887787" cy="531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a:t>Jejich zástupce lze nalézt po celé Zemi a vyskytují se mezi nimi významní</a:t>
            </a:r>
            <a:r>
              <a:rPr lang="cs-CZ" altLang="cs-CZ" u="sng"/>
              <a:t> </a:t>
            </a:r>
            <a:r>
              <a:rPr lang="cs-CZ" altLang="cs-CZ"/>
              <a:t>rozkladači, parazité či v průmyslu i potravinářství využívané druhy.Je známo kolem 1 500 000 druhů hub. </a:t>
            </a:r>
          </a:p>
          <a:p>
            <a:pPr>
              <a:spcBef>
                <a:spcPct val="50000"/>
              </a:spcBef>
            </a:pPr>
            <a:endParaRPr lang="cs-CZ" altLang="cs-CZ"/>
          </a:p>
          <a:p>
            <a:pPr>
              <a:spcBef>
                <a:spcPct val="50000"/>
              </a:spcBef>
            </a:pPr>
            <a:endParaRPr lang="cs-CZ" altLang="cs-CZ"/>
          </a:p>
          <a:p>
            <a:pPr>
              <a:spcBef>
                <a:spcPct val="50000"/>
              </a:spcBef>
            </a:pPr>
            <a:endParaRPr lang="cs-CZ" altLang="cs-CZ"/>
          </a:p>
          <a:p>
            <a:pPr>
              <a:spcBef>
                <a:spcPct val="50000"/>
              </a:spcBef>
            </a:pPr>
            <a:endParaRPr lang="cs-CZ" altLang="cs-CZ"/>
          </a:p>
          <a:p>
            <a:pPr>
              <a:spcBef>
                <a:spcPct val="50000"/>
              </a:spcBef>
            </a:pPr>
            <a:endParaRPr lang="cs-CZ" altLang="cs-CZ"/>
          </a:p>
          <a:p>
            <a:pPr>
              <a:spcBef>
                <a:spcPct val="50000"/>
              </a:spcBef>
            </a:pPr>
            <a:r>
              <a:rPr lang="cs-CZ" altLang="cs-CZ"/>
              <a:t>Termín </a:t>
            </a:r>
            <a:r>
              <a:rPr lang="cs-CZ" altLang="cs-CZ" b="1"/>
              <a:t>plíseň</a:t>
            </a:r>
            <a:r>
              <a:rPr lang="cs-CZ" altLang="cs-CZ"/>
              <a:t> představuje nesystematické označení pro skupinu hub, které pokrývají povrch substrátu jemným bílým nebo barevným myceliem.</a:t>
            </a:r>
          </a:p>
        </p:txBody>
      </p:sp>
      <p:sp>
        <p:nvSpPr>
          <p:cNvPr id="13324" name="Text Box 12"/>
          <p:cNvSpPr txBox="1">
            <a:spLocks noChangeArrowheads="1"/>
          </p:cNvSpPr>
          <p:nvPr/>
        </p:nvSpPr>
        <p:spPr bwMode="auto">
          <a:xfrm>
            <a:off x="611188" y="6613525"/>
            <a:ext cx="3960812"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sz="1000"/>
              <a:t>http://cs.wikipedia.org/wiki/Houba</a:t>
            </a:r>
          </a:p>
        </p:txBody>
      </p:sp>
      <p:pic>
        <p:nvPicPr>
          <p:cNvPr id="13326" name="Picture 14" descr="Serpula lacrymans - dřevomorka domácí"/>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7088" y="3141663"/>
            <a:ext cx="1751012" cy="1312862"/>
          </a:xfrm>
          <a:prstGeom prst="rect">
            <a:avLst/>
          </a:prstGeom>
          <a:noFill/>
          <a:extLst>
            <a:ext uri="{909E8E84-426E-40DD-AFC4-6F175D3DCCD1}">
              <a14:hiddenFill xmlns:a14="http://schemas.microsoft.com/office/drawing/2010/main">
                <a:solidFill>
                  <a:srgbClr val="FFFFFF"/>
                </a:solidFill>
              </a14:hiddenFill>
            </a:ext>
          </a:extLst>
        </p:spPr>
      </p:pic>
      <p:pic>
        <p:nvPicPr>
          <p:cNvPr id="13327" name="Picture 15" descr="plese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7313" y="2636838"/>
            <a:ext cx="1652587" cy="2286000"/>
          </a:xfrm>
          <a:prstGeom prst="rect">
            <a:avLst/>
          </a:prstGeom>
          <a:noFill/>
          <a:extLst>
            <a:ext uri="{909E8E84-426E-40DD-AFC4-6F175D3DCCD1}">
              <a14:hiddenFill xmlns:a14="http://schemas.microsoft.com/office/drawing/2010/main">
                <a:solidFill>
                  <a:srgbClr val="FFFFFF"/>
                </a:solidFill>
              </a14:hiddenFill>
            </a:ext>
          </a:extLst>
        </p:spPr>
      </p:pic>
      <p:sp>
        <p:nvSpPr>
          <p:cNvPr id="13328" name="Text Box 16"/>
          <p:cNvSpPr txBox="1">
            <a:spLocks noChangeArrowheads="1"/>
          </p:cNvSpPr>
          <p:nvPr/>
        </p:nvSpPr>
        <p:spPr bwMode="auto">
          <a:xfrm>
            <a:off x="4572000" y="1052513"/>
            <a:ext cx="4248150" cy="627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dirty="0">
                <a:solidFill>
                  <a:schemeClr val="accent2"/>
                </a:solidFill>
              </a:rPr>
              <a:t>Projevy: </a:t>
            </a:r>
            <a:r>
              <a:rPr lang="cs-CZ" altLang="cs-CZ" dirty="0"/>
              <a:t>Charakteristické mycelium u plísní, změna barvy, některé změny u napadeného dřeva nemusí být pozorovatelné, teorie </a:t>
            </a:r>
            <a:r>
              <a:rPr lang="cs-CZ" altLang="cs-CZ" dirty="0" err="1"/>
              <a:t>foxingu</a:t>
            </a:r>
            <a:r>
              <a:rPr lang="cs-CZ" altLang="cs-CZ" dirty="0"/>
              <a:t> na papíře- sec. působení biodegradace.</a:t>
            </a:r>
          </a:p>
          <a:p>
            <a:pPr>
              <a:spcBef>
                <a:spcPct val="50000"/>
              </a:spcBef>
            </a:pPr>
            <a:r>
              <a:rPr lang="cs-CZ" altLang="cs-CZ" dirty="0" err="1">
                <a:solidFill>
                  <a:schemeClr val="accent2"/>
                </a:solidFill>
              </a:rPr>
              <a:t>Spůsob</a:t>
            </a:r>
            <a:r>
              <a:rPr lang="cs-CZ" altLang="cs-CZ" dirty="0">
                <a:solidFill>
                  <a:schemeClr val="accent2"/>
                </a:solidFill>
              </a:rPr>
              <a:t> poškození: </a:t>
            </a:r>
            <a:r>
              <a:rPr lang="cs-CZ" altLang="cs-CZ" dirty="0"/>
              <a:t>Většinou rozklad celulózy, ligninu a proteinů pomocí enzymů  (celulázy, </a:t>
            </a:r>
            <a:r>
              <a:rPr lang="cs-CZ" altLang="cs-CZ" dirty="0" err="1"/>
              <a:t>oxido</a:t>
            </a:r>
            <a:r>
              <a:rPr lang="cs-CZ" altLang="cs-CZ" dirty="0"/>
              <a:t>-reduktázy). Produkce </a:t>
            </a:r>
            <a:r>
              <a:rPr lang="cs-CZ" altLang="cs-CZ" dirty="0" err="1"/>
              <a:t>org</a:t>
            </a:r>
            <a:r>
              <a:rPr lang="cs-CZ" altLang="cs-CZ" dirty="0"/>
              <a:t>. kyselin, H2O2, Fe2+,Mn2+</a:t>
            </a:r>
            <a:r>
              <a:rPr lang="cs-CZ" altLang="cs-CZ" dirty="0">
                <a:solidFill>
                  <a:schemeClr val="accent2"/>
                </a:solidFill>
              </a:rPr>
              <a:t> , </a:t>
            </a:r>
            <a:r>
              <a:rPr lang="cs-CZ" altLang="cs-CZ" dirty="0"/>
              <a:t>radikální změna mechanických vlastností hlavně u dřeva</a:t>
            </a:r>
          </a:p>
          <a:p>
            <a:pPr>
              <a:spcBef>
                <a:spcPct val="50000"/>
              </a:spcBef>
            </a:pPr>
            <a:r>
              <a:rPr lang="cs-CZ" altLang="cs-CZ" dirty="0">
                <a:solidFill>
                  <a:schemeClr val="accent2"/>
                </a:solidFill>
              </a:rPr>
              <a:t>Rizikový materiál: </a:t>
            </a:r>
            <a:r>
              <a:rPr lang="cs-CZ" altLang="cs-CZ" dirty="0"/>
              <a:t>Materiály bohaté na sacharidy, </a:t>
            </a:r>
            <a:r>
              <a:rPr lang="cs-CZ" altLang="cs-CZ" dirty="0" err="1"/>
              <a:t>aminokyseliny,veškerý</a:t>
            </a:r>
            <a:r>
              <a:rPr lang="cs-CZ" altLang="cs-CZ" dirty="0"/>
              <a:t> přírodní materiál. </a:t>
            </a:r>
          </a:p>
          <a:p>
            <a:pPr>
              <a:spcBef>
                <a:spcPct val="50000"/>
              </a:spcBef>
            </a:pPr>
            <a:r>
              <a:rPr lang="cs-CZ" altLang="cs-CZ" dirty="0">
                <a:solidFill>
                  <a:schemeClr val="accent2"/>
                </a:solidFill>
              </a:rPr>
              <a:t>Opatření:</a:t>
            </a:r>
            <a:r>
              <a:rPr lang="cs-CZ" altLang="cs-CZ" dirty="0"/>
              <a:t> Houby se nerozvíjí pod RV 20% a teplotu 15°C, sanace plynováním, vymrazováním, mikrovlnami, fungicidy(</a:t>
            </a:r>
            <a:r>
              <a:rPr lang="cs-CZ" altLang="cs-CZ" dirty="0" err="1"/>
              <a:t>Lignofix,Busan</a:t>
            </a:r>
            <a:r>
              <a:rPr lang="cs-CZ" altLang="cs-CZ" dirty="0"/>
              <a:t>)</a:t>
            </a:r>
          </a:p>
          <a:p>
            <a:pPr>
              <a:spcBef>
                <a:spcPct val="50000"/>
              </a:spcBef>
            </a:pPr>
            <a:endParaRPr lang="cs-CZ" altLang="cs-CZ" dirty="0"/>
          </a:p>
          <a:p>
            <a:pPr>
              <a:spcBef>
                <a:spcPct val="50000"/>
              </a:spcBef>
            </a:pPr>
            <a:endParaRPr lang="cs-CZ" altLang="cs-CZ" dirty="0"/>
          </a:p>
        </p:txBody>
      </p:sp>
      <p:sp>
        <p:nvSpPr>
          <p:cNvPr id="13329" name="Text Box 17"/>
          <p:cNvSpPr txBox="1">
            <a:spLocks noChangeArrowheads="1"/>
          </p:cNvSpPr>
          <p:nvPr/>
        </p:nvSpPr>
        <p:spPr bwMode="auto">
          <a:xfrm>
            <a:off x="4572000" y="6461125"/>
            <a:ext cx="4572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sz="1000"/>
              <a:t>Biologické poškození památek 2001, Sborník přednášek semináře Společnosti pro technologie ochrany památek STOP 2001 Narodni muzeum</a:t>
            </a:r>
          </a:p>
        </p:txBody>
      </p:sp>
    </p:spTree>
    <p:extLst>
      <p:ext uri="{BB962C8B-B14F-4D97-AF65-F5344CB8AC3E}">
        <p14:creationId xmlns:p14="http://schemas.microsoft.com/office/powerpoint/2010/main" val="7738046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0" name="Picture 20" descr="DSCF4368"/>
          <p:cNvPicPr>
            <a:picLocks noChangeAspect="1" noChangeArrowheads="1"/>
          </p:cNvPicPr>
          <p:nvPr/>
        </p:nvPicPr>
        <p:blipFill>
          <a:blip r:embed="rId3" cstate="print">
            <a:lum bright="70000" contrast="-70000"/>
            <a:grayscl/>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4" name="Picture 24" descr="P8101013"/>
          <p:cNvPicPr>
            <a:picLocks noChangeAspect="1" noChangeArrowheads="1"/>
          </p:cNvPicPr>
          <p:nvPr/>
        </p:nvPicPr>
        <p:blipFill>
          <a:blip r:embed="rId4" cstate="print">
            <a:extLst>
              <a:ext uri="{28A0092B-C50C-407E-A947-70E740481C1C}">
                <a14:useLocalDpi xmlns:a14="http://schemas.microsoft.com/office/drawing/2010/main" val="0"/>
              </a:ext>
            </a:extLst>
          </a:blip>
          <a:srcRect r="37149"/>
          <a:stretch>
            <a:fillRect/>
          </a:stretch>
        </p:blipFill>
        <p:spPr bwMode="auto">
          <a:xfrm>
            <a:off x="2987675" y="5229225"/>
            <a:ext cx="1184275" cy="1412875"/>
          </a:xfrm>
          <a:prstGeom prst="rect">
            <a:avLst/>
          </a:prstGeom>
          <a:noFill/>
          <a:extLst>
            <a:ext uri="{909E8E84-426E-40DD-AFC4-6F175D3DCCD1}">
              <a14:hiddenFill xmlns:a14="http://schemas.microsoft.com/office/drawing/2010/main">
                <a:solidFill>
                  <a:srgbClr val="FFFFFF"/>
                </a:solidFill>
              </a14:hiddenFill>
            </a:ext>
          </a:extLst>
        </p:spPr>
      </p:pic>
      <p:sp>
        <p:nvSpPr>
          <p:cNvPr id="10243" name="Rectangle 2"/>
          <p:cNvSpPr>
            <a:spLocks noChangeArrowheads="1"/>
          </p:cNvSpPr>
          <p:nvPr/>
        </p:nvSpPr>
        <p:spPr bwMode="auto">
          <a:xfrm>
            <a:off x="0" y="0"/>
            <a:ext cx="609600" cy="6858000"/>
          </a:xfrm>
          <a:prstGeom prst="rect">
            <a:avLst/>
          </a:prstGeom>
          <a:solidFill>
            <a:srgbClr val="003366"/>
          </a:solidFill>
          <a:ln w="9525">
            <a:solidFill>
              <a:schemeClr val="tx1"/>
            </a:solidFill>
            <a:miter lim="800000"/>
            <a:headEnd/>
            <a:tailEnd/>
          </a:ln>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endParaRPr lang="en-US" altLang="cs-CZ">
              <a:latin typeface="Calibri" pitchFamily="34" charset="0"/>
            </a:endParaRPr>
          </a:p>
        </p:txBody>
      </p:sp>
      <p:grpSp>
        <p:nvGrpSpPr>
          <p:cNvPr id="10244" name="Group 4"/>
          <p:cNvGrpSpPr>
            <a:grpSpLocks/>
          </p:cNvGrpSpPr>
          <p:nvPr/>
        </p:nvGrpSpPr>
        <p:grpSpPr bwMode="auto">
          <a:xfrm>
            <a:off x="0" y="357188"/>
            <a:ext cx="8153400" cy="6143625"/>
            <a:chOff x="48" y="192"/>
            <a:chExt cx="5136" cy="3870"/>
          </a:xfrm>
        </p:grpSpPr>
        <p:sp>
          <p:nvSpPr>
            <p:cNvPr id="10245" name="Line 3"/>
            <p:cNvSpPr>
              <a:spLocks noChangeShapeType="1"/>
            </p:cNvSpPr>
            <p:nvPr/>
          </p:nvSpPr>
          <p:spPr bwMode="auto">
            <a:xfrm flipV="1">
              <a:off x="471" y="576"/>
              <a:ext cx="4713" cy="6"/>
            </a:xfrm>
            <a:prstGeom prst="line">
              <a:avLst/>
            </a:prstGeom>
            <a:noFill/>
            <a:ln w="57150">
              <a:solidFill>
                <a:srgbClr val="003366"/>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246" name="Text Box 8"/>
            <p:cNvSpPr txBox="1">
              <a:spLocks noChangeArrowheads="1"/>
            </p:cNvSpPr>
            <p:nvPr/>
          </p:nvSpPr>
          <p:spPr bwMode="auto">
            <a:xfrm>
              <a:off x="576" y="192"/>
              <a:ext cx="4599"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r>
                <a:rPr lang="cs-CZ" altLang="cs-CZ" sz="2600" b="1">
                  <a:solidFill>
                    <a:srgbClr val="003366"/>
                  </a:solidFill>
                </a:rPr>
                <a:t>Rostliny</a:t>
              </a:r>
            </a:p>
          </p:txBody>
        </p:sp>
        <p:sp>
          <p:nvSpPr>
            <p:cNvPr id="10247" name="Text Box 5"/>
            <p:cNvSpPr txBox="1">
              <a:spLocks noChangeArrowheads="1"/>
            </p:cNvSpPr>
            <p:nvPr/>
          </p:nvSpPr>
          <p:spPr bwMode="auto">
            <a:xfrm rot="-5400000">
              <a:off x="-1246" y="1603"/>
              <a:ext cx="288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r>
                <a:rPr lang="cs-CZ" altLang="cs-CZ" b="1">
                  <a:solidFill>
                    <a:schemeClr val="bg1"/>
                  </a:solidFill>
                </a:rPr>
                <a:t>METODICKÉ CENTRUM KONZERVACE </a:t>
              </a:r>
            </a:p>
          </p:txBody>
        </p:sp>
        <p:pic>
          <p:nvPicPr>
            <p:cNvPr id="10248" name="Picture 1036"/>
            <p:cNvPicPr>
              <a:picLocks noChangeAspect="1" noChangeArrowheads="1"/>
            </p:cNvPicPr>
            <p:nvPr/>
          </p:nvPicPr>
          <p:blipFill>
            <a:blip r:embed="rId5" cstate="print">
              <a:extLst>
                <a:ext uri="{28A0092B-C50C-407E-A947-70E740481C1C}">
                  <a14:useLocalDpi xmlns:a14="http://schemas.microsoft.com/office/drawing/2010/main" val="0"/>
                </a:ext>
              </a:extLst>
            </a:blip>
            <a:srcRect l="6464" t="34407" r="65189" b="28474"/>
            <a:stretch>
              <a:fillRect/>
            </a:stretch>
          </p:blipFill>
          <p:spPr bwMode="auto">
            <a:xfrm>
              <a:off x="48" y="3328"/>
              <a:ext cx="272"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1031" descr="F:\TMB\Dokumenty\Loga\new_logo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 y="3792"/>
              <a:ext cx="272"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0" name="Text Box 10"/>
            <p:cNvSpPr txBox="1">
              <a:spLocks noChangeArrowheads="1"/>
            </p:cNvSpPr>
            <p:nvPr/>
          </p:nvSpPr>
          <p:spPr bwMode="auto">
            <a:xfrm>
              <a:off x="672" y="1056"/>
              <a:ext cx="379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cs-CZ" altLang="cs-CZ" sz="2400">
                <a:solidFill>
                  <a:srgbClr val="002060"/>
                </a:solidFill>
                <a:latin typeface="Times New Roman" pitchFamily="18" charset="0"/>
              </a:endParaRPr>
            </a:p>
          </p:txBody>
        </p:sp>
      </p:grpSp>
      <p:sp>
        <p:nvSpPr>
          <p:cNvPr id="10258" name="Text Box 18"/>
          <p:cNvSpPr txBox="1">
            <a:spLocks noChangeArrowheads="1"/>
          </p:cNvSpPr>
          <p:nvPr/>
        </p:nvSpPr>
        <p:spPr bwMode="auto">
          <a:xfrm>
            <a:off x="611188" y="1052513"/>
            <a:ext cx="3887787" cy="4079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a:t>Fotosyntetizující organismy, 350 000 druhů rostlin.</a:t>
            </a:r>
          </a:p>
          <a:p>
            <a:pPr>
              <a:spcBef>
                <a:spcPct val="50000"/>
              </a:spcBef>
            </a:pPr>
            <a:r>
              <a:rPr lang="cs-CZ" altLang="cs-CZ"/>
              <a:t>Výskyt výlučně v exteriérech na architektonických památkách.</a:t>
            </a:r>
          </a:p>
          <a:p>
            <a:pPr>
              <a:spcBef>
                <a:spcPct val="50000"/>
              </a:spcBef>
              <a:buFontTx/>
              <a:buChar char="-"/>
            </a:pPr>
            <a:r>
              <a:rPr lang="cs-CZ" altLang="cs-CZ"/>
              <a:t>Mechy</a:t>
            </a:r>
          </a:p>
          <a:p>
            <a:pPr>
              <a:spcBef>
                <a:spcPct val="50000"/>
              </a:spcBef>
              <a:buFontTx/>
              <a:buChar char="-"/>
            </a:pPr>
            <a:r>
              <a:rPr lang="cs-CZ" altLang="cs-CZ"/>
              <a:t>Řasy, sinice</a:t>
            </a:r>
          </a:p>
          <a:p>
            <a:pPr>
              <a:spcBef>
                <a:spcPct val="50000"/>
              </a:spcBef>
              <a:buFontTx/>
              <a:buChar char="-"/>
            </a:pPr>
            <a:r>
              <a:rPr lang="cs-CZ" altLang="cs-CZ"/>
              <a:t>Lišejníky</a:t>
            </a:r>
          </a:p>
          <a:p>
            <a:pPr>
              <a:spcBef>
                <a:spcPct val="50000"/>
              </a:spcBef>
              <a:buFontTx/>
              <a:buChar char="-"/>
            </a:pPr>
            <a:r>
              <a:rPr lang="cs-CZ" altLang="cs-CZ"/>
              <a:t>Traviny</a:t>
            </a:r>
          </a:p>
          <a:p>
            <a:pPr>
              <a:spcBef>
                <a:spcPct val="50000"/>
              </a:spcBef>
              <a:buFontTx/>
              <a:buChar char="-"/>
            </a:pPr>
            <a:r>
              <a:rPr lang="cs-CZ" altLang="cs-CZ"/>
              <a:t>Náletové dřeviny</a:t>
            </a:r>
          </a:p>
          <a:p>
            <a:pPr>
              <a:spcBef>
                <a:spcPct val="50000"/>
              </a:spcBef>
            </a:pPr>
            <a:r>
              <a:rPr lang="cs-CZ" altLang="cs-CZ"/>
              <a:t>Potřebují značnou relativní vlhkost, u řas a sinic vodní prosředí.</a:t>
            </a:r>
          </a:p>
        </p:txBody>
      </p:sp>
      <p:sp>
        <p:nvSpPr>
          <p:cNvPr id="10259" name="Text Box 19"/>
          <p:cNvSpPr txBox="1">
            <a:spLocks noChangeArrowheads="1"/>
          </p:cNvSpPr>
          <p:nvPr/>
        </p:nvSpPr>
        <p:spPr bwMode="auto">
          <a:xfrm>
            <a:off x="4572000" y="1052513"/>
            <a:ext cx="4392613" cy="682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a:solidFill>
                  <a:schemeClr val="accent2"/>
                </a:solidFill>
              </a:rPr>
              <a:t>Projevy: </a:t>
            </a:r>
            <a:r>
              <a:rPr lang="cs-CZ" altLang="cs-CZ"/>
              <a:t>Díky chlorofilu můžeme rostliny identifikovat jako většinou zelené biomasy ve formě různě vyvinutých forem od sinic po dřeviny.</a:t>
            </a:r>
          </a:p>
          <a:p>
            <a:pPr>
              <a:spcBef>
                <a:spcPct val="50000"/>
              </a:spcBef>
            </a:pPr>
            <a:r>
              <a:rPr lang="cs-CZ" altLang="cs-CZ">
                <a:solidFill>
                  <a:schemeClr val="accent2"/>
                </a:solidFill>
              </a:rPr>
              <a:t>Způsob poškození: </a:t>
            </a:r>
            <a:r>
              <a:rPr lang="cs-CZ" altLang="cs-CZ"/>
              <a:t>Na stavebních materiálech způsobují hlavně mechanické rozmělňování a narušování zdí. Lišejníky dokáží rozpouštět vápenec a některé kovy kyselým mechanismem. Rušivé nepůvodní povrchy biomasy.</a:t>
            </a:r>
          </a:p>
          <a:p>
            <a:pPr>
              <a:spcBef>
                <a:spcPct val="50000"/>
              </a:spcBef>
            </a:pPr>
            <a:r>
              <a:rPr lang="cs-CZ" altLang="cs-CZ">
                <a:solidFill>
                  <a:schemeClr val="accent2"/>
                </a:solidFill>
              </a:rPr>
              <a:t>Rizikový materiál: </a:t>
            </a:r>
            <a:r>
              <a:rPr lang="cs-CZ" altLang="cs-CZ"/>
              <a:t>Architektura, předměty v exteriéru, předměty zaplaveny nebo v blízkosti vod. Možnost i kladných faktorů.</a:t>
            </a:r>
          </a:p>
          <a:p>
            <a:pPr>
              <a:spcBef>
                <a:spcPct val="50000"/>
              </a:spcBef>
            </a:pPr>
            <a:r>
              <a:rPr lang="cs-CZ" altLang="cs-CZ">
                <a:solidFill>
                  <a:schemeClr val="accent2"/>
                </a:solidFill>
              </a:rPr>
              <a:t>Opatření</a:t>
            </a:r>
            <a:r>
              <a:rPr lang="cs-CZ" altLang="cs-CZ"/>
              <a:t>: Nízká RV, mechanické čistění, pískování, pára, herbicidy absolutní KClO3, selektivní 5-brom-3-sek-butyl-6-metyluracil (bromacil)</a:t>
            </a:r>
          </a:p>
          <a:p>
            <a:pPr>
              <a:spcBef>
                <a:spcPct val="50000"/>
              </a:spcBef>
            </a:pPr>
            <a:endParaRPr lang="cs-CZ" altLang="cs-CZ"/>
          </a:p>
          <a:p>
            <a:pPr>
              <a:spcBef>
                <a:spcPct val="50000"/>
              </a:spcBef>
            </a:pPr>
            <a:endParaRPr lang="cs-CZ" altLang="cs-CZ"/>
          </a:p>
          <a:p>
            <a:pPr>
              <a:spcBef>
                <a:spcPct val="50000"/>
              </a:spcBef>
            </a:pPr>
            <a:endParaRPr lang="cs-CZ" altLang="cs-CZ"/>
          </a:p>
          <a:p>
            <a:pPr>
              <a:spcBef>
                <a:spcPct val="50000"/>
              </a:spcBef>
            </a:pPr>
            <a:endParaRPr lang="cs-CZ" altLang="cs-CZ"/>
          </a:p>
        </p:txBody>
      </p:sp>
      <p:sp>
        <p:nvSpPr>
          <p:cNvPr id="10261" name="Text Box 21"/>
          <p:cNvSpPr txBox="1">
            <a:spLocks noChangeArrowheads="1"/>
          </p:cNvSpPr>
          <p:nvPr/>
        </p:nvSpPr>
        <p:spPr bwMode="auto">
          <a:xfrm>
            <a:off x="4572000" y="6381750"/>
            <a:ext cx="43926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sz="1000"/>
              <a:t>NEBEZPEČNÉ HERBICIDYJ. FUSEK, V. MĚRKA VOJENSKÉ ZDRAVOTNICKÉ LISTY ROČNÍK LXXII, 2003, č. 6</a:t>
            </a:r>
          </a:p>
        </p:txBody>
      </p:sp>
      <p:pic>
        <p:nvPicPr>
          <p:cNvPr id="10262" name="Picture 22"/>
          <p:cNvPicPr>
            <a:picLocks noChangeAspect="1" noChangeArrowheads="1"/>
          </p:cNvPicPr>
          <p:nvPr/>
        </p:nvPicPr>
        <p:blipFill>
          <a:blip r:embed="rId7" cstate="print">
            <a:extLst>
              <a:ext uri="{28A0092B-C50C-407E-A947-70E740481C1C}">
                <a14:useLocalDpi xmlns:a14="http://schemas.microsoft.com/office/drawing/2010/main" val="0"/>
              </a:ext>
            </a:extLst>
          </a:blip>
          <a:srcRect l="43080" t="50249" r="26917" b="24106"/>
          <a:stretch>
            <a:fillRect/>
          </a:stretch>
        </p:blipFill>
        <p:spPr bwMode="auto">
          <a:xfrm>
            <a:off x="684213" y="5661025"/>
            <a:ext cx="1511300" cy="96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3" name="Picture 23"/>
          <p:cNvPicPr>
            <a:picLocks noChangeAspect="1" noChangeArrowheads="1"/>
          </p:cNvPicPr>
          <p:nvPr/>
        </p:nvPicPr>
        <p:blipFill>
          <a:blip r:embed="rId8" cstate="print">
            <a:extLst>
              <a:ext uri="{28A0092B-C50C-407E-A947-70E740481C1C}">
                <a14:useLocalDpi xmlns:a14="http://schemas.microsoft.com/office/drawing/2010/main" val="0"/>
              </a:ext>
            </a:extLst>
          </a:blip>
          <a:srcRect l="18459" t="44032" r="-43" b="23586"/>
          <a:stretch>
            <a:fillRect/>
          </a:stretch>
        </p:blipFill>
        <p:spPr bwMode="auto">
          <a:xfrm>
            <a:off x="5364163" y="107950"/>
            <a:ext cx="2376487" cy="706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5" name="Picture 25" descr="PA290709"/>
          <p:cNvPicPr>
            <a:picLocks noChangeAspect="1" noChangeArrowheads="1"/>
          </p:cNvPicPr>
          <p:nvPr/>
        </p:nvPicPr>
        <p:blipFill>
          <a:blip r:embed="rId9" cstate="print">
            <a:extLst>
              <a:ext uri="{28A0092B-C50C-407E-A947-70E740481C1C}">
                <a14:useLocalDpi xmlns:a14="http://schemas.microsoft.com/office/drawing/2010/main" val="0"/>
              </a:ext>
            </a:extLst>
          </a:blip>
          <a:srcRect l="21417"/>
          <a:stretch>
            <a:fillRect/>
          </a:stretch>
        </p:blipFill>
        <p:spPr bwMode="auto">
          <a:xfrm>
            <a:off x="2555875" y="2420938"/>
            <a:ext cx="2089150" cy="1992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617636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9"/>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11" descr="b_640_480_0_0_stories_pamatky_kuzelov_kuzelov01"/>
          <p:cNvPicPr>
            <a:picLocks noChangeAspect="1" noChangeArrowheads="1"/>
          </p:cNvPicPr>
          <p:nvPr/>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180975" y="836613"/>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8435" name="Rectangle 2"/>
          <p:cNvSpPr>
            <a:spLocks noChangeArrowheads="1"/>
          </p:cNvSpPr>
          <p:nvPr/>
        </p:nvSpPr>
        <p:spPr bwMode="auto">
          <a:xfrm>
            <a:off x="0" y="0"/>
            <a:ext cx="609600" cy="6858000"/>
          </a:xfrm>
          <a:prstGeom prst="rect">
            <a:avLst/>
          </a:prstGeom>
          <a:solidFill>
            <a:srgbClr val="003366"/>
          </a:solidFill>
          <a:ln w="9525">
            <a:solidFill>
              <a:schemeClr val="tx1"/>
            </a:solidFill>
            <a:miter lim="800000"/>
            <a:headEnd/>
            <a:tailEnd/>
          </a:ln>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endParaRPr lang="en-US" altLang="cs-CZ">
              <a:latin typeface="Calibri" pitchFamily="34" charset="0"/>
            </a:endParaRPr>
          </a:p>
        </p:txBody>
      </p:sp>
      <p:grpSp>
        <p:nvGrpSpPr>
          <p:cNvPr id="18436" name="Group 4"/>
          <p:cNvGrpSpPr>
            <a:grpSpLocks/>
          </p:cNvGrpSpPr>
          <p:nvPr/>
        </p:nvGrpSpPr>
        <p:grpSpPr bwMode="auto">
          <a:xfrm>
            <a:off x="0" y="357188"/>
            <a:ext cx="8153400" cy="6143625"/>
            <a:chOff x="48" y="192"/>
            <a:chExt cx="5136" cy="3870"/>
          </a:xfrm>
        </p:grpSpPr>
        <p:sp>
          <p:nvSpPr>
            <p:cNvPr id="18437" name="Line 3"/>
            <p:cNvSpPr>
              <a:spLocks noChangeShapeType="1"/>
            </p:cNvSpPr>
            <p:nvPr/>
          </p:nvSpPr>
          <p:spPr bwMode="auto">
            <a:xfrm flipV="1">
              <a:off x="471" y="576"/>
              <a:ext cx="4713" cy="6"/>
            </a:xfrm>
            <a:prstGeom prst="line">
              <a:avLst/>
            </a:prstGeom>
            <a:noFill/>
            <a:ln w="57150">
              <a:solidFill>
                <a:srgbClr val="003366"/>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8438" name="Text Box 8"/>
            <p:cNvSpPr txBox="1">
              <a:spLocks noChangeArrowheads="1"/>
            </p:cNvSpPr>
            <p:nvPr/>
          </p:nvSpPr>
          <p:spPr bwMode="auto">
            <a:xfrm>
              <a:off x="576" y="192"/>
              <a:ext cx="4599"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r>
                <a:rPr lang="cs-CZ" altLang="cs-CZ" sz="2600" b="1">
                  <a:solidFill>
                    <a:srgbClr val="003366"/>
                  </a:solidFill>
                </a:rPr>
                <a:t>Hmyz</a:t>
              </a:r>
            </a:p>
          </p:txBody>
        </p:sp>
        <p:sp>
          <p:nvSpPr>
            <p:cNvPr id="18439" name="Text Box 5"/>
            <p:cNvSpPr txBox="1">
              <a:spLocks noChangeArrowheads="1"/>
            </p:cNvSpPr>
            <p:nvPr/>
          </p:nvSpPr>
          <p:spPr bwMode="auto">
            <a:xfrm rot="-5400000">
              <a:off x="-1246" y="1603"/>
              <a:ext cx="288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r>
                <a:rPr lang="cs-CZ" altLang="cs-CZ" b="1">
                  <a:solidFill>
                    <a:schemeClr val="bg1"/>
                  </a:solidFill>
                </a:rPr>
                <a:t>METODICKÉ CENTRUM KONZERVACE </a:t>
              </a:r>
            </a:p>
          </p:txBody>
        </p:sp>
        <p:pic>
          <p:nvPicPr>
            <p:cNvPr id="18440" name="Picture 1036"/>
            <p:cNvPicPr>
              <a:picLocks noChangeAspect="1" noChangeArrowheads="1"/>
            </p:cNvPicPr>
            <p:nvPr/>
          </p:nvPicPr>
          <p:blipFill>
            <a:blip r:embed="rId6" cstate="print">
              <a:extLst>
                <a:ext uri="{28A0092B-C50C-407E-A947-70E740481C1C}">
                  <a14:useLocalDpi xmlns:a14="http://schemas.microsoft.com/office/drawing/2010/main" val="0"/>
                </a:ext>
              </a:extLst>
            </a:blip>
            <a:srcRect l="6464" t="34407" r="65189" b="28474"/>
            <a:stretch>
              <a:fillRect/>
            </a:stretch>
          </p:blipFill>
          <p:spPr bwMode="auto">
            <a:xfrm>
              <a:off x="48" y="3328"/>
              <a:ext cx="272"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1031" descr="F:\TMB\Dokumenty\Loga\new_logo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 y="3792"/>
              <a:ext cx="272"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2" name="Text Box 10"/>
            <p:cNvSpPr txBox="1">
              <a:spLocks noChangeArrowheads="1"/>
            </p:cNvSpPr>
            <p:nvPr/>
          </p:nvSpPr>
          <p:spPr bwMode="auto">
            <a:xfrm>
              <a:off x="672" y="1056"/>
              <a:ext cx="379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cs-CZ" altLang="cs-CZ" sz="2400">
                <a:solidFill>
                  <a:srgbClr val="002060"/>
                </a:solidFill>
                <a:latin typeface="Times New Roman" pitchFamily="18" charset="0"/>
              </a:endParaRPr>
            </a:p>
          </p:txBody>
        </p:sp>
      </p:grpSp>
      <p:sp>
        <p:nvSpPr>
          <p:cNvPr id="18446" name="Text Box 14"/>
          <p:cNvSpPr txBox="1">
            <a:spLocks noChangeArrowheads="1"/>
          </p:cNvSpPr>
          <p:nvPr/>
        </p:nvSpPr>
        <p:spPr bwMode="auto">
          <a:xfrm>
            <a:off x="611188" y="981075"/>
            <a:ext cx="3960812" cy="2838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cs-CZ" altLang="cs-CZ" b="1"/>
              <a:t>Hmyz</a:t>
            </a:r>
            <a:r>
              <a:rPr lang="cs-CZ" altLang="cs-CZ"/>
              <a:t> (Insecta) je </a:t>
            </a:r>
            <a:r>
              <a:rPr lang="cs-CZ" altLang="cs-CZ">
                <a:hlinkClick r:id="rId8" tooltip="Třída (biologie)"/>
              </a:rPr>
              <a:t>třída</a:t>
            </a:r>
            <a:r>
              <a:rPr lang="cs-CZ" altLang="cs-CZ"/>
              <a:t> </a:t>
            </a:r>
            <a:r>
              <a:rPr lang="cs-CZ" altLang="cs-CZ">
                <a:hlinkClick r:id="rId9" tooltip="Šestinozí"/>
              </a:rPr>
              <a:t>šestinohých</a:t>
            </a:r>
            <a:r>
              <a:rPr lang="cs-CZ" altLang="cs-CZ"/>
              <a:t> živočichů z </a:t>
            </a:r>
            <a:r>
              <a:rPr lang="cs-CZ" altLang="cs-CZ">
                <a:hlinkClick r:id="rId10" tooltip="Kmen (biologie)"/>
              </a:rPr>
              <a:t>kmene</a:t>
            </a:r>
            <a:r>
              <a:rPr lang="cs-CZ" altLang="cs-CZ"/>
              <a:t> </a:t>
            </a:r>
            <a:r>
              <a:rPr lang="cs-CZ" altLang="cs-CZ">
                <a:hlinkClick r:id="rId11" tooltip="Členovci"/>
              </a:rPr>
              <a:t>členovců</a:t>
            </a:r>
            <a:r>
              <a:rPr lang="cs-CZ" altLang="cs-CZ"/>
              <a:t>, kteří mají tělo rozdělené do tří článků (hlava, hruď a zadeček). Pro všechny druhy je charakteristické, že mají tři páry nohou, většinou mají složené oči, tykadla. Jedná se o nejvíce různorodou skupinu živočichů na světě, která zahrnuje více než milión popsaných druhů. </a:t>
            </a:r>
          </a:p>
        </p:txBody>
      </p:sp>
      <p:sp>
        <p:nvSpPr>
          <p:cNvPr id="18447" name="Text Box 15"/>
          <p:cNvSpPr txBox="1">
            <a:spLocks noChangeArrowheads="1"/>
          </p:cNvSpPr>
          <p:nvPr/>
        </p:nvSpPr>
        <p:spPr bwMode="auto">
          <a:xfrm>
            <a:off x="4572000" y="1263650"/>
            <a:ext cx="4572000" cy="418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altLang="cs-CZ">
                <a:solidFill>
                  <a:schemeClr val="accent2"/>
                </a:solidFill>
              </a:rPr>
              <a:t>Projevy: </a:t>
            </a:r>
            <a:r>
              <a:rPr lang="cs-CZ" altLang="cs-CZ"/>
              <a:t>Specifické podle druhu, většinou požerové stopy na materiálu, zvuková registrace, výlučky, zvyšky těl.(světlo), výlety- rozmnožování.</a:t>
            </a:r>
          </a:p>
          <a:p>
            <a:endParaRPr lang="cs-CZ" altLang="cs-CZ" sz="1600"/>
          </a:p>
          <a:p>
            <a:r>
              <a:rPr lang="cs-CZ" altLang="cs-CZ">
                <a:solidFill>
                  <a:schemeClr val="accent2"/>
                </a:solidFill>
              </a:rPr>
              <a:t>Spůsob poškození: </a:t>
            </a:r>
            <a:r>
              <a:rPr lang="cs-CZ" altLang="cs-CZ"/>
              <a:t>Jedná se většinou o mechanické poškození spůsobené požerem. </a:t>
            </a:r>
          </a:p>
          <a:p>
            <a:endParaRPr lang="cs-CZ" altLang="cs-CZ"/>
          </a:p>
          <a:p>
            <a:r>
              <a:rPr lang="cs-CZ" altLang="cs-CZ">
                <a:solidFill>
                  <a:schemeClr val="accent2"/>
                </a:solidFill>
              </a:rPr>
              <a:t>Rizikový materiál: </a:t>
            </a:r>
            <a:r>
              <a:rPr lang="cs-CZ" altLang="cs-CZ"/>
              <a:t>Dřevo, textil, papír, useň, pergmen.</a:t>
            </a:r>
          </a:p>
          <a:p>
            <a:endParaRPr lang="cs-CZ" altLang="cs-CZ"/>
          </a:p>
          <a:p>
            <a:r>
              <a:rPr lang="cs-CZ" altLang="cs-CZ">
                <a:solidFill>
                  <a:schemeClr val="accent2"/>
                </a:solidFill>
              </a:rPr>
              <a:t>Opatření: </a:t>
            </a:r>
            <a:r>
              <a:rPr lang="cs-CZ" altLang="cs-CZ"/>
              <a:t>Insekticidy (kontaktní-požerové),</a:t>
            </a:r>
          </a:p>
          <a:p>
            <a:r>
              <a:rPr lang="cs-CZ" altLang="cs-CZ"/>
              <a:t>Plynování, mikrovlny, gama záření, vymražování, teplotota nad 50°C</a:t>
            </a:r>
            <a:r>
              <a:rPr lang="cs-CZ" altLang="cs-CZ">
                <a:solidFill>
                  <a:schemeClr val="accent2"/>
                </a:solidFill>
              </a:rPr>
              <a:t>, </a:t>
            </a:r>
            <a:r>
              <a:rPr lang="cs-CZ" altLang="cs-CZ"/>
              <a:t>lapače.</a:t>
            </a:r>
          </a:p>
        </p:txBody>
      </p:sp>
      <p:graphicFrame>
        <p:nvGraphicFramePr>
          <p:cNvPr id="18449" name="Object 17"/>
          <p:cNvGraphicFramePr>
            <a:graphicFrameLocks noChangeAspect="1"/>
          </p:cNvGraphicFramePr>
          <p:nvPr/>
        </p:nvGraphicFramePr>
        <p:xfrm>
          <a:off x="1331913" y="3789363"/>
          <a:ext cx="2665412" cy="1592262"/>
        </p:xfrm>
        <a:graphic>
          <a:graphicData uri="http://schemas.openxmlformats.org/presentationml/2006/ole">
            <mc:AlternateContent xmlns:mc="http://schemas.openxmlformats.org/markup-compatibility/2006">
              <mc:Choice xmlns:v="urn:schemas-microsoft-com:vml" Requires="v">
                <p:oleObj spid="_x0000_s2062" name="Fotografie" r:id="rId12" imgW="9104762" imgH="5439534" progId="MSPhotoEd.3">
                  <p:embed/>
                </p:oleObj>
              </mc:Choice>
              <mc:Fallback>
                <p:oleObj name="Fotografie" r:id="rId12" imgW="9104762" imgH="5439534" progId="MSPhotoEd.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31913" y="3789363"/>
                        <a:ext cx="2665412" cy="1592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8450" name="Object 18"/>
          <p:cNvGraphicFramePr>
            <a:graphicFrameLocks noChangeAspect="1"/>
          </p:cNvGraphicFramePr>
          <p:nvPr/>
        </p:nvGraphicFramePr>
        <p:xfrm>
          <a:off x="1403350" y="5373688"/>
          <a:ext cx="2665413" cy="1673225"/>
        </p:xfrm>
        <a:graphic>
          <a:graphicData uri="http://schemas.openxmlformats.org/presentationml/2006/ole">
            <mc:AlternateContent xmlns:mc="http://schemas.openxmlformats.org/markup-compatibility/2006">
              <mc:Choice xmlns:v="urn:schemas-microsoft-com:vml" Requires="v">
                <p:oleObj spid="_x0000_s2063" name="Fotografie" r:id="rId14" imgW="8600000" imgH="5401429" progId="MSPhotoEd.3">
                  <p:embed/>
                </p:oleObj>
              </mc:Choice>
              <mc:Fallback>
                <p:oleObj name="Fotografie" r:id="rId14" imgW="8600000" imgH="5401429" progId="MSPhotoEd.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403350" y="5373688"/>
                        <a:ext cx="2665413" cy="167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CC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8452" name="Picture 20" descr="mravenci"/>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651500" y="5876925"/>
            <a:ext cx="1857375" cy="1162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07896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18449"/>
                                        </p:tgtEl>
                                        <p:attrNameLst>
                                          <p:attrName>style.visibility</p:attrName>
                                        </p:attrNameLst>
                                      </p:cBhvr>
                                      <p:to>
                                        <p:strVal val="visible"/>
                                      </p:to>
                                    </p:set>
                                    <p:anim calcmode="lin" valueType="num">
                                      <p:cBhvr additive="base">
                                        <p:cTn id="7" dur="500" fill="hold"/>
                                        <p:tgtEl>
                                          <p:spTgt spid="18449"/>
                                        </p:tgtEl>
                                        <p:attrNameLst>
                                          <p:attrName>ppt_x</p:attrName>
                                        </p:attrNameLst>
                                      </p:cBhvr>
                                      <p:tavLst>
                                        <p:tav tm="0">
                                          <p:val>
                                            <p:strVal val="0-#ppt_w/2"/>
                                          </p:val>
                                        </p:tav>
                                        <p:tav tm="100000">
                                          <p:val>
                                            <p:strVal val="#ppt_x"/>
                                          </p:val>
                                        </p:tav>
                                      </p:tavLst>
                                    </p:anim>
                                    <p:anim calcmode="lin" valueType="num">
                                      <p:cBhvr additive="base">
                                        <p:cTn id="8" dur="500" fill="hold"/>
                                        <p:tgtEl>
                                          <p:spTgt spid="1844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nodeType="afterEffect">
                                  <p:stCondLst>
                                    <p:cond delay="0"/>
                                  </p:stCondLst>
                                  <p:childTnLst>
                                    <p:set>
                                      <p:cBhvr>
                                        <p:cTn id="11" dur="1" fill="hold">
                                          <p:stCondLst>
                                            <p:cond delay="0"/>
                                          </p:stCondLst>
                                        </p:cTn>
                                        <p:tgtEl>
                                          <p:spTgt spid="18450"/>
                                        </p:tgtEl>
                                        <p:attrNameLst>
                                          <p:attrName>style.visibility</p:attrName>
                                        </p:attrNameLst>
                                      </p:cBhvr>
                                      <p:to>
                                        <p:strVal val="visible"/>
                                      </p:to>
                                    </p:set>
                                    <p:anim calcmode="lin" valueType="num">
                                      <p:cBhvr additive="base">
                                        <p:cTn id="12" dur="500" fill="hold"/>
                                        <p:tgtEl>
                                          <p:spTgt spid="18450"/>
                                        </p:tgtEl>
                                        <p:attrNameLst>
                                          <p:attrName>ppt_x</p:attrName>
                                        </p:attrNameLst>
                                      </p:cBhvr>
                                      <p:tavLst>
                                        <p:tav tm="0">
                                          <p:val>
                                            <p:strVal val="1+#ppt_w/2"/>
                                          </p:val>
                                        </p:tav>
                                        <p:tav tm="100000">
                                          <p:val>
                                            <p:strVal val="#ppt_x"/>
                                          </p:val>
                                        </p:tav>
                                      </p:tavLst>
                                    </p:anim>
                                    <p:anim calcmode="lin" valueType="num">
                                      <p:cBhvr additive="base">
                                        <p:cTn id="13" dur="500" fill="hold"/>
                                        <p:tgtEl>
                                          <p:spTgt spid="184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ChangeArrowheads="1"/>
          </p:cNvSpPr>
          <p:nvPr/>
        </p:nvSpPr>
        <p:spPr bwMode="auto">
          <a:xfrm>
            <a:off x="0" y="0"/>
            <a:ext cx="609600" cy="6858000"/>
          </a:xfrm>
          <a:prstGeom prst="rect">
            <a:avLst/>
          </a:prstGeom>
          <a:solidFill>
            <a:srgbClr val="003366"/>
          </a:solidFill>
          <a:ln w="9525">
            <a:solidFill>
              <a:schemeClr val="tx1"/>
            </a:solidFill>
            <a:miter lim="800000"/>
            <a:headEnd/>
            <a:tailEnd/>
          </a:ln>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endParaRPr lang="en-US" altLang="cs-CZ">
              <a:latin typeface="Calibri" pitchFamily="34" charset="0"/>
            </a:endParaRPr>
          </a:p>
        </p:txBody>
      </p:sp>
      <p:grpSp>
        <p:nvGrpSpPr>
          <p:cNvPr id="31748" name="Group 4"/>
          <p:cNvGrpSpPr>
            <a:grpSpLocks/>
          </p:cNvGrpSpPr>
          <p:nvPr/>
        </p:nvGrpSpPr>
        <p:grpSpPr bwMode="auto">
          <a:xfrm>
            <a:off x="0" y="357188"/>
            <a:ext cx="8153400" cy="6143625"/>
            <a:chOff x="48" y="192"/>
            <a:chExt cx="5136" cy="3870"/>
          </a:xfrm>
        </p:grpSpPr>
        <p:sp>
          <p:nvSpPr>
            <p:cNvPr id="31749" name="Line 3"/>
            <p:cNvSpPr>
              <a:spLocks noChangeShapeType="1"/>
            </p:cNvSpPr>
            <p:nvPr/>
          </p:nvSpPr>
          <p:spPr bwMode="auto">
            <a:xfrm flipV="1">
              <a:off x="471" y="576"/>
              <a:ext cx="4713" cy="6"/>
            </a:xfrm>
            <a:prstGeom prst="line">
              <a:avLst/>
            </a:prstGeom>
            <a:noFill/>
            <a:ln w="57150">
              <a:solidFill>
                <a:srgbClr val="003366"/>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1750" name="Text Box 8"/>
            <p:cNvSpPr txBox="1">
              <a:spLocks noChangeArrowheads="1"/>
            </p:cNvSpPr>
            <p:nvPr/>
          </p:nvSpPr>
          <p:spPr bwMode="auto">
            <a:xfrm>
              <a:off x="576" y="192"/>
              <a:ext cx="4599"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r>
                <a:rPr lang="cs-CZ" altLang="cs-CZ" sz="2600" b="1">
                  <a:solidFill>
                    <a:srgbClr val="003366"/>
                  </a:solidFill>
                </a:rPr>
                <a:t>Hmyz</a:t>
              </a:r>
            </a:p>
          </p:txBody>
        </p:sp>
        <p:sp>
          <p:nvSpPr>
            <p:cNvPr id="31751" name="Text Box 5"/>
            <p:cNvSpPr txBox="1">
              <a:spLocks noChangeArrowheads="1"/>
            </p:cNvSpPr>
            <p:nvPr/>
          </p:nvSpPr>
          <p:spPr bwMode="auto">
            <a:xfrm rot="-5400000">
              <a:off x="-1246" y="1603"/>
              <a:ext cx="288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r>
                <a:rPr lang="cs-CZ" altLang="cs-CZ" b="1">
                  <a:solidFill>
                    <a:schemeClr val="bg1"/>
                  </a:solidFill>
                </a:rPr>
                <a:t>METODICKÉ CENTRUM KONZERVACE </a:t>
              </a:r>
            </a:p>
          </p:txBody>
        </p:sp>
        <p:pic>
          <p:nvPicPr>
            <p:cNvPr id="31752" name="Picture 1036"/>
            <p:cNvPicPr>
              <a:picLocks noChangeAspect="1" noChangeArrowheads="1"/>
            </p:cNvPicPr>
            <p:nvPr/>
          </p:nvPicPr>
          <p:blipFill>
            <a:blip r:embed="rId4" cstate="print">
              <a:extLst>
                <a:ext uri="{28A0092B-C50C-407E-A947-70E740481C1C}">
                  <a14:useLocalDpi xmlns:a14="http://schemas.microsoft.com/office/drawing/2010/main" val="0"/>
                </a:ext>
              </a:extLst>
            </a:blip>
            <a:srcRect l="6464" t="34407" r="65189" b="28474"/>
            <a:stretch>
              <a:fillRect/>
            </a:stretch>
          </p:blipFill>
          <p:spPr bwMode="auto">
            <a:xfrm>
              <a:off x="48" y="3328"/>
              <a:ext cx="272"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3" name="Picture 1031" descr="F:\TMB\Dokumenty\Loga\new_logo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 y="3792"/>
              <a:ext cx="272"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4" name="Text Box 10"/>
            <p:cNvSpPr txBox="1">
              <a:spLocks noChangeArrowheads="1"/>
            </p:cNvSpPr>
            <p:nvPr/>
          </p:nvSpPr>
          <p:spPr bwMode="auto">
            <a:xfrm>
              <a:off x="672" y="1056"/>
              <a:ext cx="379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cs-CZ" altLang="cs-CZ" sz="2400">
                <a:solidFill>
                  <a:srgbClr val="002060"/>
                </a:solidFill>
                <a:latin typeface="Times New Roman" pitchFamily="18" charset="0"/>
              </a:endParaRPr>
            </a:p>
          </p:txBody>
        </p:sp>
      </p:grpSp>
      <p:graphicFrame>
        <p:nvGraphicFramePr>
          <p:cNvPr id="31755" name="Object 11"/>
          <p:cNvGraphicFramePr>
            <a:graphicFrameLocks noChangeAspect="1"/>
          </p:cNvGraphicFramePr>
          <p:nvPr/>
        </p:nvGraphicFramePr>
        <p:xfrm>
          <a:off x="684213" y="1052513"/>
          <a:ext cx="8280400" cy="6265862"/>
        </p:xfrm>
        <a:graphic>
          <a:graphicData uri="http://schemas.openxmlformats.org/presentationml/2006/ole">
            <mc:AlternateContent xmlns:mc="http://schemas.openxmlformats.org/markup-compatibility/2006">
              <mc:Choice xmlns:v="urn:schemas-microsoft-com:vml" Requires="v">
                <p:oleObj spid="_x0000_s3080" name="dokument" r:id="rId6" imgW="6661080" imgH="4343040" progId="Word.Document.8">
                  <p:embed/>
                </p:oleObj>
              </mc:Choice>
              <mc:Fallback>
                <p:oleObj name="dokument" r:id="rId6" imgW="6661080" imgH="4343040" progId="Word.Documen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4213" y="1052513"/>
                        <a:ext cx="8280400" cy="6265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24633879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16632"/>
            <a:ext cx="8229600" cy="1143000"/>
          </a:xfrm>
        </p:spPr>
        <p:txBody>
          <a:bodyPr/>
          <a:lstStyle/>
          <a:p>
            <a:r>
              <a:rPr lang="cs-CZ" dirty="0" smtClean="0"/>
              <a:t>Preventivní opatření</a:t>
            </a:r>
            <a:endParaRPr lang="cs-CZ" dirty="0"/>
          </a:p>
        </p:txBody>
      </p:sp>
      <p:sp>
        <p:nvSpPr>
          <p:cNvPr id="3" name="Zástupný symbol pro obsah 2"/>
          <p:cNvSpPr>
            <a:spLocks noGrp="1"/>
          </p:cNvSpPr>
          <p:nvPr>
            <p:ph idx="1"/>
          </p:nvPr>
        </p:nvSpPr>
        <p:spPr>
          <a:xfrm>
            <a:off x="457200" y="1196752"/>
            <a:ext cx="8229600" cy="5544616"/>
          </a:xfrm>
        </p:spPr>
        <p:txBody>
          <a:bodyPr>
            <a:normAutofit/>
          </a:bodyPr>
          <a:lstStyle/>
          <a:p>
            <a:pPr lvl="0"/>
            <a:r>
              <a:rPr lang="cs-CZ" sz="1200" dirty="0"/>
              <a:t>Prostory, kde jsou uchovávány předměty, by měly být čisté a přístupné pro pravidelný úklid. Materiály, které by mohly sloužit jako zdroj potravy pro hmyz, jako jsou potraviny a nápoje, pokojové rostliny a vlněné koberce, </a:t>
            </a:r>
            <a:r>
              <a:rPr lang="cs-CZ" sz="1200" b="1" dirty="0"/>
              <a:t>by neměly být v prostorách určených pro dlouhodobé uchovávání předmětů kulturní povahy přítomné. </a:t>
            </a:r>
          </a:p>
          <a:p>
            <a:pPr lvl="0"/>
            <a:r>
              <a:rPr lang="cs-CZ" sz="1200" dirty="0"/>
              <a:t>Během uchovávání předmětů by měly být dodržovány </a:t>
            </a:r>
            <a:r>
              <a:rPr lang="cs-CZ" sz="1200" b="1" dirty="0"/>
              <a:t>optimální mikroklimatické podmínky </a:t>
            </a:r>
            <a:r>
              <a:rPr lang="cs-CZ" sz="1200" dirty="0"/>
              <a:t>tj. zejména relativní vlhkost a teplotu vzduchu </a:t>
            </a:r>
            <a:r>
              <a:rPr lang="cs-CZ" sz="1200" dirty="0" smtClean="0"/>
              <a:t>.</a:t>
            </a:r>
            <a:endParaRPr lang="cs-CZ" sz="1200" dirty="0"/>
          </a:p>
          <a:p>
            <a:pPr lvl="0"/>
            <a:r>
              <a:rPr lang="cs-CZ" sz="1200" dirty="0"/>
              <a:t>Optimální podmínky prostředí souvisejí rovněž se stavebně–technickým charakterem prostoru. V této souvislosti je vhodné zabránit vstupu biologických škůdců </a:t>
            </a:r>
            <a:r>
              <a:rPr lang="cs-CZ" sz="1200" b="1" dirty="0"/>
              <a:t>důsledným utěsněním vnějších stěn, děr, trhlin, kanálů, komínových šachet, větracích šachet, světlíku, kondenzačních odtokových otvorů oken, atd.</a:t>
            </a:r>
            <a:r>
              <a:rPr lang="cs-CZ" sz="1200" dirty="0"/>
              <a:t> Vhodnými opatřeními jsou například síťky na okna, vyspárování mezer apod.</a:t>
            </a:r>
          </a:p>
          <a:p>
            <a:pPr lvl="0"/>
            <a:r>
              <a:rPr lang="cs-CZ" sz="1200" dirty="0"/>
              <a:t>Doporučována je rovněž </a:t>
            </a:r>
            <a:r>
              <a:rPr lang="cs-CZ" sz="1200" b="1" dirty="0"/>
              <a:t>bariérová externí ochrana </a:t>
            </a:r>
            <a:r>
              <a:rPr lang="cs-CZ" sz="1200" dirty="0"/>
              <a:t>v podobě sítí, jehlicovitých zábran proti sedání ptactva??, zvukové </a:t>
            </a:r>
            <a:r>
              <a:rPr lang="cs-CZ" sz="1200" dirty="0" err="1"/>
              <a:t>plašičky</a:t>
            </a:r>
            <a:r>
              <a:rPr lang="cs-CZ" sz="1200" dirty="0"/>
              <a:t>, nebo </a:t>
            </a:r>
            <a:r>
              <a:rPr lang="cs-CZ" sz="1200" dirty="0" err="1"/>
              <a:t>plašičky</a:t>
            </a:r>
            <a:r>
              <a:rPr lang="cs-CZ" sz="1200" dirty="0"/>
              <a:t> napodobující ptačí predátory. (siluety dravců ve formě polepu na sklo).</a:t>
            </a:r>
          </a:p>
          <a:p>
            <a:pPr lvl="0"/>
            <a:r>
              <a:rPr lang="cs-CZ" sz="1200" dirty="0"/>
              <a:t>Předměty by </a:t>
            </a:r>
            <a:r>
              <a:rPr lang="cs-CZ" sz="1200" b="1" dirty="0"/>
              <a:t>neměly být skladovány v blízkosti chladných nebo vlhkých stěn</a:t>
            </a:r>
            <a:r>
              <a:rPr lang="cs-CZ" sz="1200" dirty="0"/>
              <a:t>. Úložné systémy by měly být umístěny tak, aby byla ponechána vzduchová mezera mezi povrchem stěn a předměty. </a:t>
            </a:r>
          </a:p>
          <a:p>
            <a:pPr lvl="0"/>
            <a:r>
              <a:rPr lang="cs-CZ" sz="1200" dirty="0"/>
              <a:t>Předměty určené k uložení v depozitáři nebo expozici (případně v dalších prostorách paměťové instituce) by měly být zkontrolovány na přítomnost biologických škůdců a v případě potřeby vhodně ošetřeny. Pro tento účel by měla být </a:t>
            </a:r>
            <a:r>
              <a:rPr lang="cs-CZ" sz="1200" b="1" dirty="0"/>
              <a:t>vyčleněna oddělená karanténní místnost</a:t>
            </a:r>
            <a:r>
              <a:rPr lang="cs-CZ" sz="1200" dirty="0"/>
              <a:t> a měla by být přijata opatření k omezení kontaminace.</a:t>
            </a:r>
          </a:p>
          <a:p>
            <a:pPr lvl="0"/>
            <a:r>
              <a:rPr lang="cs-CZ" sz="1200" dirty="0"/>
              <a:t>Vhodné je mít jasně daný karanténní postup při nálezu biologicky aktivního předmětu a minimalizovat expozici tohoto předmětu i v nepřímém kontaktu s jinými předměty.</a:t>
            </a:r>
          </a:p>
          <a:p>
            <a:pPr lvl="0"/>
            <a:r>
              <a:rPr lang="cs-CZ" sz="1200" dirty="0"/>
              <a:t>Důležitou součástí prevence je dodržování </a:t>
            </a:r>
            <a:r>
              <a:rPr lang="cs-CZ" sz="1200" b="1" dirty="0"/>
              <a:t>pravidelných prohlídek stavu předmětů</a:t>
            </a:r>
            <a:r>
              <a:rPr lang="cs-CZ" sz="1200" dirty="0"/>
              <a:t>, přizpůsobené vývojovým cyklům rizikového biologického škůdce s častým lokálním výskytem.</a:t>
            </a:r>
          </a:p>
          <a:p>
            <a:pPr lvl="0"/>
            <a:r>
              <a:rPr lang="cs-CZ" sz="1200" dirty="0"/>
              <a:t>Sledovány by měly být i prostory, které neslouží přímo jako prohlídkové trasy, expozice nebo depozitáře (tj. technické místnosti, podkroví, zázemí zaměstnanců instituce atd.).</a:t>
            </a:r>
          </a:p>
          <a:p>
            <a:pPr lvl="0"/>
            <a:r>
              <a:rPr lang="cs-CZ" sz="1200" dirty="0"/>
              <a:t>Při využívaní světelných lapačů, odstínit modré světlo s podílem UV záření od </a:t>
            </a:r>
            <a:r>
              <a:rPr lang="cs-CZ" sz="1200" dirty="0" err="1"/>
              <a:t>světlocitlivých</a:t>
            </a:r>
            <a:r>
              <a:rPr lang="cs-CZ" sz="1200" dirty="0"/>
              <a:t> materiálů.</a:t>
            </a:r>
          </a:p>
          <a:p>
            <a:pPr lvl="0"/>
            <a:r>
              <a:rPr lang="cs-CZ" sz="1200" dirty="0"/>
              <a:t>Důležitým faktorem je hygienická zátěž pracovníku a návštěvníku spojená zejména se sanací biologických škůdců ( zbytky sanačních prostředků v místnostech, předměty ošetřované v minulosti, dnes již zakázanými prostředky jako DDT, soli arzenu, formaldehyd apod. )  vhodné umístění jedových nástrah, pastí. Vhodný výběr sanačního prostředku ( netoxický pro savce ).</a:t>
            </a:r>
          </a:p>
          <a:p>
            <a:pPr lvl="0"/>
            <a:r>
              <a:rPr lang="cs-CZ" sz="1200" dirty="0"/>
              <a:t>Bezprostředně likvidovat uhynulý hmyz, hlodavce a ptactvo.</a:t>
            </a:r>
          </a:p>
          <a:p>
            <a:endParaRPr lang="cs-CZ" sz="900" dirty="0"/>
          </a:p>
        </p:txBody>
      </p:sp>
    </p:spTree>
    <p:extLst>
      <p:ext uri="{BB962C8B-B14F-4D97-AF65-F5344CB8AC3E}">
        <p14:creationId xmlns:p14="http://schemas.microsoft.com/office/powerpoint/2010/main" val="22341000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Nadpis 1"/>
          <p:cNvSpPr>
            <a:spLocks noGrp="1"/>
          </p:cNvSpPr>
          <p:nvPr>
            <p:ph type="title"/>
          </p:nvPr>
        </p:nvSpPr>
        <p:spPr>
          <a:xfrm>
            <a:off x="1187624" y="0"/>
            <a:ext cx="7227714" cy="692696"/>
          </a:xfrm>
        </p:spPr>
        <p:txBody>
          <a:bodyPr>
            <a:normAutofit/>
          </a:bodyPr>
          <a:lstStyle/>
          <a:p>
            <a:r>
              <a:rPr lang="cs-CZ" altLang="cs-CZ" sz="3600" dirty="0" smtClean="0"/>
              <a:t>Možnosti konzervátorského zásahu!</a:t>
            </a:r>
          </a:p>
        </p:txBody>
      </p:sp>
      <p:graphicFrame>
        <p:nvGraphicFramePr>
          <p:cNvPr id="6" name="Zástupný symbol pro obsah 5"/>
          <p:cNvGraphicFramePr>
            <a:graphicFrameLocks noGrp="1"/>
          </p:cNvGraphicFramePr>
          <p:nvPr>
            <p:ph idx="1"/>
            <p:extLst>
              <p:ext uri="{D42A27DB-BD31-4B8C-83A1-F6EECF244321}">
                <p14:modId xmlns:p14="http://schemas.microsoft.com/office/powerpoint/2010/main" val="1651640992"/>
              </p:ext>
            </p:extLst>
          </p:nvPr>
        </p:nvGraphicFramePr>
        <p:xfrm>
          <a:off x="323529" y="675363"/>
          <a:ext cx="8568754" cy="6577589"/>
        </p:xfrm>
        <a:graphic>
          <a:graphicData uri="http://schemas.openxmlformats.org/drawingml/2006/table">
            <a:tbl>
              <a:tblPr firstRow="1" bandRow="1">
                <a:tableStyleId>{5C22544A-7EE6-4342-B048-85BDC9FD1C3A}</a:tableStyleId>
              </a:tblPr>
              <a:tblGrid>
                <a:gridCol w="2859212"/>
                <a:gridCol w="2643188"/>
                <a:gridCol w="3066354"/>
              </a:tblGrid>
              <a:tr h="538118">
                <a:tc>
                  <a:txBody>
                    <a:bodyPr/>
                    <a:lstStyle/>
                    <a:p>
                      <a:r>
                        <a:rPr lang="cs-CZ" sz="1400" dirty="0" smtClean="0"/>
                        <a:t>Desinfekce</a:t>
                      </a:r>
                    </a:p>
                    <a:p>
                      <a:r>
                        <a:rPr lang="cs-CZ" sz="1400" dirty="0" smtClean="0"/>
                        <a:t>Houby, plísně, řasy</a:t>
                      </a:r>
                      <a:endParaRPr lang="cs-CZ" sz="1400" dirty="0"/>
                    </a:p>
                  </a:txBody>
                  <a:tcPr marL="91439" marR="91439" marT="45726" marB="45726"/>
                </a:tc>
                <a:tc>
                  <a:txBody>
                    <a:bodyPr/>
                    <a:lstStyle/>
                    <a:p>
                      <a:r>
                        <a:rPr lang="cs-CZ" sz="1400" dirty="0" smtClean="0"/>
                        <a:t>Desinsekce</a:t>
                      </a:r>
                    </a:p>
                    <a:p>
                      <a:r>
                        <a:rPr lang="cs-CZ" sz="1400" dirty="0" smtClean="0"/>
                        <a:t>hmyz</a:t>
                      </a:r>
                      <a:endParaRPr lang="cs-CZ" sz="1400" dirty="0"/>
                    </a:p>
                  </a:txBody>
                  <a:tcPr marL="91439" marR="91439" marT="45726" marB="45726"/>
                </a:tc>
                <a:tc>
                  <a:txBody>
                    <a:bodyPr/>
                    <a:lstStyle/>
                    <a:p>
                      <a:r>
                        <a:rPr lang="cs-CZ" sz="1400" dirty="0" smtClean="0"/>
                        <a:t>Deratizace</a:t>
                      </a:r>
                    </a:p>
                    <a:p>
                      <a:r>
                        <a:rPr lang="cs-CZ" sz="1400" dirty="0" smtClean="0"/>
                        <a:t>hlodavci</a:t>
                      </a:r>
                      <a:endParaRPr lang="cs-CZ" sz="1400" dirty="0"/>
                    </a:p>
                  </a:txBody>
                  <a:tcPr marL="91439" marR="91439" marT="45726" marB="45726"/>
                </a:tc>
              </a:tr>
              <a:tr h="2651876">
                <a:tc>
                  <a:txBody>
                    <a:bodyPr/>
                    <a:lstStyle/>
                    <a:p>
                      <a:r>
                        <a:rPr lang="cs-CZ" sz="1400" b="1" dirty="0" smtClean="0"/>
                        <a:t>Fyzikální metody:</a:t>
                      </a:r>
                    </a:p>
                    <a:p>
                      <a:pPr marL="285750" indent="-285750">
                        <a:buFont typeface="Arial" panose="020B0604020202020204" pitchFamily="34" charset="0"/>
                        <a:buChar char="•"/>
                      </a:pPr>
                      <a:r>
                        <a:rPr lang="cs-CZ" sz="1400" dirty="0" smtClean="0"/>
                        <a:t>teplota, UV, mikrovlnné, gama záření  (mohou poškozovat </a:t>
                      </a:r>
                      <a:r>
                        <a:rPr lang="cs-CZ" sz="1400" dirty="0" err="1" smtClean="0"/>
                        <a:t>chem</a:t>
                      </a:r>
                      <a:r>
                        <a:rPr lang="cs-CZ" sz="1400" dirty="0" smtClean="0"/>
                        <a:t>. vazby u papíru, textilu, – nutno hlídat dávky )</a:t>
                      </a:r>
                    </a:p>
                    <a:p>
                      <a:pPr>
                        <a:buFont typeface="Arial" pitchFamily="34" charset="0"/>
                        <a:buChar char="•"/>
                      </a:pPr>
                      <a:r>
                        <a:rPr lang="cs-CZ" sz="1400" dirty="0" smtClean="0"/>
                        <a:t>Zmrazení – prevence před plesnivěním</a:t>
                      </a:r>
                    </a:p>
                    <a:p>
                      <a:pPr>
                        <a:buFont typeface="Arial" pitchFamily="34" charset="0"/>
                        <a:buChar char="•"/>
                      </a:pPr>
                      <a:r>
                        <a:rPr lang="cs-CZ" sz="1400" b="1" dirty="0" smtClean="0"/>
                        <a:t>Mechanické očištění – odsátí s HEPA filtry</a:t>
                      </a:r>
                    </a:p>
                    <a:p>
                      <a:pPr>
                        <a:buFont typeface="Arial" pitchFamily="34" charset="0"/>
                        <a:buNone/>
                      </a:pPr>
                      <a:r>
                        <a:rPr lang="cs-CZ" sz="1400" b="1" dirty="0" smtClean="0">
                          <a:solidFill>
                            <a:srgbClr val="FF0000"/>
                          </a:solidFill>
                        </a:rPr>
                        <a:t>POZOR na hygienické podmínky práce!</a:t>
                      </a:r>
                      <a:endParaRPr lang="cs-CZ" sz="1400" b="1" dirty="0">
                        <a:solidFill>
                          <a:srgbClr val="FF0000"/>
                        </a:solidFill>
                      </a:endParaRPr>
                    </a:p>
                  </a:txBody>
                  <a:tcPr marL="91439" marR="91439" marT="45726" marB="45726"/>
                </a:tc>
                <a:tc>
                  <a:txBody>
                    <a:bodyPr/>
                    <a:lstStyle/>
                    <a:p>
                      <a:r>
                        <a:rPr lang="cs-CZ" sz="1400" b="1" dirty="0" smtClean="0"/>
                        <a:t>Fyzikální metody:</a:t>
                      </a:r>
                    </a:p>
                    <a:p>
                      <a:pPr>
                        <a:buFont typeface="Arial" pitchFamily="34" charset="0"/>
                        <a:buChar char="•"/>
                      </a:pPr>
                      <a:r>
                        <a:rPr lang="cs-CZ" sz="1400" dirty="0" smtClean="0"/>
                        <a:t> radioaktivní záření gama (dřevo)</a:t>
                      </a:r>
                    </a:p>
                    <a:p>
                      <a:pPr>
                        <a:buFont typeface="Arial" pitchFamily="34" charset="0"/>
                        <a:buChar char="•"/>
                      </a:pPr>
                      <a:r>
                        <a:rPr lang="cs-CZ" sz="1400" b="1" dirty="0" smtClean="0"/>
                        <a:t>Zvýšená nebo nízká teplota:</a:t>
                      </a:r>
                      <a:br>
                        <a:rPr lang="cs-CZ" sz="1400" b="1" dirty="0" smtClean="0"/>
                      </a:br>
                      <a:r>
                        <a:rPr lang="cs-CZ" sz="1400" dirty="0" smtClean="0"/>
                        <a:t>+40 °C - dřevo </a:t>
                      </a:r>
                      <a:br>
                        <a:rPr lang="cs-CZ" sz="1400" dirty="0" smtClean="0"/>
                      </a:br>
                      <a:r>
                        <a:rPr lang="cs-CZ" sz="1400" dirty="0" smtClean="0"/>
                        <a:t>- 20 °C – botanický materiál, textil</a:t>
                      </a:r>
                      <a:endParaRPr lang="cs-CZ" sz="1400" dirty="0"/>
                    </a:p>
                  </a:txBody>
                  <a:tcPr marL="91439" marR="91439" marT="45726" marB="45726"/>
                </a:tc>
                <a:tc>
                  <a:txBody>
                    <a:bodyPr/>
                    <a:lstStyle/>
                    <a:p>
                      <a:r>
                        <a:rPr lang="cs-CZ" sz="1400" b="1" dirty="0" smtClean="0"/>
                        <a:t>Mechanické metody:</a:t>
                      </a:r>
                    </a:p>
                    <a:p>
                      <a:pPr>
                        <a:buFont typeface="Arial" pitchFamily="34" charset="0"/>
                        <a:buChar char="•"/>
                      </a:pPr>
                      <a:r>
                        <a:rPr lang="cs-CZ" sz="1400" dirty="0" smtClean="0"/>
                        <a:t>Pasti</a:t>
                      </a:r>
                    </a:p>
                    <a:p>
                      <a:pPr>
                        <a:buFont typeface="Arial" pitchFamily="34" charset="0"/>
                        <a:buChar char="•"/>
                      </a:pPr>
                      <a:r>
                        <a:rPr lang="cs-CZ" sz="1400" dirty="0" smtClean="0"/>
                        <a:t>Zábrany pro vstup (pletiva, mřížky)</a:t>
                      </a:r>
                    </a:p>
                    <a:p>
                      <a:pPr>
                        <a:buFont typeface="Arial" pitchFamily="34" charset="0"/>
                        <a:buChar char="•"/>
                      </a:pPr>
                      <a:r>
                        <a:rPr lang="cs-CZ" sz="1400" b="1" dirty="0" smtClean="0"/>
                        <a:t>Biologická predace</a:t>
                      </a:r>
                    </a:p>
                    <a:p>
                      <a:pPr>
                        <a:buFont typeface="Arial" pitchFamily="34" charset="0"/>
                        <a:buChar char="•"/>
                      </a:pPr>
                      <a:r>
                        <a:rPr lang="cs-CZ" sz="1400" b="1" dirty="0" smtClean="0"/>
                        <a:t>Chemické metody</a:t>
                      </a:r>
                      <a:r>
                        <a:rPr lang="cs-CZ" sz="1400" dirty="0" smtClean="0"/>
                        <a:t> – rodenticidy (deratizační služby)</a:t>
                      </a:r>
                      <a:endParaRPr lang="cs-CZ" sz="1400" dirty="0"/>
                    </a:p>
                  </a:txBody>
                  <a:tcPr marL="91439" marR="91439" marT="45726" marB="45726"/>
                </a:tc>
              </a:tr>
              <a:tr h="768739">
                <a:tc>
                  <a:txBody>
                    <a:bodyPr/>
                    <a:lstStyle/>
                    <a:p>
                      <a:r>
                        <a:rPr lang="cs-CZ" sz="1400" b="1" dirty="0" smtClean="0"/>
                        <a:t>Chemické metody – fungicidní prostředky (kapalné – plynné):</a:t>
                      </a:r>
                      <a:endParaRPr lang="cs-CZ" sz="1400" b="1" dirty="0"/>
                    </a:p>
                  </a:txBody>
                  <a:tcPr marL="91439" marR="91439" marT="45726" marB="45726"/>
                </a:tc>
                <a:tc>
                  <a:txBody>
                    <a:bodyPr/>
                    <a:lstStyle/>
                    <a:p>
                      <a:r>
                        <a:rPr lang="cs-CZ" sz="1400" b="1" dirty="0" smtClean="0"/>
                        <a:t>Chemické metody:</a:t>
                      </a:r>
                    </a:p>
                    <a:p>
                      <a:pPr>
                        <a:buFont typeface="Arial" pitchFamily="34" charset="0"/>
                        <a:buChar char="•"/>
                      </a:pPr>
                      <a:r>
                        <a:rPr lang="cs-CZ" sz="1400" b="1" dirty="0" smtClean="0"/>
                        <a:t> inertní plyn (dusík, argon, oxid uhličitý); </a:t>
                      </a:r>
                      <a:r>
                        <a:rPr lang="cs-CZ" sz="1400" b="0" dirty="0" smtClean="0"/>
                        <a:t>utěsnění v boxu v anoxickém prostředí a usmrcení škůdce</a:t>
                      </a:r>
                      <a:endParaRPr lang="cs-CZ" sz="1400" b="0" dirty="0"/>
                    </a:p>
                  </a:txBody>
                  <a:tcPr marL="91439" marR="91439" marT="45726" marB="45726"/>
                </a:tc>
                <a:tc>
                  <a:txBody>
                    <a:bodyPr/>
                    <a:lstStyle/>
                    <a:p>
                      <a:endParaRPr lang="cs-CZ" sz="1400" dirty="0"/>
                    </a:p>
                  </a:txBody>
                  <a:tcPr marL="91439" marR="91439" marT="45726" marB="45726"/>
                </a:tc>
              </a:tr>
              <a:tr h="1229982">
                <a:tc>
                  <a:txBody>
                    <a:bodyPr/>
                    <a:lstStyle/>
                    <a:p>
                      <a:pPr>
                        <a:buFont typeface="Arial" pitchFamily="34" charset="0"/>
                        <a:buChar char="•"/>
                      </a:pPr>
                      <a:r>
                        <a:rPr lang="cs-CZ" sz="1400" dirty="0" smtClean="0"/>
                        <a:t> </a:t>
                      </a:r>
                      <a:r>
                        <a:rPr lang="cs-CZ" sz="1400" b="1" dirty="0" smtClean="0"/>
                        <a:t>plynování </a:t>
                      </a:r>
                      <a:r>
                        <a:rPr lang="cs-CZ" sz="1400" dirty="0" smtClean="0"/>
                        <a:t>(suchý aerosol např. </a:t>
                      </a:r>
                      <a:r>
                        <a:rPr lang="cs-CZ" sz="1400" dirty="0" err="1" smtClean="0"/>
                        <a:t>Fumispore</a:t>
                      </a:r>
                      <a:r>
                        <a:rPr lang="cs-CZ" sz="1400" dirty="0" smtClean="0"/>
                        <a:t> BF); nejúčinnější – </a:t>
                      </a:r>
                      <a:r>
                        <a:rPr lang="cs-CZ" sz="1400" dirty="0" err="1" smtClean="0"/>
                        <a:t>ethylenoxid</a:t>
                      </a:r>
                      <a:r>
                        <a:rPr lang="cs-CZ" sz="1400" dirty="0" smtClean="0"/>
                        <a:t> (jedná se ale o vysoce toxickou látku!)</a:t>
                      </a:r>
                    </a:p>
                    <a:p>
                      <a:pPr>
                        <a:buFont typeface="Arial" pitchFamily="34" charset="0"/>
                        <a:buChar char="•"/>
                      </a:pPr>
                      <a:r>
                        <a:rPr lang="cs-CZ" sz="1400" dirty="0" smtClean="0"/>
                        <a:t>páry </a:t>
                      </a:r>
                      <a:r>
                        <a:rPr lang="cs-CZ" sz="1400" dirty="0" err="1" smtClean="0"/>
                        <a:t>buthylalkoholu</a:t>
                      </a:r>
                      <a:endParaRPr lang="cs-CZ" sz="1400" dirty="0"/>
                    </a:p>
                  </a:txBody>
                  <a:tcPr marL="91439" marR="91439" marT="45726" marB="45726"/>
                </a:tc>
                <a:tc>
                  <a:txBody>
                    <a:bodyPr/>
                    <a:lstStyle/>
                    <a:p>
                      <a:pPr>
                        <a:buFont typeface="Arial" pitchFamily="34" charset="0"/>
                        <a:buChar char="•"/>
                      </a:pPr>
                      <a:r>
                        <a:rPr lang="cs-CZ" sz="1400" dirty="0" smtClean="0"/>
                        <a:t> </a:t>
                      </a:r>
                      <a:r>
                        <a:rPr lang="cs-CZ" sz="1400" b="1" dirty="0" smtClean="0"/>
                        <a:t>plynování </a:t>
                      </a:r>
                      <a:r>
                        <a:rPr lang="cs-CZ" sz="1400" dirty="0" smtClean="0"/>
                        <a:t>(suchý aerosol např. dýmovnice </a:t>
                      </a:r>
                      <a:r>
                        <a:rPr lang="cs-CZ" sz="1400" dirty="0" err="1" smtClean="0"/>
                        <a:t>Coopex</a:t>
                      </a:r>
                      <a:r>
                        <a:rPr lang="cs-CZ" sz="1400" dirty="0" smtClean="0"/>
                        <a:t> – pozor obsahují chlorečnan draselný; </a:t>
                      </a:r>
                      <a:r>
                        <a:rPr lang="cs-CZ" sz="1400" dirty="0" err="1" smtClean="0"/>
                        <a:t>Ultimate</a:t>
                      </a:r>
                      <a:r>
                        <a:rPr lang="cs-CZ" sz="1400" dirty="0" smtClean="0"/>
                        <a:t>)</a:t>
                      </a:r>
                      <a:endParaRPr lang="cs-CZ" sz="1400" dirty="0"/>
                    </a:p>
                  </a:txBody>
                  <a:tcPr marL="91439" marR="91439" marT="45726" marB="45726"/>
                </a:tc>
                <a:tc>
                  <a:txBody>
                    <a:bodyPr/>
                    <a:lstStyle/>
                    <a:p>
                      <a:endParaRPr lang="cs-CZ" sz="1400" dirty="0"/>
                    </a:p>
                  </a:txBody>
                  <a:tcPr marL="91439" marR="91439" marT="45726" marB="45726"/>
                </a:tc>
              </a:tr>
              <a:tr h="999361">
                <a:tc>
                  <a:txBody>
                    <a:bodyPr/>
                    <a:lstStyle/>
                    <a:p>
                      <a:pPr>
                        <a:buFont typeface="Arial" pitchFamily="34" charset="0"/>
                        <a:buChar char="•"/>
                      </a:pPr>
                      <a:r>
                        <a:rPr lang="cs-CZ" sz="1400" b="1" dirty="0" smtClean="0"/>
                        <a:t>kapalné</a:t>
                      </a:r>
                      <a:r>
                        <a:rPr lang="cs-CZ" sz="1400" dirty="0" smtClean="0"/>
                        <a:t> : kvartérní amoniové soli (Ajatin, Septonex, </a:t>
                      </a:r>
                      <a:r>
                        <a:rPr lang="cs-CZ" sz="1400" dirty="0" err="1" smtClean="0"/>
                        <a:t>Mikasept</a:t>
                      </a:r>
                      <a:r>
                        <a:rPr lang="cs-CZ" sz="1400" dirty="0" smtClean="0"/>
                        <a:t> KAS)</a:t>
                      </a:r>
                      <a:endParaRPr lang="cs-CZ" sz="1400" dirty="0"/>
                    </a:p>
                  </a:txBody>
                  <a:tcPr marL="91439" marR="91439" marT="45726" marB="45726"/>
                </a:tc>
                <a:tc>
                  <a:txBody>
                    <a:bodyPr/>
                    <a:lstStyle/>
                    <a:p>
                      <a:r>
                        <a:rPr lang="cs-CZ" sz="1400" b="1" dirty="0" smtClean="0"/>
                        <a:t>kapalné:</a:t>
                      </a:r>
                      <a:r>
                        <a:rPr lang="cs-CZ" sz="1400" dirty="0" smtClean="0"/>
                        <a:t> insekticidy – např. </a:t>
                      </a:r>
                      <a:r>
                        <a:rPr lang="cs-CZ" sz="1400" dirty="0" err="1" smtClean="0"/>
                        <a:t>Lignofix</a:t>
                      </a:r>
                      <a:r>
                        <a:rPr lang="cs-CZ" sz="1400" dirty="0" smtClean="0"/>
                        <a:t>, </a:t>
                      </a:r>
                      <a:r>
                        <a:rPr lang="cs-CZ" sz="1400" dirty="0" err="1" smtClean="0"/>
                        <a:t>Bochemit</a:t>
                      </a:r>
                      <a:endParaRPr lang="cs-CZ" sz="1400" dirty="0"/>
                    </a:p>
                  </a:txBody>
                  <a:tcPr marL="91439" marR="91439" marT="45726" marB="45726"/>
                </a:tc>
                <a:tc>
                  <a:txBody>
                    <a:bodyPr/>
                    <a:lstStyle/>
                    <a:p>
                      <a:endParaRPr lang="cs-CZ" sz="1400" dirty="0"/>
                    </a:p>
                  </a:txBody>
                  <a:tcPr marL="91439" marR="91439" marT="45726" marB="45726"/>
                </a:tc>
              </a:tr>
            </a:tbl>
          </a:graphicData>
        </a:graphic>
      </p:graphicFrame>
    </p:spTree>
    <p:extLst>
      <p:ext uri="{BB962C8B-B14F-4D97-AF65-F5344CB8AC3E}">
        <p14:creationId xmlns:p14="http://schemas.microsoft.com/office/powerpoint/2010/main" val="58176678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9"/>
          <p:cNvPicPr>
            <a:picLocks noChangeAspect="1" noChangeArrowheads="1"/>
          </p:cNvPicPr>
          <p:nvPr/>
        </p:nvPicPr>
        <p:blipFill>
          <a:blip r:embed="rId3">
            <a:lum bright="80000" contrast="-6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Rectangle 2"/>
          <p:cNvSpPr>
            <a:spLocks noChangeArrowheads="1"/>
          </p:cNvSpPr>
          <p:nvPr/>
        </p:nvSpPr>
        <p:spPr bwMode="auto">
          <a:xfrm>
            <a:off x="0" y="0"/>
            <a:ext cx="609600" cy="6858000"/>
          </a:xfrm>
          <a:prstGeom prst="rect">
            <a:avLst/>
          </a:prstGeom>
          <a:solidFill>
            <a:srgbClr val="003366"/>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cs-CZ" sz="2400">
              <a:latin typeface="Calibri" pitchFamily="34" charset="0"/>
              <a:cs typeface="Arial" charset="0"/>
            </a:endParaRPr>
          </a:p>
        </p:txBody>
      </p:sp>
      <p:grpSp>
        <p:nvGrpSpPr>
          <p:cNvPr id="76804" name="Group 4"/>
          <p:cNvGrpSpPr>
            <a:grpSpLocks/>
          </p:cNvGrpSpPr>
          <p:nvPr/>
        </p:nvGrpSpPr>
        <p:grpSpPr bwMode="auto">
          <a:xfrm>
            <a:off x="0" y="357188"/>
            <a:ext cx="8153400" cy="6143625"/>
            <a:chOff x="48" y="192"/>
            <a:chExt cx="5136" cy="3870"/>
          </a:xfrm>
        </p:grpSpPr>
        <p:sp>
          <p:nvSpPr>
            <p:cNvPr id="76811" name="Line 3"/>
            <p:cNvSpPr>
              <a:spLocks noChangeShapeType="1"/>
            </p:cNvSpPr>
            <p:nvPr/>
          </p:nvSpPr>
          <p:spPr bwMode="auto">
            <a:xfrm flipV="1">
              <a:off x="471" y="576"/>
              <a:ext cx="4713" cy="6"/>
            </a:xfrm>
            <a:prstGeom prst="line">
              <a:avLst/>
            </a:prstGeom>
            <a:noFill/>
            <a:ln w="57150">
              <a:solidFill>
                <a:srgbClr val="003366"/>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6812" name="Text Box 8"/>
            <p:cNvSpPr txBox="1">
              <a:spLocks noChangeArrowheads="1"/>
            </p:cNvSpPr>
            <p:nvPr/>
          </p:nvSpPr>
          <p:spPr bwMode="auto">
            <a:xfrm>
              <a:off x="576" y="192"/>
              <a:ext cx="4599"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cs-CZ" altLang="cs-CZ" sz="2600" b="1">
                  <a:solidFill>
                    <a:srgbClr val="003366"/>
                  </a:solidFill>
                  <a:latin typeface="Arial" charset="0"/>
                  <a:cs typeface="Arial" charset="0"/>
                </a:rPr>
                <a:t>Dezinsekce a dezinfekce v MCK</a:t>
              </a:r>
            </a:p>
          </p:txBody>
        </p:sp>
        <p:sp>
          <p:nvSpPr>
            <p:cNvPr id="76813" name="Text Box 5"/>
            <p:cNvSpPr txBox="1">
              <a:spLocks noChangeArrowheads="1"/>
            </p:cNvSpPr>
            <p:nvPr/>
          </p:nvSpPr>
          <p:spPr bwMode="auto">
            <a:xfrm rot="-5400000">
              <a:off x="-1246" y="1603"/>
              <a:ext cx="288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cs-CZ" altLang="cs-CZ" sz="2400" b="1">
                  <a:solidFill>
                    <a:schemeClr val="bg1"/>
                  </a:solidFill>
                  <a:latin typeface="Arial" charset="0"/>
                  <a:cs typeface="Arial" charset="0"/>
                </a:rPr>
                <a:t>METODICKÉ CENTRUM KONZERVACE </a:t>
              </a:r>
            </a:p>
          </p:txBody>
        </p:sp>
        <p:pic>
          <p:nvPicPr>
            <p:cNvPr id="76814" name="Picture 1036"/>
            <p:cNvPicPr>
              <a:picLocks noChangeAspect="1" noChangeArrowheads="1"/>
            </p:cNvPicPr>
            <p:nvPr/>
          </p:nvPicPr>
          <p:blipFill>
            <a:blip r:embed="rId4">
              <a:extLst>
                <a:ext uri="{28A0092B-C50C-407E-A947-70E740481C1C}">
                  <a14:useLocalDpi xmlns:a14="http://schemas.microsoft.com/office/drawing/2010/main" val="0"/>
                </a:ext>
              </a:extLst>
            </a:blip>
            <a:srcRect l="6464" t="34407" r="65189" b="28474"/>
            <a:stretch>
              <a:fillRect/>
            </a:stretch>
          </p:blipFill>
          <p:spPr bwMode="auto">
            <a:xfrm>
              <a:off x="48" y="3328"/>
              <a:ext cx="272"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5" name="Picture 1031" descr="F:\TMB\Dokumenty\Loga\new_logo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 y="3792"/>
              <a:ext cx="272"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16" name="Text Box 10"/>
            <p:cNvSpPr txBox="1">
              <a:spLocks noChangeArrowheads="1"/>
            </p:cNvSpPr>
            <p:nvPr/>
          </p:nvSpPr>
          <p:spPr bwMode="auto">
            <a:xfrm>
              <a:off x="672" y="1056"/>
              <a:ext cx="379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cs-CZ" altLang="cs-CZ" sz="2400">
                <a:solidFill>
                  <a:srgbClr val="002060"/>
                </a:solidFill>
              </a:endParaRPr>
            </a:p>
          </p:txBody>
        </p:sp>
      </p:grpSp>
      <p:pic>
        <p:nvPicPr>
          <p:cNvPr id="76805"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51275" y="1019175"/>
            <a:ext cx="4321175" cy="328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806" name="Text Box 12"/>
          <p:cNvSpPr txBox="1">
            <a:spLocks noChangeArrowheads="1"/>
          </p:cNvSpPr>
          <p:nvPr/>
        </p:nvSpPr>
        <p:spPr bwMode="auto">
          <a:xfrm>
            <a:off x="684213" y="1052513"/>
            <a:ext cx="3095625"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cs-CZ" altLang="cs-CZ" sz="2400" dirty="0">
                <a:solidFill>
                  <a:schemeClr val="accent2"/>
                </a:solidFill>
              </a:rPr>
              <a:t>Sterilizační komora</a:t>
            </a:r>
            <a:r>
              <a:rPr lang="cs-CZ" altLang="cs-CZ" sz="2400" dirty="0"/>
              <a:t> </a:t>
            </a:r>
            <a:r>
              <a:rPr lang="cs-CZ" altLang="cs-CZ" sz="2400" dirty="0" err="1"/>
              <a:t>SteiVac</a:t>
            </a:r>
            <a:r>
              <a:rPr lang="cs-CZ" altLang="cs-CZ" sz="2400" dirty="0"/>
              <a:t> 5XL</a:t>
            </a:r>
          </a:p>
          <a:p>
            <a:pPr eaLnBrk="1" hangingPunct="1">
              <a:spcBef>
                <a:spcPct val="0"/>
              </a:spcBef>
              <a:buFontTx/>
              <a:buNone/>
            </a:pPr>
            <a:r>
              <a:rPr lang="cs-CZ" altLang="cs-CZ" sz="2400" dirty="0"/>
              <a:t>použitý plyn – etylenoxid</a:t>
            </a:r>
          </a:p>
          <a:p>
            <a:pPr eaLnBrk="1" hangingPunct="1">
              <a:spcBef>
                <a:spcPct val="0"/>
              </a:spcBef>
              <a:buFontTx/>
              <a:buNone/>
            </a:pPr>
            <a:r>
              <a:rPr lang="cs-CZ" altLang="cs-CZ" sz="2400" dirty="0"/>
              <a:t>objem – 135 l</a:t>
            </a:r>
          </a:p>
          <a:p>
            <a:pPr eaLnBrk="1" hangingPunct="1">
              <a:spcBef>
                <a:spcPct val="0"/>
              </a:spcBef>
              <a:buFontTx/>
              <a:buNone/>
            </a:pPr>
            <a:r>
              <a:rPr lang="cs-CZ" altLang="cs-CZ" sz="2400" dirty="0" smtClean="0"/>
              <a:t>-</a:t>
            </a:r>
            <a:endParaRPr lang="cs-CZ" altLang="cs-CZ" sz="2400" dirty="0"/>
          </a:p>
        </p:txBody>
      </p:sp>
      <p:pic>
        <p:nvPicPr>
          <p:cNvPr id="76807" name="Picture 13" descr="DSC_053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4213" y="3767138"/>
            <a:ext cx="4464050" cy="296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8" name="Text Box 14"/>
          <p:cNvSpPr txBox="1">
            <a:spLocks noChangeArrowheads="1"/>
          </p:cNvSpPr>
          <p:nvPr/>
        </p:nvSpPr>
        <p:spPr bwMode="auto">
          <a:xfrm>
            <a:off x="5292725" y="4365625"/>
            <a:ext cx="2808288"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cs-CZ" altLang="cs-CZ" sz="2400">
                <a:solidFill>
                  <a:schemeClr val="accent2"/>
                </a:solidFill>
              </a:rPr>
              <a:t>Relaxační komora</a:t>
            </a:r>
            <a:r>
              <a:rPr lang="cs-CZ" altLang="cs-CZ" sz="2400"/>
              <a:t>, dezinfekce parami butanolu</a:t>
            </a:r>
          </a:p>
        </p:txBody>
      </p:sp>
      <p:pic>
        <p:nvPicPr>
          <p:cNvPr id="76809" name="Picture 18" descr="Ethylene-oxide-2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39975" y="2133600"/>
            <a:ext cx="1295400"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10" name="Picture 20" descr="2-butanol"/>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43663" y="5302250"/>
            <a:ext cx="2447925" cy="129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95708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44624"/>
            <a:ext cx="8229600" cy="778098"/>
          </a:xfrm>
        </p:spPr>
        <p:txBody>
          <a:bodyPr/>
          <a:lstStyle/>
          <a:p>
            <a:r>
              <a:rPr lang="cs-CZ" dirty="0" smtClean="0"/>
              <a:t>Zdroje škodliviny</a:t>
            </a:r>
            <a:endParaRPr lang="cs-CZ" dirty="0"/>
          </a:p>
        </p:txBody>
      </p:sp>
      <p:graphicFrame>
        <p:nvGraphicFramePr>
          <p:cNvPr id="4" name="Zástupný symbol pro obsah 3"/>
          <p:cNvGraphicFramePr>
            <a:graphicFrameLocks noGrp="1"/>
          </p:cNvGraphicFramePr>
          <p:nvPr>
            <p:ph idx="1"/>
            <p:extLst>
              <p:ext uri="{D42A27DB-BD31-4B8C-83A1-F6EECF244321}">
                <p14:modId xmlns:p14="http://schemas.microsoft.com/office/powerpoint/2010/main" val="2997992561"/>
              </p:ext>
            </p:extLst>
          </p:nvPr>
        </p:nvGraphicFramePr>
        <p:xfrm>
          <a:off x="1043608" y="1052736"/>
          <a:ext cx="6953113" cy="5429200"/>
        </p:xfrm>
        <a:graphic>
          <a:graphicData uri="http://schemas.openxmlformats.org/drawingml/2006/table">
            <a:tbl>
              <a:tblPr firstRow="1" firstCol="1" lastRow="1" lastCol="1" bandRow="1" bandCol="1">
                <a:tableStyleId>{5C22544A-7EE6-4342-B048-85BDC9FD1C3A}</a:tableStyleId>
              </a:tblPr>
              <a:tblGrid>
                <a:gridCol w="1140224"/>
                <a:gridCol w="2849755"/>
                <a:gridCol w="2963134"/>
              </a:tblGrid>
              <a:tr h="284475">
                <a:tc>
                  <a:txBody>
                    <a:bodyPr/>
                    <a:lstStyle/>
                    <a:p>
                      <a:pPr algn="l">
                        <a:spcBef>
                          <a:spcPts val="1200"/>
                        </a:spcBef>
                        <a:spcAft>
                          <a:spcPts val="0"/>
                        </a:spcAft>
                      </a:pPr>
                      <a:r>
                        <a:rPr lang="cs-CZ" sz="1050" dirty="0">
                          <a:effectLst/>
                        </a:rPr>
                        <a:t>Polutant</a:t>
                      </a:r>
                      <a:endParaRPr lang="cs-CZ" sz="1100" b="1" dirty="0">
                        <a:effectLst/>
                        <a:latin typeface="Calibri"/>
                        <a:ea typeface="Times New Roman"/>
                        <a:cs typeface="Times New Roman"/>
                      </a:endParaRPr>
                    </a:p>
                  </a:txBody>
                  <a:tcPr marL="40292" marR="40292" marT="0" marB="0"/>
                </a:tc>
                <a:tc>
                  <a:txBody>
                    <a:bodyPr/>
                    <a:lstStyle/>
                    <a:p>
                      <a:pPr>
                        <a:spcAft>
                          <a:spcPts val="0"/>
                        </a:spcAft>
                      </a:pPr>
                      <a:r>
                        <a:rPr lang="cs-CZ" sz="1050" dirty="0">
                          <a:effectLst/>
                        </a:rPr>
                        <a:t>Venkovní zdroje</a:t>
                      </a:r>
                      <a:endParaRPr lang="cs-CZ" sz="1100" b="1" dirty="0">
                        <a:effectLst/>
                        <a:latin typeface="Calibri"/>
                        <a:ea typeface="Times New Roman"/>
                        <a:cs typeface="Times New Roman"/>
                      </a:endParaRPr>
                    </a:p>
                  </a:txBody>
                  <a:tcPr marL="40292" marR="40292" marT="0" marB="0"/>
                </a:tc>
                <a:tc>
                  <a:txBody>
                    <a:bodyPr/>
                    <a:lstStyle/>
                    <a:p>
                      <a:pPr algn="l">
                        <a:spcAft>
                          <a:spcPts val="0"/>
                        </a:spcAft>
                      </a:pPr>
                      <a:r>
                        <a:rPr lang="cs-CZ" sz="1050">
                          <a:effectLst/>
                        </a:rPr>
                        <a:t>Vnitřní zdroje</a:t>
                      </a:r>
                      <a:endParaRPr lang="cs-CZ" sz="1200">
                        <a:effectLst/>
                        <a:latin typeface="Calibri"/>
                        <a:ea typeface="Calibri"/>
                        <a:cs typeface="Times New Roman"/>
                      </a:endParaRPr>
                    </a:p>
                  </a:txBody>
                  <a:tcPr marL="40292" marR="40292" marT="0" marB="0"/>
                </a:tc>
              </a:tr>
              <a:tr h="500594">
                <a:tc>
                  <a:txBody>
                    <a:bodyPr/>
                    <a:lstStyle/>
                    <a:p>
                      <a:pPr algn="l">
                        <a:spcAft>
                          <a:spcPts val="0"/>
                        </a:spcAft>
                      </a:pPr>
                      <a:r>
                        <a:rPr lang="cs-CZ" sz="1050">
                          <a:effectLst/>
                        </a:rPr>
                        <a:t>Oxidy dusíku (NO, NO</a:t>
                      </a:r>
                      <a:r>
                        <a:rPr lang="cs-CZ" sz="1050" baseline="-25000">
                          <a:effectLst/>
                        </a:rPr>
                        <a:t>2</a:t>
                      </a:r>
                      <a:r>
                        <a:rPr lang="cs-CZ" sz="1050">
                          <a:effectLst/>
                        </a:rPr>
                        <a:t>)</a:t>
                      </a:r>
                      <a:endParaRPr lang="cs-CZ" sz="1200">
                        <a:effectLst/>
                        <a:latin typeface="Calibri"/>
                        <a:ea typeface="Calibri"/>
                        <a:cs typeface="Times New Roman"/>
                      </a:endParaRPr>
                    </a:p>
                  </a:txBody>
                  <a:tcPr marL="40292" marR="40292" marT="0" marB="0"/>
                </a:tc>
                <a:tc>
                  <a:txBody>
                    <a:bodyPr/>
                    <a:lstStyle/>
                    <a:p>
                      <a:pPr algn="l">
                        <a:spcAft>
                          <a:spcPts val="0"/>
                        </a:spcAft>
                      </a:pPr>
                      <a:r>
                        <a:rPr lang="cs-CZ" sz="1050" dirty="0">
                          <a:effectLst/>
                        </a:rPr>
                        <a:t>Doprava, průmysl, přírodní jevy</a:t>
                      </a:r>
                      <a:endParaRPr lang="cs-CZ" sz="1200" dirty="0">
                        <a:effectLst/>
                        <a:latin typeface="Calibri"/>
                        <a:ea typeface="Calibri"/>
                        <a:cs typeface="Times New Roman"/>
                      </a:endParaRPr>
                    </a:p>
                  </a:txBody>
                  <a:tcPr marL="40292" marR="40292" marT="0" marB="0"/>
                </a:tc>
                <a:tc>
                  <a:txBody>
                    <a:bodyPr/>
                    <a:lstStyle/>
                    <a:p>
                      <a:pPr algn="l">
                        <a:spcAft>
                          <a:spcPts val="0"/>
                        </a:spcAft>
                      </a:pPr>
                      <a:r>
                        <a:rPr lang="cs-CZ" sz="1050">
                          <a:effectLst/>
                        </a:rPr>
                        <a:t>Plynová kamna, vařiče, degradační produkty nitrocelulózy obsažené v lacích </a:t>
                      </a:r>
                      <a:br>
                        <a:rPr lang="cs-CZ" sz="1050">
                          <a:effectLst/>
                        </a:rPr>
                      </a:br>
                      <a:r>
                        <a:rPr lang="cs-CZ" sz="1050">
                          <a:effectLst/>
                        </a:rPr>
                        <a:t>a lepidlech</a:t>
                      </a:r>
                      <a:endParaRPr lang="cs-CZ" sz="1200">
                        <a:effectLst/>
                        <a:latin typeface="Calibri"/>
                        <a:ea typeface="Calibri"/>
                        <a:cs typeface="Times New Roman"/>
                      </a:endParaRPr>
                    </a:p>
                  </a:txBody>
                  <a:tcPr marL="40292" marR="40292" marT="0" marB="0"/>
                </a:tc>
              </a:tr>
              <a:tr h="500594">
                <a:tc>
                  <a:txBody>
                    <a:bodyPr/>
                    <a:lstStyle/>
                    <a:p>
                      <a:pPr algn="l">
                        <a:spcAft>
                          <a:spcPts val="0"/>
                        </a:spcAft>
                      </a:pPr>
                      <a:r>
                        <a:rPr lang="cs-CZ" sz="1050">
                          <a:effectLst/>
                        </a:rPr>
                        <a:t>Oxid siřičitý (SO</a:t>
                      </a:r>
                      <a:r>
                        <a:rPr lang="cs-CZ" sz="1050" baseline="-25000">
                          <a:effectLst/>
                        </a:rPr>
                        <a:t>2</a:t>
                      </a:r>
                      <a:r>
                        <a:rPr lang="cs-CZ" sz="1050">
                          <a:effectLst/>
                        </a:rPr>
                        <a:t>)</a:t>
                      </a:r>
                      <a:endParaRPr lang="cs-CZ" sz="1200">
                        <a:effectLst/>
                      </a:endParaRPr>
                    </a:p>
                    <a:p>
                      <a:pPr algn="l">
                        <a:spcAft>
                          <a:spcPts val="0"/>
                        </a:spcAft>
                      </a:pPr>
                      <a:r>
                        <a:rPr lang="cs-CZ" sz="1050">
                          <a:effectLst/>
                        </a:rPr>
                        <a:t> </a:t>
                      </a:r>
                      <a:endParaRPr lang="cs-CZ" sz="1200">
                        <a:effectLst/>
                        <a:latin typeface="Calibri"/>
                        <a:ea typeface="Calibri"/>
                        <a:cs typeface="Times New Roman"/>
                      </a:endParaRPr>
                    </a:p>
                  </a:txBody>
                  <a:tcPr marL="40292" marR="40292" marT="0" marB="0"/>
                </a:tc>
                <a:tc>
                  <a:txBody>
                    <a:bodyPr/>
                    <a:lstStyle/>
                    <a:p>
                      <a:pPr algn="l">
                        <a:spcAft>
                          <a:spcPts val="0"/>
                        </a:spcAft>
                      </a:pPr>
                      <a:r>
                        <a:rPr lang="cs-CZ" sz="1050" dirty="0">
                          <a:effectLst/>
                        </a:rPr>
                        <a:t>Spalování fosilních paliv, průmysl</a:t>
                      </a:r>
                      <a:endParaRPr lang="cs-CZ" sz="1200" dirty="0">
                        <a:effectLst/>
                        <a:latin typeface="Calibri"/>
                        <a:ea typeface="Calibri"/>
                        <a:cs typeface="Times New Roman"/>
                      </a:endParaRPr>
                    </a:p>
                  </a:txBody>
                  <a:tcPr marL="40292" marR="40292" marT="0" marB="0"/>
                </a:tc>
                <a:tc>
                  <a:txBody>
                    <a:bodyPr/>
                    <a:lstStyle/>
                    <a:p>
                      <a:pPr algn="l">
                        <a:spcAft>
                          <a:spcPts val="0"/>
                        </a:spcAft>
                      </a:pPr>
                      <a:r>
                        <a:rPr lang="cs-CZ" sz="1050">
                          <a:effectLst/>
                        </a:rPr>
                        <a:t>Stavební materiál, barviva, vulkanizovaná guma, mikroorganismy </a:t>
                      </a:r>
                      <a:endParaRPr lang="cs-CZ" sz="1200">
                        <a:effectLst/>
                        <a:latin typeface="Calibri"/>
                        <a:ea typeface="Calibri"/>
                        <a:cs typeface="Times New Roman"/>
                      </a:endParaRPr>
                    </a:p>
                  </a:txBody>
                  <a:tcPr marL="40292" marR="40292" marT="0" marB="0"/>
                </a:tc>
              </a:tr>
              <a:tr h="500594">
                <a:tc>
                  <a:txBody>
                    <a:bodyPr/>
                    <a:lstStyle/>
                    <a:p>
                      <a:pPr algn="l">
                        <a:spcAft>
                          <a:spcPts val="0"/>
                        </a:spcAft>
                      </a:pPr>
                      <a:r>
                        <a:rPr lang="cs-CZ" sz="1050">
                          <a:effectLst/>
                        </a:rPr>
                        <a:t>Sulfan (H</a:t>
                      </a:r>
                      <a:r>
                        <a:rPr lang="cs-CZ" sz="1050" baseline="-25000">
                          <a:effectLst/>
                        </a:rPr>
                        <a:t>2</a:t>
                      </a:r>
                      <a:r>
                        <a:rPr lang="cs-CZ" sz="1050">
                          <a:effectLst/>
                        </a:rPr>
                        <a:t>S)</a:t>
                      </a:r>
                      <a:endParaRPr lang="cs-CZ" sz="1200">
                        <a:effectLst/>
                        <a:latin typeface="Calibri"/>
                        <a:ea typeface="Calibri"/>
                        <a:cs typeface="Times New Roman"/>
                      </a:endParaRPr>
                    </a:p>
                  </a:txBody>
                  <a:tcPr marL="40292" marR="40292" marT="0" marB="0"/>
                </a:tc>
                <a:tc>
                  <a:txBody>
                    <a:bodyPr/>
                    <a:lstStyle/>
                    <a:p>
                      <a:pPr algn="l">
                        <a:spcAft>
                          <a:spcPts val="0"/>
                        </a:spcAft>
                      </a:pPr>
                      <a:r>
                        <a:rPr lang="cs-CZ" sz="1050" dirty="0">
                          <a:effectLst/>
                        </a:rPr>
                        <a:t>Hnilobný produkt, (mikroorganismy), průmysl</a:t>
                      </a:r>
                      <a:endParaRPr lang="cs-CZ" sz="1200" dirty="0">
                        <a:effectLst/>
                        <a:latin typeface="Calibri"/>
                        <a:ea typeface="Calibri"/>
                        <a:cs typeface="Times New Roman"/>
                      </a:endParaRPr>
                    </a:p>
                  </a:txBody>
                  <a:tcPr marL="40292" marR="40292" marT="0" marB="0"/>
                </a:tc>
                <a:tc>
                  <a:txBody>
                    <a:bodyPr/>
                    <a:lstStyle/>
                    <a:p>
                      <a:pPr algn="l">
                        <a:spcAft>
                          <a:spcPts val="0"/>
                        </a:spcAft>
                      </a:pPr>
                      <a:r>
                        <a:rPr lang="cs-CZ" sz="1050" dirty="0">
                          <a:effectLst/>
                        </a:rPr>
                        <a:t>Stavební materiál, vlna a vlákna obsahující keratin, barviva, mikroorganismy</a:t>
                      </a:r>
                      <a:endParaRPr lang="cs-CZ" sz="1200" dirty="0">
                        <a:effectLst/>
                        <a:latin typeface="Calibri"/>
                        <a:ea typeface="Calibri"/>
                        <a:cs typeface="Times New Roman"/>
                      </a:endParaRPr>
                    </a:p>
                  </a:txBody>
                  <a:tcPr marL="40292" marR="40292" marT="0" marB="0"/>
                </a:tc>
              </a:tr>
              <a:tr h="500594">
                <a:tc>
                  <a:txBody>
                    <a:bodyPr/>
                    <a:lstStyle/>
                    <a:p>
                      <a:pPr algn="l">
                        <a:spcAft>
                          <a:spcPts val="0"/>
                        </a:spcAft>
                      </a:pPr>
                      <a:r>
                        <a:rPr lang="cs-CZ" sz="1050">
                          <a:effectLst/>
                        </a:rPr>
                        <a:t>Ozón (O</a:t>
                      </a:r>
                      <a:r>
                        <a:rPr lang="cs-CZ" sz="1050" baseline="-25000">
                          <a:effectLst/>
                        </a:rPr>
                        <a:t>3</a:t>
                      </a:r>
                      <a:r>
                        <a:rPr lang="cs-CZ" sz="1050">
                          <a:effectLst/>
                        </a:rPr>
                        <a:t>)</a:t>
                      </a:r>
                      <a:endParaRPr lang="cs-CZ" sz="1200">
                        <a:effectLst/>
                        <a:latin typeface="Calibri"/>
                        <a:ea typeface="Calibri"/>
                        <a:cs typeface="Times New Roman"/>
                      </a:endParaRPr>
                    </a:p>
                  </a:txBody>
                  <a:tcPr marL="40292" marR="40292" marT="0" marB="0"/>
                </a:tc>
                <a:tc>
                  <a:txBody>
                    <a:bodyPr/>
                    <a:lstStyle/>
                    <a:p>
                      <a:pPr algn="l">
                        <a:spcAft>
                          <a:spcPts val="0"/>
                        </a:spcAft>
                      </a:pPr>
                      <a:r>
                        <a:rPr lang="cs-CZ" sz="1050">
                          <a:effectLst/>
                        </a:rPr>
                        <a:t>Doprava, přírodní jevy</a:t>
                      </a:r>
                      <a:endParaRPr lang="cs-CZ" sz="1200">
                        <a:effectLst/>
                        <a:latin typeface="Calibri"/>
                        <a:ea typeface="Calibri"/>
                        <a:cs typeface="Times New Roman"/>
                      </a:endParaRPr>
                    </a:p>
                  </a:txBody>
                  <a:tcPr marL="40292" marR="40292" marT="0" marB="0"/>
                </a:tc>
                <a:tc>
                  <a:txBody>
                    <a:bodyPr/>
                    <a:lstStyle/>
                    <a:p>
                      <a:pPr algn="l">
                        <a:spcAft>
                          <a:spcPts val="0"/>
                        </a:spcAft>
                      </a:pPr>
                      <a:r>
                        <a:rPr lang="cs-CZ" sz="1050" dirty="0">
                          <a:effectLst/>
                        </a:rPr>
                        <a:t>Zdroje světla (UV), kopírovací a skenovací zařízení (UV), elektrické lapače hmyzu, elektrostatické výboje</a:t>
                      </a:r>
                      <a:endParaRPr lang="cs-CZ" sz="1200" dirty="0">
                        <a:effectLst/>
                        <a:latin typeface="Calibri"/>
                        <a:ea typeface="Calibri"/>
                        <a:cs typeface="Times New Roman"/>
                      </a:endParaRPr>
                    </a:p>
                  </a:txBody>
                  <a:tcPr marL="40292" marR="40292" marT="0" marB="0"/>
                </a:tc>
              </a:tr>
              <a:tr h="745712">
                <a:tc>
                  <a:txBody>
                    <a:bodyPr/>
                    <a:lstStyle/>
                    <a:p>
                      <a:pPr algn="l">
                        <a:spcAft>
                          <a:spcPts val="0"/>
                        </a:spcAft>
                      </a:pPr>
                      <a:r>
                        <a:rPr lang="cs-CZ" sz="1050" dirty="0">
                          <a:effectLst/>
                        </a:rPr>
                        <a:t>Amoniak (NH</a:t>
                      </a:r>
                      <a:r>
                        <a:rPr lang="cs-CZ" sz="1050" baseline="-25000" dirty="0">
                          <a:effectLst/>
                        </a:rPr>
                        <a:t>3</a:t>
                      </a:r>
                      <a:r>
                        <a:rPr lang="cs-CZ" sz="1050" dirty="0">
                          <a:effectLst/>
                        </a:rPr>
                        <a:t>)</a:t>
                      </a:r>
                      <a:endParaRPr lang="cs-CZ" sz="1200" dirty="0">
                        <a:effectLst/>
                      </a:endParaRPr>
                    </a:p>
                    <a:p>
                      <a:pPr algn="l">
                        <a:spcAft>
                          <a:spcPts val="0"/>
                        </a:spcAft>
                      </a:pPr>
                      <a:r>
                        <a:rPr lang="cs-CZ" sz="1050" dirty="0">
                          <a:effectLst/>
                        </a:rPr>
                        <a:t>Hydroxid amonný (NH</a:t>
                      </a:r>
                      <a:r>
                        <a:rPr lang="cs-CZ" sz="1050" baseline="-25000" dirty="0">
                          <a:effectLst/>
                        </a:rPr>
                        <a:t>4</a:t>
                      </a:r>
                      <a:r>
                        <a:rPr lang="cs-CZ" sz="1050" dirty="0">
                          <a:effectLst/>
                        </a:rPr>
                        <a:t>OH)</a:t>
                      </a:r>
                      <a:endParaRPr lang="cs-CZ" sz="1200" dirty="0">
                        <a:effectLst/>
                      </a:endParaRPr>
                    </a:p>
                    <a:p>
                      <a:pPr algn="l">
                        <a:spcAft>
                          <a:spcPts val="0"/>
                        </a:spcAft>
                      </a:pPr>
                      <a:r>
                        <a:rPr lang="cs-CZ" sz="1050" dirty="0">
                          <a:effectLst/>
                        </a:rPr>
                        <a:t> </a:t>
                      </a:r>
                      <a:endParaRPr lang="cs-CZ" sz="1200" dirty="0">
                        <a:effectLst/>
                        <a:latin typeface="Calibri"/>
                        <a:ea typeface="Calibri"/>
                        <a:cs typeface="Times New Roman"/>
                      </a:endParaRPr>
                    </a:p>
                  </a:txBody>
                  <a:tcPr marL="40292" marR="40292" marT="0" marB="0"/>
                </a:tc>
                <a:tc>
                  <a:txBody>
                    <a:bodyPr/>
                    <a:lstStyle/>
                    <a:p>
                      <a:pPr algn="l">
                        <a:spcAft>
                          <a:spcPts val="0"/>
                        </a:spcAft>
                      </a:pPr>
                      <a:r>
                        <a:rPr lang="cs-CZ" sz="1050">
                          <a:effectLst/>
                        </a:rPr>
                        <a:t>Hnilobný produkt (mikroorganismy), průmysl, zemědělství (hnojiva)</a:t>
                      </a:r>
                      <a:endParaRPr lang="cs-CZ" sz="1200">
                        <a:effectLst/>
                        <a:latin typeface="Calibri"/>
                        <a:ea typeface="Calibri"/>
                        <a:cs typeface="Times New Roman"/>
                      </a:endParaRPr>
                    </a:p>
                  </a:txBody>
                  <a:tcPr marL="40292" marR="40292" marT="0" marB="0"/>
                </a:tc>
                <a:tc>
                  <a:txBody>
                    <a:bodyPr/>
                    <a:lstStyle/>
                    <a:p>
                      <a:pPr algn="l">
                        <a:spcAft>
                          <a:spcPts val="0"/>
                        </a:spcAft>
                      </a:pPr>
                      <a:r>
                        <a:rPr lang="cs-CZ" sz="1050" dirty="0">
                          <a:effectLst/>
                        </a:rPr>
                        <a:t>Čisticí prostředky, hnojiva na květiny, rozkladný produkt močoviny (kanalizace) </a:t>
                      </a:r>
                      <a:endParaRPr lang="cs-CZ" sz="1200" dirty="0">
                        <a:effectLst/>
                        <a:latin typeface="Calibri"/>
                        <a:ea typeface="Calibri"/>
                        <a:cs typeface="Times New Roman"/>
                      </a:endParaRPr>
                    </a:p>
                  </a:txBody>
                  <a:tcPr marL="40292" marR="40292" marT="0" marB="0"/>
                </a:tc>
              </a:tr>
              <a:tr h="894855">
                <a:tc>
                  <a:txBody>
                    <a:bodyPr/>
                    <a:lstStyle/>
                    <a:p>
                      <a:pPr algn="l">
                        <a:spcAft>
                          <a:spcPts val="0"/>
                        </a:spcAft>
                      </a:pPr>
                      <a:r>
                        <a:rPr lang="cs-CZ" sz="1050">
                          <a:effectLst/>
                        </a:rPr>
                        <a:t>Kyselina octová (CH</a:t>
                      </a:r>
                      <a:r>
                        <a:rPr lang="cs-CZ" sz="1050" baseline="-25000">
                          <a:effectLst/>
                        </a:rPr>
                        <a:t>3</a:t>
                      </a:r>
                      <a:r>
                        <a:rPr lang="cs-CZ" sz="1050">
                          <a:effectLst/>
                        </a:rPr>
                        <a:t>COOH)</a:t>
                      </a:r>
                      <a:endParaRPr lang="cs-CZ" sz="1200">
                        <a:effectLst/>
                      </a:endParaRPr>
                    </a:p>
                    <a:p>
                      <a:pPr algn="l">
                        <a:spcAft>
                          <a:spcPts val="0"/>
                        </a:spcAft>
                      </a:pPr>
                      <a:r>
                        <a:rPr lang="cs-CZ" sz="1050">
                          <a:effectLst/>
                        </a:rPr>
                        <a:t>Kyselina mravenčí (CHCOOH)</a:t>
                      </a:r>
                      <a:endParaRPr lang="cs-CZ" sz="1200">
                        <a:effectLst/>
                        <a:latin typeface="Calibri"/>
                        <a:ea typeface="Calibri"/>
                        <a:cs typeface="Times New Roman"/>
                      </a:endParaRPr>
                    </a:p>
                  </a:txBody>
                  <a:tcPr marL="40292" marR="40292" marT="0" marB="0"/>
                </a:tc>
                <a:tc>
                  <a:txBody>
                    <a:bodyPr/>
                    <a:lstStyle/>
                    <a:p>
                      <a:pPr algn="l">
                        <a:spcAft>
                          <a:spcPts val="0"/>
                        </a:spcAft>
                      </a:pPr>
                      <a:r>
                        <a:rPr lang="cs-CZ" sz="1050">
                          <a:effectLst/>
                        </a:rPr>
                        <a:t>Degradační produkty aldehydů a ketonů, průmysl, produkty kvašení, hmyz</a:t>
                      </a:r>
                      <a:endParaRPr lang="cs-CZ" sz="1200">
                        <a:effectLst/>
                        <a:latin typeface="Calibri"/>
                        <a:ea typeface="Calibri"/>
                        <a:cs typeface="Times New Roman"/>
                      </a:endParaRPr>
                    </a:p>
                  </a:txBody>
                  <a:tcPr marL="40292" marR="40292" marT="0" marB="0"/>
                </a:tc>
                <a:tc>
                  <a:txBody>
                    <a:bodyPr/>
                    <a:lstStyle/>
                    <a:p>
                      <a:pPr algn="l">
                        <a:spcAft>
                          <a:spcPts val="0"/>
                        </a:spcAft>
                      </a:pPr>
                      <a:r>
                        <a:rPr lang="cs-CZ" sz="1050" dirty="0">
                          <a:effectLst/>
                        </a:rPr>
                        <a:t>Stavební a konstrukční materiál, tvrdé dřevo (dub), nátěry (vinylacetáty), filmové nosiče (acetáty celulózy), dřevotříska (acetátové a formaldehydové pryskyřice), silikony</a:t>
                      </a:r>
                      <a:endParaRPr lang="cs-CZ" sz="1200" dirty="0">
                        <a:effectLst/>
                        <a:latin typeface="Calibri"/>
                        <a:ea typeface="Calibri"/>
                        <a:cs typeface="Times New Roman"/>
                      </a:endParaRPr>
                    </a:p>
                  </a:txBody>
                  <a:tcPr marL="40292" marR="40292" marT="0" marB="0"/>
                </a:tc>
              </a:tr>
              <a:tr h="500594">
                <a:tc>
                  <a:txBody>
                    <a:bodyPr/>
                    <a:lstStyle/>
                    <a:p>
                      <a:pPr algn="l">
                        <a:spcAft>
                          <a:spcPts val="0"/>
                        </a:spcAft>
                      </a:pPr>
                      <a:r>
                        <a:rPr lang="cs-CZ" sz="1050">
                          <a:effectLst/>
                        </a:rPr>
                        <a:t>Acetaldehyd</a:t>
                      </a:r>
                      <a:endParaRPr lang="cs-CZ" sz="1200">
                        <a:effectLst/>
                        <a:latin typeface="Calibri"/>
                        <a:ea typeface="Calibri"/>
                        <a:cs typeface="Times New Roman"/>
                      </a:endParaRPr>
                    </a:p>
                  </a:txBody>
                  <a:tcPr marL="40292" marR="40292" marT="0" marB="0"/>
                </a:tc>
                <a:tc>
                  <a:txBody>
                    <a:bodyPr/>
                    <a:lstStyle/>
                    <a:p>
                      <a:pPr algn="l">
                        <a:spcAft>
                          <a:spcPts val="0"/>
                        </a:spcAft>
                      </a:pPr>
                      <a:r>
                        <a:rPr lang="cs-CZ" sz="1050">
                          <a:effectLst/>
                        </a:rPr>
                        <a:t>Zemědělství (pesticidy), průmysl</a:t>
                      </a:r>
                      <a:endParaRPr lang="cs-CZ" sz="1200">
                        <a:effectLst/>
                        <a:latin typeface="Calibri"/>
                        <a:ea typeface="Calibri"/>
                        <a:cs typeface="Times New Roman"/>
                      </a:endParaRPr>
                    </a:p>
                  </a:txBody>
                  <a:tcPr marL="40292" marR="40292" marT="0" marB="0"/>
                </a:tc>
                <a:tc>
                  <a:txBody>
                    <a:bodyPr/>
                    <a:lstStyle/>
                    <a:p>
                      <a:pPr algn="l">
                        <a:spcAft>
                          <a:spcPts val="0"/>
                        </a:spcAft>
                      </a:pPr>
                      <a:r>
                        <a:rPr lang="cs-CZ" sz="1050" dirty="0">
                          <a:effectLst/>
                        </a:rPr>
                        <a:t>Stavební a konstrukční materiál (acetátové a formaldehydové pryskyřice) </a:t>
                      </a:r>
                      <a:endParaRPr lang="cs-CZ" sz="1200" dirty="0">
                        <a:effectLst/>
                        <a:latin typeface="Calibri"/>
                        <a:ea typeface="Calibri"/>
                        <a:cs typeface="Times New Roman"/>
                      </a:endParaRPr>
                    </a:p>
                  </a:txBody>
                  <a:tcPr marL="40292" marR="40292" marT="0" marB="0"/>
                </a:tc>
              </a:tr>
              <a:tr h="500594">
                <a:tc>
                  <a:txBody>
                    <a:bodyPr/>
                    <a:lstStyle/>
                    <a:p>
                      <a:pPr algn="l">
                        <a:spcAft>
                          <a:spcPts val="0"/>
                        </a:spcAft>
                      </a:pPr>
                      <a:r>
                        <a:rPr lang="cs-CZ" sz="1050">
                          <a:effectLst/>
                        </a:rPr>
                        <a:t>Formaldehyd (HCHO)</a:t>
                      </a:r>
                      <a:endParaRPr lang="cs-CZ" sz="1200">
                        <a:effectLst/>
                        <a:latin typeface="Calibri"/>
                        <a:ea typeface="Calibri"/>
                        <a:cs typeface="Times New Roman"/>
                      </a:endParaRPr>
                    </a:p>
                  </a:txBody>
                  <a:tcPr marL="40292" marR="40292" marT="0" marB="0"/>
                </a:tc>
                <a:tc>
                  <a:txBody>
                    <a:bodyPr/>
                    <a:lstStyle/>
                    <a:p>
                      <a:pPr algn="l">
                        <a:spcAft>
                          <a:spcPts val="0"/>
                        </a:spcAft>
                      </a:pPr>
                      <a:r>
                        <a:rPr lang="cs-CZ" sz="1050">
                          <a:effectLst/>
                        </a:rPr>
                        <a:t>Spalování alkoholu, průmysl</a:t>
                      </a:r>
                      <a:endParaRPr lang="cs-CZ" sz="1200">
                        <a:effectLst/>
                        <a:latin typeface="Calibri"/>
                        <a:ea typeface="Calibri"/>
                        <a:cs typeface="Times New Roman"/>
                      </a:endParaRPr>
                    </a:p>
                  </a:txBody>
                  <a:tcPr marL="40292" marR="40292" marT="0" marB="0"/>
                </a:tc>
                <a:tc>
                  <a:txBody>
                    <a:bodyPr/>
                    <a:lstStyle/>
                    <a:p>
                      <a:pPr algn="l">
                        <a:spcAft>
                          <a:spcPts val="0"/>
                        </a:spcAft>
                      </a:pPr>
                      <a:r>
                        <a:rPr lang="cs-CZ" sz="1050" dirty="0">
                          <a:effectLst/>
                        </a:rPr>
                        <a:t>Stavební a konstrukční materiál, lamináty (formaldehydové pryskyřice), textilní barviva</a:t>
                      </a:r>
                      <a:endParaRPr lang="cs-CZ" sz="1200" dirty="0">
                        <a:effectLst/>
                        <a:latin typeface="Calibri"/>
                        <a:ea typeface="Calibri"/>
                        <a:cs typeface="Times New Roman"/>
                      </a:endParaRPr>
                    </a:p>
                  </a:txBody>
                  <a:tcPr marL="40292" marR="40292" marT="0" marB="0"/>
                </a:tc>
              </a:tr>
              <a:tr h="500594">
                <a:tc>
                  <a:txBody>
                    <a:bodyPr/>
                    <a:lstStyle/>
                    <a:p>
                      <a:pPr algn="l">
                        <a:spcAft>
                          <a:spcPts val="0"/>
                        </a:spcAft>
                      </a:pPr>
                      <a:r>
                        <a:rPr lang="cs-CZ" sz="1050">
                          <a:effectLst/>
                        </a:rPr>
                        <a:t>Prachové </a:t>
                      </a:r>
                      <a:br>
                        <a:rPr lang="cs-CZ" sz="1050">
                          <a:effectLst/>
                        </a:rPr>
                      </a:br>
                      <a:r>
                        <a:rPr lang="cs-CZ" sz="1050">
                          <a:effectLst/>
                        </a:rPr>
                        <a:t>a aerosolové částice</a:t>
                      </a:r>
                      <a:endParaRPr lang="cs-CZ" sz="1200">
                        <a:effectLst/>
                        <a:latin typeface="Calibri"/>
                        <a:ea typeface="Calibri"/>
                        <a:cs typeface="Times New Roman"/>
                      </a:endParaRPr>
                    </a:p>
                  </a:txBody>
                  <a:tcPr marL="40292" marR="40292" marT="0" marB="0"/>
                </a:tc>
                <a:tc>
                  <a:txBody>
                    <a:bodyPr/>
                    <a:lstStyle/>
                    <a:p>
                      <a:pPr algn="l">
                        <a:spcAft>
                          <a:spcPts val="0"/>
                        </a:spcAft>
                      </a:pPr>
                      <a:r>
                        <a:rPr lang="cs-CZ" sz="1050" dirty="0">
                          <a:effectLst/>
                        </a:rPr>
                        <a:t>Spalovací motory, průmysl, doprava, pyl, zemědělství  </a:t>
                      </a:r>
                      <a:endParaRPr lang="cs-CZ" sz="1200" dirty="0">
                        <a:effectLst/>
                        <a:latin typeface="Calibri"/>
                        <a:ea typeface="Calibri"/>
                        <a:cs typeface="Times New Roman"/>
                      </a:endParaRPr>
                    </a:p>
                  </a:txBody>
                  <a:tcPr marL="40292" marR="40292" marT="0" marB="0"/>
                </a:tc>
                <a:tc>
                  <a:txBody>
                    <a:bodyPr/>
                    <a:lstStyle/>
                    <a:p>
                      <a:pPr algn="l">
                        <a:spcAft>
                          <a:spcPts val="0"/>
                        </a:spcAft>
                      </a:pPr>
                      <a:r>
                        <a:rPr lang="cs-CZ" sz="1050" dirty="0">
                          <a:effectLst/>
                        </a:rPr>
                        <a:t>Návštěvníci, interiér (omítka), nevhodná klimatizace a větrání, cigaretový dým (dehet)</a:t>
                      </a:r>
                      <a:endParaRPr lang="cs-CZ" sz="1200" dirty="0">
                        <a:effectLst/>
                        <a:latin typeface="Calibri"/>
                        <a:ea typeface="Calibri"/>
                        <a:cs typeface="Times New Roman"/>
                      </a:endParaRPr>
                    </a:p>
                  </a:txBody>
                  <a:tcPr marL="40292" marR="40292" marT="0" marB="0"/>
                </a:tc>
              </a:tr>
            </a:tbl>
          </a:graphicData>
        </a:graphic>
      </p:graphicFrame>
    </p:spTree>
    <p:extLst>
      <p:ext uri="{BB962C8B-B14F-4D97-AF65-F5344CB8AC3E}">
        <p14:creationId xmlns:p14="http://schemas.microsoft.com/office/powerpoint/2010/main" val="4960258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9"/>
          <p:cNvPicPr>
            <a:picLocks noChangeAspect="1" noChangeArrowheads="1"/>
          </p:cNvPicPr>
          <p:nvPr/>
        </p:nvPicPr>
        <p:blipFill>
          <a:blip r:embed="rId3">
            <a:lum bright="80000" contrast="-6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Rectangle 2"/>
          <p:cNvSpPr>
            <a:spLocks noChangeArrowheads="1"/>
          </p:cNvSpPr>
          <p:nvPr/>
        </p:nvSpPr>
        <p:spPr bwMode="auto">
          <a:xfrm>
            <a:off x="0" y="0"/>
            <a:ext cx="609600" cy="6858000"/>
          </a:xfrm>
          <a:prstGeom prst="rect">
            <a:avLst/>
          </a:prstGeom>
          <a:solidFill>
            <a:srgbClr val="003366"/>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cs-CZ" sz="2400">
              <a:latin typeface="Calibri" pitchFamily="34" charset="0"/>
              <a:cs typeface="Arial" charset="0"/>
            </a:endParaRPr>
          </a:p>
        </p:txBody>
      </p:sp>
      <p:grpSp>
        <p:nvGrpSpPr>
          <p:cNvPr id="77828" name="Group 4"/>
          <p:cNvGrpSpPr>
            <a:grpSpLocks/>
          </p:cNvGrpSpPr>
          <p:nvPr/>
        </p:nvGrpSpPr>
        <p:grpSpPr bwMode="auto">
          <a:xfrm>
            <a:off x="0" y="357188"/>
            <a:ext cx="8153400" cy="6143625"/>
            <a:chOff x="48" y="192"/>
            <a:chExt cx="5136" cy="3870"/>
          </a:xfrm>
        </p:grpSpPr>
        <p:sp>
          <p:nvSpPr>
            <p:cNvPr id="77834" name="Line 3"/>
            <p:cNvSpPr>
              <a:spLocks noChangeShapeType="1"/>
            </p:cNvSpPr>
            <p:nvPr/>
          </p:nvSpPr>
          <p:spPr bwMode="auto">
            <a:xfrm flipV="1">
              <a:off x="471" y="576"/>
              <a:ext cx="4713" cy="6"/>
            </a:xfrm>
            <a:prstGeom prst="line">
              <a:avLst/>
            </a:prstGeom>
            <a:noFill/>
            <a:ln w="57150">
              <a:solidFill>
                <a:srgbClr val="003366"/>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7835" name="Text Box 8"/>
            <p:cNvSpPr txBox="1">
              <a:spLocks noChangeArrowheads="1"/>
            </p:cNvSpPr>
            <p:nvPr/>
          </p:nvSpPr>
          <p:spPr bwMode="auto">
            <a:xfrm>
              <a:off x="576" y="192"/>
              <a:ext cx="4599"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cs-CZ" altLang="cs-CZ" sz="2600" b="1">
                  <a:solidFill>
                    <a:srgbClr val="003366"/>
                  </a:solidFill>
                  <a:latin typeface="Arial" charset="0"/>
                  <a:cs typeface="Arial" charset="0"/>
                </a:rPr>
                <a:t>Vakuum a mráz</a:t>
              </a:r>
            </a:p>
          </p:txBody>
        </p:sp>
        <p:sp>
          <p:nvSpPr>
            <p:cNvPr id="77836" name="Text Box 5"/>
            <p:cNvSpPr txBox="1">
              <a:spLocks noChangeArrowheads="1"/>
            </p:cNvSpPr>
            <p:nvPr/>
          </p:nvSpPr>
          <p:spPr bwMode="auto">
            <a:xfrm rot="-5400000">
              <a:off x="-1246" y="1603"/>
              <a:ext cx="288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cs-CZ" altLang="cs-CZ" sz="2400" b="1">
                  <a:solidFill>
                    <a:schemeClr val="bg1"/>
                  </a:solidFill>
                  <a:latin typeface="Arial" charset="0"/>
                  <a:cs typeface="Arial" charset="0"/>
                </a:rPr>
                <a:t>METODICKÉ CENTRUM KONZERVACE </a:t>
              </a:r>
            </a:p>
          </p:txBody>
        </p:sp>
        <p:pic>
          <p:nvPicPr>
            <p:cNvPr id="77837" name="Picture 1036"/>
            <p:cNvPicPr>
              <a:picLocks noChangeAspect="1" noChangeArrowheads="1"/>
            </p:cNvPicPr>
            <p:nvPr/>
          </p:nvPicPr>
          <p:blipFill>
            <a:blip r:embed="rId4">
              <a:extLst>
                <a:ext uri="{28A0092B-C50C-407E-A947-70E740481C1C}">
                  <a14:useLocalDpi xmlns:a14="http://schemas.microsoft.com/office/drawing/2010/main" val="0"/>
                </a:ext>
              </a:extLst>
            </a:blip>
            <a:srcRect l="6464" t="34407" r="65189" b="28474"/>
            <a:stretch>
              <a:fillRect/>
            </a:stretch>
          </p:blipFill>
          <p:spPr bwMode="auto">
            <a:xfrm>
              <a:off x="48" y="3328"/>
              <a:ext cx="272"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8" name="Picture 1031" descr="F:\TMB\Dokumenty\Loga\new_logo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 y="3792"/>
              <a:ext cx="272"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9" name="Text Box 10"/>
            <p:cNvSpPr txBox="1">
              <a:spLocks noChangeArrowheads="1"/>
            </p:cNvSpPr>
            <p:nvPr/>
          </p:nvSpPr>
          <p:spPr bwMode="auto">
            <a:xfrm>
              <a:off x="672" y="1056"/>
              <a:ext cx="379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cs-CZ" altLang="cs-CZ" sz="2400">
                <a:solidFill>
                  <a:srgbClr val="002060"/>
                </a:solidFill>
              </a:endParaRPr>
            </a:p>
          </p:txBody>
        </p:sp>
      </p:grpSp>
      <p:pic>
        <p:nvPicPr>
          <p:cNvPr id="77829"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7900" y="981075"/>
            <a:ext cx="3384550" cy="283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7830" name="Text Box 17"/>
          <p:cNvSpPr txBox="1">
            <a:spLocks noChangeArrowheads="1"/>
          </p:cNvSpPr>
          <p:nvPr/>
        </p:nvSpPr>
        <p:spPr bwMode="auto">
          <a:xfrm>
            <a:off x="4787900" y="3933825"/>
            <a:ext cx="365601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cs-CZ" altLang="cs-CZ" sz="2000"/>
              <a:t>mrazící box pro materiál čekající na vysoušení - objem</a:t>
            </a:r>
            <a:r>
              <a:rPr lang="en-GB" altLang="cs-CZ" sz="2000"/>
              <a:t> 35 m</a:t>
            </a:r>
            <a:r>
              <a:rPr lang="en-GB" altLang="cs-CZ" sz="2000" baseline="30000"/>
              <a:t>3</a:t>
            </a:r>
            <a:endParaRPr lang="cs-CZ" altLang="cs-CZ" sz="2000" baseline="30000"/>
          </a:p>
        </p:txBody>
      </p:sp>
      <p:pic>
        <p:nvPicPr>
          <p:cNvPr id="77831" name="Picture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5650" y="2781300"/>
            <a:ext cx="3887788" cy="308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7832" name="Text Box 19"/>
          <p:cNvSpPr txBox="1">
            <a:spLocks noChangeArrowheads="1"/>
          </p:cNvSpPr>
          <p:nvPr/>
        </p:nvSpPr>
        <p:spPr bwMode="auto">
          <a:xfrm>
            <a:off x="838200" y="5791200"/>
            <a:ext cx="76581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cs-CZ" altLang="cs-CZ" sz="2000"/>
              <a:t>Mobilní lyofilizační komora – objem </a:t>
            </a:r>
            <a:r>
              <a:rPr lang="en-GB" altLang="cs-CZ" sz="2000"/>
              <a:t>2</a:t>
            </a:r>
            <a:r>
              <a:rPr lang="cs-CZ" altLang="cs-CZ" sz="2000"/>
              <a:t> </a:t>
            </a:r>
            <a:r>
              <a:rPr lang="en-GB" altLang="cs-CZ" sz="2000"/>
              <a:t>m</a:t>
            </a:r>
            <a:r>
              <a:rPr lang="en-GB" altLang="cs-CZ" sz="2000" baseline="30000"/>
              <a:t>3</a:t>
            </a:r>
            <a:r>
              <a:rPr lang="en-GB" altLang="cs-CZ" sz="2000"/>
              <a:t> (</a:t>
            </a:r>
            <a:r>
              <a:rPr lang="cs-CZ" altLang="cs-CZ" sz="2000"/>
              <a:t>vnitřní podmínky</a:t>
            </a:r>
            <a:r>
              <a:rPr lang="en-GB" altLang="cs-CZ" sz="2000"/>
              <a:t>: v</a:t>
            </a:r>
            <a:r>
              <a:rPr lang="cs-CZ" altLang="cs-CZ" sz="2000"/>
              <a:t>ak</a:t>
            </a:r>
            <a:r>
              <a:rPr lang="en-GB" altLang="cs-CZ" sz="2000"/>
              <a:t>uum, </a:t>
            </a:r>
            <a:r>
              <a:rPr lang="cs-CZ" altLang="cs-CZ" sz="2000"/>
              <a:t>teplota pod</a:t>
            </a:r>
            <a:r>
              <a:rPr lang="en-GB" altLang="cs-CZ" sz="2000"/>
              <a:t> -40 °C)</a:t>
            </a:r>
          </a:p>
        </p:txBody>
      </p:sp>
      <p:pic>
        <p:nvPicPr>
          <p:cNvPr id="77833" name="Picture 2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4213" y="981075"/>
            <a:ext cx="2447925" cy="204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045078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1" descr="https://www.muzeum-roztoky.cz/sites/default/files/styles/max_size/public/galerie/2018/02/06/kop_03_0.jpg?itok=yjwQmw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477838"/>
            <a:ext cx="4951413" cy="329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TextovéPole 2"/>
          <p:cNvSpPr txBox="1">
            <a:spLocks noChangeArrowheads="1"/>
          </p:cNvSpPr>
          <p:nvPr/>
        </p:nvSpPr>
        <p:spPr bwMode="auto">
          <a:xfrm>
            <a:off x="836613" y="3860800"/>
            <a:ext cx="73453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cs-CZ" altLang="cs-CZ" sz="2400"/>
              <a:t>Ionizující záření – gama (radioaktivní kobalt) – desinsekce dřeva, Konzervační pracoviště Roztoky u Prahy</a:t>
            </a:r>
          </a:p>
        </p:txBody>
      </p:sp>
      <p:pic>
        <p:nvPicPr>
          <p:cNvPr id="78852" name="Picture 5" descr="https://www.mmspektrum.com/content/image/gallery/0004_2015_106_1427289729/rosatom_tab_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7513" y="4691063"/>
            <a:ext cx="5770562"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15246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9"/>
          <p:cNvPicPr>
            <a:picLocks noChangeAspect="1" noChangeArrowheads="1"/>
          </p:cNvPicPr>
          <p:nvPr/>
        </p:nvPicPr>
        <p:blipFill>
          <a:blip r:embed="rId3">
            <a:lum bright="80000" contrast="-6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Rectangle 2"/>
          <p:cNvSpPr>
            <a:spLocks noChangeArrowheads="1"/>
          </p:cNvSpPr>
          <p:nvPr/>
        </p:nvSpPr>
        <p:spPr bwMode="auto">
          <a:xfrm>
            <a:off x="0" y="0"/>
            <a:ext cx="609600" cy="6858000"/>
          </a:xfrm>
          <a:prstGeom prst="rect">
            <a:avLst/>
          </a:prstGeom>
          <a:solidFill>
            <a:srgbClr val="003366"/>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cs-CZ" sz="2400">
              <a:latin typeface="Calibri" pitchFamily="34" charset="0"/>
              <a:cs typeface="Arial" charset="0"/>
            </a:endParaRPr>
          </a:p>
        </p:txBody>
      </p:sp>
      <p:grpSp>
        <p:nvGrpSpPr>
          <p:cNvPr id="79876" name="Group 4"/>
          <p:cNvGrpSpPr>
            <a:grpSpLocks/>
          </p:cNvGrpSpPr>
          <p:nvPr/>
        </p:nvGrpSpPr>
        <p:grpSpPr bwMode="auto">
          <a:xfrm>
            <a:off x="0" y="357188"/>
            <a:ext cx="8153400" cy="6143625"/>
            <a:chOff x="48" y="192"/>
            <a:chExt cx="5136" cy="3870"/>
          </a:xfrm>
        </p:grpSpPr>
        <p:sp>
          <p:nvSpPr>
            <p:cNvPr id="79883" name="Line 3"/>
            <p:cNvSpPr>
              <a:spLocks noChangeShapeType="1"/>
            </p:cNvSpPr>
            <p:nvPr/>
          </p:nvSpPr>
          <p:spPr bwMode="auto">
            <a:xfrm flipV="1">
              <a:off x="471" y="576"/>
              <a:ext cx="4713" cy="6"/>
            </a:xfrm>
            <a:prstGeom prst="line">
              <a:avLst/>
            </a:prstGeom>
            <a:noFill/>
            <a:ln w="57150">
              <a:solidFill>
                <a:srgbClr val="003366"/>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9884" name="Text Box 8"/>
            <p:cNvSpPr txBox="1">
              <a:spLocks noChangeArrowheads="1"/>
            </p:cNvSpPr>
            <p:nvPr/>
          </p:nvSpPr>
          <p:spPr bwMode="auto">
            <a:xfrm>
              <a:off x="576" y="192"/>
              <a:ext cx="4599"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cs-CZ" altLang="cs-CZ" sz="2600" b="1">
                  <a:solidFill>
                    <a:srgbClr val="003366"/>
                  </a:solidFill>
                  <a:latin typeface="Arial" charset="0"/>
                  <a:cs typeface="Arial" charset="0"/>
                </a:rPr>
                <a:t>Inertní atmosféra a teplo</a:t>
              </a:r>
            </a:p>
          </p:txBody>
        </p:sp>
        <p:sp>
          <p:nvSpPr>
            <p:cNvPr id="79885" name="Text Box 5"/>
            <p:cNvSpPr txBox="1">
              <a:spLocks noChangeArrowheads="1"/>
            </p:cNvSpPr>
            <p:nvPr/>
          </p:nvSpPr>
          <p:spPr bwMode="auto">
            <a:xfrm rot="-5400000">
              <a:off x="-1246" y="1603"/>
              <a:ext cx="288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cs-CZ" altLang="cs-CZ" sz="2400" b="1">
                  <a:solidFill>
                    <a:schemeClr val="bg1"/>
                  </a:solidFill>
                  <a:latin typeface="Arial" charset="0"/>
                  <a:cs typeface="Arial" charset="0"/>
                </a:rPr>
                <a:t>METODICKÉ CENTRUM KONZERVACE </a:t>
              </a:r>
            </a:p>
          </p:txBody>
        </p:sp>
        <p:pic>
          <p:nvPicPr>
            <p:cNvPr id="79886" name="Picture 1036"/>
            <p:cNvPicPr>
              <a:picLocks noChangeAspect="1" noChangeArrowheads="1"/>
            </p:cNvPicPr>
            <p:nvPr/>
          </p:nvPicPr>
          <p:blipFill>
            <a:blip r:embed="rId4">
              <a:extLst>
                <a:ext uri="{28A0092B-C50C-407E-A947-70E740481C1C}">
                  <a14:useLocalDpi xmlns:a14="http://schemas.microsoft.com/office/drawing/2010/main" val="0"/>
                </a:ext>
              </a:extLst>
            </a:blip>
            <a:srcRect l="6464" t="34407" r="65189" b="28474"/>
            <a:stretch>
              <a:fillRect/>
            </a:stretch>
          </p:blipFill>
          <p:spPr bwMode="auto">
            <a:xfrm>
              <a:off x="48" y="3328"/>
              <a:ext cx="272"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7" name="Picture 1031" descr="F:\TMB\Dokumenty\Loga\new_logo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 y="3792"/>
              <a:ext cx="272"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8" name="Text Box 10"/>
            <p:cNvSpPr txBox="1">
              <a:spLocks noChangeArrowheads="1"/>
            </p:cNvSpPr>
            <p:nvPr/>
          </p:nvSpPr>
          <p:spPr bwMode="auto">
            <a:xfrm>
              <a:off x="672" y="1056"/>
              <a:ext cx="379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cs-CZ" altLang="cs-CZ" sz="2400">
                <a:solidFill>
                  <a:srgbClr val="002060"/>
                </a:solidFill>
              </a:endParaRPr>
            </a:p>
          </p:txBody>
        </p:sp>
      </p:grpSp>
      <p:pic>
        <p:nvPicPr>
          <p:cNvPr id="79877" name="Picture 17" descr="austri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213" y="1052513"/>
            <a:ext cx="3468687" cy="260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8" name="Text Box 18"/>
          <p:cNvSpPr txBox="1">
            <a:spLocks noChangeArrowheads="1"/>
          </p:cNvSpPr>
          <p:nvPr/>
        </p:nvSpPr>
        <p:spPr bwMode="auto">
          <a:xfrm>
            <a:off x="684213" y="3716338"/>
            <a:ext cx="3455987" cy="196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cs-CZ" altLang="cs-CZ" sz="2400"/>
              <a:t>Plynování střechy </a:t>
            </a:r>
          </a:p>
          <a:p>
            <a:pPr eaLnBrk="1" hangingPunct="1">
              <a:spcBef>
                <a:spcPct val="50000"/>
              </a:spcBef>
              <a:buFontTx/>
              <a:buNone/>
            </a:pPr>
            <a:r>
              <a:rPr lang="cs-CZ" altLang="cs-CZ" sz="1400"/>
              <a:t>2-4 týdny</a:t>
            </a:r>
          </a:p>
          <a:p>
            <a:pPr eaLnBrk="1" hangingPunct="1">
              <a:spcBef>
                <a:spcPct val="50000"/>
              </a:spcBef>
              <a:buFontTx/>
              <a:buNone/>
            </a:pPr>
            <a:r>
              <a:rPr lang="cs-CZ" altLang="cs-CZ" sz="1400"/>
              <a:t>-dusík ( O 0,1-1%)</a:t>
            </a:r>
          </a:p>
          <a:p>
            <a:pPr eaLnBrk="1" hangingPunct="1">
              <a:spcBef>
                <a:spcPct val="50000"/>
              </a:spcBef>
              <a:buFontTx/>
              <a:buNone/>
            </a:pPr>
            <a:r>
              <a:rPr lang="cs-CZ" altLang="cs-CZ" sz="1400"/>
              <a:t>-argon (O pod 1%)</a:t>
            </a:r>
          </a:p>
          <a:p>
            <a:pPr eaLnBrk="1" hangingPunct="1">
              <a:spcBef>
                <a:spcPct val="50000"/>
              </a:spcBef>
              <a:buFontTx/>
              <a:buNone/>
            </a:pPr>
            <a:r>
              <a:rPr lang="cs-CZ" altLang="cs-CZ" sz="1400"/>
              <a:t>-oxid uhličitý 60%</a:t>
            </a:r>
          </a:p>
          <a:p>
            <a:pPr eaLnBrk="1" hangingPunct="1">
              <a:spcBef>
                <a:spcPct val="50000"/>
              </a:spcBef>
              <a:buFontTx/>
              <a:buNone/>
            </a:pPr>
            <a:r>
              <a:rPr lang="cs-CZ" altLang="cs-CZ" sz="1400"/>
              <a:t>-změs 60% CO2 40% N</a:t>
            </a:r>
          </a:p>
        </p:txBody>
      </p:sp>
      <p:pic>
        <p:nvPicPr>
          <p:cNvPr id="79879" name="Picture 20" descr="660249_Kammer_Salzbur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84663" y="1052513"/>
            <a:ext cx="3449637"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80" name="Text Box 21"/>
          <p:cNvSpPr txBox="1">
            <a:spLocks noChangeArrowheads="1"/>
          </p:cNvSpPr>
          <p:nvPr/>
        </p:nvSpPr>
        <p:spPr bwMode="auto">
          <a:xfrm>
            <a:off x="4284663" y="3644900"/>
            <a:ext cx="4103687"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cs-CZ" altLang="cs-CZ" sz="2400"/>
              <a:t>Komora na hubení škůdců teplem (thermo lignum Austria)</a:t>
            </a:r>
          </a:p>
          <a:p>
            <a:pPr eaLnBrk="1" hangingPunct="1">
              <a:spcBef>
                <a:spcPct val="50000"/>
              </a:spcBef>
              <a:buFontTx/>
              <a:buNone/>
            </a:pPr>
            <a:r>
              <a:rPr lang="cs-CZ" altLang="cs-CZ" sz="1400"/>
              <a:t>Koagulace bílkovin nad 50°C</a:t>
            </a:r>
          </a:p>
          <a:p>
            <a:pPr eaLnBrk="1" hangingPunct="1">
              <a:spcBef>
                <a:spcPct val="50000"/>
              </a:spcBef>
              <a:buFontTx/>
              <a:buChar char="-"/>
            </a:pPr>
            <a:r>
              <a:rPr lang="cs-CZ" altLang="cs-CZ" sz="1400"/>
              <a:t>Materiálové zatížení teplota do 60°C</a:t>
            </a:r>
          </a:p>
          <a:p>
            <a:pPr eaLnBrk="1" hangingPunct="1">
              <a:spcBef>
                <a:spcPct val="50000"/>
              </a:spcBef>
              <a:buFontTx/>
              <a:buChar char="-"/>
            </a:pPr>
            <a:r>
              <a:rPr lang="cs-CZ" altLang="cs-CZ" sz="1400"/>
              <a:t>Vyrovnávaní RV během procesu</a:t>
            </a:r>
          </a:p>
        </p:txBody>
      </p:sp>
      <p:sp>
        <p:nvSpPr>
          <p:cNvPr id="79881" name="Text Box 22"/>
          <p:cNvSpPr txBox="1">
            <a:spLocks noChangeArrowheads="1"/>
          </p:cNvSpPr>
          <p:nvPr/>
        </p:nvSpPr>
        <p:spPr bwMode="auto">
          <a:xfrm>
            <a:off x="611188" y="6156325"/>
            <a:ext cx="36734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cs-CZ" altLang="cs-CZ" sz="1000"/>
              <a:t>Dezinfekce a dezinsekce historických materiálů plynováním </a:t>
            </a:r>
            <a:br>
              <a:rPr lang="cs-CZ" altLang="cs-CZ" sz="1000"/>
            </a:br>
            <a:r>
              <a:rPr lang="cs-CZ" altLang="cs-CZ" sz="1000"/>
              <a:t>Irena Kučerová, Markéta Slezáková, Kateřina Vosátková Uveřejněno v časopise Zprávy památkové péče, 59 (1999), č. 8, ss. 265-269 </a:t>
            </a:r>
          </a:p>
        </p:txBody>
      </p:sp>
      <p:pic>
        <p:nvPicPr>
          <p:cNvPr id="79882" name="Picture 26" descr="obr1"/>
          <p:cNvPicPr>
            <a:picLocks noChangeAspect="1" noChangeArrowheads="1"/>
          </p:cNvPicPr>
          <p:nvPr/>
        </p:nvPicPr>
        <p:blipFill>
          <a:blip r:embed="rId8">
            <a:extLst>
              <a:ext uri="{28A0092B-C50C-407E-A947-70E740481C1C}">
                <a14:useLocalDpi xmlns:a14="http://schemas.microsoft.com/office/drawing/2010/main" val="0"/>
              </a:ext>
            </a:extLst>
          </a:blip>
          <a:srcRect l="12442" t="14079" r="19211" b="15527"/>
          <a:stretch>
            <a:fillRect/>
          </a:stretch>
        </p:blipFill>
        <p:spPr bwMode="auto">
          <a:xfrm>
            <a:off x="4140200" y="5353050"/>
            <a:ext cx="4824413" cy="131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875217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34" descr="571-787-thickbo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8488" y="1125538"/>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899" name="Picture 28" descr="past-na-krysy-sklopna-mult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0338" y="3644900"/>
            <a:ext cx="1793875" cy="135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0" name="Picture 32" descr="126670-original-h7qex"/>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4300" y="1557338"/>
            <a:ext cx="3167063" cy="230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1" name="Rectangle 2"/>
          <p:cNvSpPr>
            <a:spLocks noChangeArrowheads="1"/>
          </p:cNvSpPr>
          <p:nvPr/>
        </p:nvSpPr>
        <p:spPr bwMode="auto">
          <a:xfrm>
            <a:off x="0" y="0"/>
            <a:ext cx="609600" cy="6858000"/>
          </a:xfrm>
          <a:prstGeom prst="rect">
            <a:avLst/>
          </a:prstGeom>
          <a:solidFill>
            <a:srgbClr val="003366"/>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cs-CZ" sz="2400">
              <a:latin typeface="Calibri" pitchFamily="34" charset="0"/>
              <a:cs typeface="Arial" charset="0"/>
            </a:endParaRPr>
          </a:p>
        </p:txBody>
      </p:sp>
      <p:grpSp>
        <p:nvGrpSpPr>
          <p:cNvPr id="80902" name="Group 4"/>
          <p:cNvGrpSpPr>
            <a:grpSpLocks/>
          </p:cNvGrpSpPr>
          <p:nvPr/>
        </p:nvGrpSpPr>
        <p:grpSpPr bwMode="auto">
          <a:xfrm>
            <a:off x="0" y="357188"/>
            <a:ext cx="8153400" cy="6143625"/>
            <a:chOff x="48" y="192"/>
            <a:chExt cx="5136" cy="3870"/>
          </a:xfrm>
        </p:grpSpPr>
        <p:sp>
          <p:nvSpPr>
            <p:cNvPr id="80910" name="Line 3"/>
            <p:cNvSpPr>
              <a:spLocks noChangeShapeType="1"/>
            </p:cNvSpPr>
            <p:nvPr/>
          </p:nvSpPr>
          <p:spPr bwMode="auto">
            <a:xfrm flipV="1">
              <a:off x="471" y="576"/>
              <a:ext cx="4713" cy="6"/>
            </a:xfrm>
            <a:prstGeom prst="line">
              <a:avLst/>
            </a:prstGeom>
            <a:noFill/>
            <a:ln w="57150">
              <a:solidFill>
                <a:srgbClr val="003366"/>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80911" name="Text Box 8"/>
            <p:cNvSpPr txBox="1">
              <a:spLocks noChangeArrowheads="1"/>
            </p:cNvSpPr>
            <p:nvPr/>
          </p:nvSpPr>
          <p:spPr bwMode="auto">
            <a:xfrm>
              <a:off x="576" y="192"/>
              <a:ext cx="4599"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cs-CZ" altLang="cs-CZ" sz="2600" b="1">
                <a:solidFill>
                  <a:srgbClr val="003366"/>
                </a:solidFill>
                <a:latin typeface="Arial" charset="0"/>
                <a:cs typeface="Arial" charset="0"/>
              </a:endParaRPr>
            </a:p>
          </p:txBody>
        </p:sp>
        <p:sp>
          <p:nvSpPr>
            <p:cNvPr id="80912" name="Text Box 5"/>
            <p:cNvSpPr txBox="1">
              <a:spLocks noChangeArrowheads="1"/>
            </p:cNvSpPr>
            <p:nvPr/>
          </p:nvSpPr>
          <p:spPr bwMode="auto">
            <a:xfrm rot="-5400000">
              <a:off x="-1246" y="1603"/>
              <a:ext cx="288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cs-CZ" altLang="cs-CZ" sz="2400" b="1">
                  <a:solidFill>
                    <a:schemeClr val="bg1"/>
                  </a:solidFill>
                  <a:latin typeface="Arial" charset="0"/>
                  <a:cs typeface="Arial" charset="0"/>
                </a:rPr>
                <a:t>METODICKÉ CENTRUM KONZERVACE </a:t>
              </a:r>
            </a:p>
          </p:txBody>
        </p:sp>
        <p:pic>
          <p:nvPicPr>
            <p:cNvPr id="80913" name="Picture 1036"/>
            <p:cNvPicPr>
              <a:picLocks noChangeAspect="1" noChangeArrowheads="1"/>
            </p:cNvPicPr>
            <p:nvPr/>
          </p:nvPicPr>
          <p:blipFill>
            <a:blip r:embed="rId6">
              <a:extLst>
                <a:ext uri="{28A0092B-C50C-407E-A947-70E740481C1C}">
                  <a14:useLocalDpi xmlns:a14="http://schemas.microsoft.com/office/drawing/2010/main" val="0"/>
                </a:ext>
              </a:extLst>
            </a:blip>
            <a:srcRect l="6464" t="34407" r="65189" b="28474"/>
            <a:stretch>
              <a:fillRect/>
            </a:stretch>
          </p:blipFill>
          <p:spPr bwMode="auto">
            <a:xfrm>
              <a:off x="48" y="3328"/>
              <a:ext cx="272" cy="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14" name="Picture 1031" descr="F:\TMB\Dokumenty\Loga\new_logo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 y="3792"/>
              <a:ext cx="272"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15" name="Text Box 10"/>
            <p:cNvSpPr txBox="1">
              <a:spLocks noChangeArrowheads="1"/>
            </p:cNvSpPr>
            <p:nvPr/>
          </p:nvSpPr>
          <p:spPr bwMode="auto">
            <a:xfrm>
              <a:off x="672" y="1056"/>
              <a:ext cx="379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cs-CZ" altLang="cs-CZ" sz="2400">
                <a:solidFill>
                  <a:srgbClr val="002060"/>
                </a:solidFill>
              </a:endParaRPr>
            </a:p>
          </p:txBody>
        </p:sp>
      </p:grpSp>
      <p:sp>
        <p:nvSpPr>
          <p:cNvPr id="80903" name="Text Box 17"/>
          <p:cNvSpPr txBox="1">
            <a:spLocks noChangeArrowheads="1"/>
          </p:cNvSpPr>
          <p:nvPr/>
        </p:nvSpPr>
        <p:spPr bwMode="auto">
          <a:xfrm>
            <a:off x="684213" y="333375"/>
            <a:ext cx="7559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cs-CZ" altLang="cs-CZ" sz="2400" b="1">
                <a:solidFill>
                  <a:srgbClr val="003399"/>
                </a:solidFill>
              </a:rPr>
              <a:t>Jednoduché monitorovací prostředky</a:t>
            </a:r>
          </a:p>
        </p:txBody>
      </p:sp>
      <p:pic>
        <p:nvPicPr>
          <p:cNvPr id="80904" name="Picture 19" descr="Lapač hmyzu Esprit Z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88125" y="4868863"/>
            <a:ext cx="1006475"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5" name="Picture 20" descr="insect trappi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08400" y="981075"/>
            <a:ext cx="2016125"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6" name="Picture 22" descr="6da6a1c45a_7377339_o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7088" y="3789363"/>
            <a:ext cx="1836737"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7" name="Picture 26" descr="my%C5%A1ipast-150x15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51050" y="4797425"/>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8" name="Text Box 29"/>
          <p:cNvSpPr txBox="1">
            <a:spLocks noChangeArrowheads="1"/>
          </p:cNvSpPr>
          <p:nvPr/>
        </p:nvSpPr>
        <p:spPr bwMode="auto">
          <a:xfrm>
            <a:off x="684213" y="1052513"/>
            <a:ext cx="3887787" cy="2843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endParaRPr lang="cs-CZ" altLang="cs-CZ" sz="2400"/>
          </a:p>
          <a:p>
            <a:pPr eaLnBrk="1" hangingPunct="1">
              <a:spcBef>
                <a:spcPct val="50000"/>
              </a:spcBef>
              <a:buFontTx/>
              <a:buChar char="-"/>
            </a:pPr>
            <a:r>
              <a:rPr lang="cs-CZ" altLang="cs-CZ" sz="2400"/>
              <a:t> Požerové stopy</a:t>
            </a:r>
          </a:p>
          <a:p>
            <a:pPr eaLnBrk="1" hangingPunct="1">
              <a:spcBef>
                <a:spcPct val="50000"/>
              </a:spcBef>
              <a:buFontTx/>
              <a:buChar char="-"/>
            </a:pPr>
            <a:r>
              <a:rPr lang="cs-CZ" altLang="cs-CZ" sz="2400"/>
              <a:t> Biologické stopy (výměšky)</a:t>
            </a:r>
          </a:p>
          <a:p>
            <a:pPr eaLnBrk="1" hangingPunct="1">
              <a:spcBef>
                <a:spcPct val="50000"/>
              </a:spcBef>
              <a:buFontTx/>
              <a:buChar char="-"/>
            </a:pPr>
            <a:r>
              <a:rPr lang="cs-CZ" altLang="cs-CZ" sz="2400"/>
              <a:t> Pozorování</a:t>
            </a:r>
          </a:p>
          <a:p>
            <a:pPr eaLnBrk="1" hangingPunct="1">
              <a:spcBef>
                <a:spcPct val="50000"/>
              </a:spcBef>
              <a:buFontTx/>
              <a:buChar char="-"/>
            </a:pPr>
            <a:endParaRPr lang="cs-CZ" altLang="cs-CZ" sz="2400"/>
          </a:p>
          <a:p>
            <a:pPr eaLnBrk="1" hangingPunct="1">
              <a:spcBef>
                <a:spcPct val="50000"/>
              </a:spcBef>
              <a:buFontTx/>
              <a:buChar char="-"/>
            </a:pPr>
            <a:endParaRPr lang="cs-CZ" altLang="cs-CZ" sz="2400"/>
          </a:p>
          <a:p>
            <a:pPr eaLnBrk="1" hangingPunct="1">
              <a:spcBef>
                <a:spcPct val="50000"/>
              </a:spcBef>
              <a:buFontTx/>
              <a:buChar char="-"/>
            </a:pPr>
            <a:endParaRPr lang="cs-CZ" altLang="cs-CZ" sz="2400"/>
          </a:p>
        </p:txBody>
      </p:sp>
      <p:sp>
        <p:nvSpPr>
          <p:cNvPr id="80909" name="Text Box 30"/>
          <p:cNvSpPr txBox="1">
            <a:spLocks noChangeArrowheads="1"/>
          </p:cNvSpPr>
          <p:nvPr/>
        </p:nvSpPr>
        <p:spPr bwMode="auto">
          <a:xfrm>
            <a:off x="4787900" y="4014788"/>
            <a:ext cx="3744913" cy="2843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cs-CZ" altLang="cs-CZ" sz="2400"/>
              <a:t>Jednoduché lapače a pasti</a:t>
            </a:r>
          </a:p>
          <a:p>
            <a:pPr eaLnBrk="1" hangingPunct="1">
              <a:spcBef>
                <a:spcPct val="50000"/>
              </a:spcBef>
              <a:buFontTx/>
              <a:buNone/>
            </a:pPr>
            <a:r>
              <a:rPr lang="cs-CZ" altLang="cs-CZ" sz="2400"/>
              <a:t>- Potravinové - návnadové</a:t>
            </a:r>
          </a:p>
          <a:p>
            <a:pPr eaLnBrk="1" hangingPunct="1">
              <a:spcBef>
                <a:spcPct val="50000"/>
              </a:spcBef>
              <a:buFontTx/>
              <a:buNone/>
            </a:pPr>
            <a:r>
              <a:rPr lang="cs-CZ" altLang="cs-CZ" sz="2400"/>
              <a:t>- feromonové</a:t>
            </a:r>
          </a:p>
          <a:p>
            <a:pPr eaLnBrk="1" hangingPunct="1">
              <a:spcBef>
                <a:spcPct val="50000"/>
              </a:spcBef>
              <a:buFontTx/>
              <a:buChar char="-"/>
            </a:pPr>
            <a:r>
              <a:rPr lang="cs-CZ" altLang="cs-CZ" sz="2400"/>
              <a:t> světelné</a:t>
            </a:r>
          </a:p>
          <a:p>
            <a:pPr eaLnBrk="1" hangingPunct="1">
              <a:spcBef>
                <a:spcPct val="50000"/>
              </a:spcBef>
              <a:buFontTx/>
              <a:buChar char="-"/>
            </a:pPr>
            <a:r>
              <a:rPr lang="cs-CZ" altLang="cs-CZ" sz="2400"/>
              <a:t> mechanické</a:t>
            </a:r>
          </a:p>
          <a:p>
            <a:pPr eaLnBrk="1" hangingPunct="1">
              <a:spcBef>
                <a:spcPct val="50000"/>
              </a:spcBef>
              <a:buFontTx/>
              <a:buChar char="-"/>
            </a:pPr>
            <a:endParaRPr lang="cs-CZ" altLang="cs-CZ" sz="2400"/>
          </a:p>
          <a:p>
            <a:pPr eaLnBrk="1" hangingPunct="1">
              <a:spcBef>
                <a:spcPct val="50000"/>
              </a:spcBef>
              <a:buFontTx/>
              <a:buChar char="-"/>
            </a:pPr>
            <a:endParaRPr lang="cs-CZ" altLang="cs-CZ" sz="2400"/>
          </a:p>
        </p:txBody>
      </p:sp>
    </p:spTree>
    <p:extLst>
      <p:ext uri="{BB962C8B-B14F-4D97-AF65-F5344CB8AC3E}">
        <p14:creationId xmlns:p14="http://schemas.microsoft.com/office/powerpoint/2010/main" val="423259782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Otázky k opakování</a:t>
            </a:r>
            <a:endParaRPr lang="cs-CZ" dirty="0"/>
          </a:p>
        </p:txBody>
      </p:sp>
      <p:sp>
        <p:nvSpPr>
          <p:cNvPr id="3" name="Zástupný symbol pro obsah 2"/>
          <p:cNvSpPr>
            <a:spLocks noGrp="1"/>
          </p:cNvSpPr>
          <p:nvPr>
            <p:ph idx="1"/>
          </p:nvPr>
        </p:nvSpPr>
        <p:spPr/>
        <p:txBody>
          <a:bodyPr/>
          <a:lstStyle/>
          <a:p>
            <a:r>
              <a:rPr lang="cs-CZ" dirty="0" smtClean="0"/>
              <a:t>Co patří mezi integrovanou ochranu před biologickými škůdci?</a:t>
            </a:r>
          </a:p>
          <a:p>
            <a:r>
              <a:rPr lang="cs-CZ" dirty="0" smtClean="0"/>
              <a:t>Jmenujte hlavní zásady preventivních opatření pro zamezení výskytu biolog. škůdců v muzeích.</a:t>
            </a:r>
          </a:p>
          <a:p>
            <a:r>
              <a:rPr lang="cs-CZ" dirty="0" smtClean="0"/>
              <a:t>Jaké znáte fyzikální a chemické metody pro likvidaci hmyzu a plísní? </a:t>
            </a:r>
            <a:endParaRPr lang="cs-CZ" dirty="0"/>
          </a:p>
        </p:txBody>
      </p:sp>
    </p:spTree>
    <p:extLst>
      <p:ext uri="{BB962C8B-B14F-4D97-AF65-F5344CB8AC3E}">
        <p14:creationId xmlns:p14="http://schemas.microsoft.com/office/powerpoint/2010/main" val="31995337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Nadpis 1"/>
          <p:cNvSpPr>
            <a:spLocks noGrp="1"/>
          </p:cNvSpPr>
          <p:nvPr>
            <p:ph type="title"/>
          </p:nvPr>
        </p:nvSpPr>
        <p:spPr/>
        <p:txBody>
          <a:bodyPr/>
          <a:lstStyle/>
          <a:p>
            <a:r>
              <a:rPr lang="cs-CZ" altLang="cs-CZ" smtClean="0"/>
              <a:t>Literatura</a:t>
            </a:r>
          </a:p>
        </p:txBody>
      </p:sp>
      <p:sp>
        <p:nvSpPr>
          <p:cNvPr id="3" name="Zástupný symbol pro obsah 2"/>
          <p:cNvSpPr>
            <a:spLocks noGrp="1"/>
          </p:cNvSpPr>
          <p:nvPr>
            <p:ph idx="1"/>
          </p:nvPr>
        </p:nvSpPr>
        <p:spPr/>
        <p:txBody>
          <a:bodyPr/>
          <a:lstStyle/>
          <a:p>
            <a:pPr>
              <a:defRPr/>
            </a:pPr>
            <a:r>
              <a:rPr lang="cs-CZ" sz="2000" dirty="0" smtClean="0"/>
              <a:t>Metodika uchovávání předmětů kulturní povahy, Technické muzeum v Brně, 2018; </a:t>
            </a:r>
            <a:r>
              <a:rPr lang="cs-CZ" sz="2000" dirty="0" smtClean="0">
                <a:hlinkClick r:id="rId3"/>
              </a:rPr>
              <a:t>https://mck.technicalmuseum.cz/</a:t>
            </a:r>
            <a:r>
              <a:rPr lang="cs-CZ" sz="2000" dirty="0" err="1" smtClean="0">
                <a:hlinkClick r:id="rId3"/>
              </a:rPr>
              <a:t>wp-content</a:t>
            </a:r>
            <a:r>
              <a:rPr lang="cs-CZ" sz="2000" dirty="0" smtClean="0">
                <a:hlinkClick r:id="rId3"/>
              </a:rPr>
              <a:t>/</a:t>
            </a:r>
            <a:r>
              <a:rPr lang="cs-CZ" sz="2000" dirty="0" err="1" smtClean="0">
                <a:hlinkClick r:id="rId3"/>
              </a:rPr>
              <a:t>uploads</a:t>
            </a:r>
            <a:r>
              <a:rPr lang="cs-CZ" sz="2000" dirty="0" smtClean="0">
                <a:hlinkClick r:id="rId3"/>
              </a:rPr>
              <a:t>/2017/12/Metodika_WEB_final.pdf</a:t>
            </a:r>
            <a:r>
              <a:rPr lang="cs-CZ" sz="2000" dirty="0" smtClean="0"/>
              <a:t>; </a:t>
            </a:r>
            <a:r>
              <a:rPr lang="cs-CZ" sz="2000" dirty="0" smtClean="0">
                <a:solidFill>
                  <a:srgbClr val="FF0000"/>
                </a:solidFill>
              </a:rPr>
              <a:t>str. 26 – 40, </a:t>
            </a:r>
            <a:r>
              <a:rPr lang="cs-CZ" sz="2000" dirty="0"/>
              <a:t>49, 51 – 55.</a:t>
            </a:r>
          </a:p>
          <a:p>
            <a:pPr>
              <a:defRPr/>
            </a:pPr>
            <a:r>
              <a:rPr lang="cs-CZ" sz="2000" dirty="0" smtClean="0"/>
              <a:t>Preventivní péče o předměty kulturní povahy v expozicích, depozitářích a zpřístupněných autentických interiérech, NPÚ, 2018;</a:t>
            </a:r>
          </a:p>
          <a:p>
            <a:pPr>
              <a:defRPr/>
            </a:pPr>
            <a:r>
              <a:rPr lang="cs-CZ" sz="2000" dirty="0" smtClean="0"/>
              <a:t>Úvod do muzejní praxe – Učební texty základního kurzu Školy muzejní propedeutiky, AMG, 2010</a:t>
            </a:r>
          </a:p>
          <a:p>
            <a:pPr>
              <a:defRPr/>
            </a:pPr>
            <a:r>
              <a:rPr lang="cs-CZ" sz="2000" dirty="0" smtClean="0">
                <a:cs typeface="Times New Roman" pitchFamily="18" charset="0"/>
              </a:rPr>
              <a:t>THOMSON, G.: </a:t>
            </a:r>
            <a:r>
              <a:rPr lang="cs-CZ" sz="2000" i="1" dirty="0" err="1" smtClean="0">
                <a:cs typeface="Times New Roman" pitchFamily="18" charset="0"/>
              </a:rPr>
              <a:t>The</a:t>
            </a:r>
            <a:r>
              <a:rPr lang="cs-CZ" sz="2000" i="1" dirty="0" smtClean="0">
                <a:cs typeface="Times New Roman" pitchFamily="18" charset="0"/>
              </a:rPr>
              <a:t> Museum </a:t>
            </a:r>
            <a:r>
              <a:rPr lang="cs-CZ" sz="2000" i="1" dirty="0" err="1" smtClean="0">
                <a:cs typeface="Times New Roman" pitchFamily="18" charset="0"/>
              </a:rPr>
              <a:t>Environment</a:t>
            </a:r>
            <a:r>
              <a:rPr lang="cs-CZ" sz="2000" i="1" dirty="0" smtClean="0">
                <a:cs typeface="Times New Roman" pitchFamily="18" charset="0"/>
              </a:rPr>
              <a:t>.</a:t>
            </a:r>
            <a:r>
              <a:rPr lang="cs-CZ" sz="2000" dirty="0" smtClean="0">
                <a:cs typeface="Times New Roman" pitchFamily="18" charset="0"/>
              </a:rPr>
              <a:t> Oxford 2002 </a:t>
            </a:r>
          </a:p>
          <a:p>
            <a:pPr>
              <a:defRPr/>
            </a:pPr>
            <a:r>
              <a:rPr lang="cs-CZ" sz="2000" dirty="0" smtClean="0">
                <a:effectLst>
                  <a:outerShdw blurRad="38100" dist="38100" dir="2700000" algn="tl">
                    <a:srgbClr val="C0C0C0"/>
                  </a:outerShdw>
                </a:effectLst>
              </a:rPr>
              <a:t>KOPECKÁ</a:t>
            </a:r>
            <a:r>
              <a:rPr lang="cs-CZ" sz="2000" dirty="0" smtClean="0">
                <a:effectLst>
                  <a:outerShdw blurRad="38100" dist="38100" dir="2700000" algn="tl">
                    <a:srgbClr val="C0C0C0"/>
                  </a:outerShdw>
                </a:effectLst>
                <a:cs typeface="Times New Roman" pitchFamily="18" charset="0"/>
              </a:rPr>
              <a:t>, </a:t>
            </a:r>
            <a:r>
              <a:rPr lang="cs-CZ" sz="2000" dirty="0" smtClean="0">
                <a:effectLst>
                  <a:outerShdw blurRad="38100" dist="38100" dir="2700000" algn="tl">
                    <a:srgbClr val="C0C0C0"/>
                  </a:outerShdw>
                </a:effectLst>
              </a:rPr>
              <a:t>I. </a:t>
            </a:r>
            <a:r>
              <a:rPr lang="cs-CZ" sz="2000" dirty="0" smtClean="0">
                <a:effectLst>
                  <a:outerShdw blurRad="38100" dist="38100" dir="2700000" algn="tl">
                    <a:srgbClr val="C0C0C0"/>
                  </a:outerShdw>
                </a:effectLst>
                <a:cs typeface="Times New Roman" pitchFamily="18" charset="0"/>
              </a:rPr>
              <a:t>a kol.: Preventivní péče o historické objekty a sbírky v nich uložené. Národní památkový ústav, Praha 2002.</a:t>
            </a:r>
          </a:p>
          <a:p>
            <a:pPr>
              <a:defRPr/>
            </a:pPr>
            <a:endParaRPr lang="cs-CZ" b="1" dirty="0" smtClean="0"/>
          </a:p>
          <a:p>
            <a:pPr>
              <a:defRPr/>
            </a:pPr>
            <a:endParaRPr lang="cs-CZ" dirty="0"/>
          </a:p>
        </p:txBody>
      </p:sp>
    </p:spTree>
    <p:extLst>
      <p:ext uri="{BB962C8B-B14F-4D97-AF65-F5344CB8AC3E}">
        <p14:creationId xmlns:p14="http://schemas.microsoft.com/office/powerpoint/2010/main" val="39357931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Nadpis 1"/>
          <p:cNvSpPr>
            <a:spLocks noGrp="1"/>
          </p:cNvSpPr>
          <p:nvPr>
            <p:ph type="title"/>
          </p:nvPr>
        </p:nvSpPr>
        <p:spPr>
          <a:xfrm>
            <a:off x="714375" y="142875"/>
            <a:ext cx="7772400" cy="1143000"/>
          </a:xfrm>
        </p:spPr>
        <p:txBody>
          <a:bodyPr/>
          <a:lstStyle/>
          <a:p>
            <a:r>
              <a:rPr lang="cs-CZ" altLang="cs-CZ" smtClean="0"/>
              <a:t>Vliv škodlivin na různé materiály</a:t>
            </a:r>
          </a:p>
        </p:txBody>
      </p:sp>
      <p:graphicFrame>
        <p:nvGraphicFramePr>
          <p:cNvPr id="4" name="Zástupný symbol pro obsah 3"/>
          <p:cNvGraphicFramePr>
            <a:graphicFrameLocks noGrp="1"/>
          </p:cNvGraphicFramePr>
          <p:nvPr>
            <p:ph idx="1"/>
            <p:extLst>
              <p:ext uri="{D42A27DB-BD31-4B8C-83A1-F6EECF244321}">
                <p14:modId xmlns:p14="http://schemas.microsoft.com/office/powerpoint/2010/main" val="642802425"/>
              </p:ext>
            </p:extLst>
          </p:nvPr>
        </p:nvGraphicFramePr>
        <p:xfrm>
          <a:off x="642938" y="1071563"/>
          <a:ext cx="7643813" cy="5384445"/>
        </p:xfrm>
        <a:graphic>
          <a:graphicData uri="http://schemas.openxmlformats.org/drawingml/2006/table">
            <a:tbl>
              <a:tblPr firstRow="1" bandRow="1">
                <a:tableStyleId>{5C22544A-7EE6-4342-B048-85BDC9FD1C3A}</a:tableStyleId>
              </a:tblPr>
              <a:tblGrid>
                <a:gridCol w="2693108"/>
                <a:gridCol w="2402768"/>
                <a:gridCol w="2547937"/>
              </a:tblGrid>
              <a:tr h="677776">
                <a:tc>
                  <a:txBody>
                    <a:bodyPr/>
                    <a:lstStyle/>
                    <a:p>
                      <a:r>
                        <a:rPr lang="cs-CZ" sz="1800" dirty="0" smtClean="0"/>
                        <a:t>Materiál</a:t>
                      </a:r>
                      <a:endParaRPr lang="cs-CZ" sz="1800" dirty="0"/>
                    </a:p>
                  </a:txBody>
                  <a:tcPr marL="91439" marR="91439" marT="45723" marB="45723"/>
                </a:tc>
                <a:tc>
                  <a:txBody>
                    <a:bodyPr/>
                    <a:lstStyle/>
                    <a:p>
                      <a:r>
                        <a:rPr lang="cs-CZ" sz="1800" dirty="0" smtClean="0"/>
                        <a:t>Polutant</a:t>
                      </a:r>
                      <a:endParaRPr lang="cs-CZ" sz="1800" dirty="0"/>
                    </a:p>
                  </a:txBody>
                  <a:tcPr marL="91439" marR="91439" marT="45723" marB="45723"/>
                </a:tc>
                <a:tc>
                  <a:txBody>
                    <a:bodyPr/>
                    <a:lstStyle/>
                    <a:p>
                      <a:r>
                        <a:rPr lang="cs-CZ" sz="1800" dirty="0" smtClean="0"/>
                        <a:t>Poškození</a:t>
                      </a:r>
                      <a:endParaRPr lang="cs-CZ" sz="1800" dirty="0"/>
                    </a:p>
                  </a:txBody>
                  <a:tcPr marL="91439" marR="91439" marT="45723" marB="45723"/>
                </a:tc>
              </a:tr>
              <a:tr h="383517">
                <a:tc>
                  <a:txBody>
                    <a:bodyPr/>
                    <a:lstStyle/>
                    <a:p>
                      <a:pPr algn="l">
                        <a:spcAft>
                          <a:spcPts val="0"/>
                        </a:spcAft>
                      </a:pPr>
                      <a:r>
                        <a:rPr lang="cs-CZ" sz="1100" dirty="0">
                          <a:effectLst/>
                          <a:latin typeface="Arial" panose="020B0604020202020204" pitchFamily="34" charset="0"/>
                          <a:ea typeface="Calibri"/>
                          <a:cs typeface="Arial" panose="020B0604020202020204" pitchFamily="34" charset="0"/>
                        </a:rPr>
                        <a:t>Kovy obecně</a:t>
                      </a:r>
                      <a:endParaRPr lang="cs-CZ" sz="16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algn="l">
                        <a:spcAft>
                          <a:spcPts val="0"/>
                        </a:spcAft>
                      </a:pPr>
                      <a:r>
                        <a:rPr lang="cs-CZ" sz="1100" dirty="0">
                          <a:effectLst/>
                          <a:latin typeface="Arial" panose="020B0604020202020204" pitchFamily="34" charset="0"/>
                          <a:ea typeface="Calibri"/>
                          <a:cs typeface="Arial" panose="020B0604020202020204" pitchFamily="34" charset="0"/>
                        </a:rPr>
                        <a:t>CH</a:t>
                      </a:r>
                      <a:r>
                        <a:rPr lang="cs-CZ" sz="1100" baseline="-25000" dirty="0">
                          <a:effectLst/>
                          <a:latin typeface="Arial" panose="020B0604020202020204" pitchFamily="34" charset="0"/>
                          <a:ea typeface="Calibri"/>
                          <a:cs typeface="Arial" panose="020B0604020202020204" pitchFamily="34" charset="0"/>
                        </a:rPr>
                        <a:t>3</a:t>
                      </a:r>
                      <a:r>
                        <a:rPr lang="cs-CZ" sz="1100" dirty="0">
                          <a:effectLst/>
                          <a:latin typeface="Arial" panose="020B0604020202020204" pitchFamily="34" charset="0"/>
                          <a:ea typeface="Calibri"/>
                          <a:cs typeface="Arial" panose="020B0604020202020204" pitchFamily="34" charset="0"/>
                        </a:rPr>
                        <a:t>COOH, SO</a:t>
                      </a:r>
                      <a:r>
                        <a:rPr lang="cs-CZ" sz="1100" baseline="-25000" dirty="0">
                          <a:effectLst/>
                          <a:latin typeface="Arial" panose="020B0604020202020204" pitchFamily="34" charset="0"/>
                          <a:ea typeface="Calibri"/>
                          <a:cs typeface="Arial" panose="020B0604020202020204" pitchFamily="34" charset="0"/>
                        </a:rPr>
                        <a:t>2,</a:t>
                      </a:r>
                      <a:r>
                        <a:rPr lang="cs-CZ" sz="1100" dirty="0">
                          <a:effectLst/>
                          <a:latin typeface="Arial" panose="020B0604020202020204" pitchFamily="34" charset="0"/>
                          <a:ea typeface="Calibri"/>
                          <a:cs typeface="Arial" panose="020B0604020202020204" pitchFamily="34" charset="0"/>
                        </a:rPr>
                        <a:t> H</a:t>
                      </a:r>
                      <a:r>
                        <a:rPr lang="cs-CZ" sz="1100" baseline="-25000" dirty="0">
                          <a:effectLst/>
                          <a:latin typeface="Arial" panose="020B0604020202020204" pitchFamily="34" charset="0"/>
                          <a:ea typeface="Calibri"/>
                          <a:cs typeface="Arial" panose="020B0604020202020204" pitchFamily="34" charset="0"/>
                        </a:rPr>
                        <a:t>2</a:t>
                      </a:r>
                      <a:r>
                        <a:rPr lang="cs-CZ" sz="1100" dirty="0">
                          <a:effectLst/>
                          <a:latin typeface="Arial" panose="020B0604020202020204" pitchFamily="34" charset="0"/>
                          <a:ea typeface="Calibri"/>
                          <a:cs typeface="Arial" panose="020B0604020202020204" pitchFamily="34" charset="0"/>
                        </a:rPr>
                        <a:t>S, NO</a:t>
                      </a:r>
                      <a:r>
                        <a:rPr lang="cs-CZ" sz="1100" baseline="-25000" dirty="0">
                          <a:effectLst/>
                          <a:latin typeface="Arial" panose="020B0604020202020204" pitchFamily="34" charset="0"/>
                          <a:ea typeface="Calibri"/>
                          <a:cs typeface="Arial" panose="020B0604020202020204" pitchFamily="34" charset="0"/>
                        </a:rPr>
                        <a:t>2</a:t>
                      </a:r>
                      <a:r>
                        <a:rPr lang="cs-CZ" sz="1100" dirty="0">
                          <a:effectLst/>
                          <a:latin typeface="Arial" panose="020B0604020202020204" pitchFamily="34" charset="0"/>
                          <a:ea typeface="Calibri"/>
                          <a:cs typeface="Arial" panose="020B0604020202020204" pitchFamily="34" charset="0"/>
                        </a:rPr>
                        <a:t>, HCHO, COS, NH</a:t>
                      </a:r>
                      <a:r>
                        <a:rPr lang="cs-CZ" sz="1100" baseline="-25000" dirty="0">
                          <a:effectLst/>
                          <a:latin typeface="Arial" panose="020B0604020202020204" pitchFamily="34" charset="0"/>
                          <a:ea typeface="Calibri"/>
                          <a:cs typeface="Arial" panose="020B0604020202020204" pitchFamily="34" charset="0"/>
                        </a:rPr>
                        <a:t>3</a:t>
                      </a:r>
                      <a:endParaRPr lang="cs-CZ" sz="16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algn="l">
                        <a:spcAft>
                          <a:spcPts val="0"/>
                        </a:spcAft>
                      </a:pPr>
                      <a:r>
                        <a:rPr lang="cs-CZ" sz="1100">
                          <a:effectLst/>
                          <a:latin typeface="Arial" panose="020B0604020202020204" pitchFamily="34" charset="0"/>
                          <a:ea typeface="Calibri"/>
                          <a:cs typeface="Arial" panose="020B0604020202020204" pitchFamily="34" charset="0"/>
                        </a:rPr>
                        <a:t>Koroze, matnění</a:t>
                      </a:r>
                      <a:endParaRPr lang="cs-CZ" sz="1600">
                        <a:effectLst/>
                        <a:latin typeface="Arial" panose="020B0604020202020204" pitchFamily="34" charset="0"/>
                        <a:ea typeface="Calibri"/>
                        <a:cs typeface="Arial" panose="020B0604020202020204" pitchFamily="34" charset="0"/>
                      </a:endParaRPr>
                    </a:p>
                    <a:p>
                      <a:pPr algn="l">
                        <a:spcAft>
                          <a:spcPts val="0"/>
                        </a:spcAft>
                      </a:pPr>
                      <a:r>
                        <a:rPr lang="cs-CZ" sz="1100">
                          <a:effectLst/>
                          <a:latin typeface="Arial" panose="020B0604020202020204" pitchFamily="34" charset="0"/>
                          <a:ea typeface="Calibri"/>
                          <a:cs typeface="Arial" panose="020B0604020202020204" pitchFamily="34" charset="0"/>
                        </a:rPr>
                        <a:t> </a:t>
                      </a:r>
                      <a:endParaRPr lang="cs-CZ" sz="1600">
                        <a:effectLst/>
                        <a:latin typeface="Arial" panose="020B0604020202020204" pitchFamily="34" charset="0"/>
                        <a:ea typeface="Calibri"/>
                        <a:cs typeface="Arial" panose="020B0604020202020204" pitchFamily="34" charset="0"/>
                      </a:endParaRPr>
                    </a:p>
                  </a:txBody>
                  <a:tcPr marL="68580" marR="68580" marT="0" marB="0"/>
                </a:tc>
              </a:tr>
              <a:tr h="360040">
                <a:tc>
                  <a:txBody>
                    <a:bodyPr/>
                    <a:lstStyle/>
                    <a:p>
                      <a:pPr algn="l">
                        <a:spcAft>
                          <a:spcPts val="0"/>
                        </a:spcAft>
                      </a:pPr>
                      <a:r>
                        <a:rPr lang="cs-CZ" sz="1100" dirty="0">
                          <a:effectLst/>
                          <a:latin typeface="Arial" panose="020B0604020202020204" pitchFamily="34" charset="0"/>
                          <a:ea typeface="Calibri"/>
                          <a:cs typeface="Arial" panose="020B0604020202020204" pitchFamily="34" charset="0"/>
                        </a:rPr>
                        <a:t>Měď</a:t>
                      </a:r>
                      <a:endParaRPr lang="cs-CZ" sz="16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algn="l">
                        <a:spcAft>
                          <a:spcPts val="0"/>
                        </a:spcAft>
                      </a:pPr>
                      <a:r>
                        <a:rPr lang="cs-CZ" sz="1100">
                          <a:effectLst/>
                          <a:latin typeface="Arial" panose="020B0604020202020204" pitchFamily="34" charset="0"/>
                          <a:ea typeface="Calibri"/>
                          <a:cs typeface="Arial" panose="020B0604020202020204" pitchFamily="34" charset="0"/>
                        </a:rPr>
                        <a:t>SO</a:t>
                      </a:r>
                      <a:r>
                        <a:rPr lang="cs-CZ" sz="1100" baseline="-25000">
                          <a:effectLst/>
                          <a:latin typeface="Arial" panose="020B0604020202020204" pitchFamily="34" charset="0"/>
                          <a:ea typeface="Calibri"/>
                          <a:cs typeface="Arial" panose="020B0604020202020204" pitchFamily="34" charset="0"/>
                        </a:rPr>
                        <a:t>2, </a:t>
                      </a:r>
                      <a:r>
                        <a:rPr lang="cs-CZ" sz="1100">
                          <a:effectLst/>
                          <a:latin typeface="Arial" panose="020B0604020202020204" pitchFamily="34" charset="0"/>
                          <a:ea typeface="Calibri"/>
                          <a:cs typeface="Arial" panose="020B0604020202020204" pitchFamily="34" charset="0"/>
                        </a:rPr>
                        <a:t>H</a:t>
                      </a:r>
                      <a:r>
                        <a:rPr lang="cs-CZ" sz="1100" baseline="-25000">
                          <a:effectLst/>
                          <a:latin typeface="Arial" panose="020B0604020202020204" pitchFamily="34" charset="0"/>
                          <a:ea typeface="Calibri"/>
                          <a:cs typeface="Arial" panose="020B0604020202020204" pitchFamily="34" charset="0"/>
                        </a:rPr>
                        <a:t>2</a:t>
                      </a:r>
                      <a:r>
                        <a:rPr lang="cs-CZ" sz="1100">
                          <a:effectLst/>
                          <a:latin typeface="Arial" panose="020B0604020202020204" pitchFamily="34" charset="0"/>
                          <a:ea typeface="Calibri"/>
                          <a:cs typeface="Arial" panose="020B0604020202020204" pitchFamily="34" charset="0"/>
                        </a:rPr>
                        <a:t>S, NH</a:t>
                      </a:r>
                      <a:r>
                        <a:rPr lang="cs-CZ" sz="1100" baseline="-25000">
                          <a:effectLst/>
                          <a:latin typeface="Arial" panose="020B0604020202020204" pitchFamily="34" charset="0"/>
                          <a:ea typeface="Calibri"/>
                          <a:cs typeface="Arial" panose="020B0604020202020204" pitchFamily="34" charset="0"/>
                        </a:rPr>
                        <a:t>3</a:t>
                      </a:r>
                      <a:r>
                        <a:rPr lang="cs-CZ" sz="1100">
                          <a:effectLst/>
                          <a:latin typeface="Arial" panose="020B0604020202020204" pitchFamily="34" charset="0"/>
                          <a:ea typeface="Calibri"/>
                          <a:cs typeface="Arial" panose="020B0604020202020204" pitchFamily="34" charset="0"/>
                        </a:rPr>
                        <a:t> ,ozón, chloridy, organické kyseliny</a:t>
                      </a:r>
                      <a:endParaRPr lang="cs-CZ" sz="1600">
                        <a:effectLst/>
                        <a:latin typeface="Arial" panose="020B0604020202020204" pitchFamily="34" charset="0"/>
                        <a:ea typeface="Calibri"/>
                        <a:cs typeface="Arial" panose="020B0604020202020204" pitchFamily="34" charset="0"/>
                      </a:endParaRPr>
                    </a:p>
                  </a:txBody>
                  <a:tcPr marL="68580" marR="68580" marT="0" marB="0"/>
                </a:tc>
                <a:tc>
                  <a:txBody>
                    <a:bodyPr/>
                    <a:lstStyle/>
                    <a:p>
                      <a:pPr algn="l">
                        <a:spcAft>
                          <a:spcPts val="0"/>
                        </a:spcAft>
                      </a:pPr>
                      <a:r>
                        <a:rPr lang="cs-CZ" sz="1100" dirty="0">
                          <a:effectLst/>
                          <a:latin typeface="Arial" panose="020B0604020202020204" pitchFamily="34" charset="0"/>
                          <a:ea typeface="Calibri"/>
                          <a:cs typeface="Arial" panose="020B0604020202020204" pitchFamily="34" charset="0"/>
                        </a:rPr>
                        <a:t>Koroze, </a:t>
                      </a:r>
                      <a:r>
                        <a:rPr lang="cs-CZ" sz="1100" dirty="0">
                          <a:effectLst/>
                          <a:highlight>
                            <a:srgbClr val="FFFF00"/>
                          </a:highlight>
                          <a:latin typeface="Arial" panose="020B0604020202020204" pitchFamily="34" charset="0"/>
                          <a:ea typeface="Calibri"/>
                          <a:cs typeface="Arial" panose="020B0604020202020204" pitchFamily="34" charset="0"/>
                        </a:rPr>
                        <a:t>neušlechtilá patina</a:t>
                      </a:r>
                      <a:endParaRPr lang="cs-CZ" sz="1600" dirty="0">
                        <a:effectLst/>
                        <a:latin typeface="Arial" panose="020B0604020202020204" pitchFamily="34" charset="0"/>
                        <a:ea typeface="Calibri"/>
                        <a:cs typeface="Arial" panose="020B0604020202020204" pitchFamily="34" charset="0"/>
                      </a:endParaRPr>
                    </a:p>
                  </a:txBody>
                  <a:tcPr marL="68580" marR="68580" marT="0" marB="0"/>
                </a:tc>
              </a:tr>
              <a:tr h="288032">
                <a:tc>
                  <a:txBody>
                    <a:bodyPr/>
                    <a:lstStyle/>
                    <a:p>
                      <a:pPr algn="l">
                        <a:spcAft>
                          <a:spcPts val="0"/>
                        </a:spcAft>
                      </a:pPr>
                      <a:r>
                        <a:rPr lang="cs-CZ" sz="1100" dirty="0">
                          <a:effectLst/>
                          <a:latin typeface="Arial" panose="020B0604020202020204" pitchFamily="34" charset="0"/>
                          <a:ea typeface="Calibri"/>
                          <a:cs typeface="Arial" panose="020B0604020202020204" pitchFamily="34" charset="0"/>
                        </a:rPr>
                        <a:t>Stříbro</a:t>
                      </a:r>
                      <a:endParaRPr lang="cs-CZ" sz="16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algn="l">
                        <a:spcAft>
                          <a:spcPts val="0"/>
                        </a:spcAft>
                      </a:pPr>
                      <a:r>
                        <a:rPr lang="cs-CZ" sz="1100" dirty="0">
                          <a:effectLst/>
                          <a:latin typeface="Arial" panose="020B0604020202020204" pitchFamily="34" charset="0"/>
                          <a:ea typeface="Calibri"/>
                          <a:cs typeface="Arial" panose="020B0604020202020204" pitchFamily="34" charset="0"/>
                        </a:rPr>
                        <a:t>H</a:t>
                      </a:r>
                      <a:r>
                        <a:rPr lang="cs-CZ" sz="1100" baseline="-25000" dirty="0">
                          <a:effectLst/>
                          <a:latin typeface="Arial" panose="020B0604020202020204" pitchFamily="34" charset="0"/>
                          <a:ea typeface="Calibri"/>
                          <a:cs typeface="Arial" panose="020B0604020202020204" pitchFamily="34" charset="0"/>
                        </a:rPr>
                        <a:t>2</a:t>
                      </a:r>
                      <a:r>
                        <a:rPr lang="cs-CZ" sz="1100" dirty="0">
                          <a:effectLst/>
                          <a:latin typeface="Arial" panose="020B0604020202020204" pitchFamily="34" charset="0"/>
                          <a:ea typeface="Calibri"/>
                          <a:cs typeface="Arial" panose="020B0604020202020204" pitchFamily="34" charset="0"/>
                        </a:rPr>
                        <a:t>S, sírany, chloridy, lidský pot</a:t>
                      </a:r>
                      <a:endParaRPr lang="cs-CZ" sz="16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algn="l">
                        <a:spcAft>
                          <a:spcPts val="0"/>
                        </a:spcAft>
                      </a:pPr>
                      <a:r>
                        <a:rPr lang="cs-CZ" sz="1100">
                          <a:effectLst/>
                          <a:latin typeface="Arial" panose="020B0604020202020204" pitchFamily="34" charset="0"/>
                          <a:ea typeface="Calibri"/>
                          <a:cs typeface="Arial" panose="020B0604020202020204" pitchFamily="34" charset="0"/>
                        </a:rPr>
                        <a:t>Koroze, černání</a:t>
                      </a:r>
                      <a:endParaRPr lang="cs-CZ" sz="1600">
                        <a:effectLst/>
                        <a:latin typeface="Arial" panose="020B0604020202020204" pitchFamily="34" charset="0"/>
                        <a:ea typeface="Calibri"/>
                        <a:cs typeface="Arial" panose="020B0604020202020204" pitchFamily="34" charset="0"/>
                      </a:endParaRPr>
                    </a:p>
                  </a:txBody>
                  <a:tcPr marL="68580" marR="68580" marT="0" marB="0"/>
                </a:tc>
              </a:tr>
              <a:tr h="288032">
                <a:tc>
                  <a:txBody>
                    <a:bodyPr/>
                    <a:lstStyle/>
                    <a:p>
                      <a:pPr algn="l">
                        <a:spcAft>
                          <a:spcPts val="0"/>
                        </a:spcAft>
                      </a:pPr>
                      <a:r>
                        <a:rPr lang="cs-CZ" sz="1100">
                          <a:effectLst/>
                          <a:latin typeface="Arial" panose="020B0604020202020204" pitchFamily="34" charset="0"/>
                          <a:ea typeface="Calibri"/>
                          <a:cs typeface="Arial" panose="020B0604020202020204" pitchFamily="34" charset="0"/>
                        </a:rPr>
                        <a:t>Olovo</a:t>
                      </a:r>
                      <a:endParaRPr lang="cs-CZ" sz="1600">
                        <a:effectLst/>
                        <a:latin typeface="Arial" panose="020B0604020202020204" pitchFamily="34" charset="0"/>
                        <a:ea typeface="Calibri"/>
                        <a:cs typeface="Arial" panose="020B0604020202020204" pitchFamily="34" charset="0"/>
                      </a:endParaRPr>
                    </a:p>
                  </a:txBody>
                  <a:tcPr marL="68580" marR="68580" marT="0" marB="0"/>
                </a:tc>
                <a:tc>
                  <a:txBody>
                    <a:bodyPr/>
                    <a:lstStyle/>
                    <a:p>
                      <a:pPr algn="l">
                        <a:spcAft>
                          <a:spcPts val="0"/>
                        </a:spcAft>
                      </a:pPr>
                      <a:r>
                        <a:rPr lang="cs-CZ" sz="1100" dirty="0">
                          <a:effectLst/>
                          <a:latin typeface="Arial" panose="020B0604020202020204" pitchFamily="34" charset="0"/>
                          <a:ea typeface="Calibri"/>
                          <a:cs typeface="Arial" panose="020B0604020202020204" pitchFamily="34" charset="0"/>
                        </a:rPr>
                        <a:t>H</a:t>
                      </a:r>
                      <a:r>
                        <a:rPr lang="cs-CZ" sz="1100" baseline="-25000" dirty="0">
                          <a:effectLst/>
                          <a:latin typeface="Arial" panose="020B0604020202020204" pitchFamily="34" charset="0"/>
                          <a:ea typeface="Calibri"/>
                          <a:cs typeface="Arial" panose="020B0604020202020204" pitchFamily="34" charset="0"/>
                        </a:rPr>
                        <a:t>2</a:t>
                      </a:r>
                      <a:r>
                        <a:rPr lang="cs-CZ" sz="1100" dirty="0">
                          <a:effectLst/>
                          <a:latin typeface="Arial" panose="020B0604020202020204" pitchFamily="34" charset="0"/>
                          <a:ea typeface="Calibri"/>
                          <a:cs typeface="Arial" panose="020B0604020202020204" pitchFamily="34" charset="0"/>
                        </a:rPr>
                        <a:t>S, organické kyseliny, aldehydy</a:t>
                      </a:r>
                      <a:endParaRPr lang="cs-CZ" sz="16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algn="l">
                        <a:spcAft>
                          <a:spcPts val="0"/>
                        </a:spcAft>
                      </a:pPr>
                      <a:r>
                        <a:rPr lang="cs-CZ" sz="1100">
                          <a:effectLst/>
                          <a:latin typeface="Arial" panose="020B0604020202020204" pitchFamily="34" charset="0"/>
                          <a:ea typeface="Calibri"/>
                          <a:cs typeface="Arial" panose="020B0604020202020204" pitchFamily="34" charset="0"/>
                        </a:rPr>
                        <a:t>Koroze </a:t>
                      </a:r>
                      <a:endParaRPr lang="cs-CZ" sz="1600">
                        <a:effectLst/>
                        <a:latin typeface="Arial" panose="020B0604020202020204" pitchFamily="34" charset="0"/>
                        <a:ea typeface="Calibri"/>
                        <a:cs typeface="Arial" panose="020B0604020202020204" pitchFamily="34" charset="0"/>
                      </a:endParaRPr>
                    </a:p>
                  </a:txBody>
                  <a:tcPr marL="68580" marR="68580" marT="0" marB="0"/>
                </a:tc>
              </a:tr>
              <a:tr h="288032">
                <a:tc>
                  <a:txBody>
                    <a:bodyPr/>
                    <a:lstStyle/>
                    <a:p>
                      <a:pPr algn="l">
                        <a:spcAft>
                          <a:spcPts val="0"/>
                        </a:spcAft>
                      </a:pPr>
                      <a:r>
                        <a:rPr lang="cs-CZ" sz="1100">
                          <a:effectLst/>
                          <a:latin typeface="Arial" panose="020B0604020202020204" pitchFamily="34" charset="0"/>
                          <a:ea typeface="Calibri"/>
                          <a:cs typeface="Arial" panose="020B0604020202020204" pitchFamily="34" charset="0"/>
                        </a:rPr>
                        <a:t>Železo</a:t>
                      </a:r>
                      <a:endParaRPr lang="cs-CZ" sz="1600">
                        <a:effectLst/>
                        <a:latin typeface="Arial" panose="020B0604020202020204" pitchFamily="34" charset="0"/>
                        <a:ea typeface="Calibri"/>
                        <a:cs typeface="Arial" panose="020B0604020202020204" pitchFamily="34" charset="0"/>
                      </a:endParaRPr>
                    </a:p>
                    <a:p>
                      <a:pPr algn="l">
                        <a:spcAft>
                          <a:spcPts val="0"/>
                        </a:spcAft>
                      </a:pPr>
                      <a:r>
                        <a:rPr lang="cs-CZ" sz="1100">
                          <a:effectLst/>
                          <a:latin typeface="Arial" panose="020B0604020202020204" pitchFamily="34" charset="0"/>
                          <a:ea typeface="Calibri"/>
                          <a:cs typeface="Arial" panose="020B0604020202020204" pitchFamily="34" charset="0"/>
                        </a:rPr>
                        <a:t> </a:t>
                      </a:r>
                      <a:endParaRPr lang="cs-CZ" sz="1600">
                        <a:effectLst/>
                        <a:latin typeface="Arial" panose="020B0604020202020204" pitchFamily="34" charset="0"/>
                        <a:ea typeface="Calibri"/>
                        <a:cs typeface="Arial" panose="020B0604020202020204" pitchFamily="34" charset="0"/>
                      </a:endParaRPr>
                    </a:p>
                  </a:txBody>
                  <a:tcPr marL="68580" marR="68580" marT="0" marB="0"/>
                </a:tc>
                <a:tc>
                  <a:txBody>
                    <a:bodyPr/>
                    <a:lstStyle/>
                    <a:p>
                      <a:pPr algn="l">
                        <a:spcAft>
                          <a:spcPts val="0"/>
                        </a:spcAft>
                      </a:pPr>
                      <a:r>
                        <a:rPr lang="cs-CZ" sz="1100" dirty="0">
                          <a:effectLst/>
                          <a:latin typeface="Arial" panose="020B0604020202020204" pitchFamily="34" charset="0"/>
                          <a:ea typeface="Calibri"/>
                          <a:cs typeface="Arial" panose="020B0604020202020204" pitchFamily="34" charset="0"/>
                        </a:rPr>
                        <a:t>H</a:t>
                      </a:r>
                      <a:r>
                        <a:rPr lang="cs-CZ" sz="1100" baseline="-25000" dirty="0">
                          <a:effectLst/>
                          <a:latin typeface="Arial" panose="020B0604020202020204" pitchFamily="34" charset="0"/>
                          <a:ea typeface="Calibri"/>
                          <a:cs typeface="Arial" panose="020B0604020202020204" pitchFamily="34" charset="0"/>
                        </a:rPr>
                        <a:t>2</a:t>
                      </a:r>
                      <a:r>
                        <a:rPr lang="cs-CZ" sz="1100" dirty="0">
                          <a:effectLst/>
                          <a:latin typeface="Arial" panose="020B0604020202020204" pitchFamily="34" charset="0"/>
                          <a:ea typeface="Calibri"/>
                          <a:cs typeface="Arial" panose="020B0604020202020204" pitchFamily="34" charset="0"/>
                        </a:rPr>
                        <a:t>S, sírany, chloridy</a:t>
                      </a:r>
                      <a:endParaRPr lang="cs-CZ" sz="16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algn="l">
                        <a:spcAft>
                          <a:spcPts val="0"/>
                        </a:spcAft>
                      </a:pPr>
                      <a:r>
                        <a:rPr lang="cs-CZ" sz="1100">
                          <a:effectLst/>
                          <a:latin typeface="Arial" panose="020B0604020202020204" pitchFamily="34" charset="0"/>
                          <a:ea typeface="Calibri"/>
                          <a:cs typeface="Arial" panose="020B0604020202020204" pitchFamily="34" charset="0"/>
                        </a:rPr>
                        <a:t>Koroze</a:t>
                      </a:r>
                      <a:endParaRPr lang="cs-CZ" sz="1600">
                        <a:effectLst/>
                        <a:latin typeface="Arial" panose="020B0604020202020204" pitchFamily="34" charset="0"/>
                        <a:ea typeface="Calibri"/>
                        <a:cs typeface="Arial" panose="020B0604020202020204" pitchFamily="34" charset="0"/>
                      </a:endParaRPr>
                    </a:p>
                  </a:txBody>
                  <a:tcPr marL="68580" marR="68580" marT="0" marB="0"/>
                </a:tc>
              </a:tr>
              <a:tr h="360040">
                <a:tc>
                  <a:txBody>
                    <a:bodyPr/>
                    <a:lstStyle/>
                    <a:p>
                      <a:pPr algn="l">
                        <a:spcAft>
                          <a:spcPts val="0"/>
                        </a:spcAft>
                      </a:pPr>
                      <a:r>
                        <a:rPr lang="cs-CZ" sz="1100">
                          <a:effectLst/>
                          <a:latin typeface="Arial" panose="020B0604020202020204" pitchFamily="34" charset="0"/>
                          <a:ea typeface="Calibri"/>
                          <a:cs typeface="Arial" panose="020B0604020202020204" pitchFamily="34" charset="0"/>
                        </a:rPr>
                        <a:t>Fotografie</a:t>
                      </a:r>
                      <a:endParaRPr lang="cs-CZ" sz="1600">
                        <a:effectLst/>
                        <a:latin typeface="Arial" panose="020B0604020202020204" pitchFamily="34" charset="0"/>
                        <a:ea typeface="Calibri"/>
                        <a:cs typeface="Arial" panose="020B0604020202020204" pitchFamily="34" charset="0"/>
                      </a:endParaRPr>
                    </a:p>
                  </a:txBody>
                  <a:tcPr marL="68580" marR="68580" marT="0" marB="0"/>
                </a:tc>
                <a:tc>
                  <a:txBody>
                    <a:bodyPr/>
                    <a:lstStyle/>
                    <a:p>
                      <a:pPr algn="l">
                        <a:spcAft>
                          <a:spcPts val="0"/>
                        </a:spcAft>
                      </a:pPr>
                      <a:r>
                        <a:rPr lang="cs-CZ" sz="1100" dirty="0">
                          <a:effectLst/>
                          <a:latin typeface="Arial" panose="020B0604020202020204" pitchFamily="34" charset="0"/>
                          <a:ea typeface="Calibri"/>
                          <a:cs typeface="Arial" panose="020B0604020202020204" pitchFamily="34" charset="0"/>
                        </a:rPr>
                        <a:t>H</a:t>
                      </a:r>
                      <a:r>
                        <a:rPr lang="cs-CZ" sz="1100" baseline="-25000" dirty="0">
                          <a:effectLst/>
                          <a:latin typeface="Arial" panose="020B0604020202020204" pitchFamily="34" charset="0"/>
                          <a:ea typeface="Calibri"/>
                          <a:cs typeface="Arial" panose="020B0604020202020204" pitchFamily="34" charset="0"/>
                        </a:rPr>
                        <a:t>2</a:t>
                      </a:r>
                      <a:r>
                        <a:rPr lang="cs-CZ" sz="1100" dirty="0">
                          <a:effectLst/>
                          <a:latin typeface="Arial" panose="020B0604020202020204" pitchFamily="34" charset="0"/>
                          <a:ea typeface="Calibri"/>
                          <a:cs typeface="Arial" panose="020B0604020202020204" pitchFamily="34" charset="0"/>
                        </a:rPr>
                        <a:t>S, NO</a:t>
                      </a:r>
                      <a:r>
                        <a:rPr lang="cs-CZ" sz="1100" baseline="-25000" dirty="0">
                          <a:effectLst/>
                          <a:latin typeface="Arial" panose="020B0604020202020204" pitchFamily="34" charset="0"/>
                          <a:ea typeface="Calibri"/>
                          <a:cs typeface="Arial" panose="020B0604020202020204" pitchFamily="34" charset="0"/>
                        </a:rPr>
                        <a:t>2</a:t>
                      </a:r>
                      <a:endParaRPr lang="cs-CZ" sz="16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algn="l">
                        <a:spcAft>
                          <a:spcPts val="0"/>
                        </a:spcAft>
                      </a:pPr>
                      <a:r>
                        <a:rPr lang="cs-CZ" sz="1100" dirty="0">
                          <a:effectLst/>
                          <a:latin typeface="Arial" panose="020B0604020202020204" pitchFamily="34" charset="0"/>
                          <a:ea typeface="Calibri"/>
                          <a:cs typeface="Arial" panose="020B0604020202020204" pitchFamily="34" charset="0"/>
                        </a:rPr>
                        <a:t>Praskání povrchové vrstvy, </a:t>
                      </a:r>
                      <a:r>
                        <a:rPr lang="cs-CZ" sz="1100" dirty="0" err="1">
                          <a:effectLst/>
                          <a:latin typeface="Arial" panose="020B0604020202020204" pitchFamily="34" charset="0"/>
                          <a:ea typeface="Calibri"/>
                          <a:cs typeface="Arial" panose="020B0604020202020204" pitchFamily="34" charset="0"/>
                        </a:rPr>
                        <a:t>sulfidizace</a:t>
                      </a:r>
                      <a:r>
                        <a:rPr lang="cs-CZ" sz="1100" dirty="0">
                          <a:effectLst/>
                          <a:latin typeface="Arial" panose="020B0604020202020204" pitchFamily="34" charset="0"/>
                          <a:ea typeface="Calibri"/>
                          <a:cs typeface="Arial" panose="020B0604020202020204" pitchFamily="34" charset="0"/>
                        </a:rPr>
                        <a:t> – hnědnutí, rozpad podložky</a:t>
                      </a:r>
                      <a:endParaRPr lang="cs-CZ" sz="1600" dirty="0">
                        <a:effectLst/>
                        <a:latin typeface="Arial" panose="020B0604020202020204" pitchFamily="34" charset="0"/>
                        <a:ea typeface="Calibri"/>
                        <a:cs typeface="Arial" panose="020B0604020202020204" pitchFamily="34" charset="0"/>
                      </a:endParaRPr>
                    </a:p>
                  </a:txBody>
                  <a:tcPr marL="68580" marR="68580" marT="0" marB="0"/>
                </a:tc>
              </a:tr>
              <a:tr h="288032">
                <a:tc>
                  <a:txBody>
                    <a:bodyPr/>
                    <a:lstStyle/>
                    <a:p>
                      <a:pPr algn="l">
                        <a:spcAft>
                          <a:spcPts val="0"/>
                        </a:spcAft>
                      </a:pPr>
                      <a:r>
                        <a:rPr lang="cs-CZ" sz="1100">
                          <a:effectLst/>
                          <a:latin typeface="Arial" panose="020B0604020202020204" pitchFamily="34" charset="0"/>
                          <a:ea typeface="Calibri"/>
                          <a:cs typeface="Arial" panose="020B0604020202020204" pitchFamily="34" charset="0"/>
                        </a:rPr>
                        <a:t>Papír</a:t>
                      </a:r>
                      <a:endParaRPr lang="cs-CZ" sz="1600">
                        <a:effectLst/>
                        <a:latin typeface="Arial" panose="020B0604020202020204" pitchFamily="34" charset="0"/>
                        <a:ea typeface="Calibri"/>
                        <a:cs typeface="Arial" panose="020B0604020202020204" pitchFamily="34" charset="0"/>
                      </a:endParaRPr>
                    </a:p>
                    <a:p>
                      <a:pPr algn="l">
                        <a:spcAft>
                          <a:spcPts val="0"/>
                        </a:spcAft>
                      </a:pPr>
                      <a:r>
                        <a:rPr lang="cs-CZ" sz="1100">
                          <a:effectLst/>
                          <a:latin typeface="Arial" panose="020B0604020202020204" pitchFamily="34" charset="0"/>
                          <a:ea typeface="Calibri"/>
                          <a:cs typeface="Arial" panose="020B0604020202020204" pitchFamily="34" charset="0"/>
                        </a:rPr>
                        <a:t> </a:t>
                      </a:r>
                      <a:endParaRPr lang="cs-CZ" sz="1600">
                        <a:effectLst/>
                        <a:latin typeface="Arial" panose="020B0604020202020204" pitchFamily="34" charset="0"/>
                        <a:ea typeface="Calibri"/>
                        <a:cs typeface="Arial" panose="020B0604020202020204" pitchFamily="34" charset="0"/>
                      </a:endParaRPr>
                    </a:p>
                  </a:txBody>
                  <a:tcPr marL="68580" marR="68580" marT="0" marB="0"/>
                </a:tc>
                <a:tc>
                  <a:txBody>
                    <a:bodyPr/>
                    <a:lstStyle/>
                    <a:p>
                      <a:pPr algn="l">
                        <a:spcAft>
                          <a:spcPts val="0"/>
                        </a:spcAft>
                      </a:pPr>
                      <a:r>
                        <a:rPr lang="cs-CZ" sz="1100">
                          <a:effectLst/>
                          <a:latin typeface="Arial" panose="020B0604020202020204" pitchFamily="34" charset="0"/>
                          <a:ea typeface="Calibri"/>
                          <a:cs typeface="Arial" panose="020B0604020202020204" pitchFamily="34" charset="0"/>
                        </a:rPr>
                        <a:t>SO</a:t>
                      </a:r>
                      <a:r>
                        <a:rPr lang="cs-CZ" sz="1100" baseline="-25000">
                          <a:effectLst/>
                          <a:latin typeface="Arial" panose="020B0604020202020204" pitchFamily="34" charset="0"/>
                          <a:ea typeface="Calibri"/>
                          <a:cs typeface="Arial" panose="020B0604020202020204" pitchFamily="34" charset="0"/>
                        </a:rPr>
                        <a:t>2</a:t>
                      </a:r>
                      <a:r>
                        <a:rPr lang="cs-CZ" sz="1100">
                          <a:effectLst/>
                          <a:latin typeface="Arial" panose="020B0604020202020204" pitchFamily="34" charset="0"/>
                          <a:ea typeface="Calibri"/>
                          <a:cs typeface="Arial" panose="020B0604020202020204" pitchFamily="34" charset="0"/>
                        </a:rPr>
                        <a:t>, kyselé prostředí</a:t>
                      </a:r>
                      <a:endParaRPr lang="cs-CZ" sz="1600">
                        <a:effectLst/>
                        <a:latin typeface="Arial" panose="020B0604020202020204" pitchFamily="34" charset="0"/>
                        <a:ea typeface="Calibri"/>
                        <a:cs typeface="Arial" panose="020B0604020202020204" pitchFamily="34" charset="0"/>
                      </a:endParaRPr>
                    </a:p>
                  </a:txBody>
                  <a:tcPr marL="68580" marR="68580" marT="0" marB="0"/>
                </a:tc>
                <a:tc>
                  <a:txBody>
                    <a:bodyPr/>
                    <a:lstStyle/>
                    <a:p>
                      <a:pPr algn="l">
                        <a:spcAft>
                          <a:spcPts val="0"/>
                        </a:spcAft>
                      </a:pPr>
                      <a:r>
                        <a:rPr lang="cs-CZ" sz="1100" dirty="0">
                          <a:effectLst/>
                          <a:latin typeface="Arial" panose="020B0604020202020204" pitchFamily="34" charset="0"/>
                          <a:ea typeface="Calibri"/>
                          <a:cs typeface="Arial" panose="020B0604020202020204" pitchFamily="34" charset="0"/>
                        </a:rPr>
                        <a:t>Hydrolýza - křehnutí, změna barevnosti – žloutnutí</a:t>
                      </a:r>
                      <a:endParaRPr lang="cs-CZ" sz="1600" dirty="0">
                        <a:effectLst/>
                        <a:latin typeface="Arial" panose="020B0604020202020204" pitchFamily="34" charset="0"/>
                        <a:ea typeface="Calibri"/>
                        <a:cs typeface="Arial" panose="020B0604020202020204" pitchFamily="34" charset="0"/>
                      </a:endParaRPr>
                    </a:p>
                  </a:txBody>
                  <a:tcPr marL="68580" marR="68580" marT="0" marB="0"/>
                </a:tc>
              </a:tr>
              <a:tr h="216024">
                <a:tc>
                  <a:txBody>
                    <a:bodyPr/>
                    <a:lstStyle/>
                    <a:p>
                      <a:pPr algn="l">
                        <a:spcAft>
                          <a:spcPts val="0"/>
                        </a:spcAft>
                      </a:pPr>
                      <a:r>
                        <a:rPr lang="cs-CZ" sz="1100">
                          <a:effectLst/>
                          <a:latin typeface="Arial" panose="020B0604020202020204" pitchFamily="34" charset="0"/>
                          <a:ea typeface="Calibri"/>
                          <a:cs typeface="Arial" panose="020B0604020202020204" pitchFamily="34" charset="0"/>
                        </a:rPr>
                        <a:t>Pigmenty a barevné vrstvy</a:t>
                      </a:r>
                      <a:endParaRPr lang="cs-CZ" sz="1600">
                        <a:effectLst/>
                        <a:latin typeface="Arial" panose="020B0604020202020204" pitchFamily="34" charset="0"/>
                        <a:ea typeface="Calibri"/>
                        <a:cs typeface="Arial" panose="020B0604020202020204" pitchFamily="34" charset="0"/>
                      </a:endParaRPr>
                    </a:p>
                  </a:txBody>
                  <a:tcPr marL="68580" marR="68580" marT="0" marB="0"/>
                </a:tc>
                <a:tc>
                  <a:txBody>
                    <a:bodyPr/>
                    <a:lstStyle/>
                    <a:p>
                      <a:pPr algn="l">
                        <a:spcAft>
                          <a:spcPts val="0"/>
                        </a:spcAft>
                      </a:pPr>
                      <a:r>
                        <a:rPr lang="cs-CZ" sz="1100">
                          <a:effectLst/>
                          <a:latin typeface="Arial" panose="020B0604020202020204" pitchFamily="34" charset="0"/>
                          <a:ea typeface="Calibri"/>
                          <a:cs typeface="Arial" panose="020B0604020202020204" pitchFamily="34" charset="0"/>
                        </a:rPr>
                        <a:t>SO</a:t>
                      </a:r>
                      <a:r>
                        <a:rPr lang="cs-CZ" sz="1100" baseline="-25000">
                          <a:effectLst/>
                          <a:latin typeface="Arial" panose="020B0604020202020204" pitchFamily="34" charset="0"/>
                          <a:ea typeface="Calibri"/>
                          <a:cs typeface="Arial" panose="020B0604020202020204" pitchFamily="34" charset="0"/>
                        </a:rPr>
                        <a:t>2,</a:t>
                      </a:r>
                      <a:r>
                        <a:rPr lang="cs-CZ" sz="1100">
                          <a:effectLst/>
                          <a:latin typeface="Arial" panose="020B0604020202020204" pitchFamily="34" charset="0"/>
                          <a:ea typeface="Calibri"/>
                          <a:cs typeface="Arial" panose="020B0604020202020204" pitchFamily="34" charset="0"/>
                        </a:rPr>
                        <a:t> H</a:t>
                      </a:r>
                      <a:r>
                        <a:rPr lang="cs-CZ" sz="1100" baseline="-25000">
                          <a:effectLst/>
                          <a:latin typeface="Arial" panose="020B0604020202020204" pitchFamily="34" charset="0"/>
                          <a:ea typeface="Calibri"/>
                          <a:cs typeface="Arial" panose="020B0604020202020204" pitchFamily="34" charset="0"/>
                        </a:rPr>
                        <a:t>2</a:t>
                      </a:r>
                      <a:r>
                        <a:rPr lang="cs-CZ" sz="1100">
                          <a:effectLst/>
                          <a:latin typeface="Arial" panose="020B0604020202020204" pitchFamily="34" charset="0"/>
                          <a:ea typeface="Calibri"/>
                          <a:cs typeface="Arial" panose="020B0604020202020204" pitchFamily="34" charset="0"/>
                        </a:rPr>
                        <a:t>S, alkalické prachové částice</a:t>
                      </a:r>
                      <a:endParaRPr lang="cs-CZ" sz="1600">
                        <a:effectLst/>
                        <a:latin typeface="Arial" panose="020B0604020202020204" pitchFamily="34" charset="0"/>
                        <a:ea typeface="Calibri"/>
                        <a:cs typeface="Arial" panose="020B0604020202020204" pitchFamily="34" charset="0"/>
                      </a:endParaRPr>
                    </a:p>
                  </a:txBody>
                  <a:tcPr marL="68580" marR="68580" marT="0" marB="0"/>
                </a:tc>
                <a:tc>
                  <a:txBody>
                    <a:bodyPr/>
                    <a:lstStyle/>
                    <a:p>
                      <a:pPr algn="l">
                        <a:spcAft>
                          <a:spcPts val="0"/>
                        </a:spcAft>
                      </a:pPr>
                      <a:r>
                        <a:rPr lang="cs-CZ" sz="1100" dirty="0">
                          <a:effectLst/>
                          <a:latin typeface="Arial" panose="020B0604020202020204" pitchFamily="34" charset="0"/>
                          <a:ea typeface="Calibri"/>
                          <a:cs typeface="Arial" panose="020B0604020202020204" pitchFamily="34" charset="0"/>
                        </a:rPr>
                        <a:t>Změna barevnosti, tmavnutí </a:t>
                      </a:r>
                      <a:endParaRPr lang="cs-CZ" sz="1600" dirty="0">
                        <a:effectLst/>
                        <a:latin typeface="Arial" panose="020B0604020202020204" pitchFamily="34" charset="0"/>
                        <a:ea typeface="Calibri"/>
                        <a:cs typeface="Arial" panose="020B0604020202020204" pitchFamily="34" charset="0"/>
                      </a:endParaRPr>
                    </a:p>
                  </a:txBody>
                  <a:tcPr marL="68580" marR="68580" marT="0" marB="0"/>
                </a:tc>
              </a:tr>
              <a:tr h="216024">
                <a:tc>
                  <a:txBody>
                    <a:bodyPr/>
                    <a:lstStyle/>
                    <a:p>
                      <a:pPr algn="l">
                        <a:spcAft>
                          <a:spcPts val="0"/>
                        </a:spcAft>
                      </a:pPr>
                      <a:r>
                        <a:rPr lang="cs-CZ" sz="1100" dirty="0">
                          <a:effectLst/>
                          <a:latin typeface="Arial" panose="020B0604020202020204" pitchFamily="34" charset="0"/>
                          <a:ea typeface="Calibri"/>
                          <a:cs typeface="Arial" panose="020B0604020202020204" pitchFamily="34" charset="0"/>
                        </a:rPr>
                        <a:t>Useň</a:t>
                      </a:r>
                      <a:endParaRPr lang="cs-CZ" sz="1600" dirty="0">
                        <a:effectLst/>
                        <a:latin typeface="Arial" panose="020B0604020202020204" pitchFamily="34" charset="0"/>
                        <a:ea typeface="Calibri"/>
                        <a:cs typeface="Arial" panose="020B0604020202020204" pitchFamily="34" charset="0"/>
                      </a:endParaRPr>
                    </a:p>
                    <a:p>
                      <a:pPr algn="l">
                        <a:spcAft>
                          <a:spcPts val="0"/>
                        </a:spcAft>
                      </a:pPr>
                      <a:r>
                        <a:rPr lang="cs-CZ" sz="1100" dirty="0">
                          <a:effectLst/>
                          <a:latin typeface="Arial" panose="020B0604020202020204" pitchFamily="34" charset="0"/>
                          <a:ea typeface="Calibri"/>
                          <a:cs typeface="Arial" panose="020B0604020202020204" pitchFamily="34" charset="0"/>
                        </a:rPr>
                        <a:t> </a:t>
                      </a:r>
                      <a:endParaRPr lang="cs-CZ" sz="1600" dirty="0">
                        <a:effectLst/>
                        <a:latin typeface="Arial" panose="020B0604020202020204" pitchFamily="34" charset="0"/>
                        <a:ea typeface="Calibri"/>
                        <a:cs typeface="Arial" panose="020B0604020202020204" pitchFamily="34" charset="0"/>
                      </a:endParaRPr>
                    </a:p>
                  </a:txBody>
                  <a:tcPr marL="68580" marR="68580" marT="0" marB="0"/>
                </a:tc>
                <a:tc>
                  <a:txBody>
                    <a:bodyPr/>
                    <a:lstStyle/>
                    <a:p>
                      <a:pPr algn="l">
                        <a:spcAft>
                          <a:spcPts val="0"/>
                        </a:spcAft>
                      </a:pPr>
                      <a:r>
                        <a:rPr lang="cs-CZ" sz="1100">
                          <a:effectLst/>
                          <a:latin typeface="Arial" panose="020B0604020202020204" pitchFamily="34" charset="0"/>
                          <a:ea typeface="Calibri"/>
                          <a:cs typeface="Arial" panose="020B0604020202020204" pitchFamily="34" charset="0"/>
                        </a:rPr>
                        <a:t>SO</a:t>
                      </a:r>
                      <a:r>
                        <a:rPr lang="cs-CZ" sz="1100" baseline="-25000">
                          <a:effectLst/>
                          <a:latin typeface="Arial" panose="020B0604020202020204" pitchFamily="34" charset="0"/>
                          <a:ea typeface="Calibri"/>
                          <a:cs typeface="Arial" panose="020B0604020202020204" pitchFamily="34" charset="0"/>
                        </a:rPr>
                        <a:t>2</a:t>
                      </a:r>
                      <a:endParaRPr lang="cs-CZ" sz="1600">
                        <a:effectLst/>
                        <a:latin typeface="Arial" panose="020B0604020202020204" pitchFamily="34" charset="0"/>
                        <a:ea typeface="Calibri"/>
                        <a:cs typeface="Arial" panose="020B0604020202020204" pitchFamily="34" charset="0"/>
                      </a:endParaRPr>
                    </a:p>
                  </a:txBody>
                  <a:tcPr marL="68580" marR="68580" marT="0" marB="0"/>
                </a:tc>
                <a:tc>
                  <a:txBody>
                    <a:bodyPr/>
                    <a:lstStyle/>
                    <a:p>
                      <a:pPr algn="l">
                        <a:spcAft>
                          <a:spcPts val="0"/>
                        </a:spcAft>
                      </a:pPr>
                      <a:r>
                        <a:rPr lang="cs-CZ" sz="1100" dirty="0">
                          <a:effectLst/>
                          <a:latin typeface="Arial" panose="020B0604020202020204" pitchFamily="34" charset="0"/>
                          <a:ea typeface="Calibri"/>
                          <a:cs typeface="Arial" panose="020B0604020202020204" pitchFamily="34" charset="0"/>
                        </a:rPr>
                        <a:t>Křehnutí, tzv. </a:t>
                      </a:r>
                      <a:r>
                        <a:rPr lang="cs-CZ" sz="1100" dirty="0">
                          <a:effectLst/>
                          <a:highlight>
                            <a:srgbClr val="FFFF00"/>
                          </a:highlight>
                          <a:latin typeface="Arial" panose="020B0604020202020204" pitchFamily="34" charset="0"/>
                          <a:ea typeface="Calibri"/>
                          <a:cs typeface="Arial" panose="020B0604020202020204" pitchFamily="34" charset="0"/>
                        </a:rPr>
                        <a:t>červený rozpad</a:t>
                      </a:r>
                      <a:endParaRPr lang="cs-CZ" sz="1600" dirty="0">
                        <a:effectLst/>
                        <a:latin typeface="Arial" panose="020B0604020202020204" pitchFamily="34" charset="0"/>
                        <a:ea typeface="Calibri"/>
                        <a:cs typeface="Arial" panose="020B0604020202020204" pitchFamily="34" charset="0"/>
                      </a:endParaRPr>
                    </a:p>
                  </a:txBody>
                  <a:tcPr marL="68580" marR="68580" marT="0" marB="0"/>
                </a:tc>
              </a:tr>
              <a:tr h="301744">
                <a:tc>
                  <a:txBody>
                    <a:bodyPr/>
                    <a:lstStyle/>
                    <a:p>
                      <a:pPr algn="l">
                        <a:spcAft>
                          <a:spcPts val="0"/>
                        </a:spcAft>
                      </a:pPr>
                      <a:r>
                        <a:rPr lang="cs-CZ" sz="1100">
                          <a:effectLst/>
                          <a:latin typeface="Arial" panose="020B0604020202020204" pitchFamily="34" charset="0"/>
                          <a:ea typeface="Calibri"/>
                          <a:cs typeface="Arial" panose="020B0604020202020204" pitchFamily="34" charset="0"/>
                        </a:rPr>
                        <a:t>Keramika, sklo</a:t>
                      </a:r>
                      <a:endParaRPr lang="cs-CZ" sz="1600">
                        <a:effectLst/>
                        <a:latin typeface="Arial" panose="020B0604020202020204" pitchFamily="34" charset="0"/>
                        <a:ea typeface="Calibri"/>
                        <a:cs typeface="Arial" panose="020B0604020202020204" pitchFamily="34" charset="0"/>
                      </a:endParaRPr>
                    </a:p>
                  </a:txBody>
                  <a:tcPr marL="68580" marR="68580" marT="0" marB="0"/>
                </a:tc>
                <a:tc>
                  <a:txBody>
                    <a:bodyPr/>
                    <a:lstStyle/>
                    <a:p>
                      <a:pPr algn="l">
                        <a:spcAft>
                          <a:spcPts val="0"/>
                        </a:spcAft>
                      </a:pPr>
                      <a:r>
                        <a:rPr lang="cs-CZ" sz="1100">
                          <a:effectLst/>
                          <a:latin typeface="Arial" panose="020B0604020202020204" pitchFamily="34" charset="0"/>
                          <a:ea typeface="Calibri"/>
                          <a:cs typeface="Arial" panose="020B0604020202020204" pitchFamily="34" charset="0"/>
                        </a:rPr>
                        <a:t>HCHO, kyselé polutanty, prachové částice</a:t>
                      </a:r>
                      <a:endParaRPr lang="cs-CZ" sz="1600">
                        <a:effectLst/>
                        <a:latin typeface="Arial" panose="020B0604020202020204" pitchFamily="34" charset="0"/>
                        <a:ea typeface="Calibri"/>
                        <a:cs typeface="Arial" panose="020B0604020202020204" pitchFamily="34" charset="0"/>
                      </a:endParaRPr>
                    </a:p>
                  </a:txBody>
                  <a:tcPr marL="68580" marR="68580" marT="0" marB="0"/>
                </a:tc>
                <a:tc>
                  <a:txBody>
                    <a:bodyPr/>
                    <a:lstStyle/>
                    <a:p>
                      <a:pPr algn="l">
                        <a:spcAft>
                          <a:spcPts val="0"/>
                        </a:spcAft>
                      </a:pPr>
                      <a:r>
                        <a:rPr lang="cs-CZ" sz="1100" dirty="0">
                          <a:effectLst/>
                          <a:latin typeface="Arial" panose="020B0604020202020204" pitchFamily="34" charset="0"/>
                          <a:ea typeface="Calibri"/>
                          <a:cs typeface="Arial" panose="020B0604020202020204" pitchFamily="34" charset="0"/>
                        </a:rPr>
                        <a:t>Praskání, matnění, abraze</a:t>
                      </a:r>
                      <a:endParaRPr lang="cs-CZ" sz="1600" dirty="0">
                        <a:effectLst/>
                        <a:latin typeface="Arial" panose="020B0604020202020204" pitchFamily="34" charset="0"/>
                        <a:ea typeface="Calibri"/>
                        <a:cs typeface="Arial" panose="020B0604020202020204" pitchFamily="34" charset="0"/>
                      </a:endParaRPr>
                    </a:p>
                  </a:txBody>
                  <a:tcPr marL="68580" marR="68580" marT="0" marB="0"/>
                </a:tc>
              </a:tr>
              <a:tr h="432048">
                <a:tc>
                  <a:txBody>
                    <a:bodyPr/>
                    <a:lstStyle/>
                    <a:p>
                      <a:pPr algn="l">
                        <a:spcAft>
                          <a:spcPts val="0"/>
                        </a:spcAft>
                      </a:pPr>
                      <a:r>
                        <a:rPr lang="cs-CZ" sz="1100">
                          <a:effectLst/>
                          <a:latin typeface="Arial" panose="020B0604020202020204" pitchFamily="34" charset="0"/>
                          <a:ea typeface="Calibri"/>
                          <a:cs typeface="Arial" panose="020B0604020202020204" pitchFamily="34" charset="0"/>
                        </a:rPr>
                        <a:t>Textil</a:t>
                      </a:r>
                      <a:endParaRPr lang="cs-CZ" sz="1600">
                        <a:effectLst/>
                        <a:latin typeface="Arial" panose="020B0604020202020204" pitchFamily="34" charset="0"/>
                        <a:ea typeface="Calibri"/>
                        <a:cs typeface="Arial" panose="020B0604020202020204" pitchFamily="34" charset="0"/>
                      </a:endParaRPr>
                    </a:p>
                  </a:txBody>
                  <a:tcPr marL="68580" marR="68580" marT="0" marB="0"/>
                </a:tc>
                <a:tc>
                  <a:txBody>
                    <a:bodyPr/>
                    <a:lstStyle/>
                    <a:p>
                      <a:pPr algn="l">
                        <a:spcAft>
                          <a:spcPts val="0"/>
                        </a:spcAft>
                      </a:pPr>
                      <a:r>
                        <a:rPr lang="cs-CZ" sz="1100">
                          <a:effectLst/>
                          <a:latin typeface="Arial" panose="020B0604020202020204" pitchFamily="34" charset="0"/>
                          <a:ea typeface="Calibri"/>
                          <a:cs typeface="Arial" panose="020B0604020202020204" pitchFamily="34" charset="0"/>
                        </a:rPr>
                        <a:t>SO</a:t>
                      </a:r>
                      <a:r>
                        <a:rPr lang="cs-CZ" sz="1100" baseline="-25000">
                          <a:effectLst/>
                          <a:latin typeface="Arial" panose="020B0604020202020204" pitchFamily="34" charset="0"/>
                          <a:ea typeface="Calibri"/>
                          <a:cs typeface="Arial" panose="020B0604020202020204" pitchFamily="34" charset="0"/>
                        </a:rPr>
                        <a:t>2</a:t>
                      </a:r>
                      <a:r>
                        <a:rPr lang="cs-CZ" sz="1100">
                          <a:effectLst/>
                          <a:latin typeface="Arial" panose="020B0604020202020204" pitchFamily="34" charset="0"/>
                          <a:ea typeface="Calibri"/>
                          <a:cs typeface="Arial" panose="020B0604020202020204" pitchFamily="34" charset="0"/>
                        </a:rPr>
                        <a:t>, NO</a:t>
                      </a:r>
                      <a:r>
                        <a:rPr lang="cs-CZ" sz="1100" baseline="-25000">
                          <a:effectLst/>
                          <a:latin typeface="Arial" panose="020B0604020202020204" pitchFamily="34" charset="0"/>
                          <a:ea typeface="Calibri"/>
                          <a:cs typeface="Arial" panose="020B0604020202020204" pitchFamily="34" charset="0"/>
                        </a:rPr>
                        <a:t>2</a:t>
                      </a:r>
                      <a:r>
                        <a:rPr lang="cs-CZ" sz="1100">
                          <a:effectLst/>
                          <a:latin typeface="Arial" panose="020B0604020202020204" pitchFamily="34" charset="0"/>
                          <a:ea typeface="Calibri"/>
                          <a:cs typeface="Arial" panose="020B0604020202020204" pitchFamily="34" charset="0"/>
                        </a:rPr>
                        <a:t>, kyselé polutanty</a:t>
                      </a:r>
                      <a:endParaRPr lang="cs-CZ" sz="1600">
                        <a:effectLst/>
                        <a:latin typeface="Arial" panose="020B0604020202020204" pitchFamily="34" charset="0"/>
                        <a:ea typeface="Calibri"/>
                        <a:cs typeface="Arial" panose="020B0604020202020204" pitchFamily="34" charset="0"/>
                      </a:endParaRPr>
                    </a:p>
                  </a:txBody>
                  <a:tcPr marL="68580" marR="68580" marT="0" marB="0"/>
                </a:tc>
                <a:tc>
                  <a:txBody>
                    <a:bodyPr/>
                    <a:lstStyle/>
                    <a:p>
                      <a:pPr algn="l">
                        <a:spcAft>
                          <a:spcPts val="0"/>
                        </a:spcAft>
                      </a:pPr>
                      <a:r>
                        <a:rPr lang="cs-CZ" sz="1100" dirty="0">
                          <a:effectLst/>
                          <a:latin typeface="Arial" panose="020B0604020202020204" pitchFamily="34" charset="0"/>
                          <a:ea typeface="Calibri"/>
                          <a:cs typeface="Arial" panose="020B0604020202020204" pitchFamily="34" charset="0"/>
                        </a:rPr>
                        <a:t>Narušení vlákna, snížení pevnosti, skvrny a barevné změny</a:t>
                      </a:r>
                      <a:endParaRPr lang="cs-CZ" sz="1600" dirty="0">
                        <a:effectLst/>
                        <a:latin typeface="Arial" panose="020B0604020202020204" pitchFamily="34" charset="0"/>
                        <a:ea typeface="Calibri"/>
                        <a:cs typeface="Arial" panose="020B0604020202020204" pitchFamily="34" charset="0"/>
                      </a:endParaRPr>
                    </a:p>
                  </a:txBody>
                  <a:tcPr marL="68580" marR="68580" marT="0" marB="0"/>
                </a:tc>
              </a:tr>
              <a:tr h="360040">
                <a:tc>
                  <a:txBody>
                    <a:bodyPr/>
                    <a:lstStyle/>
                    <a:p>
                      <a:pPr algn="l">
                        <a:spcAft>
                          <a:spcPts val="0"/>
                        </a:spcAft>
                      </a:pPr>
                      <a:r>
                        <a:rPr lang="cs-CZ" sz="1100">
                          <a:effectLst/>
                          <a:latin typeface="Arial" panose="020B0604020202020204" pitchFamily="34" charset="0"/>
                          <a:ea typeface="Calibri"/>
                          <a:cs typeface="Arial" panose="020B0604020202020204" pitchFamily="34" charset="0"/>
                        </a:rPr>
                        <a:t>Acetylcelulóza</a:t>
                      </a:r>
                      <a:endParaRPr lang="cs-CZ" sz="1600">
                        <a:effectLst/>
                        <a:latin typeface="Arial" panose="020B0604020202020204" pitchFamily="34" charset="0"/>
                        <a:ea typeface="Calibri"/>
                        <a:cs typeface="Arial" panose="020B0604020202020204" pitchFamily="34" charset="0"/>
                      </a:endParaRPr>
                    </a:p>
                    <a:p>
                      <a:pPr algn="l">
                        <a:spcAft>
                          <a:spcPts val="0"/>
                        </a:spcAft>
                      </a:pPr>
                      <a:r>
                        <a:rPr lang="cs-CZ" sz="1100">
                          <a:effectLst/>
                          <a:latin typeface="Arial" panose="020B0604020202020204" pitchFamily="34" charset="0"/>
                          <a:ea typeface="Calibri"/>
                          <a:cs typeface="Arial" panose="020B0604020202020204" pitchFamily="34" charset="0"/>
                        </a:rPr>
                        <a:t> </a:t>
                      </a:r>
                      <a:endParaRPr lang="cs-CZ" sz="1600">
                        <a:effectLst/>
                        <a:latin typeface="Arial" panose="020B0604020202020204" pitchFamily="34" charset="0"/>
                        <a:ea typeface="Calibri"/>
                        <a:cs typeface="Arial" panose="020B0604020202020204" pitchFamily="34" charset="0"/>
                      </a:endParaRPr>
                    </a:p>
                  </a:txBody>
                  <a:tcPr marL="68580" marR="68580" marT="0" marB="0"/>
                </a:tc>
                <a:tc>
                  <a:txBody>
                    <a:bodyPr/>
                    <a:lstStyle/>
                    <a:p>
                      <a:pPr algn="l">
                        <a:spcAft>
                          <a:spcPts val="0"/>
                        </a:spcAft>
                      </a:pPr>
                      <a:r>
                        <a:rPr lang="cs-CZ" sz="1100">
                          <a:effectLst/>
                          <a:latin typeface="Arial" panose="020B0604020202020204" pitchFamily="34" charset="0"/>
                          <a:ea typeface="Calibri"/>
                          <a:cs typeface="Arial" panose="020B0604020202020204" pitchFamily="34" charset="0"/>
                        </a:rPr>
                        <a:t>Kyselé polutanty</a:t>
                      </a:r>
                      <a:endParaRPr lang="cs-CZ" sz="1600">
                        <a:effectLst/>
                        <a:latin typeface="Arial" panose="020B0604020202020204" pitchFamily="34" charset="0"/>
                        <a:ea typeface="Calibri"/>
                        <a:cs typeface="Arial" panose="020B0604020202020204" pitchFamily="34" charset="0"/>
                      </a:endParaRPr>
                    </a:p>
                  </a:txBody>
                  <a:tcPr marL="68580" marR="68580" marT="0" marB="0"/>
                </a:tc>
                <a:tc>
                  <a:txBody>
                    <a:bodyPr/>
                    <a:lstStyle/>
                    <a:p>
                      <a:pPr algn="l">
                        <a:spcAft>
                          <a:spcPts val="0"/>
                        </a:spcAft>
                      </a:pPr>
                      <a:r>
                        <a:rPr lang="cs-CZ" sz="1100" dirty="0">
                          <a:effectLst/>
                          <a:latin typeface="Arial" panose="020B0604020202020204" pitchFamily="34" charset="0"/>
                          <a:ea typeface="Calibri"/>
                          <a:cs typeface="Arial" panose="020B0604020202020204" pitchFamily="34" charset="0"/>
                        </a:rPr>
                        <a:t>Rozpad struktury</a:t>
                      </a:r>
                      <a:endParaRPr lang="cs-CZ" sz="1600" dirty="0">
                        <a:effectLst/>
                        <a:latin typeface="Arial" panose="020B0604020202020204" pitchFamily="34" charset="0"/>
                        <a:ea typeface="Calibri"/>
                        <a:cs typeface="Arial" panose="020B0604020202020204" pitchFamily="34" charset="0"/>
                      </a:endParaRPr>
                    </a:p>
                  </a:txBody>
                  <a:tcPr marL="68580" marR="68580" marT="0" marB="0"/>
                </a:tc>
              </a:tr>
              <a:tr h="677776">
                <a:tc>
                  <a:txBody>
                    <a:bodyPr/>
                    <a:lstStyle/>
                    <a:p>
                      <a:pPr algn="l">
                        <a:spcAft>
                          <a:spcPts val="0"/>
                        </a:spcAft>
                      </a:pPr>
                      <a:r>
                        <a:rPr lang="cs-CZ" sz="1100">
                          <a:effectLst/>
                          <a:latin typeface="Arial" panose="020B0604020202020204" pitchFamily="34" charset="0"/>
                          <a:ea typeface="Calibri"/>
                          <a:cs typeface="Arial" panose="020B0604020202020204" pitchFamily="34" charset="0"/>
                        </a:rPr>
                        <a:t>Mineralogické sbírky</a:t>
                      </a:r>
                      <a:endParaRPr lang="cs-CZ" sz="1600">
                        <a:effectLst/>
                        <a:latin typeface="Arial" panose="020B0604020202020204" pitchFamily="34" charset="0"/>
                        <a:ea typeface="Calibri"/>
                        <a:cs typeface="Arial" panose="020B0604020202020204" pitchFamily="34" charset="0"/>
                      </a:endParaRPr>
                    </a:p>
                  </a:txBody>
                  <a:tcPr marL="68580" marR="68580" marT="0" marB="0"/>
                </a:tc>
                <a:tc>
                  <a:txBody>
                    <a:bodyPr/>
                    <a:lstStyle/>
                    <a:p>
                      <a:pPr algn="l">
                        <a:spcAft>
                          <a:spcPts val="0"/>
                        </a:spcAft>
                      </a:pPr>
                      <a:r>
                        <a:rPr lang="cs-CZ" sz="1100">
                          <a:effectLst/>
                          <a:latin typeface="Arial" panose="020B0604020202020204" pitchFamily="34" charset="0"/>
                          <a:ea typeface="Calibri"/>
                          <a:cs typeface="Arial" panose="020B0604020202020204" pitchFamily="34" charset="0"/>
                        </a:rPr>
                        <a:t>Kyselé polutanty, vodorozpustné soli</a:t>
                      </a:r>
                      <a:endParaRPr lang="cs-CZ" sz="1600">
                        <a:effectLst/>
                        <a:latin typeface="Arial" panose="020B0604020202020204" pitchFamily="34" charset="0"/>
                        <a:ea typeface="Calibri"/>
                        <a:cs typeface="Arial" panose="020B0604020202020204" pitchFamily="34" charset="0"/>
                      </a:endParaRPr>
                    </a:p>
                  </a:txBody>
                  <a:tcPr marL="68580" marR="68580" marT="0" marB="0"/>
                </a:tc>
                <a:tc>
                  <a:txBody>
                    <a:bodyPr/>
                    <a:lstStyle/>
                    <a:p>
                      <a:pPr algn="l">
                        <a:spcAft>
                          <a:spcPts val="0"/>
                        </a:spcAft>
                      </a:pPr>
                      <a:r>
                        <a:rPr lang="cs-CZ" sz="1100" dirty="0">
                          <a:effectLst/>
                          <a:latin typeface="Arial" panose="020B0604020202020204" pitchFamily="34" charset="0"/>
                          <a:ea typeface="Calibri"/>
                          <a:cs typeface="Arial" panose="020B0604020202020204" pitchFamily="34" charset="0"/>
                        </a:rPr>
                        <a:t>Výkvěty na vápenatých materiálech a jejich rozpouštění, praskání</a:t>
                      </a:r>
                      <a:endParaRPr lang="cs-CZ" sz="1600" dirty="0">
                        <a:effectLst/>
                        <a:latin typeface="Arial" panose="020B0604020202020204" pitchFamily="34" charset="0"/>
                        <a:ea typeface="Calibri"/>
                        <a:cs typeface="Arial" panose="020B0604020202020204" pitchFamily="34" charset="0"/>
                      </a:endParaRPr>
                    </a:p>
                  </a:txBody>
                  <a:tcPr marL="68580" marR="68580" marT="0" marB="0"/>
                </a:tc>
              </a:tr>
            </a:tbl>
          </a:graphicData>
        </a:graphic>
      </p:graphicFrame>
    </p:spTree>
    <p:extLst>
      <p:ext uri="{BB962C8B-B14F-4D97-AF65-F5344CB8AC3E}">
        <p14:creationId xmlns:p14="http://schemas.microsoft.com/office/powerpoint/2010/main" val="4245592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7"/>
          <p:cNvSpPr txBox="1">
            <a:spLocks noChangeArrowheads="1"/>
          </p:cNvSpPr>
          <p:nvPr/>
        </p:nvSpPr>
        <p:spPr bwMode="auto">
          <a:xfrm>
            <a:off x="838200" y="990600"/>
            <a:ext cx="7467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defTabSz="762000" eaLnBrk="0" hangingPunct="0">
              <a:spcBef>
                <a:spcPct val="20000"/>
              </a:spcBef>
              <a:buChar char="•"/>
              <a:defRPr sz="3200">
                <a:solidFill>
                  <a:schemeClr val="tx1"/>
                </a:solidFill>
                <a:latin typeface="Times New Roman" pitchFamily="18" charset="0"/>
              </a:defRPr>
            </a:lvl1pPr>
            <a:lvl2pPr marL="742950" indent="-285750" defTabSz="762000" eaLnBrk="0" hangingPunct="0">
              <a:spcBef>
                <a:spcPct val="20000"/>
              </a:spcBef>
              <a:buChar char="–"/>
              <a:defRPr sz="2800">
                <a:solidFill>
                  <a:schemeClr val="tx1"/>
                </a:solidFill>
                <a:latin typeface="Times New Roman" pitchFamily="18" charset="0"/>
              </a:defRPr>
            </a:lvl2pPr>
            <a:lvl3pPr marL="1143000" indent="-228600" defTabSz="762000" eaLnBrk="0" hangingPunct="0">
              <a:spcBef>
                <a:spcPct val="20000"/>
              </a:spcBef>
              <a:buChar char="•"/>
              <a:defRPr sz="2400">
                <a:solidFill>
                  <a:schemeClr val="tx1"/>
                </a:solidFill>
                <a:latin typeface="Times New Roman" pitchFamily="18" charset="0"/>
              </a:defRPr>
            </a:lvl3pPr>
            <a:lvl4pPr marL="1600200" indent="-228600" defTabSz="762000" eaLnBrk="0" hangingPunct="0">
              <a:spcBef>
                <a:spcPct val="20000"/>
              </a:spcBef>
              <a:buChar char="–"/>
              <a:defRPr sz="2000">
                <a:solidFill>
                  <a:schemeClr val="tx1"/>
                </a:solidFill>
                <a:latin typeface="Times New Roman" pitchFamily="18" charset="0"/>
              </a:defRPr>
            </a:lvl4pPr>
            <a:lvl5pPr marL="2057400" indent="-228600" defTabSz="762000" eaLnBrk="0" hangingPunct="0">
              <a:spcBef>
                <a:spcPct val="20000"/>
              </a:spcBef>
              <a:buChar char="»"/>
              <a:defRPr sz="2000">
                <a:solidFill>
                  <a:schemeClr val="tx1"/>
                </a:solidFill>
                <a:latin typeface="Times New Roman"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cs-CZ" altLang="cs-CZ" sz="2400"/>
              <a:t>Poškození olověných předmětů parami organických kyselin</a:t>
            </a:r>
          </a:p>
        </p:txBody>
      </p:sp>
      <p:pic>
        <p:nvPicPr>
          <p:cNvPr id="49155" name="Picture 10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676400"/>
            <a:ext cx="77724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Rectangle 1030"/>
          <p:cNvSpPr>
            <a:spLocks noChangeArrowheads="1"/>
          </p:cNvSpPr>
          <p:nvPr/>
        </p:nvSpPr>
        <p:spPr bwMode="auto">
          <a:xfrm>
            <a:off x="1447800" y="6324600"/>
            <a:ext cx="68595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cs-CZ" altLang="cs-CZ" sz="1600"/>
              <a:t>http://www.cci-icc.gc.ca/crc/articles/metals/metal-eng.aspx?metal=lead-corrosion</a:t>
            </a:r>
          </a:p>
        </p:txBody>
      </p:sp>
      <p:sp>
        <p:nvSpPr>
          <p:cNvPr id="49157" name="Rectangle 2"/>
          <p:cNvSpPr>
            <a:spLocks noChangeArrowheads="1"/>
          </p:cNvSpPr>
          <p:nvPr/>
        </p:nvSpPr>
        <p:spPr bwMode="auto">
          <a:xfrm>
            <a:off x="685800" y="228600"/>
            <a:ext cx="7772400" cy="609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cs-CZ" altLang="cs-CZ" sz="3600">
                <a:solidFill>
                  <a:schemeClr val="tx2"/>
                </a:solidFill>
              </a:rPr>
              <a:t>Olovo</a:t>
            </a:r>
          </a:p>
        </p:txBody>
      </p:sp>
      <p:sp>
        <p:nvSpPr>
          <p:cNvPr id="49158" name="Rectangle 2"/>
          <p:cNvSpPr>
            <a:spLocks noChangeArrowheads="1"/>
          </p:cNvSpPr>
          <p:nvPr/>
        </p:nvSpPr>
        <p:spPr bwMode="auto">
          <a:xfrm>
            <a:off x="827088" y="260350"/>
            <a:ext cx="7772400" cy="609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cs-CZ" sz="3600">
              <a:solidFill>
                <a:schemeClr val="tx2"/>
              </a:solidFill>
            </a:endParaRPr>
          </a:p>
        </p:txBody>
      </p:sp>
    </p:spTree>
    <p:extLst>
      <p:ext uri="{BB962C8B-B14F-4D97-AF65-F5344CB8AC3E}">
        <p14:creationId xmlns:p14="http://schemas.microsoft.com/office/powerpoint/2010/main" val="2820659332"/>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8"/>
          <p:cNvSpPr txBox="1">
            <a:spLocks noChangeArrowheads="1"/>
          </p:cNvSpPr>
          <p:nvPr/>
        </p:nvSpPr>
        <p:spPr bwMode="auto">
          <a:xfrm>
            <a:off x="762000" y="914400"/>
            <a:ext cx="8001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defTabSz="762000" eaLnBrk="0" hangingPunct="0">
              <a:spcBef>
                <a:spcPct val="20000"/>
              </a:spcBef>
              <a:buChar char="•"/>
              <a:defRPr sz="3200">
                <a:solidFill>
                  <a:schemeClr val="tx1"/>
                </a:solidFill>
                <a:latin typeface="Times New Roman" pitchFamily="18" charset="0"/>
              </a:defRPr>
            </a:lvl1pPr>
            <a:lvl2pPr marL="742950" indent="-285750" defTabSz="762000" eaLnBrk="0" hangingPunct="0">
              <a:spcBef>
                <a:spcPct val="20000"/>
              </a:spcBef>
              <a:buChar char="–"/>
              <a:defRPr sz="2800">
                <a:solidFill>
                  <a:schemeClr val="tx1"/>
                </a:solidFill>
                <a:latin typeface="Times New Roman" pitchFamily="18" charset="0"/>
              </a:defRPr>
            </a:lvl2pPr>
            <a:lvl3pPr marL="1143000" indent="-228600" defTabSz="762000" eaLnBrk="0" hangingPunct="0">
              <a:spcBef>
                <a:spcPct val="20000"/>
              </a:spcBef>
              <a:buChar char="•"/>
              <a:defRPr sz="2400">
                <a:solidFill>
                  <a:schemeClr val="tx1"/>
                </a:solidFill>
                <a:latin typeface="Times New Roman" pitchFamily="18" charset="0"/>
              </a:defRPr>
            </a:lvl3pPr>
            <a:lvl4pPr marL="1600200" indent="-228600" defTabSz="762000" eaLnBrk="0" hangingPunct="0">
              <a:spcBef>
                <a:spcPct val="20000"/>
              </a:spcBef>
              <a:buChar char="–"/>
              <a:defRPr sz="2000">
                <a:solidFill>
                  <a:schemeClr val="tx1"/>
                </a:solidFill>
                <a:latin typeface="Times New Roman" pitchFamily="18" charset="0"/>
              </a:defRPr>
            </a:lvl4pPr>
            <a:lvl5pPr marL="2057400" indent="-228600" defTabSz="762000" eaLnBrk="0" hangingPunct="0">
              <a:spcBef>
                <a:spcPct val="20000"/>
              </a:spcBef>
              <a:buChar char="»"/>
              <a:defRPr sz="2000">
                <a:solidFill>
                  <a:schemeClr val="tx1"/>
                </a:solidFill>
                <a:latin typeface="Times New Roman"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cs-CZ" altLang="cs-CZ" sz="2400"/>
              <a:t>Poškození povrchu stříbra vzniklé po kontaktu s lidským potem – zřetelný otisk prstu</a:t>
            </a:r>
          </a:p>
        </p:txBody>
      </p:sp>
      <p:pic>
        <p:nvPicPr>
          <p:cNvPr id="50179" name="Picture 1028"/>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1981200" y="1752600"/>
            <a:ext cx="5257800" cy="444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Rectangle 1029"/>
          <p:cNvSpPr>
            <a:spLocks noChangeArrowheads="1"/>
          </p:cNvSpPr>
          <p:nvPr/>
        </p:nvSpPr>
        <p:spPr bwMode="auto">
          <a:xfrm>
            <a:off x="1350963" y="6297613"/>
            <a:ext cx="61055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cs-CZ" altLang="cs-CZ" sz="1400" dirty="0"/>
              <a:t>http://www.cci-icc.gc.ca/crc/articles/metals/metal-eng.aspx?metal=silver-corrosion</a:t>
            </a:r>
          </a:p>
        </p:txBody>
      </p:sp>
      <p:sp>
        <p:nvSpPr>
          <p:cNvPr id="50181" name="Rectangle 2"/>
          <p:cNvSpPr>
            <a:spLocks noChangeArrowheads="1"/>
          </p:cNvSpPr>
          <p:nvPr/>
        </p:nvSpPr>
        <p:spPr bwMode="auto">
          <a:xfrm>
            <a:off x="539750" y="298450"/>
            <a:ext cx="7772400" cy="609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cs-CZ" altLang="cs-CZ" sz="3600">
                <a:solidFill>
                  <a:schemeClr val="tx2"/>
                </a:solidFill>
              </a:rPr>
              <a:t>Stříbro</a:t>
            </a:r>
          </a:p>
        </p:txBody>
      </p:sp>
      <p:sp>
        <p:nvSpPr>
          <p:cNvPr id="50182" name="Rectangle 2"/>
          <p:cNvSpPr>
            <a:spLocks noChangeArrowheads="1"/>
          </p:cNvSpPr>
          <p:nvPr/>
        </p:nvSpPr>
        <p:spPr bwMode="auto">
          <a:xfrm>
            <a:off x="827088" y="260350"/>
            <a:ext cx="7772400" cy="609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cs-CZ" sz="3600">
              <a:solidFill>
                <a:schemeClr val="tx2"/>
              </a:solidFill>
            </a:endParaRPr>
          </a:p>
        </p:txBody>
      </p:sp>
    </p:spTree>
    <p:extLst>
      <p:ext uri="{BB962C8B-B14F-4D97-AF65-F5344CB8AC3E}">
        <p14:creationId xmlns:p14="http://schemas.microsoft.com/office/powerpoint/2010/main" val="3268043661"/>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4"/>
          <p:cNvSpPr>
            <a:spLocks noGrp="1" noChangeArrowheads="1"/>
          </p:cNvSpPr>
          <p:nvPr>
            <p:ph type="title" idx="4294967295"/>
          </p:nvPr>
        </p:nvSpPr>
        <p:spPr>
          <a:xfrm>
            <a:off x="1042988" y="1125538"/>
            <a:ext cx="6805612" cy="706437"/>
          </a:xfrm>
          <a:noFill/>
        </p:spPr>
        <p:txBody>
          <a:bodyPr>
            <a:normAutofit fontScale="90000"/>
          </a:bodyPr>
          <a:lstStyle/>
          <a:p>
            <a:pPr algn="l"/>
            <a:r>
              <a:rPr lang="cs-CZ" altLang="cs-CZ" sz="2400" smtClean="0">
                <a:solidFill>
                  <a:schemeClr val="tx1"/>
                </a:solidFill>
              </a:rPr>
              <a:t> Poškození koženého obalu knihy oxidem siřičitým – červený rozklad</a:t>
            </a:r>
            <a:endParaRPr lang="cs-CZ" altLang="cs-CZ" sz="2400" i="1" smtClean="0">
              <a:solidFill>
                <a:schemeClr val="tx1"/>
              </a:solidFill>
            </a:endParaRPr>
          </a:p>
        </p:txBody>
      </p:sp>
      <p:sp>
        <p:nvSpPr>
          <p:cNvPr id="52227" name="Rectangle 2"/>
          <p:cNvSpPr>
            <a:spLocks noChangeArrowheads="1"/>
          </p:cNvSpPr>
          <p:nvPr/>
        </p:nvSpPr>
        <p:spPr bwMode="auto">
          <a:xfrm>
            <a:off x="685800" y="228600"/>
            <a:ext cx="7772400" cy="609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cs-CZ" altLang="cs-CZ" sz="3600">
                <a:solidFill>
                  <a:schemeClr val="tx2"/>
                </a:solidFill>
              </a:rPr>
              <a:t>Poškození kůže</a:t>
            </a:r>
          </a:p>
        </p:txBody>
      </p:sp>
      <p:sp>
        <p:nvSpPr>
          <p:cNvPr id="52228" name="Rectangle 2"/>
          <p:cNvSpPr>
            <a:spLocks noChangeArrowheads="1"/>
          </p:cNvSpPr>
          <p:nvPr/>
        </p:nvSpPr>
        <p:spPr bwMode="auto">
          <a:xfrm>
            <a:off x="827088" y="260350"/>
            <a:ext cx="7772400" cy="609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cs-CZ" sz="3600">
              <a:solidFill>
                <a:schemeClr val="tx2"/>
              </a:solidFill>
            </a:endParaRPr>
          </a:p>
        </p:txBody>
      </p:sp>
      <p:sp>
        <p:nvSpPr>
          <p:cNvPr id="52229" name="Text Box 11"/>
          <p:cNvSpPr txBox="1">
            <a:spLocks noChangeArrowheads="1"/>
          </p:cNvSpPr>
          <p:nvPr/>
        </p:nvSpPr>
        <p:spPr bwMode="auto">
          <a:xfrm>
            <a:off x="3563938" y="6553200"/>
            <a:ext cx="25923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cs-CZ" altLang="cs-CZ" sz="1400"/>
              <a:t>www.2care.org</a:t>
            </a:r>
          </a:p>
        </p:txBody>
      </p:sp>
      <p:pic>
        <p:nvPicPr>
          <p:cNvPr id="52230" name="Picture 14" descr="foto02"/>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1619250" y="1920875"/>
            <a:ext cx="5903913" cy="434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3581300"/>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8"/>
          <p:cNvSpPr txBox="1">
            <a:spLocks noChangeArrowheads="1"/>
          </p:cNvSpPr>
          <p:nvPr/>
        </p:nvSpPr>
        <p:spPr bwMode="auto">
          <a:xfrm>
            <a:off x="827088" y="1052513"/>
            <a:ext cx="8083550"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defTabSz="762000" eaLnBrk="0" hangingPunct="0">
              <a:spcBef>
                <a:spcPct val="20000"/>
              </a:spcBef>
              <a:buChar char="•"/>
              <a:defRPr sz="3200">
                <a:solidFill>
                  <a:schemeClr val="tx1"/>
                </a:solidFill>
                <a:latin typeface="Times New Roman" pitchFamily="18" charset="0"/>
              </a:defRPr>
            </a:lvl1pPr>
            <a:lvl2pPr marL="742950" indent="-285750" defTabSz="762000" eaLnBrk="0" hangingPunct="0">
              <a:spcBef>
                <a:spcPct val="20000"/>
              </a:spcBef>
              <a:buChar char="–"/>
              <a:defRPr sz="2800">
                <a:solidFill>
                  <a:schemeClr val="tx1"/>
                </a:solidFill>
                <a:latin typeface="Times New Roman" pitchFamily="18" charset="0"/>
              </a:defRPr>
            </a:lvl2pPr>
            <a:lvl3pPr marL="1143000" indent="-228600" defTabSz="762000" eaLnBrk="0" hangingPunct="0">
              <a:spcBef>
                <a:spcPct val="20000"/>
              </a:spcBef>
              <a:buChar char="•"/>
              <a:defRPr sz="2400">
                <a:solidFill>
                  <a:schemeClr val="tx1"/>
                </a:solidFill>
                <a:latin typeface="Times New Roman" pitchFamily="18" charset="0"/>
              </a:defRPr>
            </a:lvl3pPr>
            <a:lvl4pPr marL="1600200" indent="-228600" defTabSz="762000" eaLnBrk="0" hangingPunct="0">
              <a:spcBef>
                <a:spcPct val="20000"/>
              </a:spcBef>
              <a:buChar char="–"/>
              <a:defRPr sz="2000">
                <a:solidFill>
                  <a:schemeClr val="tx1"/>
                </a:solidFill>
                <a:latin typeface="Times New Roman" pitchFamily="18" charset="0"/>
              </a:defRPr>
            </a:lvl4pPr>
            <a:lvl5pPr marL="2057400" indent="-228600" defTabSz="762000" eaLnBrk="0" hangingPunct="0">
              <a:spcBef>
                <a:spcPct val="20000"/>
              </a:spcBef>
              <a:buChar char="»"/>
              <a:defRPr sz="2000">
                <a:solidFill>
                  <a:schemeClr val="tx1"/>
                </a:solidFill>
                <a:latin typeface="Times New Roman"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cs-CZ" altLang="cs-CZ" sz="2200"/>
              <a:t>Poškození nitrátu celulózy hydrolýzou</a:t>
            </a:r>
          </a:p>
          <a:p>
            <a:pPr eaLnBrk="1" hangingPunct="1">
              <a:spcBef>
                <a:spcPct val="5000"/>
              </a:spcBef>
              <a:buFontTx/>
              <a:buNone/>
            </a:pPr>
            <a:r>
              <a:rPr lang="cs-CZ" altLang="cs-CZ" sz="2200"/>
              <a:t>Poškození acetátu celulózy hydrolýzou</a:t>
            </a:r>
          </a:p>
        </p:txBody>
      </p:sp>
      <p:sp>
        <p:nvSpPr>
          <p:cNvPr id="53251" name="Rectangle 2"/>
          <p:cNvSpPr>
            <a:spLocks noChangeArrowheads="1"/>
          </p:cNvSpPr>
          <p:nvPr/>
        </p:nvSpPr>
        <p:spPr bwMode="auto">
          <a:xfrm>
            <a:off x="685800" y="228600"/>
            <a:ext cx="7772400" cy="609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cs-CZ" altLang="cs-CZ" sz="3600">
                <a:solidFill>
                  <a:schemeClr val="tx2"/>
                </a:solidFill>
              </a:rPr>
              <a:t>Poškození celulózových materiálů</a:t>
            </a:r>
          </a:p>
        </p:txBody>
      </p:sp>
      <p:sp>
        <p:nvSpPr>
          <p:cNvPr id="53252" name="Rectangle 2"/>
          <p:cNvSpPr>
            <a:spLocks noChangeArrowheads="1"/>
          </p:cNvSpPr>
          <p:nvPr/>
        </p:nvSpPr>
        <p:spPr bwMode="auto">
          <a:xfrm>
            <a:off x="827088" y="260350"/>
            <a:ext cx="7772400" cy="6096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cs-CZ" sz="3600">
              <a:solidFill>
                <a:schemeClr val="tx2"/>
              </a:solidFill>
            </a:endParaRPr>
          </a:p>
        </p:txBody>
      </p:sp>
      <p:pic>
        <p:nvPicPr>
          <p:cNvPr id="53253" name="Picture 15" descr="Chap07_Image1h_lg"/>
          <p:cNvPicPr>
            <a:picLocks noChangeAspect="1" noChangeArrowheads="1"/>
          </p:cNvPicPr>
          <p:nvPr/>
        </p:nvPicPr>
        <p:blipFill>
          <a:blip r:embed="rId3">
            <a:lum bright="6000"/>
            <a:extLst>
              <a:ext uri="{28A0092B-C50C-407E-A947-70E740481C1C}">
                <a14:useLocalDpi xmlns:a14="http://schemas.microsoft.com/office/drawing/2010/main" val="0"/>
              </a:ext>
            </a:extLst>
          </a:blip>
          <a:srcRect l="26286"/>
          <a:stretch>
            <a:fillRect/>
          </a:stretch>
        </p:blipFill>
        <p:spPr bwMode="auto">
          <a:xfrm>
            <a:off x="539750" y="3124200"/>
            <a:ext cx="4968875" cy="332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17" descr="Chap07_Image1i_lg"/>
          <p:cNvPicPr>
            <a:picLocks noChangeAspect="1" noChangeArrowheads="1"/>
          </p:cNvPicPr>
          <p:nvPr/>
        </p:nvPicPr>
        <p:blipFill>
          <a:blip r:embed="rId4">
            <a:lum bright="6000"/>
            <a:extLst>
              <a:ext uri="{28A0092B-C50C-407E-A947-70E740481C1C}">
                <a14:useLocalDpi xmlns:a14="http://schemas.microsoft.com/office/drawing/2010/main" val="0"/>
              </a:ext>
            </a:extLst>
          </a:blip>
          <a:srcRect l="19197" t="14627" r="16386" b="17075"/>
          <a:stretch>
            <a:fillRect/>
          </a:stretch>
        </p:blipFill>
        <p:spPr bwMode="auto">
          <a:xfrm>
            <a:off x="5724525" y="1052513"/>
            <a:ext cx="3151188"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0375194"/>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609</TotalTime>
  <Words>3988</Words>
  <Application>Microsoft Office PowerPoint</Application>
  <PresentationFormat>Předvádění na obrazovce (4:3)</PresentationFormat>
  <Paragraphs>511</Paragraphs>
  <Slides>45</Slides>
  <Notes>44</Notes>
  <HiddenSlides>0</HiddenSlides>
  <MMClips>0</MMClips>
  <ScaleCrop>false</ScaleCrop>
  <HeadingPairs>
    <vt:vector size="6" baseType="variant">
      <vt:variant>
        <vt:lpstr>Motiv</vt:lpstr>
      </vt:variant>
      <vt:variant>
        <vt:i4>1</vt:i4>
      </vt:variant>
      <vt:variant>
        <vt:lpstr>Vložené servery OLE</vt:lpstr>
      </vt:variant>
      <vt:variant>
        <vt:i4>2</vt:i4>
      </vt:variant>
      <vt:variant>
        <vt:lpstr>Nadpisy snímků</vt:lpstr>
      </vt:variant>
      <vt:variant>
        <vt:i4>45</vt:i4>
      </vt:variant>
    </vt:vector>
  </HeadingPairs>
  <TitlesOfParts>
    <vt:vector size="48" baseType="lpstr">
      <vt:lpstr>Motiv systému Office</vt:lpstr>
      <vt:lpstr>Fotografie</vt:lpstr>
      <vt:lpstr>dokument</vt:lpstr>
      <vt:lpstr>IV. Preventivní konzervace parametry prostředí – polutanty, světlo, biologičtí škůdci</vt:lpstr>
      <vt:lpstr>Vliv znečištění prostředí</vt:lpstr>
      <vt:lpstr>Polutanty a jiné škodliviny</vt:lpstr>
      <vt:lpstr>Zdroje škodliviny</vt:lpstr>
      <vt:lpstr>Vliv škodlivin na různé materiály</vt:lpstr>
      <vt:lpstr>Prezentace aplikace PowerPoint</vt:lpstr>
      <vt:lpstr>Prezentace aplikace PowerPoint</vt:lpstr>
      <vt:lpstr> Poškození koženého obalu knihy oxidem siřičitým – červený rozklad</vt:lpstr>
      <vt:lpstr>Prezentace aplikace PowerPoint</vt:lpstr>
      <vt:lpstr>Kvalita ovzduší uvnitř muzeí</vt:lpstr>
      <vt:lpstr>Uzavřené schránky</vt:lpstr>
      <vt:lpstr>Prezentace aplikace PowerPoint</vt:lpstr>
      <vt:lpstr>Obalové a úložné materiály</vt:lpstr>
      <vt:lpstr>Značení předmětů</vt:lpstr>
      <vt:lpstr>Prezentace aplikace PowerPoint</vt:lpstr>
      <vt:lpstr>Prezentace aplikace PowerPoint</vt:lpstr>
      <vt:lpstr>Prezentace aplikace PowerPoint</vt:lpstr>
      <vt:lpstr>Ukázka uložení v sbírek </vt:lpstr>
      <vt:lpstr>Otázky k opakování</vt:lpstr>
      <vt:lpstr>Podstata světla</vt:lpstr>
      <vt:lpstr>Poškození  světlem</vt:lpstr>
      <vt:lpstr>Definice pojmů</vt:lpstr>
      <vt:lpstr>Příklad výpočtu světlené expozice</vt:lpstr>
      <vt:lpstr>Doporučené hodnoty expozice pro sbírkové předměty</vt:lpstr>
      <vt:lpstr>Měření osvětlení UV, IČ</vt:lpstr>
      <vt:lpstr>Umělé osvětlení</vt:lpstr>
      <vt:lpstr>Příklady</vt:lpstr>
      <vt:lpstr>Příklady</vt:lpstr>
      <vt:lpstr>Příklady</vt:lpstr>
      <vt:lpstr>Původní/novodobé prvky odstínění</vt:lpstr>
      <vt:lpstr>Otázky k opakování</vt:lpstr>
      <vt:lpstr>Biologické vlivy - škůdci</vt:lpstr>
      <vt:lpstr>Prezentace aplikace PowerPoint</vt:lpstr>
      <vt:lpstr>Prezentace aplikace PowerPoint</vt:lpstr>
      <vt:lpstr>Prezentace aplikace PowerPoint</vt:lpstr>
      <vt:lpstr>Prezentace aplikace PowerPoint</vt:lpstr>
      <vt:lpstr>Preventivní opatření</vt:lpstr>
      <vt:lpstr>Možnosti konzervátorského zásahu!</vt:lpstr>
      <vt:lpstr>Prezentace aplikace PowerPoint</vt:lpstr>
      <vt:lpstr>Prezentace aplikace PowerPoint</vt:lpstr>
      <vt:lpstr>Prezentace aplikace PowerPoint</vt:lpstr>
      <vt:lpstr>Prezentace aplikace PowerPoint</vt:lpstr>
      <vt:lpstr>Prezentace aplikace PowerPoint</vt:lpstr>
      <vt:lpstr>Otázky k opakování</vt:lpstr>
      <vt:lpstr>Literatura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II. Preventivní konzervace parametry prostředí – polutanty, světlo, biologičtí škůdci</dc:title>
  <dc:creator>Selucká</dc:creator>
  <cp:lastModifiedBy>Selucká</cp:lastModifiedBy>
  <cp:revision>30</cp:revision>
  <cp:lastPrinted>2021-10-06T06:44:08Z</cp:lastPrinted>
  <dcterms:created xsi:type="dcterms:W3CDTF">2020-11-01T15:52:20Z</dcterms:created>
  <dcterms:modified xsi:type="dcterms:W3CDTF">2022-10-23T08:29:35Z</dcterms:modified>
</cp:coreProperties>
</file>