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7" r:id="rId4"/>
    <p:sldId id="266" r:id="rId5"/>
    <p:sldId id="267" r:id="rId6"/>
    <p:sldId id="274" r:id="rId7"/>
    <p:sldId id="259" r:id="rId8"/>
    <p:sldId id="260" r:id="rId9"/>
    <p:sldId id="261" r:id="rId10"/>
    <p:sldId id="262" r:id="rId11"/>
    <p:sldId id="265" r:id="rId12"/>
    <p:sldId id="263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5" r:id="rId2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50060" autoAdjust="0"/>
  </p:normalViewPr>
  <p:slideViewPr>
    <p:cSldViewPr>
      <p:cViewPr>
        <p:scale>
          <a:sx n="57" d="100"/>
          <a:sy n="57" d="100"/>
        </p:scale>
        <p:origin x="-219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D22A-5C63-487C-B69C-1755312A1216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02BF8-6AEF-40FF-A797-1BCBF8816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71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anako.webnode.cz/skudci/houby-a-plisne/?utm_source=copy&amp;utm_medium=paste&amp;utm_campaign=copypaste&amp;utm_content=https://sanako.webnode.cz/skudci/houby-a-plisne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425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Houby, plísně a bakterie jsou vývojově nejnižší organismy, poškozující především organické materiály. Jsou to, žel, organismy velmi odolné vůči sanačním zákrokům.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Jejich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spóry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velmi rychle šíří vzduchem. Poškození houbami se týká jak konstrukčních částí staveb, tak sbírkových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předmětů,které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jsou degradovány organickými kyselinami a enzymy vylučovanými houbami. Houbová vlákna (hyfy) vytvářejí podhoubí (mycelium), které prorůstá materiálem. Prvním předpokladem pro rozvoj hub a plísní je dostatek potravy, kterou představuje celulóza v jakékoli podobě včetně dřeva. Za vhodných podmínek se na něm vyvíjí plodnice, která produkuje výtrusy. Pro rozvoj většiny hub a plísní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optimální RV vyšší než 65 % a teploty okolo 20 °C. Houba je metabolicky nejaktivnější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okraji své růstové zóny.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Základní podmínkou pro zamezení rozvoje hub a plísní jsou klimaticky vyhovující,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čisté depozitáře.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Plísně jsou druhem vláknitých hub. 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193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Dřevomorku domácí lze dobře rozeznat podle plodnice. Tato houba vytváří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rozlitéplodnice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2–10 mm silné, na okraji s vyšším bělavým plstnatým valem, vzácně vznikají i odstávající klobouky, </a:t>
            </a:r>
          </a:p>
          <a:p>
            <a: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Více zde: 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https://sanako.webnode.cz/skudci/houby-a-plisne/</a:t>
            </a:r>
            <a:endParaRPr lang="cs-CZ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777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Nejrozšířenějším druhem dřevokazného hmyzu v interiérech je červotoč. </a:t>
            </a:r>
            <a:r>
              <a:rPr lang="cs-CZ" dirty="0" smtClean="0"/>
              <a:t>Červotoč proužkovaný je 3 až 4 mm dlouhý, světlehnědý až tmavohnědý brouk, na krovkách má 10 řad rovných a zřetelně tečkovaných </a:t>
            </a:r>
            <a:r>
              <a:rPr lang="cs-CZ" dirty="0" err="1" smtClean="0"/>
              <a:t>rýžek.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nakladení vajíček dochází koncem jara. Po 15 dnech se z vajíčka vylíhne larva, která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dřevě žije (a požírá ho) 1–3 roky. Poté se pod povrchem dřeva zakuklí a v tzv. výletovém období (od konce dubna do počátku července) dospělý hmyz prokouše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tenkou vrstvu dřeva a vylétá ven. Stopou po něm zůstává charakteristická malá dírka – výletový otvor – z něhož vypadnou jemné piliny – požerky.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Tesařík krovový, díky velkosti a žravosti svých larev, je nejnebezpečnější hmyzí škůdce opracovaného dřeva. Samičky jsou dlouhé až 25 mm. samečci jsou menší. Zbarvení tesaříka krovového je proměnlivé: je žlutohnědý, červenohnědý až černý, se dvěma nezřetelnými příčnými pruhy ve středu krovek</a:t>
            </a:r>
          </a:p>
          <a:p>
            <a:r>
              <a:rPr lang="cs-CZ" dirty="0" smtClean="0"/>
              <a:t>Larva se vyvíjí 3 až 10 let (někdy se uvádí neuvěřitelných 15 roků). Výletové otvory jsou oválné, až 1cm dlouhé. 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60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Dendroarcheologie</a:t>
            </a:r>
            <a:r>
              <a:rPr lang="cs-CZ" dirty="0" smtClean="0"/>
              <a:t> je podobor dendrochronologie. Jedná se o metodu datování dřeva, která je založena na měření šířek letokruhů. Nejčastěji je této metody využíváno pro datování dřevěných archeologických nálezů a dřevěných prvků historických staveb, především krovů, ale také například pro určení stáří dřevěných uměleckých předmětů.</a:t>
            </a:r>
            <a:br>
              <a:rPr lang="cs-CZ" dirty="0" smtClean="0"/>
            </a:br>
            <a:r>
              <a:rPr lang="cs-CZ" dirty="0" smtClean="0"/>
              <a:t>Pro dendrochronologické datování je rozhodujícím vstupním parametrem šířka letokruhu. Šířka letokruhu se obvykle měří na příčném řezu. </a:t>
            </a:r>
          </a:p>
          <a:p>
            <a:r>
              <a:rPr lang="cs-CZ" dirty="0" smtClean="0"/>
              <a:t>Aby bylo možné vzorek dendrochronologicky datovat musí obsahovat minimálně 40 až 50 měřitelných letokruhů. </a:t>
            </a:r>
          </a:p>
          <a:p>
            <a:endParaRPr lang="cs-CZ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Radiokarbonová metoda datování (též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uhlíkovánebo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radiouhlíková metoda) je chemicko-fyzikální metoda určená pro zjištění stáří biologického materiálu. Je založena na výpočtu z poklesu počtu atomů radioaktivního izotopu uhlíku 14C v původně živých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objektechMetoda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byla objevena roku 1940 a se používá především v archeologii, kvartérní geologii, hydrogeologii, paleontologii a botanice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642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Záleží samozřejmě na charakteru povrchu (dřevo bez povrchové úpravy/s politurou/ zlacené/ zdobené intarzií apod.)! Mechanické i chemické  postupy čištění přizpůsobit stavu povrchu! (hrozí např. vytržení intarzie)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660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Zdrojem ionizujícího záření je radioaktivní izotop kobaltu (60Co). Velká výhoda této metody spočívá v tom, že záření působí v celé hmotě objektu, nezanechává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ozářených předmětech žádná zbytková rezidua, nepoškozuje polychromii a vždy dojde ke 100 % vyhubení hmyzu (to u ostatních způsobů ošetření není nikdy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zaručeno). Ozáření však nemá preventivní ochranné účinky, musí následovat ošetření dřeva chemickým prostředkem s preventivní ochranou proti dřevokaznému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hmyzu. Tato metoda je velice vhodná pro masivní, ale transportovatelné předměty. Intenzita záření, která se používá na hubení dřevokazného hmyzu nepoškozuje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dřevo, polychromii a intarzie.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817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427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132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394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Tyvek</a:t>
            </a:r>
            <a:r>
              <a:rPr lang="cs-CZ" dirty="0" smtClean="0"/>
              <a:t>: netkaná textilie (prodyšná, ale má vnější ochrannou vrstvu proti vodě)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17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9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Dřevo se skládá z buněk, jejichž podobu lze identifikovat mikroskopickým pozorováním, veškerou dřevní hmotu tvoří buněčné stěny. Chemicky jsou složeny převážně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celulózy (40–55 %), z hemicelulózy a ligninu (14–29 %). V malém množství obsahuje dřevo ještě další látky jako pektiny, pryskyřice, třísloviny a minerální látky.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Celulóza, hemicelulóza – polysacharidy (hemicelulóza má nižší molekulovou hmotnost a je více náchylná na oxidaci)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Lignin – necukerné povahy, amorfní polymer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zásadě dělíme dřeviny na měkké (převážně jehličnany) a tvrdé (většina listnatých dřevin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Celulóza </a:t>
            </a:r>
            <a:r>
              <a:rPr lang="cs-CZ" b="0" dirty="0" smtClean="0"/>
              <a:t>– přírodní lineární </a:t>
            </a:r>
            <a:r>
              <a:rPr lang="cs-CZ" b="0" dirty="0" err="1" smtClean="0"/>
              <a:t>homopolysacharid</a:t>
            </a:r>
            <a:r>
              <a:rPr lang="cs-CZ" b="0" baseline="0" dirty="0" smtClean="0"/>
              <a:t> (D-glukóza), </a:t>
            </a:r>
            <a:r>
              <a:rPr lang="cs-CZ" b="0" dirty="0" smtClean="0"/>
              <a:t>podílí</a:t>
            </a:r>
            <a:r>
              <a:rPr lang="cs-CZ" b="0" baseline="0" dirty="0" smtClean="0"/>
              <a:t> se na výstavbě buněčných stěn rostlin a dřeva, obsahuje KRYSTALICKOU oblast (malá chemická reaktivita, mechanická pevnost) a AMORFNÍ oblast (elasticita, chemická reaktivita, ohebnost, měkkost)</a:t>
            </a:r>
            <a:endParaRPr lang="cs-CZ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Hemicelulóza – </a:t>
            </a:r>
            <a:r>
              <a:rPr lang="cs-CZ" b="0" dirty="0" smtClean="0"/>
              <a:t>lineární popř. mírně</a:t>
            </a:r>
            <a:r>
              <a:rPr lang="cs-CZ" b="0" baseline="0" dirty="0" smtClean="0"/>
              <a:t> rozvětvený </a:t>
            </a:r>
            <a:r>
              <a:rPr lang="cs-CZ" b="0" baseline="0" dirty="0" err="1" smtClean="0"/>
              <a:t>hetero</a:t>
            </a:r>
            <a:r>
              <a:rPr lang="cs-CZ" b="0" dirty="0" err="1" smtClean="0"/>
              <a:t>polysacharid</a:t>
            </a:r>
            <a:r>
              <a:rPr lang="cs-CZ" b="0" dirty="0" smtClean="0"/>
              <a:t> (pentózy, </a:t>
            </a:r>
            <a:r>
              <a:rPr lang="cs-CZ" b="0" dirty="0" err="1" smtClean="0"/>
              <a:t>hektózy</a:t>
            </a:r>
            <a:r>
              <a:rPr lang="cs-CZ" b="0" dirty="0" smtClean="0"/>
              <a:t>), „tmel“ kolem celulózových vláken,</a:t>
            </a:r>
            <a:r>
              <a:rPr lang="cs-CZ" b="0" baseline="0" dirty="0" smtClean="0"/>
              <a:t> „sliz“, který</a:t>
            </a:r>
            <a:endParaRPr lang="cs-CZ" b="0" dirty="0" smtClean="0"/>
          </a:p>
          <a:p>
            <a:r>
              <a:rPr lang="cs-CZ" b="0" dirty="0" smtClean="0"/>
              <a:t> ve</a:t>
            </a:r>
            <a:r>
              <a:rPr lang="cs-CZ" b="0" baseline="0" dirty="0" smtClean="0"/>
              <a:t> směsi papíru </a:t>
            </a:r>
            <a:r>
              <a:rPr lang="cs-CZ" b="0" dirty="0" smtClean="0"/>
              <a:t>působí jako</a:t>
            </a:r>
            <a:r>
              <a:rPr lang="cs-CZ" b="0" baseline="0" dirty="0" smtClean="0"/>
              <a:t> klížidlo, </a:t>
            </a:r>
          </a:p>
          <a:p>
            <a:r>
              <a:rPr lang="cs-CZ" b="1" dirty="0" smtClean="0"/>
              <a:t>Lignin – </a:t>
            </a:r>
            <a:r>
              <a:rPr lang="cs-CZ" b="0" dirty="0" smtClean="0"/>
              <a:t>aromatická složka dřeva,</a:t>
            </a:r>
            <a:r>
              <a:rPr lang="cs-CZ" b="0" baseline="0" dirty="0" smtClean="0"/>
              <a:t> vysoce rozvětvená, složená z </a:t>
            </a:r>
            <a:r>
              <a:rPr lang="cs-CZ" b="0" baseline="0" dirty="0" err="1" smtClean="0"/>
              <a:t>fenylpropanových</a:t>
            </a:r>
            <a:r>
              <a:rPr lang="cs-CZ" b="0" baseline="0" dirty="0" smtClean="0"/>
              <a:t> jednotek C9, je produkován dřevními </a:t>
            </a:r>
            <a:r>
              <a:rPr lang="cs-CZ" b="0" baseline="0" dirty="0" err="1" smtClean="0"/>
              <a:t>bunkami</a:t>
            </a:r>
            <a:r>
              <a:rPr lang="cs-CZ" b="0" baseline="0" dirty="0" smtClean="0"/>
              <a:t>, po celulóze a hemicelulóze je třetí nejdůležitější složkou dřeva, působí jeho tuhost a soudržnost, je termoplastický, </a:t>
            </a:r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80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 poloviny 19. století se používá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karbolineum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(karbolka) – produkt získaný destilací kamenouhelného dehtu, vhodný pro impregnaci dřeva, které je v trvalém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styku se zemí (pražce, telegrafní sloupy). Do nedávné doby se široce užíval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tlakovou impregnaci i pro nátěry dřeva vystaveného povětrnosti, které byly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velmi účinné. Vzhledem ke karcinogenním účinkům se dnes užití impregnačních olejů vyráběných destilací dehtu omezuje na průmyslovou impregnaci železničních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pražců, sloupů a podobně. Nátěry dehtem a karbolkou (i dalšími dnes vyráběnými prostředky) v mnoha případech změnily původní přirozenou šedou barvu dřevěných staveb na dnes nejčastější tmavě hnědou až černou.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564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94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b="1" dirty="0" smtClean="0"/>
              <a:t>Zlato 22 – 24 </a:t>
            </a:r>
            <a:r>
              <a:rPr lang="cs-CZ" b="1" dirty="0" err="1" smtClean="0"/>
              <a:t>kt</a:t>
            </a:r>
            <a:r>
              <a:rPr lang="cs-CZ" b="1" dirty="0" smtClean="0"/>
              <a:t> (</a:t>
            </a:r>
            <a:r>
              <a:rPr lang="cs-CZ" b="1" dirty="0" err="1" smtClean="0"/>
              <a:t>tl</a:t>
            </a:r>
            <a:r>
              <a:rPr lang="cs-CZ" b="1" dirty="0" smtClean="0"/>
              <a:t>. 2 – 4 mikrony)</a:t>
            </a:r>
          </a:p>
          <a:p>
            <a:endParaRPr lang="cs-CZ" b="1" dirty="0" smtClean="0"/>
          </a:p>
          <a:p>
            <a:r>
              <a:rPr lang="cs-CZ" b="1" dirty="0" smtClean="0"/>
              <a:t>Zlacení olejové (</a:t>
            </a:r>
            <a:r>
              <a:rPr lang="cs-CZ" b="1" dirty="0" err="1" smtClean="0"/>
              <a:t>mixtionové</a:t>
            </a:r>
            <a:r>
              <a:rPr lang="cs-CZ" b="1" dirty="0" smtClean="0"/>
              <a:t>)</a:t>
            </a:r>
          </a:p>
          <a:p>
            <a:r>
              <a:rPr lang="cs-CZ" dirty="0" smtClean="0"/>
              <a:t>Zlacení je snazší, ale výsledná plocha nedosahuje takového lesku jako zlacení na </a:t>
            </a:r>
            <a:r>
              <a:rPr lang="cs-CZ" dirty="0" err="1" smtClean="0"/>
              <a:t>poliment</a:t>
            </a:r>
            <a:r>
              <a:rPr lang="cs-CZ" dirty="0" smtClean="0"/>
              <a:t>. Lze provádět na různé podklady (zdivo, kámen, kov, dřevo). </a:t>
            </a:r>
            <a:r>
              <a:rPr lang="cs-CZ" dirty="0" err="1" smtClean="0"/>
              <a:t>Mixton</a:t>
            </a:r>
            <a:r>
              <a:rPr lang="cs-CZ" dirty="0" smtClean="0"/>
              <a:t> je upravený lněný olej. Před nanášením se </a:t>
            </a:r>
            <a:r>
              <a:rPr lang="cs-CZ" dirty="0" err="1" smtClean="0"/>
              <a:t>mixtion</a:t>
            </a:r>
            <a:r>
              <a:rPr lang="cs-CZ" dirty="0" smtClean="0"/>
              <a:t> zbarvuje pigmenty rozpuštěnými v oleji. Plátky zlata se na pojící vrstvu pokládají a přitlačují podobně jako v předešlém případě. </a:t>
            </a:r>
            <a:r>
              <a:rPr lang="cs-CZ" dirty="0" err="1" smtClean="0"/>
              <a:t>Mixtion</a:t>
            </a:r>
            <a:r>
              <a:rPr lang="cs-CZ" dirty="0" smtClean="0"/>
              <a:t> musí být při pokládání povrchově zaschlý, ale ještě lepkavý. Málo zaschlý způsobuje nerovný povrch, přeschlý malou přilnavost.</a:t>
            </a:r>
          </a:p>
          <a:p>
            <a:endParaRPr lang="cs-CZ" altLang="cs-CZ" dirty="0" smtClean="0"/>
          </a:p>
          <a:p>
            <a:r>
              <a:rPr lang="cs-CZ" b="1" dirty="0" smtClean="0"/>
              <a:t>Zlacení </a:t>
            </a:r>
            <a:r>
              <a:rPr lang="cs-CZ" b="1" dirty="0" err="1" smtClean="0"/>
              <a:t>polimentové</a:t>
            </a:r>
            <a:endParaRPr lang="cs-CZ" b="1" dirty="0" smtClean="0"/>
          </a:p>
          <a:p>
            <a:r>
              <a:rPr lang="cs-CZ" dirty="0" smtClean="0"/>
              <a:t>Považuje se za nejhodnotnější. </a:t>
            </a:r>
            <a:r>
              <a:rPr lang="cs-CZ" dirty="0" err="1" smtClean="0"/>
              <a:t>Poliment</a:t>
            </a:r>
            <a:r>
              <a:rPr lang="cs-CZ" dirty="0" smtClean="0"/>
              <a:t> slouží jako podklad. Jeho předností je pružnost. </a:t>
            </a:r>
            <a:r>
              <a:rPr lang="cs-CZ" dirty="0" err="1" smtClean="0"/>
              <a:t>Poliment</a:t>
            </a:r>
            <a:r>
              <a:rPr lang="cs-CZ" dirty="0" smtClean="0"/>
              <a:t> pod zlacení se vymíchá ze speciální hlinky zvané arménský nebo francouzský bolus a vody v hustou kaši. Do ní se vmíchá směs uvařená z benátského mýdla, vepřového sádla a včelího vosku. Nanese se na křídový podklad zpevněný klihovou vodou ve čtyřech vrstvách a to dvě žluté a dvě červené a vyleští flanelem.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Před zlacením se </a:t>
            </a:r>
            <a:r>
              <a:rPr lang="cs-CZ" dirty="0" err="1" smtClean="0"/>
              <a:t>poliment</a:t>
            </a:r>
            <a:r>
              <a:rPr lang="cs-CZ" dirty="0" smtClean="0"/>
              <a:t> vlhčí čistým alkoholem. Kousky plátkového zlata se pak kladou vedle sebe a vlasovým štětcem se přitlačí na </a:t>
            </a:r>
            <a:r>
              <a:rPr lang="cs-CZ" dirty="0" err="1" smtClean="0"/>
              <a:t>polimentový</a:t>
            </a:r>
            <a:r>
              <a:rPr lang="cs-CZ" dirty="0" smtClean="0"/>
              <a:t> podklad. Má- </a:t>
            </a:r>
            <a:r>
              <a:rPr lang="cs-CZ" dirty="0" err="1" smtClean="0"/>
              <a:t>li</a:t>
            </a:r>
            <a:r>
              <a:rPr lang="cs-CZ" dirty="0" smtClean="0"/>
              <a:t> být plocha lesklá, leští se achátem.</a:t>
            </a:r>
          </a:p>
        </p:txBody>
      </p:sp>
      <p:sp>
        <p:nvSpPr>
          <p:cNvPr id="135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749BA-AECC-471D-9335-E849451FE7BA}" type="slidenum">
              <a:rPr lang="cs-CZ" altLang="cs-CZ" smtClean="0"/>
              <a:pPr/>
              <a:t>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5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804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44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42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26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42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65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11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33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74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57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35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83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68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A8684-0458-4917-B6DD-41427BE10E22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42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conservation-institute/services/conservation-preservation-publications/canadian-conservation-institute-notes/care-unfinished-wood.html" TargetMode="External"/><Relationship Id="rId2" Type="http://schemas.openxmlformats.org/officeDocument/2006/relationships/hyperlink" Target="http://npu-cz.temp141.imagic.cz/download/1303382837/met21drevo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Konzervace dřeva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Alena </a:t>
            </a:r>
            <a:r>
              <a:rPr lang="cs-CZ" dirty="0" err="1" smtClean="0"/>
              <a:t>Selucká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270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Biologické poškození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Houby, plísně, bakterie </a:t>
            </a:r>
            <a:endParaRPr lang="cs-CZ" dirty="0"/>
          </a:p>
        </p:txBody>
      </p:sp>
      <p:pic>
        <p:nvPicPr>
          <p:cNvPr id="4098" name="Picture 2" descr="C:\Alena II\výuka VŠ\FF MU\Sl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071435" cy="38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Houby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684" y="1170418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Dřevomorka (v velmi vlhkém prostředí, v temných místech)</a:t>
            </a:r>
            <a:endParaRPr lang="cs-CZ" sz="2400" dirty="0"/>
          </a:p>
        </p:txBody>
      </p:sp>
      <p:pic>
        <p:nvPicPr>
          <p:cNvPr id="2050" name="Picture 2" descr="https://www.drevostavitel.cz/galerie/clanky/650/gallery/drevomorka-15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8552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.denik.cz/122/a8/drevo-utok-jpg_irecept-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033292" cy="269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19" y="5373216"/>
            <a:ext cx="41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Plodnice dřevomorky – hnědočervený střed s bílým okrajem.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19484" y="608452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Dřevo poškozené dřevomorkou – </a:t>
            </a:r>
            <a:r>
              <a:rPr lang="cs-CZ" dirty="0" err="1" smtClean="0"/>
              <a:t>kostkovitý</a:t>
            </a:r>
            <a:r>
              <a:rPr lang="cs-CZ" dirty="0" smtClean="0"/>
              <a:t> tvar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323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Hmyz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37000"/>
            <a:ext cx="73247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275748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52" y="1221369"/>
            <a:ext cx="303582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3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Průzkum: druh dřeva, povrchová úprava, lepení, rozsah poškození; datace (dendrochronologie, radiokarbonová metoda C</a:t>
            </a:r>
            <a:r>
              <a:rPr lang="cs-CZ" sz="2400" baseline="30000" dirty="0" smtClean="0"/>
              <a:t>14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4968552" cy="413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08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Mechanické</a:t>
            </a:r>
          </a:p>
          <a:p>
            <a:pPr lvl="1"/>
            <a:r>
              <a:rPr lang="cs-CZ" dirty="0" smtClean="0"/>
              <a:t>Štětce, utěrky – suchá textilie, jelenice (kůže), </a:t>
            </a:r>
            <a:r>
              <a:rPr lang="cs-CZ" dirty="0" err="1" smtClean="0"/>
              <a:t>wishab</a:t>
            </a:r>
            <a:endParaRPr lang="cs-CZ" dirty="0" smtClean="0"/>
          </a:p>
          <a:p>
            <a:pPr lvl="1"/>
            <a:r>
              <a:rPr lang="cs-CZ" dirty="0" smtClean="0"/>
              <a:t>Vysavače – ústí chráněné gázou</a:t>
            </a:r>
          </a:p>
          <a:p>
            <a:r>
              <a:rPr lang="cs-CZ" dirty="0" smtClean="0"/>
              <a:t>Chemické</a:t>
            </a:r>
          </a:p>
          <a:p>
            <a:pPr lvl="1"/>
            <a:r>
              <a:rPr lang="cs-CZ" dirty="0" smtClean="0"/>
              <a:t>Voda (+ </a:t>
            </a:r>
            <a:r>
              <a:rPr lang="cs-CZ" dirty="0" err="1" smtClean="0"/>
              <a:t>neutr</a:t>
            </a:r>
            <a:r>
              <a:rPr lang="cs-CZ" dirty="0" smtClean="0"/>
              <a:t>. </a:t>
            </a:r>
            <a:r>
              <a:rPr lang="cs-CZ" dirty="0" err="1" smtClean="0"/>
              <a:t>detegent</a:t>
            </a:r>
            <a:r>
              <a:rPr lang="cs-CZ" dirty="0" smtClean="0"/>
              <a:t>), organická rozpouštědla</a:t>
            </a:r>
            <a:endParaRPr lang="cs-CZ" dirty="0"/>
          </a:p>
        </p:txBody>
      </p:sp>
      <p:pic>
        <p:nvPicPr>
          <p:cNvPr id="1026" name="Picture 2" descr="https://eshop.ceiba.cz/images_content/4055/1471-O-akapad-wei-4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08" y="402923"/>
            <a:ext cx="166880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99992" y="141277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Wishab</a:t>
            </a:r>
            <a:r>
              <a:rPr lang="cs-CZ" dirty="0" smtClean="0"/>
              <a:t> – jemná houba, </a:t>
            </a:r>
            <a:r>
              <a:rPr lang="cs-CZ" dirty="0" err="1" smtClean="0"/>
              <a:t>Ceiba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671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Sanace biologického napadení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Neinvazivní:</a:t>
            </a:r>
          </a:p>
          <a:p>
            <a:pPr lvl="1"/>
            <a:r>
              <a:rPr lang="cs-CZ" dirty="0" smtClean="0"/>
              <a:t>Gama-záření, inertní atmosféra (dusík, oxid uhličitý), termo-sanace (+ 52 °C při RV okolo 50 %)</a:t>
            </a:r>
          </a:p>
          <a:p>
            <a:r>
              <a:rPr lang="cs-CZ" dirty="0" smtClean="0"/>
              <a:t>Invazivní: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roztoky biocidů (</a:t>
            </a:r>
            <a:r>
              <a:rPr lang="cs-CZ" dirty="0" err="1" smtClean="0"/>
              <a:t>Lignofix</a:t>
            </a:r>
            <a:r>
              <a:rPr lang="cs-CZ" dirty="0" smtClean="0"/>
              <a:t>, </a:t>
            </a:r>
            <a:r>
              <a:rPr lang="cs-CZ" dirty="0" err="1" smtClean="0"/>
              <a:t>Pregnolit</a:t>
            </a:r>
            <a:r>
              <a:rPr lang="cs-CZ" dirty="0" smtClean="0"/>
              <a:t>, </a:t>
            </a:r>
            <a:r>
              <a:rPr lang="cs-CZ" dirty="0" err="1" smtClean="0"/>
              <a:t>Bochemit</a:t>
            </a:r>
            <a:r>
              <a:rPr lang="cs-CZ" dirty="0" smtClean="0"/>
              <a:t>)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710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Roztoky akrylátových pryskyřic (ve vodě i </a:t>
            </a:r>
            <a:r>
              <a:rPr lang="cs-CZ" dirty="0" err="1" smtClean="0"/>
              <a:t>org</a:t>
            </a:r>
            <a:r>
              <a:rPr lang="cs-CZ" dirty="0" smtClean="0"/>
              <a:t>, rozpouštědlech) – např. </a:t>
            </a:r>
            <a:r>
              <a:rPr lang="cs-CZ" dirty="0" err="1" smtClean="0"/>
              <a:t>Solakryl</a:t>
            </a:r>
            <a:r>
              <a:rPr lang="cs-CZ" dirty="0" smtClean="0"/>
              <a:t>, </a:t>
            </a:r>
            <a:r>
              <a:rPr lang="cs-CZ" dirty="0" err="1" smtClean="0"/>
              <a:t>Paraloid</a:t>
            </a:r>
            <a:endParaRPr lang="cs-CZ" dirty="0" smtClean="0"/>
          </a:p>
          <a:p>
            <a:r>
              <a:rPr lang="cs-CZ" dirty="0" smtClean="0"/>
              <a:t>Přírodní pryskyřice – damara, kalafuna</a:t>
            </a:r>
          </a:p>
          <a:p>
            <a:r>
              <a:rPr lang="cs-CZ" dirty="0" smtClean="0"/>
              <a:t>Aplikace: nátěrem, ponorem, vzlínáním, injektáží, za sníženého tlaku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3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Lepení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Vodné disperze PVAC – </a:t>
            </a:r>
            <a:r>
              <a:rPr lang="cs-CZ" dirty="0" err="1" smtClean="0"/>
              <a:t>Dispercol</a:t>
            </a:r>
            <a:endParaRPr lang="cs-CZ" dirty="0" smtClean="0"/>
          </a:p>
          <a:p>
            <a:r>
              <a:rPr lang="cs-CZ" dirty="0" smtClean="0"/>
              <a:t>Akrylátové pryskyřice</a:t>
            </a:r>
          </a:p>
          <a:p>
            <a:r>
              <a:rPr lang="cs-CZ" dirty="0" smtClean="0"/>
              <a:t>Kostní klíh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02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Povrchová úprava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Včelí vosk</a:t>
            </a:r>
          </a:p>
          <a:p>
            <a:r>
              <a:rPr lang="cs-CZ" dirty="0" smtClean="0"/>
              <a:t>Šelak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4" descr="_DSC69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54006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036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Balení, manipulace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Chránit proti prachu, vodě, oděru, světlu</a:t>
            </a:r>
          </a:p>
          <a:p>
            <a:pPr lvl="1"/>
            <a:r>
              <a:rPr lang="cs-CZ" dirty="0" smtClean="0"/>
              <a:t>Textilní, prodyšné tkaniny</a:t>
            </a:r>
          </a:p>
          <a:p>
            <a:pPr lvl="1"/>
            <a:r>
              <a:rPr lang="cs-CZ" dirty="0" err="1" smtClean="0"/>
              <a:t>Tyvek</a:t>
            </a:r>
            <a:endParaRPr lang="cs-CZ" dirty="0" smtClean="0"/>
          </a:p>
          <a:p>
            <a:pPr lvl="1"/>
            <a:r>
              <a:rPr lang="cs-CZ" dirty="0" smtClean="0"/>
              <a:t>Hedvábný papír, PE fólie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94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dřeva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982734"/>
              </p:ext>
            </p:extLst>
          </p:nvPr>
        </p:nvGraphicFramePr>
        <p:xfrm>
          <a:off x="457200" y="1412776"/>
          <a:ext cx="8229600" cy="129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58264">
                <a:tc>
                  <a:txBody>
                    <a:bodyPr/>
                    <a:lstStyle/>
                    <a:p>
                      <a:r>
                        <a:rPr lang="cs-CZ" dirty="0" smtClean="0"/>
                        <a:t>Měkké dřevo  (jehličnany)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Tvrdé dřevo (listnaté dřeviny)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Smrk, jedle, borovice,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Habr, akát, tis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Topol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Dub, ořech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88335" y="2924944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Druhy dřevěných objektů: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Konstrukce, stavby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Archeologické dřevo (mokré dřevo)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Nábytek, skulptury </a:t>
            </a:r>
          </a:p>
          <a:p>
            <a:pPr lvl="1"/>
            <a:endParaRPr lang="cs-CZ" dirty="0"/>
          </a:p>
        </p:txBody>
      </p:sp>
      <p:sp>
        <p:nvSpPr>
          <p:cNvPr id="5" name="AutoShape 2" descr="Výsledek obrázku pro Valašské muzeum v přírodě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Valašské muzeum v přírodě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s://www.nmvp.cz/img/roz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30" y="2564904"/>
            <a:ext cx="29527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noxyl vystavený ve Vlastivědném muzeu v Olomouc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15" y="4710990"/>
            <a:ext cx="2952329" cy="19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796136" y="3849945"/>
            <a:ext cx="20158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sz="1600" dirty="0" smtClean="0"/>
          </a:p>
          <a:p>
            <a:endParaRPr lang="cs-CZ" sz="1600" dirty="0"/>
          </a:p>
          <a:p>
            <a:r>
              <a:rPr lang="cs-CZ" sz="1600" dirty="0" err="1" smtClean="0"/>
              <a:t>Monoxyl</a:t>
            </a:r>
            <a:r>
              <a:rPr lang="cs-CZ" sz="1600" dirty="0" smtClean="0"/>
              <a:t> – Muzeum </a:t>
            </a:r>
            <a:br>
              <a:rPr lang="cs-CZ" sz="1600" dirty="0" smtClean="0"/>
            </a:br>
            <a:r>
              <a:rPr lang="cs-CZ" sz="1600" dirty="0" smtClean="0"/>
              <a:t>v Olomouci</a:t>
            </a:r>
            <a:endParaRPr lang="cs-CZ" sz="16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3" y="4741822"/>
            <a:ext cx="2879161" cy="191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36" y="3702791"/>
            <a:ext cx="2019840" cy="279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995936" y="2802989"/>
            <a:ext cx="20351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Skanzen Rožnov p. Radhoštěm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68131" y="615250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Almárka, 19. stol., NM,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167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k 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Jaké jsou hlavní složky chemického složení dřeva</a:t>
            </a:r>
            <a:r>
              <a:rPr lang="cs-CZ" dirty="0" smtClean="0"/>
              <a:t>?</a:t>
            </a:r>
          </a:p>
          <a:p>
            <a:pPr lvl="0"/>
            <a:r>
              <a:rPr lang="cs-CZ" dirty="0" smtClean="0"/>
              <a:t>Vysvětlete pojem anizotropní vlastnosti dřeva.</a:t>
            </a:r>
          </a:p>
          <a:p>
            <a:pPr lvl="0"/>
            <a:r>
              <a:rPr lang="cs-CZ" dirty="0" smtClean="0"/>
              <a:t>Jaké historické nátěrové prostředky dřeva znáte?</a:t>
            </a:r>
          </a:p>
          <a:p>
            <a:pPr lvl="0"/>
            <a:r>
              <a:rPr lang="cs-CZ" dirty="0" smtClean="0"/>
              <a:t>Jmenujte hlavní faktory poškozování předmětů ze dřeva.</a:t>
            </a:r>
          </a:p>
          <a:p>
            <a:pPr lvl="0"/>
            <a:r>
              <a:rPr lang="cs-CZ" dirty="0" smtClean="0"/>
              <a:t>Jaké jsou charakteristické znaky dřeva napadeného červotočem? Kdy nastává tzv. výletové období? </a:t>
            </a:r>
          </a:p>
          <a:p>
            <a:r>
              <a:rPr lang="cs-CZ" dirty="0"/>
              <a:t>Jaké neinvazivní metody sanace dřeva napadeného škodlivým hmyzem znáte? </a:t>
            </a:r>
            <a:endParaRPr lang="cs-CZ" dirty="0" smtClean="0"/>
          </a:p>
          <a:p>
            <a:r>
              <a:rPr lang="cs-CZ" dirty="0" smtClean="0"/>
              <a:t>Jaké jsou doporučené mikroklimatické podmínky uchovávání předmětů ze dřeva?</a:t>
            </a:r>
          </a:p>
          <a:p>
            <a:endParaRPr lang="cs-CZ" dirty="0"/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590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Preventivní péče o předměty kulturní povahy v expozicích, depozitářích a zpřístupněných autentických interiérech; https://mck.technicalmuseum.cz/wp-content/uploads/2017/12/Preventivn%C3%AD-p%C3%A9%C4%8De-o-p%C5%99edm%C4%9Bty-kulturn%C3%AD-povahy-v-expozic%C3%ADch-depozit%C3%A1%C5%99%C3%ADch-a-zp%C5%99%C3%ADstupn%C4%9Bn%C3%BDch-autentick%C3%BDch-interi%C3%A9rech.pd</a:t>
            </a:r>
          </a:p>
          <a:p>
            <a:r>
              <a:rPr lang="cs-CZ" sz="2000" dirty="0" smtClean="0"/>
              <a:t>Metodika ochrany dřeva, NPÚ, </a:t>
            </a:r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npu-cz.temp141.imagic.cz/download/1303382837/met21drevo.pdf</a:t>
            </a:r>
            <a:endParaRPr lang="cs-CZ" sz="2000" dirty="0" smtClean="0"/>
          </a:p>
          <a:p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www.canada.ca/en/conservation-institute/services/conservation-preservation-publications/canadian-conservation-institute-notes/care-unfinished-wood.html</a:t>
            </a:r>
            <a:endParaRPr lang="cs-CZ" sz="2000" dirty="0" smtClean="0"/>
          </a:p>
          <a:p>
            <a:r>
              <a:rPr lang="cs-CZ" sz="2000" dirty="0"/>
              <a:t>https://www.canada.ca/en/conservation-institute/services/conservation-preservation-publications/canadian-conservation-institute-notes/care-furniture-finishes.html</a:t>
            </a:r>
          </a:p>
        </p:txBody>
      </p:sp>
    </p:spTree>
    <p:extLst>
      <p:ext uri="{BB962C8B-B14F-4D97-AF65-F5344CB8AC3E}">
        <p14:creationId xmlns:p14="http://schemas.microsoft.com/office/powerpoint/2010/main" val="196570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dřeva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5536" y="1484784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Složení :</a:t>
            </a:r>
          </a:p>
          <a:p>
            <a:r>
              <a:rPr lang="cs-CZ" dirty="0"/>
              <a:t>40-50 % celulóza</a:t>
            </a:r>
          </a:p>
          <a:p>
            <a:r>
              <a:rPr lang="cs-CZ" dirty="0"/>
              <a:t>20-30 % hemicelulóza</a:t>
            </a:r>
          </a:p>
          <a:p>
            <a:r>
              <a:rPr lang="cs-CZ" dirty="0"/>
              <a:t>20-30 % lignin</a:t>
            </a:r>
          </a:p>
          <a:p>
            <a:r>
              <a:rPr lang="cs-CZ" dirty="0"/>
              <a:t>ostatní látky (organické – vosky, pryskyřice</a:t>
            </a:r>
          </a:p>
          <a:p>
            <a:r>
              <a:rPr lang="cs-CZ" dirty="0"/>
              <a:t>, … anorganické, voda)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07537"/>
            <a:ext cx="3762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89881" y="2721987"/>
            <a:ext cx="16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celulóza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46432"/>
            <a:ext cx="4094216" cy="271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606548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https://is.muni.cz/el/1431/podzim2017/C3800/um/Konzervovani_a_restaurovani_dreva_a_papiru_02.pdf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479715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Anizotropní vlastnosti dřeva – vlastnosti závisí na směru dřeva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Nátěry/impregnace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Konstrukční prvky (exteriér/interiér):</a:t>
            </a:r>
          </a:p>
          <a:p>
            <a:pPr lvl="1"/>
            <a:r>
              <a:rPr lang="cs-CZ" dirty="0" smtClean="0"/>
              <a:t>Vápenné nátěry, hlinka </a:t>
            </a:r>
          </a:p>
          <a:p>
            <a:pPr lvl="1"/>
            <a:r>
              <a:rPr lang="cs-CZ" dirty="0" smtClean="0"/>
              <a:t>Volská krev</a:t>
            </a:r>
          </a:p>
          <a:p>
            <a:pPr lvl="1"/>
            <a:r>
              <a:rPr lang="cs-CZ" dirty="0" smtClean="0"/>
              <a:t>Fermež</a:t>
            </a:r>
          </a:p>
          <a:p>
            <a:pPr lvl="1"/>
            <a:r>
              <a:rPr lang="cs-CZ" dirty="0" smtClean="0"/>
              <a:t>Syntetická rozpouštědla (alkydové pryskyřice – olejové, akrylátové pryskyřice – vodní disperze)</a:t>
            </a:r>
          </a:p>
          <a:p>
            <a:pPr lvl="1"/>
            <a:r>
              <a:rPr lang="cs-CZ" dirty="0" smtClean="0"/>
              <a:t>Dehtové (karbolka) – pražce, sloupy apod.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0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Nátěry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Nábytek (interiér)</a:t>
            </a:r>
          </a:p>
          <a:p>
            <a:pPr lvl="1"/>
            <a:r>
              <a:rPr lang="cs-CZ" dirty="0" smtClean="0"/>
              <a:t>Přírodní pigmenty (okry, umbry, hlinky, …)</a:t>
            </a:r>
          </a:p>
          <a:p>
            <a:pPr lvl="1"/>
            <a:r>
              <a:rPr lang="cs-CZ" dirty="0" smtClean="0"/>
              <a:t>Přírodní pryskyřice/laky (šelak, sandarak, </a:t>
            </a:r>
            <a:r>
              <a:rPr lang="cs-CZ" dirty="0" err="1" smtClean="0"/>
              <a:t>urushi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Lněný olej</a:t>
            </a:r>
          </a:p>
          <a:p>
            <a:pPr lvl="1"/>
            <a:r>
              <a:rPr lang="cs-CZ" dirty="0" smtClean="0"/>
              <a:t> Vosky (karnaubský, včelí, 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8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Zlacení - plátkové</a:t>
            </a:r>
          </a:p>
        </p:txBody>
      </p:sp>
      <p:pic>
        <p:nvPicPr>
          <p:cNvPr id="65539" name="Zástupný symbol pro obsah 3" descr="613e0c72-5b9e-43c7-8dc4-fa2df0f0e42e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3968" y="2708920"/>
            <a:ext cx="4440535" cy="2842597"/>
          </a:xfrm>
        </p:spPr>
      </p:pic>
      <p:sp>
        <p:nvSpPr>
          <p:cNvPr id="2" name="TextovéPole 1"/>
          <p:cNvSpPr txBox="1"/>
          <p:nvPr/>
        </p:nvSpPr>
        <p:spPr>
          <a:xfrm>
            <a:off x="403724" y="1268760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Zlacení na podklad: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Mixtion</a:t>
            </a:r>
            <a:r>
              <a:rPr lang="cs-CZ" dirty="0" smtClean="0"/>
              <a:t> (zlacení olejové, lněný olej)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Poliment</a:t>
            </a:r>
            <a:r>
              <a:rPr lang="cs-CZ" dirty="0" smtClean="0"/>
              <a:t> (křídový podklad zpevněný klihovou vodou + </a:t>
            </a:r>
            <a:r>
              <a:rPr lang="cs-CZ" dirty="0" err="1" smtClean="0"/>
              <a:t>poliment</a:t>
            </a:r>
            <a:r>
              <a:rPr lang="cs-CZ" dirty="0" smtClean="0"/>
              <a:t>: červená hlinka se směsí benátského mýdla, včelího vosku)- trvanlivější, lesklejší vrstva  (leští se achátem)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Zlato 22 – 24 </a:t>
            </a:r>
            <a:r>
              <a:rPr lang="cs-CZ" b="1" dirty="0" err="1"/>
              <a:t>kt</a:t>
            </a:r>
            <a:r>
              <a:rPr lang="cs-CZ" b="1" dirty="0"/>
              <a:t> (</a:t>
            </a:r>
            <a:r>
              <a:rPr lang="cs-CZ" b="1" dirty="0" err="1"/>
              <a:t>tl</a:t>
            </a:r>
            <a:r>
              <a:rPr lang="cs-CZ" b="1" dirty="0"/>
              <a:t>. 2 – 4 mikrony)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26" name="Picture 2" descr="zlacení plátkovým zlatem KGGG systé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1" y="3356992"/>
            <a:ext cx="3658075" cy="24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00240" y="59492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 smtClean="0"/>
              <a:t>Polimentová</a:t>
            </a:r>
            <a:r>
              <a:rPr lang="cs-CZ" dirty="0" smtClean="0"/>
              <a:t> pasta: https</a:t>
            </a:r>
            <a:r>
              <a:rPr lang="cs-CZ" dirty="0"/>
              <a:t>://www.re-art.cz/Polimentova-pasta-d93.htm#detail-anchor-description</a:t>
            </a:r>
          </a:p>
        </p:txBody>
      </p:sp>
    </p:spTree>
    <p:extLst>
      <p:ext uri="{BB962C8B-B14F-4D97-AF65-F5344CB8AC3E}">
        <p14:creationId xmlns:p14="http://schemas.microsoft.com/office/powerpoint/2010/main" val="2749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Poškození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Vliv okolního prostředí  (RV, T, světlo, voda, znečištění)</a:t>
            </a:r>
          </a:p>
          <a:p>
            <a:r>
              <a:rPr lang="cs-CZ" dirty="0" smtClean="0"/>
              <a:t>Biologičtí škůdci</a:t>
            </a:r>
          </a:p>
          <a:p>
            <a:r>
              <a:rPr lang="cs-CZ" dirty="0" smtClean="0"/>
              <a:t>Mechanické poškození – trhliny, otvory,  deformace, dlouhodobé zatížení</a:t>
            </a:r>
          </a:p>
          <a:p>
            <a:r>
              <a:rPr lang="cs-CZ" dirty="0"/>
              <a:t>Dřevo je hořlavé, není však snadno zápalné.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146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Vliv RV a 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808" y="1052736"/>
            <a:ext cx="8709680" cy="4669979"/>
          </a:xfrm>
        </p:spPr>
        <p:txBody>
          <a:bodyPr/>
          <a:lstStyle/>
          <a:p>
            <a:r>
              <a:rPr lang="cs-CZ" sz="2400" dirty="0" smtClean="0"/>
              <a:t>Optimální rozmezí RV 40 – 60 %, T 16 – 22 °C</a:t>
            </a:r>
          </a:p>
          <a:p>
            <a:r>
              <a:rPr lang="cs-CZ" sz="2400" dirty="0" smtClean="0"/>
              <a:t>Zabránit náhlým výkyvům, přímému kontaktu s vodou</a:t>
            </a:r>
          </a:p>
          <a:p>
            <a:r>
              <a:rPr lang="cs-CZ" sz="2400" dirty="0" smtClean="0"/>
              <a:t>Poškození – objemové změny, pnutí, hydrolýza, biolog. </a:t>
            </a:r>
          </a:p>
          <a:p>
            <a:r>
              <a:rPr lang="cs-CZ" sz="2400" dirty="0" smtClean="0"/>
              <a:t>Nejvíce citlivé jsou povrchy zdobené intarziemi, polychromií, dýhované povrchy apod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2" y="3877627"/>
            <a:ext cx="327437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3142346" cy="23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4808" y="635741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Uvolněná dýha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98418" y="29064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Zlacení na křídový povrch - odpadávání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35896" y="5643834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Preventivní péče o předměty kulturní povahy </a:t>
            </a:r>
            <a:br>
              <a:rPr lang="cs-CZ" i="1" dirty="0" smtClean="0"/>
            </a:br>
            <a:r>
              <a:rPr lang="cs-CZ" i="1" dirty="0" smtClean="0"/>
              <a:t>v expozicích, depozitářích a zpřístupněných autentických interiérech, metodika NPÚ, 2018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583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cs-CZ" sz="2800" dirty="0" smtClean="0"/>
              <a:t>Optimální max. do 200 </a:t>
            </a:r>
            <a:r>
              <a:rPr lang="cs-CZ" sz="2800" dirty="0" err="1" smtClean="0"/>
              <a:t>lx</a:t>
            </a:r>
            <a:r>
              <a:rPr lang="cs-CZ" sz="2800" dirty="0" smtClean="0"/>
              <a:t> (dle starší normy do 300 </a:t>
            </a:r>
            <a:r>
              <a:rPr lang="cs-CZ" sz="2800" dirty="0" err="1" smtClean="0"/>
              <a:t>lx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Nevystavovat přímému slunečnímu záření</a:t>
            </a:r>
          </a:p>
          <a:p>
            <a:r>
              <a:rPr lang="cs-CZ" sz="2800" dirty="0" smtClean="0"/>
              <a:t>Poškození - změna barvy, v kombinaci s tepelnou složkou – objemové změny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4267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6112" y="590863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Ztmavlé obložení dřeva vlivem světla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9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1452</Words>
  <Application>Microsoft Office PowerPoint</Application>
  <PresentationFormat>Předvádění na obrazovce (4:3)</PresentationFormat>
  <Paragraphs>188</Paragraphs>
  <Slides>21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Konzervace dřeva</vt:lpstr>
      <vt:lpstr>Rozdělení dřeva</vt:lpstr>
      <vt:lpstr>Složení dřeva</vt:lpstr>
      <vt:lpstr>Nátěry/impregnace</vt:lpstr>
      <vt:lpstr>Nátěry</vt:lpstr>
      <vt:lpstr>Zlacení - plátkové</vt:lpstr>
      <vt:lpstr>Poškození</vt:lpstr>
      <vt:lpstr>Vliv RV a T</vt:lpstr>
      <vt:lpstr>Světlo</vt:lpstr>
      <vt:lpstr>Biologické poškození</vt:lpstr>
      <vt:lpstr>Houby</vt:lpstr>
      <vt:lpstr>Hmyz</vt:lpstr>
      <vt:lpstr>Průzkum</vt:lpstr>
      <vt:lpstr>Čištění</vt:lpstr>
      <vt:lpstr>Sanace biologického napadení </vt:lpstr>
      <vt:lpstr>Petrifikace</vt:lpstr>
      <vt:lpstr>Lepení</vt:lpstr>
      <vt:lpstr>Povrchová úprava</vt:lpstr>
      <vt:lpstr>Balení, manipulace</vt:lpstr>
      <vt:lpstr>Otázky k opakování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Konzervace dřeva</dc:title>
  <dc:creator>Selucká</dc:creator>
  <cp:lastModifiedBy>Alena Selucká</cp:lastModifiedBy>
  <cp:revision>57</cp:revision>
  <cp:lastPrinted>2021-11-23T15:47:28Z</cp:lastPrinted>
  <dcterms:created xsi:type="dcterms:W3CDTF">2019-11-30T07:29:03Z</dcterms:created>
  <dcterms:modified xsi:type="dcterms:W3CDTF">2023-12-12T14:44:43Z</dcterms:modified>
</cp:coreProperties>
</file>