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22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059247-554D-E591-9F39-6C5287AAE5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40409EE-A079-2690-6DF1-A0174AEF7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8A27798-FC44-20E2-F551-1D9634F0E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34D19-5098-452C-8018-3EA7408C4683}" type="datetimeFigureOut">
              <a:rPr lang="cs-CZ" smtClean="0"/>
              <a:t>13.11.2023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F423086-5610-FA67-B025-F9BB53842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7D44C1F-1C8E-CDF3-3190-91D2E3E5F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7887C-2611-4B4B-B153-BDA6AD1A5F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2356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D3554C-F06A-F203-AA2D-9C51E7FB7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9EB5A19-5FB0-9BFB-F75A-C7EB817B00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91B19B1-C535-F1C6-225E-0C6E12028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34D19-5098-452C-8018-3EA7408C4683}" type="datetimeFigureOut">
              <a:rPr lang="cs-CZ" smtClean="0"/>
              <a:t>13.11.2023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189791B-5D25-52DB-F484-11888EFB5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DE3A7D2-95CB-1569-D893-AA253D93D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7887C-2611-4B4B-B153-BDA6AD1A5F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1251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A50A33F-2C66-436D-BF85-3D5411ABF1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358B664-D047-9263-92B6-2341D889DE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EFE5831-52E4-7FFB-1A87-2FCD25445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34D19-5098-452C-8018-3EA7408C4683}" type="datetimeFigureOut">
              <a:rPr lang="cs-CZ" smtClean="0"/>
              <a:t>13.11.2023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5A3E96C-8C0E-5DF4-5DA0-8677E2E4E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7F0BE07-7AEC-676B-DC2D-1C5612239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7887C-2611-4B4B-B153-BDA6AD1A5F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3151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165E2A-B5C5-A527-6006-242D97305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68DF7F-A105-1A55-B732-C5FAB00E7E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C9DA6AF-5AA9-B288-1B03-F6FBDFAA4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34D19-5098-452C-8018-3EA7408C4683}" type="datetimeFigureOut">
              <a:rPr lang="cs-CZ" smtClean="0"/>
              <a:t>13.11.2023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A94CBAE-C13F-86F8-C77F-D230788F7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CD1358-D39C-08D4-C172-A9B87D830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7887C-2611-4B4B-B153-BDA6AD1A5F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873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2810F1-4592-123D-BD0E-2EA3E1AF5B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46D4D62-73D0-A122-2DB7-30E57C81BD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7BECC80-BEEE-2FA9-5833-5152E4E4F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34D19-5098-452C-8018-3EA7408C4683}" type="datetimeFigureOut">
              <a:rPr lang="cs-CZ" smtClean="0"/>
              <a:t>13.11.2023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FBA2883-AB69-F871-A160-2B38978E1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E200599-3708-2723-EB55-385A6B614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7887C-2611-4B4B-B153-BDA6AD1A5F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1744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1A4294-A5B2-E9E6-6D76-280BAC14B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89F316-D41A-5DAC-C4CA-84B89FB4AC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935FAB1-9B24-229B-40B1-D74B0CBA03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4807C15-2827-622D-EE41-243DED561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34D19-5098-452C-8018-3EA7408C4683}" type="datetimeFigureOut">
              <a:rPr lang="cs-CZ" smtClean="0"/>
              <a:t>13.11.2023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FB4A918-D07C-CA89-65D9-EE1B1124F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7052070-EEE1-947C-05EF-37C04A914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7887C-2611-4B4B-B153-BDA6AD1A5F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1025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2DD6E5-AD90-68D5-0F96-051DAC7008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64ED07A-2C6B-F16A-E1E8-FE38D91EC1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A45964A-E95D-843C-4346-70D1252C6B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D06E797-C7AF-A8A5-BE52-33D3B06C59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E61D043-1D9F-D957-E011-71990B4DD7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2DE9CCF-55F1-65E8-F67C-A61FE21D4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34D19-5098-452C-8018-3EA7408C4683}" type="datetimeFigureOut">
              <a:rPr lang="cs-CZ" smtClean="0"/>
              <a:t>13.11.2023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BB5ED22-DA3E-637B-5F69-9D3959EA2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9CAA959-2913-BEEA-18CF-100583B08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7887C-2611-4B4B-B153-BDA6AD1A5F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7394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1BF362-A003-D8AF-5EFD-741A7D3C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B0FCDD9-3BEE-FAD0-0DB5-0C7DDCB69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34D19-5098-452C-8018-3EA7408C4683}" type="datetimeFigureOut">
              <a:rPr lang="cs-CZ" smtClean="0"/>
              <a:t>13.11.2023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044A329-40BC-7EBB-E046-2AA9DDB16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1BB588C-71EB-D5A5-5A9D-77236237E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7887C-2611-4B4B-B153-BDA6AD1A5F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4196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3BDBA54-C13C-45FB-B62A-426CD1AF8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34D19-5098-452C-8018-3EA7408C4683}" type="datetimeFigureOut">
              <a:rPr lang="cs-CZ" smtClean="0"/>
              <a:t>13.11.2023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6E99031-07E9-9DCE-279C-10DE66AB3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CD03236-BBA7-C15E-E732-D08285B22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7887C-2611-4B4B-B153-BDA6AD1A5F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0495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7D11A5-6731-A8B1-EA5E-C686FD58D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EB3B39-FABE-1FA0-4799-0849CDA8FA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D996DBE-92D3-EBBF-7EC9-6EE4C988EC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98155CF-C2D7-A174-A088-A7B1D0E3D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34D19-5098-452C-8018-3EA7408C4683}" type="datetimeFigureOut">
              <a:rPr lang="cs-CZ" smtClean="0"/>
              <a:t>13.11.2023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AB1D107-1BC5-6D82-FB23-931B7F5CB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7B365E4-4B60-EBB0-6D72-15CC64B96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7887C-2611-4B4B-B153-BDA6AD1A5F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8581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D8BFDD-2FC1-8536-2957-215C948D7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69BE022-52EF-1F5A-96F7-AA080CA909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F40C796-1E8B-EFD6-F0F7-FF6EC57EE8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F7204D8-23A6-3A2B-3E03-3E34A8A19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34D19-5098-452C-8018-3EA7408C4683}" type="datetimeFigureOut">
              <a:rPr lang="cs-CZ" smtClean="0"/>
              <a:t>13.11.2023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F4D76EE-8E0B-5FFC-FACD-A80C6CCF7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D8A2F6A-FF4A-94D9-C87B-625B3C19B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7887C-2611-4B4B-B153-BDA6AD1A5F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260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CEEF384-7D57-F4BB-5569-BC796D691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D82EC69-B599-9C97-B02E-C719BE66C6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0107FE6-D754-CD01-5685-0E82360558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34D19-5098-452C-8018-3EA7408C4683}" type="datetimeFigureOut">
              <a:rPr lang="cs-CZ" smtClean="0"/>
              <a:t>13.11.2023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5213ADE-071E-CC36-D33A-2354049425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82601B-5CB5-D79A-504D-92FD8A1AB2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C7887C-2611-4B4B-B153-BDA6AD1A5F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1256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z-museums.cz/web/gloria_musaealis/titulni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B77738-D283-332F-152A-7E86E0BA63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4135437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cs-CZ" sz="6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Muzejně výstavní kritika – osnova</a:t>
            </a:r>
            <a:br>
              <a:rPr lang="cs-CZ" sz="6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5B3215-96E2-B19F-7F96-8F71D6430DB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30614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FE5386-08B4-FD20-0112-8B9652CC4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Národní soutěž muzeí Gloria </a:t>
            </a:r>
            <a:r>
              <a:rPr lang="cs-CZ" sz="4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musaealis</a:t>
            </a:r>
            <a:r>
              <a:rPr lang="cs-CZ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F9937D-9EB2-F3DA-2105-FEC33F634A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cs-CZ" sz="2800" u="sng" kern="1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Asociace muzeí a galerií v České republice - Gloria </a:t>
            </a:r>
            <a:r>
              <a:rPr lang="cs-CZ" sz="2800" u="sng" kern="100" dirty="0" err="1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musaealis</a:t>
            </a:r>
            <a:r>
              <a:rPr lang="cs-CZ" sz="2800" u="sng" kern="1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 (cz-museums.cz)</a:t>
            </a:r>
            <a:endParaRPr lang="cs-CZ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4944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167C7D-1C98-C701-97C5-A6D038CA7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309" y="1413164"/>
            <a:ext cx="10716491" cy="277524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cs-CZ" sz="4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Přínos kvalitní kritiky</a:t>
            </a:r>
            <a:br>
              <a:rPr lang="cs-CZ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A7A1D8-8A04-496B-84FF-7FDFDE0269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2800" y="2124363"/>
            <a:ext cx="10541000" cy="4052599"/>
          </a:xfrm>
        </p:spPr>
        <p:txBody>
          <a:bodyPr/>
          <a:lstStyle/>
          <a:p>
            <a:pPr marL="342900" lvl="0" indent="-342900">
              <a:lnSpc>
                <a:spcPct val="107000"/>
              </a:lnSpc>
              <a:spcAft>
                <a:spcPts val="600"/>
              </a:spcAft>
              <a:buFont typeface="Calibri" panose="020F0502020204030204" pitchFamily="34" charset="0"/>
              <a:buChar char="-"/>
            </a:pPr>
            <a:r>
              <a:rPr lang="cs-CZ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zpětná vazba</a:t>
            </a:r>
          </a:p>
          <a:p>
            <a:pPr marL="342900" lvl="0" indent="-342900">
              <a:lnSpc>
                <a:spcPct val="107000"/>
              </a:lnSpc>
              <a:spcAft>
                <a:spcPts val="600"/>
              </a:spcAft>
              <a:buFont typeface="Calibri" panose="020F0502020204030204" pitchFamily="34" charset="0"/>
              <a:buChar char="-"/>
            </a:pPr>
            <a:r>
              <a:rPr lang="cs-CZ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odhalování vývojových trendů</a:t>
            </a:r>
          </a:p>
          <a:p>
            <a:pPr marL="342900" lvl="0" indent="-342900">
              <a:lnSpc>
                <a:spcPct val="107000"/>
              </a:lnSpc>
              <a:spcAft>
                <a:spcPts val="600"/>
              </a:spcAft>
              <a:buFont typeface="Calibri" panose="020F0502020204030204" pitchFamily="34" charset="0"/>
              <a:buChar char="-"/>
            </a:pPr>
            <a:r>
              <a:rPr lang="cs-CZ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edukace - orientace v oboru a rozeznávání kvality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0312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3965F6-3134-D592-AD69-851340B2E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Etický rozměr kritiky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6604CB-DF20-64A6-0D75-4731411CBB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lvl="0" indent="-342900">
              <a:lnSpc>
                <a:spcPct val="107000"/>
              </a:lnSpc>
              <a:spcAft>
                <a:spcPts val="600"/>
              </a:spcAft>
              <a:buFont typeface="Calibri" panose="020F0502020204030204" pitchFamily="34" charset="0"/>
              <a:buChar char="-"/>
            </a:pPr>
            <a:r>
              <a:rPr lang="cs-CZ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subjektivita – limity dané např. osobním založením, vzděláním, zkušenostmi i vkusem</a:t>
            </a:r>
          </a:p>
          <a:p>
            <a:pPr marL="342900" lvl="0" indent="-342900">
              <a:lnSpc>
                <a:spcPct val="107000"/>
              </a:lnSpc>
              <a:spcAft>
                <a:spcPts val="600"/>
              </a:spcAft>
              <a:buFont typeface="Calibri" panose="020F0502020204030204" pitchFamily="34" charset="0"/>
              <a:buChar char="-"/>
            </a:pPr>
            <a:r>
              <a:rPr lang="cs-CZ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přístup k hodnocenému dílu - s dobrou vůlí, z možných interpretací vybrat tu, která mu přizná nejvyšší hodnotu</a:t>
            </a:r>
          </a:p>
          <a:p>
            <a:pPr marL="342900" lvl="0" indent="-342900">
              <a:lnSpc>
                <a:spcPct val="107000"/>
              </a:lnSpc>
              <a:spcAft>
                <a:spcPts val="600"/>
              </a:spcAft>
              <a:buFont typeface="Calibri" panose="020F0502020204030204" pitchFamily="34" charset="0"/>
              <a:buChar char="-"/>
            </a:pPr>
            <a:r>
              <a:rPr lang="cs-CZ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střet zájmů – nepsat o vlastním díle či o díle, na kterém se kritik nějakým způsobem osobně podílel</a:t>
            </a:r>
          </a:p>
          <a:p>
            <a:pPr marL="342900" lvl="0" indent="-342900">
              <a:lnSpc>
                <a:spcPct val="107000"/>
              </a:lnSpc>
              <a:spcAft>
                <a:spcPts val="600"/>
              </a:spcAft>
              <a:buFont typeface="Calibri" panose="020F0502020204030204" pitchFamily="34" charset="0"/>
              <a:buChar char="-"/>
            </a:pPr>
            <a:r>
              <a:rPr lang="cs-CZ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odborná erudice – hodnotí se odborná kvalita i vhodně zvolený způsob prezentace</a:t>
            </a:r>
          </a:p>
          <a:p>
            <a:pPr marL="342900" lvl="0" indent="-342900">
              <a:lnSpc>
                <a:spcPct val="107000"/>
              </a:lnSpc>
              <a:spcAft>
                <a:spcPts val="600"/>
              </a:spcAft>
              <a:buFont typeface="Calibri" panose="020F0502020204030204" pitchFamily="34" charset="0"/>
              <a:buChar char="-"/>
            </a:pPr>
            <a:r>
              <a:rPr lang="cs-CZ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přiměřený odstup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1304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17FFC2-3B46-CC37-47DB-190728756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009651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cs-CZ" sz="4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Formy kritiky</a:t>
            </a:r>
            <a:br>
              <a:rPr lang="cs-CZ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A35CA2-69AD-A3D0-5C0A-29D54D14A9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266084"/>
          </a:xfrm>
        </p:spPr>
        <p:txBody>
          <a:bodyPr/>
          <a:lstStyle/>
          <a:p>
            <a:pPr marL="342900" lvl="0" indent="-342900">
              <a:lnSpc>
                <a:spcPct val="107000"/>
              </a:lnSpc>
              <a:spcAft>
                <a:spcPts val="600"/>
              </a:spcAft>
              <a:buFont typeface="Calibri" panose="020F0502020204030204" pitchFamily="34" charset="0"/>
              <a:buChar char="-"/>
            </a:pPr>
            <a:r>
              <a:rPr lang="cs-CZ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anotace</a:t>
            </a:r>
          </a:p>
          <a:p>
            <a:pPr marL="342900" lvl="0" indent="-342900">
              <a:lnSpc>
                <a:spcPct val="107000"/>
              </a:lnSpc>
              <a:spcAft>
                <a:spcPts val="600"/>
              </a:spcAft>
              <a:buFont typeface="Calibri" panose="020F0502020204030204" pitchFamily="34" charset="0"/>
              <a:buChar char="-"/>
            </a:pPr>
            <a:r>
              <a:rPr lang="cs-CZ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recenze</a:t>
            </a:r>
          </a:p>
          <a:p>
            <a:pPr marL="342900" lvl="0" indent="-342900">
              <a:lnSpc>
                <a:spcPct val="107000"/>
              </a:lnSpc>
              <a:spcAft>
                <a:spcPts val="600"/>
              </a:spcAft>
              <a:buFont typeface="Calibri" panose="020F0502020204030204" pitchFamily="34" charset="0"/>
              <a:buChar char="-"/>
            </a:pPr>
            <a:r>
              <a:rPr lang="cs-CZ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kritický esej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4731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F02E0C-9FCE-CA59-00E1-36D006642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cs-CZ" sz="4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 hodnotit – doporučení upravit dle konkrétní výstavy</a:t>
            </a:r>
            <a:br>
              <a:rPr lang="cs-CZ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F222FE-202F-EAF6-CF06-511A721199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07000"/>
              </a:lnSpc>
              <a:spcAft>
                <a:spcPts val="600"/>
              </a:spcAft>
              <a:buFont typeface="Calibri" panose="020F0502020204030204" pitchFamily="34" charset="0"/>
              <a:buChar char="-"/>
            </a:pPr>
            <a:r>
              <a:rPr lang="cs-CZ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název a doba trvání výstavy</a:t>
            </a:r>
          </a:p>
          <a:p>
            <a:pPr marL="342900" lvl="0" indent="-342900">
              <a:lnSpc>
                <a:spcPct val="107000"/>
              </a:lnSpc>
              <a:spcAft>
                <a:spcPts val="600"/>
              </a:spcAft>
              <a:buFont typeface="Calibri" panose="020F0502020204030204" pitchFamily="34" charset="0"/>
              <a:buChar char="-"/>
            </a:pPr>
            <a:r>
              <a:rPr lang="cs-CZ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autoři</a:t>
            </a:r>
          </a:p>
          <a:p>
            <a:pPr marL="342900" lvl="0" indent="-342900">
              <a:lnSpc>
                <a:spcPct val="107000"/>
              </a:lnSpc>
              <a:spcAft>
                <a:spcPts val="600"/>
              </a:spcAft>
              <a:buFont typeface="Calibri" panose="020F0502020204030204" pitchFamily="34" charset="0"/>
              <a:buChar char="-"/>
            </a:pPr>
            <a:r>
              <a:rPr lang="cs-CZ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téma (obsah) výstavy</a:t>
            </a:r>
          </a:p>
          <a:p>
            <a:pPr marL="342900" lvl="0" indent="-342900">
              <a:lnSpc>
                <a:spcPct val="107000"/>
              </a:lnSpc>
              <a:spcAft>
                <a:spcPts val="600"/>
              </a:spcAft>
              <a:buFont typeface="Calibri" panose="020F0502020204030204" pitchFamily="34" charset="0"/>
              <a:buChar char="-"/>
            </a:pPr>
            <a:r>
              <a:rPr lang="cs-CZ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charakter a výběr exponátů</a:t>
            </a:r>
          </a:p>
          <a:p>
            <a:pPr marL="342900" lvl="0" indent="-342900">
              <a:lnSpc>
                <a:spcPct val="107000"/>
              </a:lnSpc>
              <a:spcAft>
                <a:spcPts val="600"/>
              </a:spcAft>
              <a:buFont typeface="Calibri" panose="020F0502020204030204" pitchFamily="34" charset="0"/>
              <a:buChar char="-"/>
            </a:pPr>
            <a:r>
              <a:rPr lang="cs-CZ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prostor, kde je výstava realizována, architektonické řešení</a:t>
            </a:r>
          </a:p>
          <a:p>
            <a:pPr marL="342900" lvl="0" indent="-342900">
              <a:lnSpc>
                <a:spcPct val="107000"/>
              </a:lnSpc>
              <a:spcAft>
                <a:spcPts val="600"/>
              </a:spcAft>
              <a:buFont typeface="Calibri" panose="020F0502020204030204" pitchFamily="34" charset="0"/>
              <a:buChar char="-"/>
            </a:pPr>
            <a:r>
              <a:rPr lang="cs-CZ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způsob zpracování tématu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8969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3B3823-2AAB-7940-FD16-A569E4080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cs-CZ" sz="4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 hodnotit – doporučení upravit dle konkrétní výstavy</a:t>
            </a:r>
            <a:br>
              <a:rPr lang="cs-CZ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4AE6FD-0C1D-6638-14A9-3BFACE6FC8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lvl="0" indent="-342900">
              <a:lnSpc>
                <a:spcPct val="107000"/>
              </a:lnSpc>
              <a:spcAft>
                <a:spcPts val="600"/>
              </a:spcAft>
              <a:buFont typeface="Calibri" panose="020F0502020204030204" pitchFamily="34" charset="0"/>
              <a:buChar char="-"/>
            </a:pPr>
            <a:r>
              <a:rPr lang="cs-CZ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jednotlivé prvky výstavy – klady a zápory</a:t>
            </a:r>
          </a:p>
          <a:p>
            <a:pPr marL="899160">
              <a:lnSpc>
                <a:spcPct val="107000"/>
              </a:lnSpc>
              <a:spcAft>
                <a:spcPts val="600"/>
              </a:spcAft>
            </a:pPr>
            <a:r>
              <a:rPr lang="cs-CZ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osvětlení</a:t>
            </a:r>
          </a:p>
          <a:p>
            <a:pPr marL="899160">
              <a:lnSpc>
                <a:spcPct val="107000"/>
              </a:lnSpc>
              <a:spcAft>
                <a:spcPts val="600"/>
              </a:spcAft>
            </a:pPr>
            <a:r>
              <a:rPr lang="cs-CZ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úroveň instalace exponátů</a:t>
            </a:r>
          </a:p>
          <a:p>
            <a:pPr marL="899160">
              <a:lnSpc>
                <a:spcPct val="107000"/>
              </a:lnSpc>
              <a:spcAft>
                <a:spcPts val="600"/>
              </a:spcAft>
            </a:pPr>
            <a:r>
              <a:rPr lang="cs-CZ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texty, písmo</a:t>
            </a:r>
          </a:p>
          <a:p>
            <a:pPr marL="899160">
              <a:lnSpc>
                <a:spcPct val="107000"/>
              </a:lnSpc>
              <a:spcAft>
                <a:spcPts val="600"/>
              </a:spcAft>
            </a:pPr>
            <a:r>
              <a:rPr lang="cs-CZ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pohodlí návštěvníků</a:t>
            </a:r>
          </a:p>
          <a:p>
            <a:pPr marL="899160">
              <a:lnSpc>
                <a:spcPct val="107000"/>
              </a:lnSpc>
              <a:spcAft>
                <a:spcPts val="600"/>
              </a:spcAft>
            </a:pPr>
            <a:r>
              <a:rPr lang="cs-CZ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úroveň zabezpečení sbírek před poškozením a krádeží</a:t>
            </a:r>
          </a:p>
          <a:p>
            <a:pPr marL="899160">
              <a:lnSpc>
                <a:spcPct val="107000"/>
              </a:lnSpc>
              <a:spcAft>
                <a:spcPts val="600"/>
              </a:spcAft>
            </a:pPr>
            <a:r>
              <a:rPr lang="cs-CZ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personál muzea a jeho vystupování a chování k návštěvníkům</a:t>
            </a:r>
          </a:p>
          <a:p>
            <a:pPr marL="899160">
              <a:lnSpc>
                <a:spcPct val="107000"/>
              </a:lnSpc>
              <a:spcAft>
                <a:spcPts val="600"/>
              </a:spcAft>
            </a:pPr>
            <a:r>
              <a:rPr lang="cs-CZ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doprovodné programy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4771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457859-D751-35B6-822D-33C9BBC94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05164"/>
            <a:ext cx="10515600" cy="785524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cs-CZ" sz="4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 hodnotit – doporučení upravit dle konkrétní výstavy</a:t>
            </a:r>
            <a:br>
              <a:rPr lang="cs-CZ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CDDBA6-E94B-81E6-636A-243A79B982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44435"/>
            <a:ext cx="10515600" cy="3932527"/>
          </a:xfrm>
        </p:spPr>
        <p:txBody>
          <a:bodyPr/>
          <a:lstStyle/>
          <a:p>
            <a:pPr marL="342900" lvl="0" indent="-342900">
              <a:lnSpc>
                <a:spcPct val="107000"/>
              </a:lnSpc>
              <a:spcAft>
                <a:spcPts val="600"/>
              </a:spcAft>
              <a:buFont typeface="Calibri" panose="020F0502020204030204" pitchFamily="34" charset="0"/>
              <a:buChar char="-"/>
            </a:pPr>
            <a:r>
              <a:rPr lang="cs-CZ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úroveň propagace a prezentace výstavy</a:t>
            </a:r>
          </a:p>
          <a:p>
            <a:pPr marL="342900" lvl="0" indent="-342900">
              <a:lnSpc>
                <a:spcPct val="107000"/>
              </a:lnSpc>
              <a:spcAft>
                <a:spcPts val="600"/>
              </a:spcAft>
              <a:buFont typeface="Calibri" panose="020F0502020204030204" pitchFamily="34" charset="0"/>
              <a:buChar char="-"/>
            </a:pPr>
            <a:r>
              <a:rPr lang="cs-CZ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fyzická dostupnost</a:t>
            </a:r>
          </a:p>
          <a:p>
            <a:pPr marL="342900" lvl="0" indent="-342900">
              <a:lnSpc>
                <a:spcPct val="107000"/>
              </a:lnSpc>
              <a:spcAft>
                <a:spcPts val="600"/>
              </a:spcAft>
              <a:buFont typeface="Calibri" panose="020F0502020204030204" pitchFamily="34" charset="0"/>
              <a:buChar char="-"/>
            </a:pPr>
            <a:r>
              <a:rPr lang="cs-CZ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vstupné</a:t>
            </a:r>
          </a:p>
          <a:p>
            <a:pPr marL="342900" lvl="0" indent="-342900">
              <a:lnSpc>
                <a:spcPct val="107000"/>
              </a:lnSpc>
              <a:spcAft>
                <a:spcPts val="600"/>
              </a:spcAft>
              <a:buFont typeface="Calibri" panose="020F0502020204030204" pitchFamily="34" charset="0"/>
              <a:buChar char="-"/>
            </a:pPr>
            <a:r>
              <a:rPr lang="cs-CZ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celkové hodnocení, závěr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58417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DB4538-8A92-6C27-B663-8F55985F6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009651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cs-CZ" sz="4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Evaluace</a:t>
            </a:r>
            <a:br>
              <a:rPr lang="cs-CZ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0FCADE-EF0A-8D60-84E2-B774427BB8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lnSpcReduction="10000"/>
          </a:bodyPr>
          <a:lstStyle/>
          <a:p>
            <a:pPr marL="342900" lvl="0" indent="-342900">
              <a:lnSpc>
                <a:spcPct val="107000"/>
              </a:lnSpc>
              <a:spcAft>
                <a:spcPts val="600"/>
              </a:spcAft>
              <a:buFont typeface="Calibri" panose="020F0502020204030204" pitchFamily="34" charset="0"/>
              <a:buChar char="-"/>
            </a:pPr>
            <a:r>
              <a:rPr lang="cs-CZ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návštěvnost</a:t>
            </a:r>
          </a:p>
          <a:p>
            <a:pPr marL="342900" lvl="0" indent="-342900">
              <a:lnSpc>
                <a:spcPct val="107000"/>
              </a:lnSpc>
              <a:spcAft>
                <a:spcPts val="600"/>
              </a:spcAft>
              <a:buFont typeface="Calibri" panose="020F0502020204030204" pitchFamily="34" charset="0"/>
              <a:buChar char="-"/>
            </a:pPr>
            <a:r>
              <a:rPr lang="cs-CZ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pozorování</a:t>
            </a:r>
          </a:p>
          <a:p>
            <a:pPr marL="342900" lvl="0" indent="-342900">
              <a:lnSpc>
                <a:spcPct val="107000"/>
              </a:lnSpc>
              <a:spcAft>
                <a:spcPts val="600"/>
              </a:spcAft>
              <a:buFont typeface="Calibri" panose="020F0502020204030204" pitchFamily="34" charset="0"/>
              <a:buChar char="-"/>
            </a:pPr>
            <a:r>
              <a:rPr lang="cs-CZ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rozhovory</a:t>
            </a:r>
          </a:p>
          <a:p>
            <a:pPr marL="342900" lvl="0" indent="-342900">
              <a:lnSpc>
                <a:spcPct val="107000"/>
              </a:lnSpc>
              <a:spcAft>
                <a:spcPts val="600"/>
              </a:spcAft>
              <a:buFont typeface="Calibri" panose="020F0502020204030204" pitchFamily="34" charset="0"/>
              <a:buChar char="-"/>
            </a:pPr>
            <a:r>
              <a:rPr lang="cs-CZ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ankety, dotazníky – kvantitativní, kvalitativní</a:t>
            </a:r>
          </a:p>
          <a:p>
            <a:pPr marL="342900" lvl="0" indent="-342900">
              <a:lnSpc>
                <a:spcPct val="107000"/>
              </a:lnSpc>
              <a:spcAft>
                <a:spcPts val="600"/>
              </a:spcAft>
              <a:buFont typeface="Calibri" panose="020F0502020204030204" pitchFamily="34" charset="0"/>
              <a:buChar char="-"/>
            </a:pPr>
            <a:r>
              <a:rPr lang="cs-CZ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ohlasy v návštěvní knize</a:t>
            </a:r>
          </a:p>
          <a:p>
            <a:pPr marL="342900" lvl="0" indent="-342900">
              <a:lnSpc>
                <a:spcPct val="107000"/>
              </a:lnSpc>
              <a:spcAft>
                <a:spcPts val="600"/>
              </a:spcAft>
              <a:buFont typeface="Calibri" panose="020F0502020204030204" pitchFamily="34" charset="0"/>
              <a:buChar char="-"/>
            </a:pPr>
            <a:r>
              <a:rPr lang="cs-CZ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sociální sítě</a:t>
            </a:r>
          </a:p>
          <a:p>
            <a:pPr marL="342900" lvl="0" indent="-342900">
              <a:lnSpc>
                <a:spcPct val="107000"/>
              </a:lnSpc>
              <a:spcAft>
                <a:spcPts val="600"/>
              </a:spcAft>
              <a:buFont typeface="Calibri" panose="020F0502020204030204" pitchFamily="34" charset="0"/>
              <a:buChar char="-"/>
            </a:pPr>
            <a:r>
              <a:rPr lang="cs-CZ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hodnocení z různých webových portálů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0056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5A1DA8-7642-3721-59D8-4B0F6652E2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9818"/>
            <a:ext cx="10515600" cy="720870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cs-CZ" sz="4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Národní soutěž muzeí Gloria </a:t>
            </a:r>
            <a:r>
              <a:rPr lang="cs-CZ" sz="44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musaealis</a:t>
            </a:r>
            <a:r>
              <a:rPr lang="cs-CZ" sz="4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hodnotící kritéria</a:t>
            </a:r>
            <a:br>
              <a:rPr lang="cs-CZ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52A569-F276-A82E-C1FD-C260AF229F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96655"/>
            <a:ext cx="10515600" cy="4137890"/>
          </a:xfrm>
        </p:spPr>
        <p:txBody>
          <a:bodyPr>
            <a:normAutofit fontScale="77500" lnSpcReduction="20000"/>
          </a:bodyPr>
          <a:lstStyle/>
          <a:p>
            <a:pPr marL="342900" lvl="0" indent="-342900">
              <a:lnSpc>
                <a:spcPct val="107000"/>
              </a:lnSpc>
              <a:spcAft>
                <a:spcPts val="600"/>
              </a:spcAft>
              <a:buFont typeface="+mj-lt"/>
              <a:buAutoNum type="alphaLcParenR"/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volba tématu výstavy nebo stálé expozice, a to zejména s přihlédnutím k tomu, jaké nadčasové nebo naopak aktuální poznatky o přírodě nebo společnosti veřejnosti prezentuje (10)</a:t>
            </a:r>
          </a:p>
          <a:p>
            <a:pPr marL="342900" lvl="0" indent="-342900">
              <a:lnSpc>
                <a:spcPct val="107000"/>
              </a:lnSpc>
              <a:spcAft>
                <a:spcPts val="600"/>
              </a:spcAft>
              <a:buFont typeface="+mj-lt"/>
              <a:buAutoNum type="alphaLcParenR"/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způsob interpretace poznatků o přírodě nebo společnosti z hlediska přitažlivosti pro veřejnost nebo pro skupinu návštěvníků, jíž je výstava určena (10)</a:t>
            </a:r>
          </a:p>
          <a:p>
            <a:pPr marL="342900" lvl="0" indent="-342900">
              <a:lnSpc>
                <a:spcPct val="107000"/>
              </a:lnSpc>
              <a:spcAft>
                <a:spcPts val="600"/>
              </a:spcAft>
              <a:buFont typeface="+mj-lt"/>
              <a:buAutoNum type="alphaLcParenR"/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míru a způsob využívání autentických dokladů (sbírkových předmětů) (10)</a:t>
            </a:r>
          </a:p>
          <a:p>
            <a:pPr marL="342900" lvl="0" indent="-342900">
              <a:lnSpc>
                <a:spcPct val="107000"/>
              </a:lnSpc>
              <a:spcAft>
                <a:spcPts val="600"/>
              </a:spcAft>
              <a:buFont typeface="+mj-lt"/>
              <a:buAutoNum type="alphaLcParenR"/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míru a způsob využívání ikonografických prvků, textů a dalších výstavních prostředků pro interpretaci poznatků o přírodě nebo společnosti (8)</a:t>
            </a:r>
          </a:p>
          <a:p>
            <a:pPr marL="342900" lvl="0" indent="-342900">
              <a:lnSpc>
                <a:spcPct val="107000"/>
              </a:lnSpc>
              <a:spcAft>
                <a:spcPts val="600"/>
              </a:spcAft>
              <a:buFont typeface="+mj-lt"/>
              <a:buAutoNum type="alphaLcParenR"/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úroveň výtvarného, scénografického, architektonického a grafického řešení (7)</a:t>
            </a:r>
          </a:p>
          <a:p>
            <a:pPr marL="342900" lvl="0" indent="-342900">
              <a:lnSpc>
                <a:spcPct val="107000"/>
              </a:lnSpc>
              <a:spcAft>
                <a:spcPts val="600"/>
              </a:spcAft>
              <a:buFont typeface="+mj-lt"/>
              <a:buAutoNum type="alphaLcParenR"/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míru a dobu zpřístupnění výstavy veřejnosti (3)</a:t>
            </a:r>
          </a:p>
          <a:p>
            <a:pPr marL="342900" lvl="0" indent="-342900">
              <a:lnSpc>
                <a:spcPct val="107000"/>
              </a:lnSpc>
              <a:spcAft>
                <a:spcPts val="600"/>
              </a:spcAft>
              <a:buFont typeface="+mj-lt"/>
              <a:buAutoNum type="alphaLcParenR"/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způsob propagace výstavy (4)</a:t>
            </a:r>
          </a:p>
          <a:p>
            <a:pPr marL="342900" lvl="0" indent="-342900">
              <a:lnSpc>
                <a:spcPct val="107000"/>
              </a:lnSpc>
              <a:spcAft>
                <a:spcPts val="600"/>
              </a:spcAft>
              <a:buFont typeface="+mj-lt"/>
              <a:buAutoNum type="alphaLcParenR"/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existenci a úroveň doprovodných programů a služeb k výstavě (5)</a:t>
            </a:r>
          </a:p>
          <a:p>
            <a:pPr marL="342900" lvl="0" indent="-342900">
              <a:lnSpc>
                <a:spcPct val="107000"/>
              </a:lnSpc>
              <a:spcAft>
                <a:spcPts val="600"/>
              </a:spcAft>
              <a:buFont typeface="+mj-lt"/>
              <a:buAutoNum type="alphaLcParenR"/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úroveň prostředí v budově, v níž je výstava instalována, úroveň služeb pro návštěvníky poskytovaných muzeem obecně (5)</a:t>
            </a:r>
          </a:p>
          <a:p>
            <a:pPr marL="0" lvl="0" indent="0">
              <a:lnSpc>
                <a:spcPct val="107000"/>
              </a:lnSpc>
              <a:spcAft>
                <a:spcPts val="600"/>
              </a:spcAft>
              <a:buNone/>
            </a:pPr>
            <a:endParaRPr lang="cs-CZ" sz="13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280578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408</Words>
  <Application>Microsoft Office PowerPoint</Application>
  <PresentationFormat>Širokoúhlá obrazovka</PresentationFormat>
  <Paragraphs>58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Motiv Office</vt:lpstr>
      <vt:lpstr>Muzejně výstavní kritika – osnova </vt:lpstr>
      <vt:lpstr>Přínos kvalitní kritiky </vt:lpstr>
      <vt:lpstr>Etický rozměr kritiky</vt:lpstr>
      <vt:lpstr>Formy kritiky </vt:lpstr>
      <vt:lpstr>Co hodnotit – doporučení upravit dle konkrétní výstavy </vt:lpstr>
      <vt:lpstr>Co hodnotit – doporučení upravit dle konkrétní výstavy </vt:lpstr>
      <vt:lpstr>Co hodnotit – doporučení upravit dle konkrétní výstavy </vt:lpstr>
      <vt:lpstr>Evaluace </vt:lpstr>
      <vt:lpstr>Národní soutěž muzeí Gloria musaealis – hodnotící kritéria </vt:lpstr>
      <vt:lpstr>Národní soutěž muzeí Gloria musaealis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Muzejně výstavní kritika – osnova </dc:title>
  <dc:creator>Irena Chovančíková</dc:creator>
  <cp:lastModifiedBy>Irena Chovančíková</cp:lastModifiedBy>
  <cp:revision>4</cp:revision>
  <dcterms:created xsi:type="dcterms:W3CDTF">2023-11-10T01:25:49Z</dcterms:created>
  <dcterms:modified xsi:type="dcterms:W3CDTF">2023-11-13T00:02:08Z</dcterms:modified>
</cp:coreProperties>
</file>