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8"/>
  </p:notesMasterIdLst>
  <p:handoutMasterIdLst>
    <p:handoutMasterId r:id="rId19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</p:sldIdLst>
  <p:sldSz cx="12192000" cy="6858000"/>
  <p:notesSz cx="6858000" cy="9144000"/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6" autoAdjust="0"/>
    <p:restoredTop sz="94633" autoAdjust="0"/>
  </p:normalViewPr>
  <p:slideViewPr>
    <p:cSldViewPr snapToGrid="0">
      <p:cViewPr varScale="1">
        <p:scale>
          <a:sx n="101" d="100"/>
          <a:sy n="101" d="100"/>
        </p:scale>
        <p:origin x="126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504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é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11F6E82-E4FE-4DF5-90BE-341CFE4019A3}" type="datetime1">
              <a:rPr lang="cs-CZ" smtClean="0"/>
              <a:t>06.11.2023</a:t>
            </a:fld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F1A8EE09-76CC-4000-B080-9F213DA7D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68124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é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3AF60672-C8C4-4DCF-B877-02C0D340BCEB}" type="datetime1">
              <a:rPr lang="cs-CZ" smtClean="0"/>
              <a:t>06.11.2023</a:t>
            </a:fld>
            <a:endParaRPr lang="en-US"/>
          </a:p>
        </p:txBody>
      </p:sp>
      <p:sp>
        <p:nvSpPr>
          <p:cNvPr id="4" name="Zástupný symbol obrázku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"/>
              <a:t>Kliknutím můžete upravit styly předlohy textu.</a:t>
            </a:r>
            <a:endParaRPr lang="en-US"/>
          </a:p>
          <a:p>
            <a:pPr lvl="1" rtl="0"/>
            <a:r>
              <a:rPr lang="cs"/>
              <a:t>Druhá úroveň</a:t>
            </a:r>
          </a:p>
          <a:p>
            <a:pPr lvl="2" rtl="0"/>
            <a:r>
              <a:rPr lang="cs"/>
              <a:t>Třetí úroveň</a:t>
            </a:r>
          </a:p>
          <a:p>
            <a:pPr lvl="3" rtl="0"/>
            <a:r>
              <a:rPr lang="cs"/>
              <a:t>Čtvrtá úroveň</a:t>
            </a:r>
          </a:p>
          <a:p>
            <a:pPr lvl="4" rtl="0"/>
            <a:r>
              <a:rPr lang="cs"/>
              <a:t>Pátá úroveň</a:t>
            </a:r>
            <a:endParaRPr lang="en-US"/>
          </a:p>
        </p:txBody>
      </p:sp>
      <p:sp>
        <p:nvSpPr>
          <p:cNvPr id="6" name="Zástupné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8E40627-AA7D-471F-B5F2-0BF9E4C68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5452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10" name="Obdélník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Obdélník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Obdélník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Skupina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Přímá spojnice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římá spojnice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římá spojnice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rtlCol="0" anchor="ctr">
            <a:normAutofit/>
          </a:bodyPr>
          <a:lstStyle>
            <a:lvl1pPr algn="ctr">
              <a:lnSpc>
                <a:spcPct val="83000"/>
              </a:lnSpc>
              <a:defRPr lang="en-US" sz="60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20" name="Zástupný symbol pro datum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 rtlCol="0"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fld id="{B757A148-3510-4E72-9938-6FB6C73F01AC}" type="datetime1">
              <a:rPr lang="cs-CZ" smtClean="0"/>
              <a:t>06.11.2023</a:t>
            </a:fld>
            <a:endParaRPr lang="en-US" dirty="0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E6C2A9-410E-448A-954E-0040863DDA94}" type="datetime1">
              <a:rPr lang="cs-CZ" smtClean="0"/>
              <a:t>06.11.2023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329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 rtlCol="0"/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6186496-C224-4F0F-BC29-D327824892BA}" type="datetime1">
              <a:rPr lang="cs-CZ" smtClean="0"/>
              <a:t>06.11.2023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07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2783BFF-2158-4E0B-955F-F81B2C6829E3}" type="datetime1">
              <a:rPr lang="cs-CZ" smtClean="0"/>
              <a:t>06.11.2023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23" name="Obdélník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Obdélník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Obdélník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rtlCol="0" anchor="ctr">
            <a:normAutofit/>
          </a:bodyPr>
          <a:lstStyle>
            <a:lvl1pPr algn="ctr">
              <a:lnSpc>
                <a:spcPct val="83000"/>
              </a:lnSpc>
              <a:defRPr lang="en-US" sz="60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grpSp>
        <p:nvGrpSpPr>
          <p:cNvPr id="16" name="Skupina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Přímá spojnice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římá spojnice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římá spojnice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rtlCol="0"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 rtlCol="0"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 rtl="0"/>
            <a:fld id="{271FC348-A95B-4D9B-BC81-C3F6E322B261}" type="datetime1">
              <a:rPr lang="cs-CZ" smtClean="0"/>
              <a:t>06.11.2023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5BDC50C-9840-4518-A15D-DE61D385DE31}" type="datetime1">
              <a:rPr lang="cs-CZ" smtClean="0"/>
              <a:t>06.11.2023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12BF9D8-50CB-422B-BC87-9B56A47F9A28}" type="datetime1">
              <a:rPr lang="cs-CZ" smtClean="0"/>
              <a:t>06.11.2023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64B211D-397E-49F0-987A-37031B73686F}" type="datetime1">
              <a:rPr lang="cs-CZ" smtClean="0"/>
              <a:t>06.11.2023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E34C11A-E9E6-4EAB-A5B4-F531E006532C}" type="datetime1">
              <a:rPr lang="cs-CZ" smtClean="0"/>
              <a:t>06.11.2023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rtlCol="0"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 rtlCol="0"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99B5957E-EBD5-4B87-9533-1B323153FD8F}" type="datetime1">
              <a:rPr lang="cs-CZ" smtClean="0"/>
              <a:t>06.11.2023</a:t>
            </a:fld>
            <a:endParaRPr lang="en-US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endParaRPr lang="en-US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Zástupný symbol obrázku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 rtlCol="0"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 rtl="0"/>
            <a:fld id="{4F885618-289D-4BD4-B88D-CDA7C867FA3E}" type="datetime1">
              <a:rPr lang="cs-CZ" smtClean="0"/>
              <a:t>06.11.2023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 rtlCol="0"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 rtl="0"/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rtlCol="0" anchor="b">
            <a:noAutofit/>
          </a:bodyPr>
          <a:lstStyle>
            <a:lvl1pPr algn="l">
              <a:lnSpc>
                <a:spcPct val="100000"/>
              </a:lnSpc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 rtlCol="0"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Obdélník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Obdélník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cs"/>
              <a:t>Kliknutím můžete upravit styl předlohy nadpisů.</a:t>
            </a:r>
            <a:endParaRPr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cs"/>
              <a:t>Kliknutím můžete upravit styly předlohy textu.</a:t>
            </a:r>
          </a:p>
          <a:p>
            <a:pPr lvl="1" rtl="0"/>
            <a:r>
              <a:rPr lang="cs"/>
              <a:t>Druhá úroveň</a:t>
            </a:r>
          </a:p>
          <a:p>
            <a:pPr lvl="2" rtl="0"/>
            <a:r>
              <a:rPr lang="cs"/>
              <a:t>Třetí úroveň</a:t>
            </a:r>
          </a:p>
          <a:p>
            <a:pPr lvl="3" rtl="0"/>
            <a:r>
              <a:rPr lang="cs"/>
              <a:t>Čtvrtá úroveň</a:t>
            </a:r>
          </a:p>
          <a:p>
            <a:pPr lvl="4" rtl="0"/>
            <a:r>
              <a:rPr lang="cs"/>
              <a:t>Pátá úroveň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8016DE02-4111-4D63-947B-220D0222A625}" type="datetime1">
              <a:rPr lang="cs-CZ" smtClean="0"/>
              <a:t>06.11.2023</a:t>
            </a:fld>
            <a:endParaRPr lang="en-US" dirty="0"/>
          </a:p>
        </p:txBody>
      </p:sp>
      <p:sp>
        <p:nvSpPr>
          <p:cNvPr id="5" name="Zástupné zápatí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  <p:sldLayoutId id="2147483664" r:id="rId10"/>
    <p:sldLayoutId id="2147483666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Obrázek s látkou, zakrytým stolem a červenou barvu&#10;&#10;Automaticky generovaný popis">
            <a:extLst>
              <a:ext uri="{FF2B5EF4-FFF2-40B4-BE49-F238E27FC236}">
                <a16:creationId xmlns:a16="http://schemas.microsoft.com/office/drawing/2014/main" id="{6D3BA21E-E6C8-4E14-8E53-C5DF567E9D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64" name="Obdélník 59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7329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65" name="Obdélník 61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3272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6055" y="2350017"/>
            <a:ext cx="4775075" cy="1630906"/>
          </a:xfrm>
        </p:spPr>
        <p:txBody>
          <a:bodyPr rtlCol="0">
            <a:normAutofit/>
          </a:bodyPr>
          <a:lstStyle/>
          <a:p>
            <a:pPr rtl="0"/>
            <a:r>
              <a:rPr lang="cs" sz="4400" dirty="0">
                <a:solidFill>
                  <a:schemeClr val="tx1"/>
                </a:solidFill>
              </a:rPr>
              <a:t>Textsorten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76055" y="3990546"/>
            <a:ext cx="4775075" cy="559656"/>
          </a:xfrm>
        </p:spPr>
        <p:txBody>
          <a:bodyPr rtlCol="0">
            <a:normAutofit/>
          </a:bodyPr>
          <a:lstStyle/>
          <a:p>
            <a:pPr rtl="0"/>
            <a:r>
              <a:rPr lang="cs" dirty="0">
                <a:solidFill>
                  <a:schemeClr val="tx1"/>
                </a:solidFill>
              </a:rPr>
              <a:t>Textsorten-Analyse</a:t>
            </a:r>
          </a:p>
        </p:txBody>
      </p:sp>
    </p:spTree>
    <p:extLst>
      <p:ext uri="{BB962C8B-B14F-4D97-AF65-F5344CB8AC3E}">
        <p14:creationId xmlns:p14="http://schemas.microsoft.com/office/powerpoint/2010/main" val="17366931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DD8FEC-688E-457C-992C-746881F72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 b="1" dirty="0">
                <a:solidFill>
                  <a:srgbClr val="FF0000"/>
                </a:solidFill>
              </a:rPr>
              <a:t>Reiseführer</a:t>
            </a:r>
            <a:r>
              <a:rPr lang="cs-CZ" altLang="cs-CZ" b="1" dirty="0">
                <a:solidFill>
                  <a:srgbClr val="FF0000"/>
                </a:solidFill>
              </a:rPr>
              <a:t>: </a:t>
            </a:r>
            <a:r>
              <a:rPr lang="de-DE" altLang="cs-CZ" b="1" dirty="0">
                <a:solidFill>
                  <a:srgbClr val="FF0000"/>
                </a:solidFill>
              </a:rPr>
              <a:t>Ratgebertexte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A471CD-8AFC-4BFA-8359-7B3A09B851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cs-CZ" sz="2000" b="1" dirty="0"/>
              <a:t>auf realistische Weise instruktiv und beratend</a:t>
            </a:r>
          </a:p>
          <a:p>
            <a:r>
              <a:rPr lang="de-DE" altLang="cs-CZ" sz="2000" b="1" dirty="0"/>
              <a:t>Hilfestellung bei der Reiseplanung und der Reise selbst</a:t>
            </a:r>
          </a:p>
          <a:p>
            <a:r>
              <a:rPr lang="de-DE" altLang="cs-CZ" sz="2000" b="1" dirty="0"/>
              <a:t>anders als bei anderen Beratungstexten (Kummerkasten) und ähnlich den instruktiven Texten – Leser mit der wichtigsten praktisch relevanten Information versorgen</a:t>
            </a:r>
            <a:endParaRPr lang="cs-CZ" altLang="cs-CZ" sz="2000" b="1" dirty="0"/>
          </a:p>
          <a:p>
            <a:r>
              <a:rPr lang="de-DE" altLang="cs-CZ" sz="2000" b="1" dirty="0"/>
              <a:t>häufig auftretende Fragen und Problemstellungen antizipieren und Lösungsvorschläge und Handlungspläne bereitstellen</a:t>
            </a:r>
          </a:p>
          <a:p>
            <a:r>
              <a:rPr lang="de-DE" altLang="cs-CZ" sz="2000" b="1" i="1" dirty="0"/>
              <a:t>Diebstahl (Mexiko)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96F0E58-7F1D-4CE2-A35D-DE4D3C27C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2783BFF-2158-4E0B-955F-F81B2C6829E3}" type="datetime1">
              <a:rPr lang="cs-CZ" smtClean="0"/>
              <a:t>06.11.2023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564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C99B7B-ECB5-4386-A431-39EAC26B6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 b="1" dirty="0">
                <a:solidFill>
                  <a:srgbClr val="FF0000"/>
                </a:solidFill>
              </a:rPr>
              <a:t>Reiseführer</a:t>
            </a:r>
            <a:r>
              <a:rPr lang="cs-CZ" altLang="cs-CZ" b="1" dirty="0">
                <a:solidFill>
                  <a:srgbClr val="FF0000"/>
                </a:solidFill>
              </a:rPr>
              <a:t>: </a:t>
            </a:r>
            <a:r>
              <a:rPr lang="de-DE" altLang="cs-CZ" b="1" dirty="0">
                <a:solidFill>
                  <a:srgbClr val="FF0000"/>
                </a:solidFill>
              </a:rPr>
              <a:t>Besichtigungstexte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708EEC-F8A0-4425-B445-E592030A7F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cs-CZ" sz="2000" b="1" dirty="0"/>
              <a:t>genauere Beschreibung touristischer Ziele verschiedenster Art: </a:t>
            </a:r>
            <a:endParaRPr lang="cs-CZ" altLang="cs-CZ" sz="2000" b="1" dirty="0"/>
          </a:p>
          <a:p>
            <a:r>
              <a:rPr lang="de-DE" altLang="cs-CZ" sz="2000" b="1" dirty="0"/>
              <a:t>Weg- und Routenbeschreibungen, </a:t>
            </a:r>
            <a:endParaRPr lang="cs-CZ" altLang="cs-CZ" sz="2000" b="1" dirty="0"/>
          </a:p>
          <a:p>
            <a:r>
              <a:rPr lang="de-DE" altLang="cs-CZ" sz="2000" b="1" dirty="0"/>
              <a:t>Beschreibungen von bestimmten Objekten (Gebäude, Museen, Kirchen, Burgen und Schlösser) sowie Landschaften und Naturereignissen</a:t>
            </a:r>
          </a:p>
          <a:p>
            <a:r>
              <a:rPr lang="de-DE" altLang="cs-CZ" sz="2000" b="1" dirty="0"/>
              <a:t>Mischung von konstatierend-</a:t>
            </a:r>
            <a:r>
              <a:rPr lang="de-DE" altLang="cs-CZ" sz="2000" b="1" dirty="0" err="1"/>
              <a:t>assertierender</a:t>
            </a:r>
            <a:r>
              <a:rPr lang="de-DE" altLang="cs-CZ" sz="2000" b="1" dirty="0"/>
              <a:t> und latent instruktiver Funktion</a:t>
            </a:r>
          </a:p>
          <a:p>
            <a:r>
              <a:rPr lang="de-DE" altLang="cs-CZ" sz="2000" b="1" dirty="0"/>
              <a:t>Detailliertheit, längere Einschübe (narrativ)</a:t>
            </a:r>
          </a:p>
          <a:p>
            <a:r>
              <a:rPr lang="de-DE" altLang="cs-CZ" sz="2000" b="1" dirty="0"/>
              <a:t>Namen, Zahlen, räumliche Relationierung</a:t>
            </a:r>
            <a:endParaRPr lang="cs-CZ" altLang="cs-CZ" sz="2000" b="1" dirty="0"/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F2440E1-CCF9-4D9D-8425-3E480E7B3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2783BFF-2158-4E0B-955F-F81B2C6829E3}" type="datetime1">
              <a:rPr lang="cs-CZ" smtClean="0"/>
              <a:t>06.11.2023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468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ADF454-A224-4DAB-87E5-0A50666ED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 b="1" dirty="0">
                <a:solidFill>
                  <a:srgbClr val="FF0000"/>
                </a:solidFill>
              </a:rPr>
              <a:t>Reiseführer</a:t>
            </a:r>
            <a:r>
              <a:rPr lang="cs-CZ" altLang="cs-CZ" b="1" dirty="0">
                <a:solidFill>
                  <a:srgbClr val="FF0000"/>
                </a:solidFill>
              </a:rPr>
              <a:t>: </a:t>
            </a:r>
            <a:r>
              <a:rPr lang="de-DE" altLang="cs-CZ" b="1" dirty="0">
                <a:solidFill>
                  <a:srgbClr val="FF0000"/>
                </a:solidFill>
              </a:rPr>
              <a:t>Hintergrundtexte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73FF07-ED2B-4335-862A-80CD071436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cs-CZ" sz="2400" b="1" dirty="0"/>
              <a:t>Hintergrundwissen geschichtlicher, kultureller, anthropologisch-gesellschaftlicher, geographischer, wirtschaftlicher oder politischer Natur</a:t>
            </a:r>
          </a:p>
          <a:p>
            <a:r>
              <a:rPr lang="de-DE" altLang="cs-CZ" sz="2400" b="1" dirty="0"/>
              <a:t>Ähnlichkeit mit Lehrbuchtexten, journalistischen, populärwissenschaftlichen oder enzyklopädischen Texten</a:t>
            </a:r>
            <a:endParaRPr lang="cs-CZ" altLang="cs-CZ" sz="2400" b="1" dirty="0"/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6CDA02A-6B98-4085-A94D-717611281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2783BFF-2158-4E0B-955F-F81B2C6829E3}" type="datetime1">
              <a:rPr lang="cs-CZ" smtClean="0"/>
              <a:t>06.11.2023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450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9D2D2F-436E-4543-9224-0E14D6DFF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 sz="4000" b="1" dirty="0" err="1">
                <a:solidFill>
                  <a:srgbClr val="FF0000"/>
                </a:solidFill>
              </a:rPr>
              <a:t>Texsortenspezifische</a:t>
            </a:r>
            <a:r>
              <a:rPr lang="de-DE" altLang="cs-CZ" sz="4000" b="1" dirty="0">
                <a:solidFill>
                  <a:srgbClr val="FF0000"/>
                </a:solidFill>
              </a:rPr>
              <a:t> sprachliche Merkmale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FCFAB4-E797-4D16-B6D2-A451139643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de-DE" sz="1600" b="1" dirty="0"/>
              <a:t>Attribute und Appositionen: </a:t>
            </a:r>
          </a:p>
          <a:p>
            <a:pPr>
              <a:defRPr/>
            </a:pPr>
            <a:r>
              <a:rPr lang="de-DE" sz="1600" b="1" i="1" dirty="0"/>
              <a:t>das</a:t>
            </a:r>
            <a:r>
              <a:rPr lang="de-DE" sz="1600" b="1" i="1" dirty="0">
                <a:solidFill>
                  <a:srgbClr val="00B050"/>
                </a:solidFill>
              </a:rPr>
              <a:t> koloniale </a:t>
            </a:r>
            <a:r>
              <a:rPr lang="de-DE" sz="1600" b="1" i="1" dirty="0"/>
              <a:t>Zentrum von Mexico City</a:t>
            </a:r>
          </a:p>
          <a:p>
            <a:pPr>
              <a:defRPr/>
            </a:pPr>
            <a:r>
              <a:rPr lang="de-DE" sz="1600" b="1" i="1" dirty="0"/>
              <a:t>über Kapstadt, der </a:t>
            </a:r>
            <a:r>
              <a:rPr lang="de-DE" sz="1600" b="1" i="1" dirty="0">
                <a:solidFill>
                  <a:srgbClr val="00B050"/>
                </a:solidFill>
              </a:rPr>
              <a:t>ältesten</a:t>
            </a:r>
            <a:r>
              <a:rPr lang="de-DE" sz="1600" b="1" i="1" dirty="0"/>
              <a:t> Siedlung Afrikas</a:t>
            </a:r>
          </a:p>
          <a:p>
            <a:pPr>
              <a:defRPr/>
            </a:pPr>
            <a:r>
              <a:rPr lang="de-DE" sz="1600" b="1" dirty="0"/>
              <a:t>erweiterte Attribute und  Relativsätze:</a:t>
            </a:r>
          </a:p>
          <a:p>
            <a:pPr>
              <a:defRPr/>
            </a:pPr>
            <a:r>
              <a:rPr lang="de-DE" sz="1600" b="1" i="1" dirty="0"/>
              <a:t>Die Goldene Stube, </a:t>
            </a:r>
            <a:r>
              <a:rPr lang="de-DE" sz="1600" b="1" i="1" dirty="0">
                <a:solidFill>
                  <a:srgbClr val="00B050"/>
                </a:solidFill>
              </a:rPr>
              <a:t>deren Wände und Wappendecke mit gotischem Rankenwerk und Blattgold überzogen sind.</a:t>
            </a:r>
          </a:p>
          <a:p>
            <a:pPr>
              <a:defRPr/>
            </a:pPr>
            <a:r>
              <a:rPr lang="de-DE" sz="1600" b="1" dirty="0"/>
              <a:t>postnukleare Attribute:</a:t>
            </a:r>
          </a:p>
          <a:p>
            <a:pPr>
              <a:defRPr/>
            </a:pPr>
            <a:r>
              <a:rPr lang="de-DE" sz="1600" b="1" dirty="0"/>
              <a:t>das klassizistische Bauwerk, </a:t>
            </a:r>
            <a:r>
              <a:rPr lang="de-DE" sz="1600" b="1" i="1" dirty="0">
                <a:solidFill>
                  <a:srgbClr val="00B050"/>
                </a:solidFill>
              </a:rPr>
              <a:t>das erste seiner Art in Berlin</a:t>
            </a:r>
            <a:r>
              <a:rPr lang="de-DE" sz="1600" b="1" dirty="0"/>
              <a:t>…</a:t>
            </a:r>
          </a:p>
          <a:p>
            <a:pPr>
              <a:defRPr/>
            </a:pPr>
            <a:r>
              <a:rPr lang="de-DE" sz="1600" b="1" dirty="0"/>
              <a:t>Superlative und andere Mittel der Argumentation:</a:t>
            </a:r>
          </a:p>
          <a:p>
            <a:pPr>
              <a:defRPr/>
            </a:pPr>
            <a:r>
              <a:rPr lang="de-DE" sz="1600" b="1" dirty="0"/>
              <a:t>Koloniales Kleinod, sicher </a:t>
            </a:r>
            <a:r>
              <a:rPr lang="de-DE" sz="1600" b="1" dirty="0">
                <a:solidFill>
                  <a:srgbClr val="00B050"/>
                </a:solidFill>
              </a:rPr>
              <a:t>eine der schönsten Städte Mexikos</a:t>
            </a:r>
          </a:p>
          <a:p>
            <a:pPr>
              <a:defRPr/>
            </a:pPr>
            <a:r>
              <a:rPr lang="de-DE" sz="1600" b="1" dirty="0"/>
              <a:t>Prädikativkonstruktionen:</a:t>
            </a:r>
          </a:p>
          <a:p>
            <a:pPr>
              <a:defRPr/>
            </a:pPr>
            <a:r>
              <a:rPr lang="de-DE" sz="1600" b="1" dirty="0">
                <a:solidFill>
                  <a:srgbClr val="00B050"/>
                </a:solidFill>
              </a:rPr>
              <a:t>Beeindruckend </a:t>
            </a:r>
            <a:r>
              <a:rPr lang="de-DE" sz="1600" b="1" dirty="0"/>
              <a:t>sind auch die mächtigen Bronzeportale…</a:t>
            </a:r>
          </a:p>
          <a:p>
            <a:pPr>
              <a:defRPr/>
            </a:pPr>
            <a:r>
              <a:rPr lang="de-DE" sz="1600" b="1" dirty="0"/>
              <a:t>Lokal- und </a:t>
            </a:r>
            <a:r>
              <a:rPr lang="de-DE" sz="1600" b="1" dirty="0" err="1"/>
              <a:t>Direktionaladverbiale</a:t>
            </a:r>
            <a:r>
              <a:rPr lang="de-DE" sz="1600" b="1" dirty="0"/>
              <a:t>:</a:t>
            </a:r>
          </a:p>
          <a:p>
            <a:pPr>
              <a:defRPr/>
            </a:pPr>
            <a:r>
              <a:rPr lang="de-DE" sz="1600" b="1" dirty="0"/>
              <a:t>… </a:t>
            </a:r>
            <a:r>
              <a:rPr lang="de-DE" sz="1600" b="1" i="1" dirty="0">
                <a:solidFill>
                  <a:srgbClr val="00B050"/>
                </a:solidFill>
              </a:rPr>
              <a:t>liegt am Osthang der Zwickauer Mulde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0DBCDE6-A13D-4C65-A16B-17CC273E5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2783BFF-2158-4E0B-955F-F81B2C6829E3}" type="datetime1">
              <a:rPr lang="cs-CZ" smtClean="0"/>
              <a:t>06.11.2023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629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B8A9C0-E897-4192-9FE5-1987F12B1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err="1">
                <a:solidFill>
                  <a:srgbClr val="FF0000"/>
                </a:solidFill>
              </a:rPr>
              <a:t>Textsorte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Filmrezension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FB8C9B-15C6-4DC1-A6C7-0FDE1920B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1600" b="1" dirty="0" err="1">
                <a:solidFill>
                  <a:srgbClr val="FF0000"/>
                </a:solidFill>
              </a:rPr>
              <a:t>Liebe</a:t>
            </a:r>
            <a:r>
              <a:rPr lang="cs-CZ" altLang="cs-CZ" sz="1600" b="1" dirty="0">
                <a:solidFill>
                  <a:srgbClr val="FF0000"/>
                </a:solidFill>
              </a:rPr>
              <a:t> </a:t>
            </a:r>
            <a:r>
              <a:rPr lang="cs-CZ" altLang="cs-CZ" sz="1600" b="1" dirty="0" err="1">
                <a:solidFill>
                  <a:srgbClr val="FF0000"/>
                </a:solidFill>
              </a:rPr>
              <a:t>auf</a:t>
            </a:r>
            <a:r>
              <a:rPr lang="cs-CZ" altLang="cs-CZ" sz="1600" b="1" dirty="0">
                <a:solidFill>
                  <a:srgbClr val="FF0000"/>
                </a:solidFill>
              </a:rPr>
              <a:t> den </a:t>
            </a:r>
            <a:r>
              <a:rPr lang="cs-CZ" altLang="cs-CZ" sz="1600" b="1" dirty="0" err="1">
                <a:solidFill>
                  <a:srgbClr val="FF0000"/>
                </a:solidFill>
              </a:rPr>
              <a:t>ersten</a:t>
            </a:r>
            <a:r>
              <a:rPr lang="cs-CZ" altLang="cs-CZ" sz="1600" b="1" dirty="0">
                <a:solidFill>
                  <a:srgbClr val="FF0000"/>
                </a:solidFill>
              </a:rPr>
              <a:t> </a:t>
            </a:r>
            <a:r>
              <a:rPr lang="cs-CZ" altLang="cs-CZ" sz="1600" b="1" dirty="0" err="1">
                <a:solidFill>
                  <a:srgbClr val="FF0000"/>
                </a:solidFill>
              </a:rPr>
              <a:t>Silberblick</a:t>
            </a:r>
            <a:r>
              <a:rPr lang="cs-CZ" altLang="cs-CZ" sz="1600" b="1" dirty="0">
                <a:solidFill>
                  <a:srgbClr val="FF0000"/>
                </a:solidFill>
              </a:rPr>
              <a:t> (Der Spiegel)</a:t>
            </a:r>
          </a:p>
          <a:p>
            <a:r>
              <a:rPr lang="de-DE" altLang="cs-CZ" sz="1600" b="1" dirty="0">
                <a:solidFill>
                  <a:srgbClr val="FF0000"/>
                </a:solidFill>
              </a:rPr>
              <a:t>Hochzeit und Glücksfall (FOCUS)</a:t>
            </a:r>
          </a:p>
          <a:p>
            <a:r>
              <a:rPr lang="de-DE" altLang="cs-CZ" sz="1600" b="1" dirty="0"/>
              <a:t>Textfunktion:</a:t>
            </a:r>
          </a:p>
          <a:p>
            <a:r>
              <a:rPr lang="de-DE" altLang="cs-CZ" sz="1600" b="1" dirty="0" err="1"/>
              <a:t>appellativ</a:t>
            </a:r>
            <a:r>
              <a:rPr lang="de-DE" altLang="cs-CZ" sz="1600" b="1" dirty="0"/>
              <a:t>, informativ, unterhaltend</a:t>
            </a:r>
          </a:p>
          <a:p>
            <a:r>
              <a:rPr lang="de-DE" altLang="cs-CZ" sz="1600" b="1" dirty="0"/>
              <a:t>Sprachhandlungen: Bewerten/Evaluieren, Mitteilen/Feststellen/Behaupten</a:t>
            </a:r>
          </a:p>
          <a:p>
            <a:r>
              <a:rPr lang="de-DE" altLang="cs-CZ" sz="1600" b="1" dirty="0"/>
              <a:t>direkt oder indirekt signalisiert?</a:t>
            </a:r>
          </a:p>
          <a:p>
            <a:r>
              <a:rPr lang="de-DE" altLang="cs-CZ" sz="1600" b="1" dirty="0"/>
              <a:t>positiv konnotierte Ausdrücke (</a:t>
            </a:r>
            <a:r>
              <a:rPr lang="de-DE" altLang="cs-CZ" sz="1600" b="1" i="1" dirty="0" err="1"/>
              <a:t>Erfo</a:t>
            </a:r>
            <a:r>
              <a:rPr lang="cs-CZ" altLang="cs-CZ" sz="1600" b="1" i="1" dirty="0"/>
              <a:t>l</a:t>
            </a:r>
            <a:r>
              <a:rPr lang="de-DE" altLang="cs-CZ" sz="1600" b="1" i="1" dirty="0" err="1"/>
              <a:t>gsgeschichte</a:t>
            </a:r>
            <a:r>
              <a:rPr lang="de-DE" altLang="cs-CZ" sz="1600" b="1" i="1" dirty="0"/>
              <a:t>, Überraschungshit (?)</a:t>
            </a:r>
          </a:p>
          <a:p>
            <a:r>
              <a:rPr lang="de-DE" altLang="cs-CZ" sz="1600" b="1" dirty="0"/>
              <a:t>Thema: Film „</a:t>
            </a:r>
            <a:r>
              <a:rPr lang="de-DE" altLang="cs-CZ" sz="1600" b="1" dirty="0" err="1"/>
              <a:t>My</a:t>
            </a:r>
            <a:r>
              <a:rPr lang="de-DE" altLang="cs-CZ" sz="1600" b="1" dirty="0"/>
              <a:t> Big </a:t>
            </a:r>
            <a:r>
              <a:rPr lang="de-DE" altLang="cs-CZ" sz="1600" b="1" dirty="0" err="1"/>
              <a:t>Fat</a:t>
            </a:r>
            <a:r>
              <a:rPr lang="de-DE" altLang="cs-CZ" sz="1600" b="1" dirty="0"/>
              <a:t> Greek Wedding“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467B495-D072-407F-852F-FCAD0D63D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2783BFF-2158-4E0B-955F-F81B2C6829E3}" type="datetime1">
              <a:rPr lang="cs-CZ" smtClean="0"/>
              <a:t>06.11.2023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925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C49743-C620-4625-9B64-C0CCC885E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err="1">
                <a:solidFill>
                  <a:srgbClr val="FF0000"/>
                </a:solidFill>
              </a:rPr>
              <a:t>Textsorte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Filmrezension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87C2688-F080-49B3-BE79-2F5C8E3B26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altLang="cs-CZ" sz="1600" b="1" dirty="0">
                <a:solidFill>
                  <a:srgbClr val="0070C0"/>
                </a:solidFill>
              </a:rPr>
              <a:t>Textstruktur:</a:t>
            </a:r>
          </a:p>
          <a:p>
            <a:r>
              <a:rPr lang="de-DE" altLang="cs-CZ" sz="1600" b="1" dirty="0">
                <a:solidFill>
                  <a:srgbClr val="0070C0"/>
                </a:solidFill>
              </a:rPr>
              <a:t>Thematische (Kohärenz-)ketten:</a:t>
            </a:r>
          </a:p>
          <a:p>
            <a:r>
              <a:rPr lang="de-DE" altLang="cs-CZ" sz="1600" b="1" dirty="0">
                <a:highlight>
                  <a:srgbClr val="FFFF00"/>
                </a:highlight>
              </a:rPr>
              <a:t>Der Spiegel: </a:t>
            </a:r>
          </a:p>
          <a:p>
            <a:r>
              <a:rPr lang="de-DE" altLang="cs-CZ" sz="1600" b="1" dirty="0"/>
              <a:t>Filme über Einwanderer aufgezählt (Ethno-Komödie)</a:t>
            </a:r>
          </a:p>
          <a:p>
            <a:r>
              <a:rPr lang="de-DE" altLang="cs-CZ" sz="1600" b="1" dirty="0"/>
              <a:t>„typisch griechisch“: </a:t>
            </a:r>
            <a:r>
              <a:rPr lang="de-DE" altLang="cs-CZ" sz="1600" b="1" i="1" dirty="0"/>
              <a:t>Ouzo – Griechen saufen Anis-Fusel – Akropolis – Lammfleisch – Moussaka – Tsatsiki – Restaurant „Dancing Zorbas“ – Beim Zeus! - </a:t>
            </a:r>
          </a:p>
          <a:p>
            <a:r>
              <a:rPr lang="de-DE" altLang="cs-CZ" sz="1600" b="1" i="1" dirty="0" err="1"/>
              <a:t>umg</a:t>
            </a:r>
            <a:r>
              <a:rPr lang="de-DE" altLang="cs-CZ" sz="1600" b="1" i="1" dirty="0"/>
              <a:t>.-salopp: (Die Griechen) saufen und stopfen sich und ihre Gäste pausenlos … die wilde, fette, verrückte </a:t>
            </a:r>
            <a:r>
              <a:rPr lang="de-DE" altLang="cs-CZ" sz="1600" b="1" i="1" dirty="0" err="1"/>
              <a:t>Zorbasbande</a:t>
            </a:r>
            <a:r>
              <a:rPr lang="de-DE" altLang="cs-CZ" sz="1600" b="1" i="1" dirty="0"/>
              <a:t>…</a:t>
            </a:r>
          </a:p>
          <a:p>
            <a:r>
              <a:rPr lang="de-DE" altLang="cs-CZ" sz="1600" b="1" dirty="0"/>
              <a:t>Nia </a:t>
            </a:r>
            <a:r>
              <a:rPr lang="de-DE" altLang="cs-CZ" sz="1600" b="1" dirty="0" err="1"/>
              <a:t>Vardalos</a:t>
            </a:r>
            <a:r>
              <a:rPr lang="de-DE" altLang="cs-CZ" sz="1600" b="1" dirty="0"/>
              <a:t> (Regisseurin und </a:t>
            </a:r>
            <a:r>
              <a:rPr lang="de-DE" altLang="cs-CZ" sz="1600" b="1" dirty="0" err="1"/>
              <a:t>Haptdarstellerin</a:t>
            </a:r>
            <a:r>
              <a:rPr lang="de-DE" altLang="cs-CZ" sz="1600" b="1" dirty="0"/>
              <a:t>): </a:t>
            </a:r>
            <a:r>
              <a:rPr lang="de-DE" altLang="cs-CZ" sz="1600" b="1" i="1" dirty="0"/>
              <a:t>in Kanada aufgewachsene </a:t>
            </a:r>
            <a:r>
              <a:rPr lang="de-DE" altLang="cs-CZ" sz="1600" b="1" i="1" dirty="0" err="1"/>
              <a:t>griechischstammige</a:t>
            </a:r>
            <a:r>
              <a:rPr lang="de-DE" altLang="cs-CZ" sz="1600" b="1" i="1" dirty="0"/>
              <a:t> Schauspielerin – leicht schielendes hässliches Entlein – wachgeküsst von einem smarten Fremden </a:t>
            </a:r>
            <a:r>
              <a:rPr lang="de-DE" altLang="cs-CZ" sz="1600" b="1" dirty="0"/>
              <a:t>(</a:t>
            </a:r>
            <a:r>
              <a:rPr lang="de-DE" altLang="cs-CZ" sz="1600" b="1" dirty="0">
                <a:solidFill>
                  <a:srgbClr val="00B0F0"/>
                </a:solidFill>
              </a:rPr>
              <a:t>Märchenmotive</a:t>
            </a:r>
            <a:r>
              <a:rPr lang="de-DE" altLang="cs-CZ" sz="1600" b="1" dirty="0"/>
              <a:t>)</a:t>
            </a:r>
          </a:p>
          <a:p>
            <a:r>
              <a:rPr lang="de-DE" altLang="cs-CZ" sz="1600" b="1" dirty="0"/>
              <a:t>Bewerten: </a:t>
            </a:r>
            <a:r>
              <a:rPr lang="de-DE" altLang="cs-CZ" sz="1600" b="1" i="1" dirty="0"/>
              <a:t>Klischee-Parade – marmorner Charm – konsequente </a:t>
            </a:r>
            <a:r>
              <a:rPr lang="de-DE" altLang="cs-CZ" sz="1600" b="1" i="1" dirty="0" err="1"/>
              <a:t>Überrschungsvermeidung</a:t>
            </a:r>
            <a:r>
              <a:rPr lang="de-DE" altLang="cs-CZ" sz="1600" b="1" i="1" dirty="0"/>
              <a:t> („Alle Vorurteile stimmen“)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054E113-8972-4EEA-8143-C4F0376CA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2783BFF-2158-4E0B-955F-F81B2C6829E3}" type="datetime1">
              <a:rPr lang="cs-CZ" smtClean="0"/>
              <a:t>06.11.2023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390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10CD91-8397-4F95-BFA5-ABAD4E9396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err="1">
                <a:solidFill>
                  <a:srgbClr val="FF0000"/>
                </a:solidFill>
              </a:rPr>
              <a:t>Textsorte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Filmrezension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5E6CCD-4088-4367-8EA4-F6797D9034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cs-CZ" sz="1600" b="1" dirty="0">
                <a:highlight>
                  <a:srgbClr val="FFFF00"/>
                </a:highlight>
              </a:rPr>
              <a:t>FOCUS:</a:t>
            </a:r>
          </a:p>
          <a:p>
            <a:r>
              <a:rPr lang="de-DE" altLang="cs-CZ" sz="1600" b="1" dirty="0"/>
              <a:t>Märchenmotive:</a:t>
            </a:r>
          </a:p>
          <a:p>
            <a:r>
              <a:rPr lang="de-DE" altLang="cs-CZ" sz="1600" b="1" i="1" dirty="0"/>
              <a:t>(Hochzeit) – </a:t>
            </a:r>
            <a:r>
              <a:rPr lang="de-DE" altLang="cs-CZ" sz="1600" b="1" i="1" dirty="0" err="1"/>
              <a:t>Hollywwod</a:t>
            </a:r>
            <a:r>
              <a:rPr lang="de-DE" altLang="cs-CZ" sz="1600" b="1" i="1" dirty="0"/>
              <a:t>-Märchen – </a:t>
            </a:r>
            <a:r>
              <a:rPr lang="de-DE" altLang="cs-CZ" sz="1600" b="1" i="1" dirty="0" err="1"/>
              <a:t>Achenputtel</a:t>
            </a:r>
            <a:r>
              <a:rPr lang="de-DE" altLang="cs-CZ" sz="1600" b="1" i="1" dirty="0"/>
              <a:t> – eine gute Fee – ein Prinzenkuss – Hochzeit – Happy End</a:t>
            </a:r>
          </a:p>
          <a:p>
            <a:r>
              <a:rPr lang="de-DE" altLang="cs-CZ" sz="1600" b="1" i="1" dirty="0"/>
              <a:t>Marktwirtschaft – Börse – Budget – 200 </a:t>
            </a:r>
            <a:r>
              <a:rPr lang="de-DE" altLang="cs-CZ" sz="1600" b="1" i="1" dirty="0" err="1"/>
              <a:t>millionen</a:t>
            </a:r>
            <a:r>
              <a:rPr lang="de-DE" altLang="cs-CZ" sz="1600" b="1" i="1" dirty="0"/>
              <a:t> Dollar </a:t>
            </a:r>
            <a:r>
              <a:rPr lang="de-DE" altLang="cs-CZ" sz="1600" b="1" i="1" dirty="0" err="1"/>
              <a:t>Einspiel</a:t>
            </a:r>
            <a:endParaRPr lang="de-DE" altLang="cs-CZ" sz="1600" b="1" i="1" dirty="0"/>
          </a:p>
          <a:p>
            <a:r>
              <a:rPr lang="de-DE" altLang="cs-CZ" sz="1600" b="1" dirty="0"/>
              <a:t>Informationen, Zitate</a:t>
            </a:r>
          </a:p>
          <a:p>
            <a:r>
              <a:rPr lang="de-DE" altLang="cs-CZ" sz="1600" b="1" dirty="0"/>
              <a:t>Ironie 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7C7BCC0-6EA7-4C22-B08A-9EF1A659C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2783BFF-2158-4E0B-955F-F81B2C6829E3}" type="datetime1">
              <a:rPr lang="cs-CZ" smtClean="0"/>
              <a:t>06.11.2023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191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F3512B-EC23-4F02-8608-39329C249D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>
                <a:solidFill>
                  <a:srgbClr val="00B0F0"/>
                </a:solidFill>
              </a:rPr>
              <a:t>Textsorten</a:t>
            </a:r>
            <a:r>
              <a:rPr lang="cs-CZ" b="1" dirty="0">
                <a:solidFill>
                  <a:srgbClr val="00B0F0"/>
                </a:solidFill>
              </a:rPr>
              <a:t>-Analyse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CBB1C1-600A-417A-AC3D-9448B2A526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z="1800" b="1" dirty="0"/>
              <a:t>Christian </a:t>
            </a:r>
            <a:r>
              <a:rPr lang="cs-CZ" sz="1800" b="1" dirty="0" err="1"/>
              <a:t>Fandrych</a:t>
            </a:r>
            <a:r>
              <a:rPr lang="cs-CZ" sz="1800" b="1" dirty="0"/>
              <a:t>/Maria </a:t>
            </a:r>
            <a:r>
              <a:rPr lang="cs-CZ" sz="1800" b="1" dirty="0" err="1"/>
              <a:t>Thurmair</a:t>
            </a:r>
            <a:r>
              <a:rPr lang="de-DE" sz="1800" b="1" dirty="0"/>
              <a:t> (2011)</a:t>
            </a:r>
            <a:r>
              <a:rPr lang="cs-CZ" sz="1800" b="1" dirty="0"/>
              <a:t>: </a:t>
            </a:r>
            <a:r>
              <a:rPr lang="cs-CZ" sz="1800" b="1" dirty="0" err="1"/>
              <a:t>Textsorten</a:t>
            </a:r>
            <a:r>
              <a:rPr lang="cs-CZ" sz="1800" b="1" dirty="0"/>
              <a:t> </a:t>
            </a:r>
            <a:r>
              <a:rPr lang="cs-CZ" sz="1800" b="1" dirty="0" err="1"/>
              <a:t>im</a:t>
            </a:r>
            <a:r>
              <a:rPr lang="cs-CZ" sz="1800" b="1" dirty="0"/>
              <a:t> </a:t>
            </a:r>
            <a:r>
              <a:rPr lang="cs-CZ" sz="1800" b="1" dirty="0" err="1"/>
              <a:t>Deutschen</a:t>
            </a:r>
            <a:r>
              <a:rPr lang="cs-CZ" sz="1800" b="1" dirty="0"/>
              <a:t>. </a:t>
            </a:r>
            <a:r>
              <a:rPr lang="cs-CZ" sz="1800" b="1" dirty="0" err="1"/>
              <a:t>Linguistische</a:t>
            </a:r>
            <a:r>
              <a:rPr lang="cs-CZ" sz="1800" b="1" dirty="0"/>
              <a:t> </a:t>
            </a:r>
            <a:r>
              <a:rPr lang="cs-CZ" sz="1800" b="1" dirty="0" err="1"/>
              <a:t>Analysen</a:t>
            </a:r>
            <a:r>
              <a:rPr lang="cs-CZ" sz="1800" b="1" dirty="0"/>
              <a:t> </a:t>
            </a:r>
            <a:r>
              <a:rPr lang="cs-CZ" sz="1800" b="1" dirty="0" err="1"/>
              <a:t>aus</a:t>
            </a:r>
            <a:r>
              <a:rPr lang="cs-CZ" sz="1800" b="1" dirty="0"/>
              <a:t> </a:t>
            </a:r>
            <a:r>
              <a:rPr lang="cs-CZ" sz="1800" b="1" dirty="0" err="1"/>
              <a:t>sprachdidaktischer</a:t>
            </a:r>
            <a:r>
              <a:rPr lang="cs-CZ" sz="1800" b="1" dirty="0"/>
              <a:t> </a:t>
            </a:r>
            <a:r>
              <a:rPr lang="cs-CZ" sz="1800" b="1" dirty="0" err="1"/>
              <a:t>Sicht</a:t>
            </a:r>
            <a:r>
              <a:rPr lang="cs-CZ" sz="1800" b="1" dirty="0"/>
              <a:t>. </a:t>
            </a:r>
            <a:r>
              <a:rPr lang="de-DE" sz="1800" b="1" dirty="0"/>
              <a:t>Tübingen: </a:t>
            </a:r>
            <a:r>
              <a:rPr lang="cs-CZ" sz="1800" b="1" dirty="0" err="1"/>
              <a:t>Stauffenburg</a:t>
            </a:r>
            <a:endParaRPr lang="cs-CZ" sz="18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1800" b="1" dirty="0" err="1"/>
              <a:t>Definitionen</a:t>
            </a:r>
            <a:r>
              <a:rPr lang="cs-CZ" altLang="cs-CZ" sz="1800" b="1" dirty="0"/>
              <a:t> der TS: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 dirty="0"/>
              <a:t>„komplexe  </a:t>
            </a:r>
            <a:r>
              <a:rPr lang="cs-CZ" altLang="cs-CZ" sz="1800" b="1" dirty="0" err="1"/>
              <a:t>Muster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sprachlicher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Kommunikation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die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innerhalb</a:t>
            </a:r>
            <a:r>
              <a:rPr lang="cs-CZ" altLang="cs-CZ" sz="1800" b="1" dirty="0"/>
              <a:t> der </a:t>
            </a:r>
            <a:r>
              <a:rPr lang="cs-CZ" altLang="cs-CZ" sz="1800" b="1" dirty="0" err="1"/>
              <a:t>Sprachgemeinschaft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im</a:t>
            </a:r>
            <a:r>
              <a:rPr lang="cs-CZ" altLang="cs-CZ" sz="1800" b="1" dirty="0"/>
              <a:t> Laufe der </a:t>
            </a:r>
            <a:r>
              <a:rPr lang="cs-CZ" altLang="cs-CZ" sz="1800" b="1" dirty="0" err="1"/>
              <a:t>historisch</a:t>
            </a:r>
            <a:r>
              <a:rPr lang="cs-CZ" altLang="cs-CZ" sz="1800" b="1" dirty="0"/>
              <a:t>-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sz="1800" b="1" dirty="0"/>
              <a:t>     </a:t>
            </a:r>
            <a:r>
              <a:rPr lang="cs-CZ" altLang="cs-CZ" sz="1800" b="1" dirty="0" err="1"/>
              <a:t>gesellschaftlichen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Entwicklung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aufgrund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kommunikativer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Bed</a:t>
            </a:r>
            <a:r>
              <a:rPr lang="de-DE" altLang="cs-CZ" sz="1800" b="1" dirty="0" err="1"/>
              <a:t>ürfnisse</a:t>
            </a:r>
            <a:r>
              <a:rPr lang="de-DE" altLang="cs-CZ" sz="1800" b="1" dirty="0"/>
              <a:t> entstanden sind.“ (K. Brinker 2010: 120)</a:t>
            </a:r>
            <a:endParaRPr lang="cs-CZ" altLang="cs-CZ" sz="1800" b="1" dirty="0"/>
          </a:p>
          <a:p>
            <a:pPr eaLnBrk="1" hangingPunct="1"/>
            <a:r>
              <a:rPr lang="cs-CZ" altLang="cs-CZ" sz="1800" b="1" dirty="0"/>
              <a:t>„</a:t>
            </a:r>
            <a:r>
              <a:rPr lang="cs-CZ" altLang="cs-CZ" sz="1800" b="1" dirty="0" err="1"/>
              <a:t>sozial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genormte</a:t>
            </a:r>
            <a:r>
              <a:rPr lang="cs-CZ" altLang="cs-CZ" sz="1800" b="1" dirty="0"/>
              <a:t> komplexe </a:t>
            </a:r>
            <a:r>
              <a:rPr lang="cs-CZ" altLang="cs-CZ" sz="1800" b="1" dirty="0" err="1"/>
              <a:t>Handlungsschem</a:t>
            </a:r>
            <a:r>
              <a:rPr lang="cs-CZ" altLang="cs-CZ" sz="1800" b="1" dirty="0"/>
              <a:t>(ta)as, </a:t>
            </a:r>
            <a:r>
              <a:rPr lang="cs-CZ" altLang="cs-CZ" sz="1800" b="1" dirty="0" err="1"/>
              <a:t>die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Sprechern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einer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Sprache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zur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Verfügung</a:t>
            </a:r>
            <a:r>
              <a:rPr lang="cs-CZ" altLang="cs-CZ" sz="1800" b="1" dirty="0"/>
              <a:t> stehen</a:t>
            </a:r>
            <a:r>
              <a:rPr lang="de-DE" altLang="cs-CZ" sz="1800" b="1" dirty="0"/>
              <a:t> und 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die</a:t>
            </a:r>
            <a:r>
              <a:rPr lang="cs-CZ" altLang="cs-CZ" sz="1800" b="1" dirty="0"/>
              <a:t> nach </a:t>
            </a:r>
            <a:r>
              <a:rPr lang="cs-CZ" altLang="cs-CZ" sz="1800" b="1" dirty="0" err="1"/>
              <a:t>bestimmten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Textmustern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und</a:t>
            </a:r>
            <a:r>
              <a:rPr lang="cs-CZ" altLang="cs-CZ" sz="1800" b="1" dirty="0"/>
              <a:t> –</a:t>
            </a:r>
            <a:r>
              <a:rPr lang="cs-CZ" altLang="cs-CZ" sz="1800" b="1" dirty="0" err="1"/>
              <a:t>strategien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jeweils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spezifische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Vermittlungsaufgaben</a:t>
            </a:r>
            <a:r>
              <a:rPr lang="cs-CZ" altLang="cs-CZ" sz="1800" b="1" dirty="0"/>
              <a:t> </a:t>
            </a:r>
            <a:r>
              <a:rPr lang="de-DE" altLang="cs-CZ" sz="1800" b="1" dirty="0"/>
              <a:t> </a:t>
            </a:r>
            <a:r>
              <a:rPr lang="cs-CZ" altLang="cs-CZ" sz="1800" b="1" dirty="0"/>
              <a:t>(</a:t>
            </a:r>
            <a:r>
              <a:rPr lang="cs-CZ" altLang="cs-CZ" sz="1800" b="1" dirty="0" err="1">
                <a:solidFill>
                  <a:srgbClr val="00B050"/>
                </a:solidFill>
              </a:rPr>
              <a:t>Funktionen</a:t>
            </a:r>
            <a:r>
              <a:rPr lang="cs-CZ" altLang="cs-CZ" sz="1800" b="1" dirty="0"/>
              <a:t>) </a:t>
            </a:r>
            <a:r>
              <a:rPr lang="cs-CZ" altLang="cs-CZ" sz="1800" b="1" dirty="0" err="1"/>
              <a:t>erfüllen</a:t>
            </a:r>
            <a:r>
              <a:rPr lang="cs-CZ" altLang="cs-CZ" sz="1800" b="1" dirty="0"/>
              <a:t>“ (B. </a:t>
            </a:r>
            <a:r>
              <a:rPr lang="cs-CZ" altLang="cs-CZ" sz="1800" b="1" dirty="0" err="1"/>
              <a:t>Sandig</a:t>
            </a:r>
            <a:r>
              <a:rPr lang="cs-CZ" altLang="cs-CZ" sz="1800" b="1" dirty="0"/>
              <a:t>)</a:t>
            </a:r>
          </a:p>
          <a:p>
            <a:pPr eaLnBrk="1" hangingPunct="1"/>
            <a:r>
              <a:rPr lang="cs-CZ" altLang="cs-CZ" sz="1800" b="1" dirty="0" err="1"/>
              <a:t>Beispiele</a:t>
            </a:r>
            <a:r>
              <a:rPr lang="cs-CZ" altLang="cs-CZ" sz="1800" b="1" dirty="0"/>
              <a:t>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 dirty="0" err="1"/>
              <a:t>Geschäftsbrief</a:t>
            </a:r>
            <a:endParaRPr lang="cs-CZ" altLang="cs-CZ" sz="18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1800" b="1" dirty="0" err="1"/>
              <a:t>Kochrezept</a:t>
            </a:r>
            <a:endParaRPr lang="cs-CZ" altLang="cs-CZ" sz="18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1800" b="1" dirty="0"/>
              <a:t>Interview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 dirty="0" err="1"/>
              <a:t>Wetterbericht</a:t>
            </a:r>
            <a:endParaRPr lang="cs-CZ" altLang="cs-CZ" sz="18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1800" b="1" dirty="0" err="1"/>
              <a:t>Gerichtsprotokoll</a:t>
            </a:r>
            <a:endParaRPr lang="cs-CZ" altLang="cs-CZ" sz="18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1800" b="1" dirty="0" err="1"/>
              <a:t>Kommentar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und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weitere</a:t>
            </a:r>
            <a:r>
              <a:rPr lang="cs-CZ" altLang="cs-CZ" sz="1800" b="1" dirty="0"/>
              <a:t> TS in </a:t>
            </a:r>
            <a:r>
              <a:rPr lang="cs-CZ" altLang="cs-CZ" sz="1800" b="1" dirty="0" err="1"/>
              <a:t>Massenmedien</a:t>
            </a:r>
            <a:endParaRPr lang="cs-CZ" altLang="cs-CZ" sz="1800" b="1" dirty="0"/>
          </a:p>
          <a:p>
            <a:pPr marL="0" indent="0" eaLnBrk="1" hangingPunct="1">
              <a:lnSpc>
                <a:spcPct val="80000"/>
              </a:lnSpc>
              <a:buNone/>
            </a:pPr>
            <a:endParaRPr lang="cs-CZ" altLang="cs-CZ" sz="18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1800" b="1" dirty="0">
                <a:solidFill>
                  <a:srgbClr val="FF0000"/>
                </a:solidFill>
              </a:rPr>
              <a:t>ca. 1600 </a:t>
            </a:r>
            <a:r>
              <a:rPr lang="cs-CZ" altLang="cs-CZ" sz="1800" b="1" dirty="0" err="1">
                <a:solidFill>
                  <a:srgbClr val="FF0000"/>
                </a:solidFill>
              </a:rPr>
              <a:t>Textsorten</a:t>
            </a:r>
            <a:endParaRPr lang="cs-CZ" altLang="cs-CZ" sz="1800" b="1" dirty="0">
              <a:solidFill>
                <a:srgbClr val="FF0000"/>
              </a:solidFill>
            </a:endParaRP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B2B14EC-779F-4166-BE9D-92EA7EB02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2783BFF-2158-4E0B-955F-F81B2C6829E3}" type="datetime1">
              <a:rPr lang="cs-CZ" smtClean="0"/>
              <a:t>06.11.2023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768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D6FC8A-56F1-481A-80CA-8A71CFB36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>
                <a:solidFill>
                  <a:srgbClr val="FF0000"/>
                </a:solidFill>
              </a:rPr>
              <a:t>Textsorten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8906DE-8F08-4C50-B1DA-2E2549766F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>
                <a:solidFill>
                  <a:srgbClr val="FF0000"/>
                </a:solidFill>
              </a:rPr>
              <a:t>Textfunktion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/>
              <a:t>– </a:t>
            </a:r>
            <a:r>
              <a:rPr lang="cs-CZ" b="1" dirty="0" err="1"/>
              <a:t>eine</a:t>
            </a:r>
            <a:r>
              <a:rPr lang="cs-CZ" b="1" dirty="0"/>
              <a:t> </a:t>
            </a:r>
            <a:r>
              <a:rPr lang="cs-CZ" b="1" dirty="0" err="1"/>
              <a:t>zentrale</a:t>
            </a:r>
            <a:r>
              <a:rPr lang="cs-CZ" b="1" dirty="0"/>
              <a:t> </a:t>
            </a:r>
            <a:r>
              <a:rPr lang="cs-CZ" b="1" dirty="0" err="1"/>
              <a:t>Rolle</a:t>
            </a:r>
            <a:endParaRPr lang="cs-CZ" b="1" dirty="0"/>
          </a:p>
          <a:p>
            <a:r>
              <a:rPr lang="cs-CZ" b="1" dirty="0" err="1"/>
              <a:t>bestimmt</a:t>
            </a:r>
            <a:r>
              <a:rPr lang="cs-CZ" b="1" dirty="0"/>
              <a:t> Struktur </a:t>
            </a:r>
            <a:r>
              <a:rPr lang="cs-CZ" b="1" dirty="0" err="1"/>
              <a:t>und</a:t>
            </a:r>
            <a:r>
              <a:rPr lang="cs-CZ" b="1" dirty="0"/>
              <a:t> </a:t>
            </a:r>
            <a:r>
              <a:rPr lang="cs-CZ" b="1" dirty="0" err="1"/>
              <a:t>sprachliche</a:t>
            </a:r>
            <a:r>
              <a:rPr lang="cs-CZ" b="1" dirty="0"/>
              <a:t> </a:t>
            </a:r>
            <a:r>
              <a:rPr lang="cs-CZ" b="1" dirty="0" err="1"/>
              <a:t>Ausgestaltung</a:t>
            </a:r>
            <a:r>
              <a:rPr lang="cs-CZ" b="1" dirty="0"/>
              <a:t> </a:t>
            </a:r>
            <a:r>
              <a:rPr lang="cs-CZ" b="1" dirty="0" err="1"/>
              <a:t>wesentlich</a:t>
            </a:r>
            <a:r>
              <a:rPr lang="cs-CZ" b="1" dirty="0"/>
              <a:t> </a:t>
            </a:r>
            <a:r>
              <a:rPr lang="cs-CZ" b="1" dirty="0" err="1"/>
              <a:t>mit</a:t>
            </a:r>
            <a:endParaRPr lang="cs-CZ" b="1" dirty="0"/>
          </a:p>
          <a:p>
            <a:r>
              <a:rPr lang="cs-CZ" b="1" dirty="0" err="1"/>
              <a:t>Bestimmung</a:t>
            </a:r>
            <a:r>
              <a:rPr lang="cs-CZ" b="1" dirty="0"/>
              <a:t> der </a:t>
            </a:r>
            <a:r>
              <a:rPr lang="cs-CZ" b="1" dirty="0" err="1"/>
              <a:t>Textfunktion</a:t>
            </a:r>
            <a:r>
              <a:rPr lang="cs-CZ" b="1" dirty="0"/>
              <a:t>: </a:t>
            </a:r>
          </a:p>
          <a:p>
            <a:r>
              <a:rPr lang="cs-CZ" b="1" dirty="0" err="1"/>
              <a:t>typische</a:t>
            </a:r>
            <a:r>
              <a:rPr lang="cs-CZ" b="1" dirty="0"/>
              <a:t> </a:t>
            </a:r>
            <a:r>
              <a:rPr lang="cs-CZ" b="1" dirty="0" err="1"/>
              <a:t>Vorkommensweisen</a:t>
            </a:r>
            <a:r>
              <a:rPr lang="cs-CZ" b="1" dirty="0"/>
              <a:t> </a:t>
            </a:r>
            <a:r>
              <a:rPr lang="cs-CZ" b="1" dirty="0" err="1"/>
              <a:t>einer</a:t>
            </a:r>
            <a:r>
              <a:rPr lang="cs-CZ" b="1" dirty="0"/>
              <a:t> TS in der </a:t>
            </a:r>
            <a:r>
              <a:rPr lang="cs-CZ" b="1" dirty="0" err="1"/>
              <a:t>Sprachgemeinschaft</a:t>
            </a:r>
            <a:endParaRPr lang="cs-CZ" b="1" dirty="0"/>
          </a:p>
          <a:p>
            <a:r>
              <a:rPr lang="cs-CZ" b="1" dirty="0" err="1"/>
              <a:t>gesellschaftliche</a:t>
            </a:r>
            <a:r>
              <a:rPr lang="cs-CZ" b="1" dirty="0"/>
              <a:t> </a:t>
            </a:r>
            <a:r>
              <a:rPr lang="cs-CZ" b="1" dirty="0" err="1"/>
              <a:t>Zwecke</a:t>
            </a:r>
            <a:endParaRPr lang="cs-CZ" b="1" dirty="0"/>
          </a:p>
          <a:p>
            <a:r>
              <a:rPr lang="cs-CZ" b="1" dirty="0" err="1"/>
              <a:t>die</a:t>
            </a:r>
            <a:r>
              <a:rPr lang="cs-CZ" b="1" dirty="0"/>
              <a:t> </a:t>
            </a:r>
            <a:r>
              <a:rPr lang="cs-CZ" b="1" dirty="0" err="1"/>
              <a:t>an</a:t>
            </a:r>
            <a:r>
              <a:rPr lang="cs-CZ" b="1" dirty="0"/>
              <a:t> der </a:t>
            </a:r>
            <a:r>
              <a:rPr lang="cs-CZ" b="1" dirty="0" err="1"/>
              <a:t>Entstehung</a:t>
            </a:r>
            <a:r>
              <a:rPr lang="cs-CZ" b="1" dirty="0"/>
              <a:t>, </a:t>
            </a:r>
            <a:r>
              <a:rPr lang="de-DE" b="1" dirty="0"/>
              <a:t>Übermittlung und Rezeption beteiligten Personen, bzw. Institutionen</a:t>
            </a:r>
          </a:p>
          <a:p>
            <a:r>
              <a:rPr lang="de-DE" b="1" dirty="0"/>
              <a:t>„Weltbezug“, KB,  Medium, Sprachhandlung</a:t>
            </a:r>
            <a:endParaRPr lang="cs-CZ" b="1" dirty="0"/>
          </a:p>
          <a:p>
            <a:endParaRPr lang="cs-CZ" b="1" dirty="0"/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6F6F4E6-37E2-47DF-AFD2-0D6C33C47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2783BFF-2158-4E0B-955F-F81B2C6829E3}" type="datetime1">
              <a:rPr lang="cs-CZ" smtClean="0"/>
              <a:t>06.11.2023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554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8D628B-50FB-41F3-8DF8-56A9495F6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>
                <a:solidFill>
                  <a:srgbClr val="FF0000"/>
                </a:solidFill>
              </a:rPr>
              <a:t>Textsorten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400FC22-E095-49BC-BE94-7AE4690B6A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/>
              <a:t>„Die Bestimmung der dominanten Textfunktionen entsteht so aus dem Wechselspiel zwischen der Analyse der </a:t>
            </a:r>
            <a:r>
              <a:rPr lang="de-DE" b="1" dirty="0">
                <a:solidFill>
                  <a:srgbClr val="FF0000"/>
                </a:solidFill>
              </a:rPr>
              <a:t>kommunikativen </a:t>
            </a:r>
            <a:r>
              <a:rPr lang="de-DE" b="1" dirty="0"/>
              <a:t>und </a:t>
            </a:r>
            <a:r>
              <a:rPr lang="de-DE" b="1" dirty="0">
                <a:solidFill>
                  <a:srgbClr val="FF0000"/>
                </a:solidFill>
              </a:rPr>
              <a:t>gesellschaftlichen </a:t>
            </a:r>
            <a:r>
              <a:rPr lang="de-DE" b="1" dirty="0"/>
              <a:t>Einbettung und der</a:t>
            </a:r>
            <a:r>
              <a:rPr lang="de-DE" b="1" dirty="0">
                <a:solidFill>
                  <a:srgbClr val="FF0000"/>
                </a:solidFill>
              </a:rPr>
              <a:t> empirischen </a:t>
            </a:r>
            <a:r>
              <a:rPr lang="de-DE" b="1" dirty="0"/>
              <a:t>Textsortenanalyse.“ (F/T 2011, S. 29)</a:t>
            </a:r>
          </a:p>
          <a:p>
            <a:r>
              <a:rPr lang="de-DE" b="1" dirty="0"/>
              <a:t>drei große Textsortengruppen:</a:t>
            </a:r>
          </a:p>
          <a:p>
            <a:r>
              <a:rPr lang="de-DE" b="1" dirty="0">
                <a:solidFill>
                  <a:srgbClr val="00B0F0"/>
                </a:solidFill>
              </a:rPr>
              <a:t>wissensbezogene Texte</a:t>
            </a:r>
          </a:p>
          <a:p>
            <a:r>
              <a:rPr lang="de-DE" b="1" dirty="0" err="1">
                <a:solidFill>
                  <a:srgbClr val="00B0F0"/>
                </a:solidFill>
              </a:rPr>
              <a:t>handlungsbee</a:t>
            </a:r>
            <a:r>
              <a:rPr lang="cs-CZ" b="1" dirty="0">
                <a:solidFill>
                  <a:srgbClr val="00B0F0"/>
                </a:solidFill>
              </a:rPr>
              <a:t>i</a:t>
            </a:r>
            <a:r>
              <a:rPr lang="de-DE" b="1" dirty="0" err="1">
                <a:solidFill>
                  <a:srgbClr val="00B0F0"/>
                </a:solidFill>
              </a:rPr>
              <a:t>nflussende</a:t>
            </a:r>
            <a:r>
              <a:rPr lang="de-DE" b="1" dirty="0">
                <a:solidFill>
                  <a:srgbClr val="00B0F0"/>
                </a:solidFill>
              </a:rPr>
              <a:t> und handlungspräformierende Texte</a:t>
            </a:r>
          </a:p>
          <a:p>
            <a:r>
              <a:rPr lang="de-DE" b="1" dirty="0">
                <a:solidFill>
                  <a:srgbClr val="00B0F0"/>
                </a:solidFill>
              </a:rPr>
              <a:t>expressiv-soziale, sinnsuchende Texte</a:t>
            </a:r>
            <a:endParaRPr lang="cs-CZ" b="1" dirty="0">
              <a:solidFill>
                <a:srgbClr val="00B0F0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68A1201-E63A-40FC-83A5-027BEE412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2783BFF-2158-4E0B-955F-F81B2C6829E3}" type="datetime1">
              <a:rPr lang="cs-CZ" smtClean="0"/>
              <a:t>06.11.2023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994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7B08AF-F3B7-4B1A-AE10-AE6A3BCE1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1. </a:t>
            </a:r>
            <a:r>
              <a:rPr lang="de-DE" b="1" dirty="0">
                <a:solidFill>
                  <a:srgbClr val="FF0000"/>
                </a:solidFill>
              </a:rPr>
              <a:t>Wissensbezogene Texte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057994-AC75-4FC9-9BC4-1A1E49F8D5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/>
              <a:t>Hauptfunktion: Wissen verschiedener Art zu tradieren, mitzuteilen, bereitzustellen</a:t>
            </a:r>
          </a:p>
          <a:p>
            <a:r>
              <a:rPr lang="de-DE" b="1" dirty="0"/>
              <a:t>sach- bzw. fachbezogene Darstellung des Wissensstandes im Vordergrund</a:t>
            </a:r>
          </a:p>
          <a:p>
            <a:r>
              <a:rPr lang="de-DE" b="1" dirty="0"/>
              <a:t>begründende und bewertende sprachliche Handlungen</a:t>
            </a:r>
          </a:p>
          <a:p>
            <a:r>
              <a:rPr lang="de-DE" b="1" dirty="0">
                <a:solidFill>
                  <a:srgbClr val="FF0000"/>
                </a:solidFill>
              </a:rPr>
              <a:t>Konstatierend-</a:t>
            </a:r>
            <a:r>
              <a:rPr lang="de-DE" b="1" dirty="0" err="1">
                <a:solidFill>
                  <a:srgbClr val="FF0000"/>
                </a:solidFill>
              </a:rPr>
              <a:t>assertierende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/>
              <a:t>(</a:t>
            </a:r>
            <a:r>
              <a:rPr lang="cs-CZ" b="1" dirty="0" err="1"/>
              <a:t>Behauptung</a:t>
            </a:r>
            <a:r>
              <a:rPr lang="cs-CZ" b="1" dirty="0"/>
              <a:t>, </a:t>
            </a:r>
            <a:r>
              <a:rPr lang="cs-CZ" b="1" dirty="0" err="1"/>
              <a:t>Versicherung</a:t>
            </a:r>
            <a:r>
              <a:rPr lang="cs-CZ" b="1" dirty="0"/>
              <a:t>, </a:t>
            </a:r>
            <a:r>
              <a:rPr lang="cs-CZ" b="1" dirty="0" err="1"/>
              <a:t>Feststellung</a:t>
            </a:r>
            <a:r>
              <a:rPr lang="cs-CZ" b="1" dirty="0"/>
              <a:t>)</a:t>
            </a:r>
            <a:r>
              <a:rPr lang="de-DE" b="1" dirty="0">
                <a:solidFill>
                  <a:srgbClr val="FF0000"/>
                </a:solidFill>
              </a:rPr>
              <a:t>, wissensbereitstellende Funktion: </a:t>
            </a:r>
            <a:r>
              <a:rPr lang="de-DE" b="1" i="1" dirty="0">
                <a:solidFill>
                  <a:srgbClr val="00B050"/>
                </a:solidFill>
              </a:rPr>
              <a:t>Lexikonartikel, Wörterbucheintrag, Einführungen in bestimmte wissenschaftliche Disziplinen, auch Wetterbericht, Reiseführer</a:t>
            </a:r>
            <a:endParaRPr lang="cs-CZ" b="1" i="1" dirty="0">
              <a:solidFill>
                <a:srgbClr val="00B050"/>
              </a:solidFill>
            </a:endParaRPr>
          </a:p>
          <a:p>
            <a:r>
              <a:rPr lang="de-DE" b="1" dirty="0">
                <a:solidFill>
                  <a:srgbClr val="FF0000"/>
                </a:solidFill>
              </a:rPr>
              <a:t>Argumentative Funktion:</a:t>
            </a:r>
            <a:r>
              <a:rPr lang="de-DE" b="1" dirty="0"/>
              <a:t> </a:t>
            </a:r>
            <a:r>
              <a:rPr lang="de-DE" b="1" i="1" dirty="0">
                <a:solidFill>
                  <a:srgbClr val="00B050"/>
                </a:solidFill>
              </a:rPr>
              <a:t>wissenschaftlicher Artikel, Leserbrief, themenbezogene Diskussionsforen im Internet</a:t>
            </a:r>
          </a:p>
          <a:p>
            <a:r>
              <a:rPr lang="de-DE" b="1" dirty="0">
                <a:solidFill>
                  <a:srgbClr val="FF0000"/>
                </a:solidFill>
              </a:rPr>
              <a:t>Bewertende Funktion: </a:t>
            </a:r>
            <a:r>
              <a:rPr lang="de-DE" b="1" i="1" dirty="0">
                <a:solidFill>
                  <a:srgbClr val="00B050"/>
                </a:solidFill>
              </a:rPr>
              <a:t>Rezensionen, Theaterkritiken, Studienbewertungen, Gutachten, Peer Reviews</a:t>
            </a:r>
            <a:endParaRPr lang="cs-CZ" b="1" i="1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cs-CZ" b="1" i="1" dirty="0">
              <a:solidFill>
                <a:srgbClr val="00B050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BCCBDA7-4AFC-46D0-BAE6-50E2C3C2A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2783BFF-2158-4E0B-955F-F81B2C6829E3}" type="datetime1">
              <a:rPr lang="cs-CZ" smtClean="0"/>
              <a:t>06.11.2023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269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526C92-7058-4EB1-B685-88EC68D6F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rgbClr val="FF0000"/>
                </a:solidFill>
              </a:rPr>
              <a:t>2. </a:t>
            </a:r>
            <a:r>
              <a:rPr lang="de-DE" b="1" dirty="0" err="1">
                <a:solidFill>
                  <a:srgbClr val="FF0000"/>
                </a:solidFill>
              </a:rPr>
              <a:t>Handlungsbee</a:t>
            </a:r>
            <a:r>
              <a:rPr lang="cs-CZ" b="1" dirty="0">
                <a:solidFill>
                  <a:srgbClr val="FF0000"/>
                </a:solidFill>
              </a:rPr>
              <a:t>i</a:t>
            </a:r>
            <a:r>
              <a:rPr lang="de-DE" b="1" dirty="0" err="1">
                <a:solidFill>
                  <a:srgbClr val="FF0000"/>
                </a:solidFill>
              </a:rPr>
              <a:t>nflussende</a:t>
            </a:r>
            <a:r>
              <a:rPr lang="de-DE" b="1" dirty="0">
                <a:solidFill>
                  <a:srgbClr val="FF0000"/>
                </a:solidFill>
              </a:rPr>
              <a:t> und handlungspräformierende Texte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614433-D49F-4BBE-A819-47ED2936EE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>
                <a:solidFill>
                  <a:srgbClr val="FF0000"/>
                </a:solidFill>
              </a:rPr>
              <a:t>Instruktive Funktion: </a:t>
            </a:r>
            <a:r>
              <a:rPr lang="de-DE" b="1" i="1" dirty="0">
                <a:solidFill>
                  <a:srgbClr val="00B050"/>
                </a:solidFill>
              </a:rPr>
              <a:t>Kochrezepte, Spieleinleitungen, Bedienungsanleitungen, Horoskope…</a:t>
            </a:r>
          </a:p>
          <a:p>
            <a:r>
              <a:rPr lang="de-DE" b="1" dirty="0">
                <a:solidFill>
                  <a:srgbClr val="FF0000"/>
                </a:solidFill>
              </a:rPr>
              <a:t>Reglementierend-direktive Funktion: </a:t>
            </a:r>
            <a:r>
              <a:rPr lang="de-DE" b="1" dirty="0"/>
              <a:t>Kontrolle von Handlungen: </a:t>
            </a:r>
            <a:r>
              <a:rPr lang="de-DE" b="1" i="1" dirty="0">
                <a:solidFill>
                  <a:srgbClr val="00B050"/>
                </a:solidFill>
              </a:rPr>
              <a:t>Gesetze</a:t>
            </a:r>
          </a:p>
          <a:p>
            <a:r>
              <a:rPr lang="de-DE" b="1" dirty="0" err="1">
                <a:solidFill>
                  <a:srgbClr val="FF0000"/>
                </a:solidFill>
              </a:rPr>
              <a:t>Obligativ</a:t>
            </a:r>
            <a:r>
              <a:rPr lang="de-DE" b="1" dirty="0">
                <a:solidFill>
                  <a:srgbClr val="FF0000"/>
                </a:solidFill>
              </a:rPr>
              <a:t>-spreche</a:t>
            </a:r>
            <a:r>
              <a:rPr lang="cs-CZ" b="1" dirty="0">
                <a:solidFill>
                  <a:srgbClr val="FF0000"/>
                </a:solidFill>
              </a:rPr>
              <a:t>r</a:t>
            </a:r>
            <a:r>
              <a:rPr lang="de-DE" b="1" dirty="0">
                <a:solidFill>
                  <a:srgbClr val="FF0000"/>
                </a:solidFill>
              </a:rPr>
              <a:t>bezogene Funktion: </a:t>
            </a:r>
            <a:r>
              <a:rPr lang="de-DE" b="1" i="1" dirty="0">
                <a:solidFill>
                  <a:srgbClr val="00B050"/>
                </a:solidFill>
              </a:rPr>
              <a:t>Versprechen, Verpflichtungen, Gelöbnisse, Wahlprogramme, Hochzeitsformeln…</a:t>
            </a:r>
          </a:p>
          <a:p>
            <a:r>
              <a:rPr lang="de-DE" b="1" dirty="0">
                <a:solidFill>
                  <a:srgbClr val="FF0000"/>
                </a:solidFill>
              </a:rPr>
              <a:t>Deklarierende (performative) Funktion: </a:t>
            </a:r>
            <a:r>
              <a:rPr lang="de-DE" b="1" dirty="0"/>
              <a:t>institutionelle Rituale: </a:t>
            </a:r>
            <a:r>
              <a:rPr lang="de-DE" b="1" i="1" dirty="0">
                <a:solidFill>
                  <a:srgbClr val="00B050"/>
                </a:solidFill>
              </a:rPr>
              <a:t>Ernennungsurkunden, Trauscheine, Zeugnisse, Taufe…</a:t>
            </a:r>
            <a:endParaRPr lang="cs-CZ" b="1" i="1" dirty="0">
              <a:solidFill>
                <a:srgbClr val="00B050"/>
              </a:solidFill>
            </a:endParaRPr>
          </a:p>
          <a:p>
            <a:r>
              <a:rPr lang="de-DE" b="1" dirty="0">
                <a:solidFill>
                  <a:srgbClr val="FF0000"/>
                </a:solidFill>
              </a:rPr>
              <a:t>Appellative Funktion: </a:t>
            </a:r>
            <a:r>
              <a:rPr lang="de-DE" b="1" dirty="0"/>
              <a:t>Rezipienten dazu bewegt, eine (veränderte) Einstellung bzw. Bewertung anzunehmen (Kauf, Wahl, Empfehlung), Interesse wecken - Stilvielfalt: </a:t>
            </a:r>
            <a:r>
              <a:rPr lang="de-DE" b="1" i="1" dirty="0">
                <a:solidFill>
                  <a:srgbClr val="00B050"/>
                </a:solidFill>
              </a:rPr>
              <a:t>Werbeanzeigen, politische Werbung, Anzeigen, politische oder humanitäre Aufrufe</a:t>
            </a:r>
          </a:p>
          <a:p>
            <a:r>
              <a:rPr lang="de-DE" b="1" dirty="0">
                <a:solidFill>
                  <a:srgbClr val="FF0000"/>
                </a:solidFill>
              </a:rPr>
              <a:t>Handlungsvorbereitende Funktion: </a:t>
            </a:r>
            <a:r>
              <a:rPr lang="de-DE" b="1" dirty="0"/>
              <a:t>Planung - </a:t>
            </a:r>
            <a:r>
              <a:rPr lang="de-DE" b="1" i="1" dirty="0">
                <a:solidFill>
                  <a:srgbClr val="00B050"/>
                </a:solidFill>
              </a:rPr>
              <a:t>Tagesordnungen, Programme, Exposés, Skizzen</a:t>
            </a:r>
          </a:p>
          <a:p>
            <a:r>
              <a:rPr lang="de-DE" b="1" dirty="0">
                <a:solidFill>
                  <a:srgbClr val="FF0000"/>
                </a:solidFill>
              </a:rPr>
              <a:t>Beratend-moralisierende Funktion:</a:t>
            </a:r>
            <a:r>
              <a:rPr lang="de-DE" b="1" i="1" dirty="0">
                <a:solidFill>
                  <a:srgbClr val="00B050"/>
                </a:solidFill>
              </a:rPr>
              <a:t> Beratungstexte, Kummerkasten, ethische Betrachtungen, Predigten, Katechismen, Gewissensfragen…</a:t>
            </a:r>
          </a:p>
          <a:p>
            <a:endParaRPr lang="de-DE" b="1" dirty="0">
              <a:solidFill>
                <a:srgbClr val="00B050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60320E9-E7B3-4FA2-8C21-3229017A3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2783BFF-2158-4E0B-955F-F81B2C6829E3}" type="datetime1">
              <a:rPr lang="cs-CZ" smtClean="0"/>
              <a:t>06.11.2023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841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92E266-5018-4E65-A1A8-2E722FA37F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rgbClr val="FF0000"/>
                </a:solidFill>
              </a:rPr>
              <a:t>3. Expressiv-soziale, sinnsuchende Texte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81E1DF-2513-4CF2-984C-94263BD6A8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/>
              <a:t>Individuum im Vordergrund, Ausdruck und die gegenseitige Vergewisserung von Gefühlen, </a:t>
            </a:r>
            <a:r>
              <a:rPr lang="de-DE" b="1" dirty="0" err="1"/>
              <a:t>Selbst-und</a:t>
            </a:r>
            <a:r>
              <a:rPr lang="de-DE" b="1" dirty="0"/>
              <a:t> Fremdbild, Unterhaltung und Spiel, am heterogensten</a:t>
            </a:r>
          </a:p>
          <a:p>
            <a:r>
              <a:rPr lang="de-DE" b="1" dirty="0">
                <a:solidFill>
                  <a:srgbClr val="FF0000"/>
                </a:solidFill>
              </a:rPr>
              <a:t>Expressiv-sinnsuchende Funktion: </a:t>
            </a:r>
            <a:r>
              <a:rPr lang="de-DE" b="1" i="1" dirty="0">
                <a:solidFill>
                  <a:srgbClr val="00B050"/>
                </a:solidFill>
              </a:rPr>
              <a:t>Tagebücher, Blogs, Reisenotizen, persönliche Briefe und E-Mails</a:t>
            </a:r>
          </a:p>
          <a:p>
            <a:r>
              <a:rPr lang="de-DE" b="1" dirty="0">
                <a:solidFill>
                  <a:srgbClr val="FF0000"/>
                </a:solidFill>
              </a:rPr>
              <a:t>Kollektiv selbstvergewissernde Funktion: </a:t>
            </a:r>
            <a:r>
              <a:rPr lang="de-DE" b="1" i="1" dirty="0">
                <a:solidFill>
                  <a:srgbClr val="00B050"/>
                </a:solidFill>
              </a:rPr>
              <a:t>Wahlkampfreden, ritualisierte religiöse Texte (Gebete)…</a:t>
            </a:r>
            <a:endParaRPr lang="cs-CZ" b="1" i="1" dirty="0">
              <a:solidFill>
                <a:srgbClr val="00B050"/>
              </a:solidFill>
            </a:endParaRPr>
          </a:p>
          <a:p>
            <a:r>
              <a:rPr lang="de-DE" b="1" dirty="0">
                <a:solidFill>
                  <a:srgbClr val="FF0000"/>
                </a:solidFill>
              </a:rPr>
              <a:t>Phatische Funktion:</a:t>
            </a:r>
            <a:r>
              <a:rPr lang="de-DE" b="1" dirty="0"/>
              <a:t> Anteilnahme und Aufrechterhalt eines positiven sozialen Kontakts: </a:t>
            </a:r>
            <a:r>
              <a:rPr lang="de-DE" b="1" i="1" dirty="0" err="1">
                <a:solidFill>
                  <a:srgbClr val="00B050"/>
                </a:solidFill>
              </a:rPr>
              <a:t>Glüchwunsch</a:t>
            </a:r>
            <a:r>
              <a:rPr lang="de-DE" b="1" i="1" dirty="0">
                <a:solidFill>
                  <a:srgbClr val="00B050"/>
                </a:solidFill>
              </a:rPr>
              <a:t>- , Kondolenzschreiben, Genesungswünsche</a:t>
            </a:r>
          </a:p>
          <a:p>
            <a:r>
              <a:rPr lang="de-DE" b="1" dirty="0">
                <a:solidFill>
                  <a:srgbClr val="FF0000"/>
                </a:solidFill>
              </a:rPr>
              <a:t>Unterhaltend-spielerische Funktion: </a:t>
            </a:r>
            <a:r>
              <a:rPr lang="de-DE" b="1" i="1" dirty="0">
                <a:solidFill>
                  <a:srgbClr val="00B050"/>
                </a:solidFill>
              </a:rPr>
              <a:t>Phantasiegeschichten im Alltag, Märchen, Kindergeschichten, Witze…</a:t>
            </a:r>
          </a:p>
          <a:p>
            <a:r>
              <a:rPr lang="de-DE" b="1" dirty="0">
                <a:solidFill>
                  <a:srgbClr val="FF0000"/>
                </a:solidFill>
              </a:rPr>
              <a:t>Ästhetische Funktion: </a:t>
            </a:r>
            <a:r>
              <a:rPr lang="de-DE" b="1" i="1" dirty="0">
                <a:solidFill>
                  <a:srgbClr val="00B050"/>
                </a:solidFill>
              </a:rPr>
              <a:t>literarisch-</a:t>
            </a:r>
            <a:r>
              <a:rPr lang="de-DE" b="1" i="1" dirty="0" err="1">
                <a:solidFill>
                  <a:srgbClr val="00B050"/>
                </a:solidFill>
              </a:rPr>
              <a:t>ästhetisierendeTexte</a:t>
            </a:r>
            <a:endParaRPr lang="cs-CZ" b="1" i="1" dirty="0">
              <a:solidFill>
                <a:srgbClr val="00B050"/>
              </a:solidFill>
            </a:endParaRPr>
          </a:p>
          <a:p>
            <a:endParaRPr lang="de-DE" b="1" i="1" dirty="0">
              <a:solidFill>
                <a:srgbClr val="00B050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7637732-AB1B-464A-8D8F-B23D92BC3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2783BFF-2158-4E0B-955F-F81B2C6829E3}" type="datetime1">
              <a:rPr lang="cs-CZ" smtClean="0"/>
              <a:t>06.11.2023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829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03A0DA-2C77-47F9-AE1D-00317513D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 b="1" dirty="0">
                <a:solidFill>
                  <a:srgbClr val="FF0000"/>
                </a:solidFill>
              </a:rPr>
              <a:t>Reiseführer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16967F-AB8E-406C-A937-AD756FF0C2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>
                <a:solidFill>
                  <a:srgbClr val="FF0000"/>
                </a:solidFill>
              </a:rPr>
              <a:t>Konstatierend-</a:t>
            </a:r>
            <a:r>
              <a:rPr lang="de-DE" b="1" dirty="0" err="1">
                <a:solidFill>
                  <a:srgbClr val="FF0000"/>
                </a:solidFill>
              </a:rPr>
              <a:t>assertierende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/>
              <a:t>(</a:t>
            </a:r>
            <a:r>
              <a:rPr lang="cs-CZ" b="1" dirty="0" err="1"/>
              <a:t>Behauptung</a:t>
            </a:r>
            <a:r>
              <a:rPr lang="cs-CZ" b="1" dirty="0"/>
              <a:t>, </a:t>
            </a:r>
            <a:r>
              <a:rPr lang="cs-CZ" b="1" dirty="0" err="1"/>
              <a:t>Versicherung</a:t>
            </a:r>
            <a:r>
              <a:rPr lang="cs-CZ" b="1" dirty="0"/>
              <a:t>, </a:t>
            </a:r>
            <a:r>
              <a:rPr lang="cs-CZ" b="1" dirty="0" err="1"/>
              <a:t>Feststellung</a:t>
            </a:r>
            <a:r>
              <a:rPr lang="cs-CZ" b="1" dirty="0"/>
              <a:t>)</a:t>
            </a:r>
            <a:r>
              <a:rPr lang="de-DE" b="1" dirty="0">
                <a:solidFill>
                  <a:srgbClr val="FF0000"/>
                </a:solidFill>
              </a:rPr>
              <a:t>, wissensbereitstellende Funktion</a:t>
            </a:r>
            <a:endParaRPr lang="cs-CZ" b="1" dirty="0">
              <a:solidFill>
                <a:srgbClr val="FF0000"/>
              </a:solidFill>
            </a:endParaRPr>
          </a:p>
          <a:p>
            <a:r>
              <a:rPr lang="de-DE" altLang="cs-CZ" sz="1600" b="1" dirty="0">
                <a:solidFill>
                  <a:srgbClr val="00B050"/>
                </a:solidFill>
              </a:rPr>
              <a:t>Subtextsorten</a:t>
            </a:r>
          </a:p>
          <a:p>
            <a:r>
              <a:rPr lang="de-DE" altLang="cs-CZ" sz="1600" b="1" dirty="0">
                <a:solidFill>
                  <a:srgbClr val="FF0000"/>
                </a:solidFill>
              </a:rPr>
              <a:t>Orientierungstexte</a:t>
            </a:r>
            <a:r>
              <a:rPr lang="de-DE" altLang="cs-CZ" sz="1600" b="1" dirty="0"/>
              <a:t>: globale Übersicht, starke Wertungen, implizit werbender Charakter: konstatierend-</a:t>
            </a:r>
            <a:r>
              <a:rPr lang="de-DE" altLang="cs-CZ" sz="1600" b="1" dirty="0" err="1"/>
              <a:t>assertierend</a:t>
            </a:r>
            <a:r>
              <a:rPr lang="de-DE" altLang="cs-CZ" sz="1600" b="1" dirty="0"/>
              <a:t>-bewertend</a:t>
            </a:r>
          </a:p>
          <a:p>
            <a:r>
              <a:rPr lang="de-DE" altLang="cs-CZ" sz="1600" b="1" dirty="0">
                <a:solidFill>
                  <a:srgbClr val="FF0000"/>
                </a:solidFill>
              </a:rPr>
              <a:t>Ratgebertexte</a:t>
            </a:r>
            <a:r>
              <a:rPr lang="de-DE" altLang="cs-CZ" sz="1600" b="1" dirty="0"/>
              <a:t>: Instruktion für die Reiseplanung bzw. –</a:t>
            </a:r>
            <a:r>
              <a:rPr lang="de-DE" altLang="cs-CZ" sz="1600" b="1" dirty="0" err="1"/>
              <a:t>durchführung</a:t>
            </a:r>
            <a:r>
              <a:rPr lang="de-DE" altLang="cs-CZ" sz="1600" b="1" dirty="0"/>
              <a:t>, Handlungsempfehlungen, praktische Hinweise (Einreisemodalitäten, Sicherheit, Hotelsuche…)</a:t>
            </a:r>
          </a:p>
          <a:p>
            <a:r>
              <a:rPr lang="de-DE" altLang="cs-CZ" sz="1600" b="1" dirty="0">
                <a:solidFill>
                  <a:srgbClr val="FF0000"/>
                </a:solidFill>
              </a:rPr>
              <a:t>Besichtigungstexte</a:t>
            </a:r>
            <a:r>
              <a:rPr lang="de-DE" altLang="cs-CZ" sz="1600" b="1" dirty="0"/>
              <a:t>: Verbindung von Wissensvermittlung und Handlungsangebot: konstatierend-wissensbereitstellend, auch narrativ</a:t>
            </a:r>
          </a:p>
          <a:p>
            <a:r>
              <a:rPr lang="de-DE" altLang="cs-CZ" sz="1600" b="1" dirty="0">
                <a:solidFill>
                  <a:srgbClr val="FF0000"/>
                </a:solidFill>
              </a:rPr>
              <a:t>Hintergrundtexte</a:t>
            </a:r>
            <a:r>
              <a:rPr lang="de-DE" altLang="cs-CZ" sz="1600" b="1" dirty="0"/>
              <a:t>: vertiefendes Wissen über historische, kulturelle, gesellschaftliche Themen: konstatierend-</a:t>
            </a:r>
            <a:r>
              <a:rPr lang="de-DE" altLang="cs-CZ" sz="1600" b="1" dirty="0" err="1"/>
              <a:t>assertierend</a:t>
            </a:r>
            <a:endParaRPr lang="cs-CZ" altLang="cs-CZ" sz="1600" b="1" dirty="0"/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3FCF1EE-34BC-464E-A7B6-9A5202595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2783BFF-2158-4E0B-955F-F81B2C6829E3}" type="datetime1">
              <a:rPr lang="cs-CZ" smtClean="0"/>
              <a:t>06.11.2023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828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41B162-786E-41D4-8370-1DF96BF00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 b="1" dirty="0">
                <a:solidFill>
                  <a:srgbClr val="FF0000"/>
                </a:solidFill>
              </a:rPr>
              <a:t>Reiseführer</a:t>
            </a:r>
            <a:r>
              <a:rPr lang="cs-CZ" altLang="cs-CZ" b="1" dirty="0">
                <a:solidFill>
                  <a:srgbClr val="FF0000"/>
                </a:solidFill>
              </a:rPr>
              <a:t>: </a:t>
            </a:r>
            <a:r>
              <a:rPr lang="de-DE" altLang="cs-CZ" b="1" dirty="0">
                <a:solidFill>
                  <a:srgbClr val="FF0000"/>
                </a:solidFill>
              </a:rPr>
              <a:t>Orientierungstexte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AA657F-30A0-4C7E-9327-F062A8CEA6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altLang="cs-CZ" sz="2000" b="1" dirty="0"/>
              <a:t>touristisch interessante, besonders attraktive, ungewöhnliche Reiseziele</a:t>
            </a:r>
            <a:r>
              <a:rPr lang="de-DE" altLang="cs-CZ" sz="2000" b="1" dirty="0">
                <a:solidFill>
                  <a:srgbClr val="00B0F0"/>
                </a:solidFill>
              </a:rPr>
              <a:t> positiv </a:t>
            </a:r>
            <a:r>
              <a:rPr lang="de-DE" altLang="cs-CZ" sz="2000" b="1" dirty="0"/>
              <a:t>dargestellt</a:t>
            </a:r>
          </a:p>
          <a:p>
            <a:r>
              <a:rPr lang="de-DE" altLang="cs-CZ" sz="2000" b="1" i="1" dirty="0">
                <a:solidFill>
                  <a:srgbClr val="FF0000"/>
                </a:solidFill>
              </a:rPr>
              <a:t>Die Wiege der Menschheit. Das Land am Kap</a:t>
            </a:r>
            <a:r>
              <a:rPr lang="cs-CZ" altLang="cs-CZ" sz="2000" b="1" i="1" dirty="0">
                <a:solidFill>
                  <a:srgbClr val="FF0000"/>
                </a:solidFill>
              </a:rPr>
              <a:t>.</a:t>
            </a:r>
            <a:endParaRPr lang="de-DE" altLang="cs-CZ" sz="2000" b="1" i="1" dirty="0">
              <a:solidFill>
                <a:srgbClr val="FF0000"/>
              </a:solidFill>
            </a:endParaRPr>
          </a:p>
          <a:p>
            <a:r>
              <a:rPr lang="de-DE" altLang="cs-CZ" sz="2000" b="1" dirty="0"/>
              <a:t>Textstruktur:</a:t>
            </a:r>
          </a:p>
          <a:p>
            <a:r>
              <a:rPr lang="de-DE" altLang="cs-CZ" sz="2000" b="1" dirty="0"/>
              <a:t>Überschrift: individuelles Image (positiv)</a:t>
            </a:r>
          </a:p>
          <a:p>
            <a:r>
              <a:rPr lang="de-DE" altLang="cs-CZ" sz="2000" b="1" dirty="0"/>
              <a:t>Text: überblicksartig die touristischen Attraktionen hervorgehoben</a:t>
            </a:r>
          </a:p>
          <a:p>
            <a:r>
              <a:rPr lang="de-DE" altLang="cs-CZ" sz="2000" b="1" dirty="0"/>
              <a:t>auch soziale Probleme: </a:t>
            </a:r>
            <a:r>
              <a:rPr lang="de-DE" altLang="cs-CZ" sz="2000" b="1" i="1" dirty="0"/>
              <a:t>Sonnen- und Schattenseite</a:t>
            </a:r>
          </a:p>
          <a:p>
            <a:r>
              <a:rPr lang="de-DE" altLang="cs-CZ" sz="2000" b="1" dirty="0"/>
              <a:t>Attributhäufung: </a:t>
            </a:r>
            <a:r>
              <a:rPr lang="de-DE" altLang="cs-CZ" sz="2000" b="1" i="1" dirty="0"/>
              <a:t>eine der schönsten Städte der Welt,</a:t>
            </a:r>
          </a:p>
          <a:p>
            <a:r>
              <a:rPr lang="de-DE" altLang="cs-CZ" sz="2000" b="1" i="1" dirty="0"/>
              <a:t>geniale und aufregende Mischung</a:t>
            </a:r>
            <a:endParaRPr lang="cs-CZ" altLang="cs-CZ" sz="2000" b="1" dirty="0"/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92C3892-347C-4B51-AC2A-0D5AEB48F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2783BFF-2158-4E0B-955F-F81B2C6829E3}" type="datetime1">
              <a:rPr lang="cs-CZ" smtClean="0"/>
              <a:t>06.11.2023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804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Custom 38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E462D"/>
      </a:accent1>
      <a:accent2>
        <a:srgbClr val="595A85"/>
      </a:accent2>
      <a:accent3>
        <a:srgbClr val="8D6F5B"/>
      </a:accent3>
      <a:accent4>
        <a:srgbClr val="FABD2F"/>
      </a:accent4>
      <a:accent5>
        <a:srgbClr val="AF8073"/>
      </a:accent5>
      <a:accent6>
        <a:srgbClr val="787880"/>
      </a:accent6>
      <a:hlink>
        <a:srgbClr val="CC8D00"/>
      </a:hlink>
      <a:folHlink>
        <a:srgbClr val="82829E"/>
      </a:folHlink>
    </a:clrScheme>
    <a:fontScheme name="Savon">
      <a:majorFont>
        <a:latin typeface="Avenir Next LT Pro Ligh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venir Next LT Pro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8692_TF56410444" id="{D9A60A82-AEBF-45C2-B5DF-1D3D356FACD2}" vid="{829DC7C5-F515-43FD-BAC4-4E2F13367BF9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{1A859A05-54B8-4991-9057-A3619AD7E6CC}tf56410444_win32</Template>
  <TotalTime>0</TotalTime>
  <Words>1089</Words>
  <Application>Microsoft Office PowerPoint</Application>
  <PresentationFormat>Širokoúhlá obrazovka</PresentationFormat>
  <Paragraphs>139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Avenir Next LT Pro</vt:lpstr>
      <vt:lpstr>Avenir Next LT Pro Light</vt:lpstr>
      <vt:lpstr>Calibri</vt:lpstr>
      <vt:lpstr>Garamond</vt:lpstr>
      <vt:lpstr>SavonVTI</vt:lpstr>
      <vt:lpstr>Textsorten</vt:lpstr>
      <vt:lpstr>Textsorten-Analyse</vt:lpstr>
      <vt:lpstr>Textsorten</vt:lpstr>
      <vt:lpstr>Textsorten</vt:lpstr>
      <vt:lpstr>1. Wissensbezogene Texte</vt:lpstr>
      <vt:lpstr>2. Handlungsbeeinflussende und handlungspräformierende Texte</vt:lpstr>
      <vt:lpstr>3. Expressiv-soziale, sinnsuchende Texte</vt:lpstr>
      <vt:lpstr>Reiseführer</vt:lpstr>
      <vt:lpstr>Reiseführer: Orientierungstexte</vt:lpstr>
      <vt:lpstr>Reiseführer: Ratgebertexte</vt:lpstr>
      <vt:lpstr>Reiseführer: Besichtigungstexte</vt:lpstr>
      <vt:lpstr>Reiseführer: Hintergrundtexte</vt:lpstr>
      <vt:lpstr>Texsortenspezifische sprachliche Merkmale</vt:lpstr>
      <vt:lpstr>Textsorte Filmrezension</vt:lpstr>
      <vt:lpstr>Textsorte Filmrezension</vt:lpstr>
      <vt:lpstr>Textsorte Filmrezension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Textsorten</dc:title>
  <dc:creator>Jiřina Malá</dc:creator>
  <cp:lastModifiedBy>Jiřina Malá</cp:lastModifiedBy>
  <cp:revision>9</cp:revision>
  <dcterms:created xsi:type="dcterms:W3CDTF">2021-10-21T10:47:37Z</dcterms:created>
  <dcterms:modified xsi:type="dcterms:W3CDTF">2023-11-06T12:54:47Z</dcterms:modified>
</cp:coreProperties>
</file>