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11/30/2021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11/30/2021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11/30/2021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11/30/2021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11/30/2021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11/30/2021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11/30/2021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11/30/2021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11/30/2021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11/30/2021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11/30/2021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11/30/2021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11/30/2021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11/30/2021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11/30/2021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11/30/2021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11/30/2021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11/30/2021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6993A0-EDEA-4BFC-9302-9849CE0EE0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Einführung in die Phraseologie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1DDB499-B4CB-4511-BB25-5B54947417A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altLang="cs-CZ" sz="2000" dirty="0" err="1"/>
              <a:t>Phraseologie</a:t>
            </a:r>
            <a:r>
              <a:rPr lang="cs-CZ" altLang="cs-CZ" sz="2000" dirty="0"/>
              <a:t>: </a:t>
            </a:r>
            <a:r>
              <a:rPr lang="cs-CZ" altLang="cs-CZ" sz="2000" dirty="0" err="1"/>
              <a:t>Einleitung</a:t>
            </a:r>
            <a:endParaRPr lang="cs-CZ" altLang="cs-CZ" sz="2000" dirty="0"/>
          </a:p>
          <a:p>
            <a:pPr marL="609600" indent="-609600" eaLnBrk="1" hangingPunct="1">
              <a:lnSpc>
                <a:spcPct val="90000"/>
              </a:lnSpc>
            </a:pPr>
            <a:r>
              <a:rPr lang="cs-CZ" altLang="cs-CZ" sz="2000" dirty="0"/>
              <a:t>2. </a:t>
            </a:r>
            <a:r>
              <a:rPr lang="cs-CZ" altLang="cs-CZ" sz="2000" dirty="0" err="1"/>
              <a:t>Merkmale</a:t>
            </a:r>
            <a:r>
              <a:rPr lang="cs-CZ" altLang="cs-CZ" sz="2000" dirty="0"/>
              <a:t> der </a:t>
            </a:r>
            <a:r>
              <a:rPr lang="cs-CZ" altLang="cs-CZ" sz="2000" dirty="0" err="1"/>
              <a:t>Phraseologismen</a:t>
            </a:r>
            <a:endParaRPr lang="cs-CZ" altLang="cs-CZ" sz="2000" dirty="0"/>
          </a:p>
          <a:p>
            <a:pPr marL="609600" indent="-609600" eaLnBrk="1" hangingPunct="1">
              <a:lnSpc>
                <a:spcPct val="90000"/>
              </a:lnSpc>
            </a:pPr>
            <a:r>
              <a:rPr lang="cs-CZ" altLang="cs-CZ" sz="2000" dirty="0"/>
              <a:t>3. </a:t>
            </a:r>
            <a:r>
              <a:rPr lang="cs-CZ" altLang="cs-CZ" sz="2000" dirty="0" err="1"/>
              <a:t>Klassifizierung</a:t>
            </a:r>
            <a:r>
              <a:rPr lang="cs-CZ" altLang="cs-CZ" sz="2000" dirty="0"/>
              <a:t> der </a:t>
            </a:r>
            <a:r>
              <a:rPr lang="cs-CZ" altLang="cs-CZ" sz="2000" dirty="0" err="1"/>
              <a:t>Phraseologismen</a:t>
            </a:r>
            <a:endParaRPr lang="cs-CZ" altLang="cs-CZ" sz="2000" dirty="0"/>
          </a:p>
          <a:p>
            <a:pPr marL="609600" indent="-609600" eaLnBrk="1" hangingPunct="1">
              <a:lnSpc>
                <a:spcPct val="90000"/>
              </a:lnSpc>
            </a:pPr>
            <a:r>
              <a:rPr lang="de-DE" altLang="cs-CZ" sz="2000" b="1" dirty="0"/>
              <a:t>Übungen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96673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8445D4-D3B0-4050-8082-2159331D3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 dirty="0"/>
              <a:t>Phraseologie im weiteren Sinne: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27D9B5-6309-40DF-83AD-671C2E92F7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altLang="cs-CZ" sz="2400" b="1" dirty="0">
                <a:solidFill>
                  <a:schemeClr val="bg1"/>
                </a:solidFill>
              </a:rPr>
              <a:t>2. Parömiologie: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altLang="cs-CZ" sz="2400" b="1" dirty="0">
                <a:solidFill>
                  <a:srgbClr val="FFC000"/>
                </a:solidFill>
              </a:rPr>
              <a:t>Sprichwörter</a:t>
            </a:r>
            <a:r>
              <a:rPr lang="de-DE" altLang="cs-CZ" sz="2400" b="1" dirty="0"/>
              <a:t>, geflügelte Worte, Zitate, Aphorismen, Bauern- und Wetterregeln: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altLang="cs-CZ" sz="2400" b="1" i="1" dirty="0"/>
              <a:t>Der Apfel fällt nicht weit vom Stamm.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altLang="cs-CZ" sz="2400" b="1" i="1" dirty="0"/>
              <a:t>Wer zuletzt lacht, lacht am besten.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altLang="cs-CZ" sz="2400" b="1" i="1" dirty="0"/>
              <a:t>Über die Toten soll man nur Gutes sagen. (</a:t>
            </a:r>
            <a:r>
              <a:rPr lang="de-DE" altLang="cs-CZ" sz="2400" b="1" i="1" dirty="0" err="1"/>
              <a:t>Chilón</a:t>
            </a:r>
            <a:r>
              <a:rPr lang="de-DE" altLang="cs-CZ" sz="2400" b="1" i="1" dirty="0"/>
              <a:t>) – De mortuis nihil nisi </a:t>
            </a:r>
            <a:r>
              <a:rPr lang="de-DE" altLang="cs-CZ" sz="2400" b="1" i="1" dirty="0" err="1"/>
              <a:t>bene</a:t>
            </a:r>
            <a:endParaRPr lang="de-DE" altLang="cs-CZ" sz="2400" b="1" i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altLang="cs-CZ" sz="2400" b="1" i="1" dirty="0"/>
              <a:t>Veni, vidi, vici. Alea iacta </a:t>
            </a:r>
            <a:r>
              <a:rPr lang="de-DE" altLang="cs-CZ" sz="2400" b="1" i="1" dirty="0" err="1"/>
              <a:t>est</a:t>
            </a:r>
            <a:r>
              <a:rPr lang="de-DE" altLang="cs-CZ" sz="2400" b="1" i="1" dirty="0"/>
              <a:t>/</a:t>
            </a:r>
            <a:r>
              <a:rPr lang="de-DE" altLang="cs-CZ" sz="2400" b="1" i="1" dirty="0" err="1"/>
              <a:t>sunt</a:t>
            </a:r>
            <a:r>
              <a:rPr lang="de-DE" altLang="cs-CZ" sz="2400" b="1" i="1" dirty="0"/>
              <a:t> (Cäsar)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altLang="cs-CZ" sz="2400" b="1" i="1" dirty="0"/>
              <a:t>Viel Nebel im Februar bringt Regen oft im Jahr.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altLang="cs-CZ" sz="2400" b="1" dirty="0">
                <a:solidFill>
                  <a:schemeClr val="bg1"/>
                </a:solidFill>
              </a:rPr>
              <a:t>3. Kollokationen, Funktionsverbgefüge</a:t>
            </a:r>
            <a:r>
              <a:rPr lang="de-DE" altLang="cs-CZ" sz="2400" b="1" dirty="0"/>
              <a:t>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b="1" i="1" dirty="0"/>
              <a:t>den </a:t>
            </a:r>
            <a:r>
              <a:rPr lang="cs-CZ" altLang="cs-CZ" sz="2400" b="1" i="1" dirty="0" err="1"/>
              <a:t>Tisch</a:t>
            </a:r>
            <a:r>
              <a:rPr lang="cs-CZ" altLang="cs-CZ" sz="2400" b="1" i="1" dirty="0"/>
              <a:t> </a:t>
            </a:r>
            <a:r>
              <a:rPr lang="cs-CZ" altLang="cs-CZ" sz="2400" b="1" i="1" dirty="0" err="1"/>
              <a:t>decken</a:t>
            </a:r>
            <a:r>
              <a:rPr lang="de-DE" altLang="cs-CZ" sz="2400" b="1" i="1" dirty="0"/>
              <a:t>,Maßnahmen treffen, Hilfe leiste</a:t>
            </a:r>
            <a:r>
              <a:rPr lang="cs-CZ" altLang="cs-CZ" sz="2400" b="1" i="1" dirty="0"/>
              <a:t>n</a:t>
            </a:r>
            <a:endParaRPr lang="de-DE" altLang="cs-CZ" sz="2400" b="1" i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altLang="cs-CZ" sz="2400" b="1" dirty="0">
                <a:solidFill>
                  <a:schemeClr val="bg1"/>
                </a:solidFill>
              </a:rPr>
              <a:t>4. Kommunikative Formeln: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altLang="cs-CZ" sz="2400" b="1" i="1" dirty="0"/>
              <a:t>Grüße, Wünsche, Flüche: Gute Fahrt! Du lieber Himmel! Lass mich in Frieden! Verdammt noch mal! </a:t>
            </a:r>
            <a:endParaRPr lang="cs-CZ" altLang="cs-CZ" sz="2400" b="1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5724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B512F1-EFF2-4B2B-A5B5-6719128A8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 b="1" dirty="0"/>
              <a:t>3. </a:t>
            </a:r>
            <a:r>
              <a:rPr lang="de-DE" altLang="cs-CZ" sz="3600" b="1" dirty="0"/>
              <a:t>Merkmale der Phraseologismen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6F41428-7C05-4AF1-B090-BE2F375BB8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1">
              <a:buFontTx/>
              <a:buNone/>
            </a:pPr>
            <a:r>
              <a:rPr lang="de-DE" altLang="cs-CZ" sz="2400" b="1" dirty="0">
                <a:solidFill>
                  <a:schemeClr val="bg1"/>
                </a:solidFill>
              </a:rPr>
              <a:t>1. </a:t>
            </a:r>
            <a:r>
              <a:rPr lang="de-DE" altLang="cs-CZ" sz="2400" b="1" dirty="0" err="1">
                <a:solidFill>
                  <a:schemeClr val="bg1"/>
                </a:solidFill>
              </a:rPr>
              <a:t>Polylexikalität</a:t>
            </a:r>
            <a:r>
              <a:rPr lang="de-DE" altLang="cs-CZ" sz="2400" b="1" dirty="0">
                <a:solidFill>
                  <a:schemeClr val="bg1"/>
                </a:solidFill>
              </a:rPr>
              <a:t> (Mehrgliedrigkeit)</a:t>
            </a:r>
            <a:endParaRPr lang="cs-CZ" altLang="cs-CZ" sz="2400" b="1" dirty="0">
              <a:solidFill>
                <a:schemeClr val="bg1"/>
              </a:solidFill>
            </a:endParaRPr>
          </a:p>
          <a:p>
            <a:pPr>
              <a:buFontTx/>
              <a:buNone/>
            </a:pPr>
            <a:r>
              <a:rPr lang="de-DE" altLang="cs-CZ" sz="1800" b="1" dirty="0"/>
              <a:t> </a:t>
            </a:r>
            <a:endParaRPr lang="cs-CZ" altLang="cs-CZ" sz="1800" b="1" dirty="0"/>
          </a:p>
          <a:p>
            <a:r>
              <a:rPr lang="de-DE" altLang="cs-CZ" sz="1800" b="1" dirty="0"/>
              <a:t>- mindestens zwei Lexeme: </a:t>
            </a:r>
            <a:r>
              <a:rPr lang="de-DE" altLang="cs-CZ" sz="1800" b="1" i="1" dirty="0" err="1"/>
              <a:t>Potemkinsche</a:t>
            </a:r>
            <a:r>
              <a:rPr lang="de-DE" altLang="cs-CZ" sz="1800" b="1" i="1" dirty="0"/>
              <a:t> Dörfer, Kohldampf</a:t>
            </a:r>
            <a:r>
              <a:rPr lang="de-DE" altLang="cs-CZ" sz="1800" b="1" dirty="0"/>
              <a:t> </a:t>
            </a:r>
            <a:r>
              <a:rPr lang="de-DE" altLang="cs-CZ" sz="1800" b="1" i="1" dirty="0"/>
              <a:t>schieben, Trübsal </a:t>
            </a:r>
            <a:r>
              <a:rPr lang="cs-CZ" altLang="cs-CZ" sz="1800" b="1" i="1" dirty="0"/>
              <a:t> </a:t>
            </a:r>
            <a:r>
              <a:rPr lang="de-DE" altLang="cs-CZ" sz="1800" b="1" i="1" dirty="0"/>
              <a:t>blasen, hops sein</a:t>
            </a:r>
            <a:endParaRPr lang="cs-CZ" altLang="cs-CZ" sz="1800" b="1" dirty="0"/>
          </a:p>
          <a:p>
            <a:r>
              <a:rPr lang="de-DE" altLang="cs-CZ" sz="1800" b="1" dirty="0"/>
              <a:t>- über feste Phrasen: </a:t>
            </a:r>
            <a:r>
              <a:rPr lang="de-DE" altLang="cs-CZ" sz="1800" b="1" i="1" dirty="0"/>
              <a:t>Da beißt die Maus keinen Faden ab.</a:t>
            </a:r>
            <a:endParaRPr lang="cs-CZ" altLang="cs-CZ" sz="1800" b="1" dirty="0"/>
          </a:p>
          <a:p>
            <a:r>
              <a:rPr lang="de-DE" altLang="cs-CZ" sz="1800" b="1" dirty="0"/>
              <a:t>- bis zu kleinen Texten:  </a:t>
            </a:r>
            <a:r>
              <a:rPr lang="de-DE" altLang="cs-CZ" sz="1800" b="1" i="1" dirty="0"/>
              <a:t>Was ich nicht weiß, macht mich nicht heiß, sagte der Ochse, als er gebraten wurde. </a:t>
            </a:r>
            <a:r>
              <a:rPr lang="de-DE" altLang="cs-CZ" sz="1800" b="1" dirty="0"/>
              <a:t>(Sprichwörter – Wellerismen)</a:t>
            </a:r>
            <a:endParaRPr lang="cs-CZ" altLang="cs-CZ" sz="1800" b="1" dirty="0"/>
          </a:p>
          <a:p>
            <a:pPr>
              <a:buFontTx/>
              <a:buNone/>
            </a:pPr>
            <a:r>
              <a:rPr lang="de-DE" altLang="cs-CZ" sz="1800" b="1" dirty="0"/>
              <a:t> </a:t>
            </a:r>
            <a:endParaRPr lang="cs-CZ" altLang="cs-CZ" sz="1800" b="1" dirty="0"/>
          </a:p>
          <a:p>
            <a:r>
              <a:rPr lang="de-DE" altLang="cs-CZ" sz="1800" b="1" dirty="0"/>
              <a:t>- Schwierigkeiten im Wörterbuch – </a:t>
            </a:r>
            <a:r>
              <a:rPr lang="de-DE" altLang="cs-CZ" sz="1800" b="1" i="1" dirty="0"/>
              <a:t>jmdm. Sand in die Augen streuen – </a:t>
            </a:r>
            <a:r>
              <a:rPr lang="de-DE" altLang="cs-CZ" sz="1800" b="1" dirty="0"/>
              <a:t>unter</a:t>
            </a:r>
            <a:r>
              <a:rPr lang="de-DE" altLang="cs-CZ" sz="1800" b="1" i="1" dirty="0"/>
              <a:t> Sand, Auge</a:t>
            </a:r>
            <a:r>
              <a:rPr lang="de-DE" altLang="cs-CZ" sz="1800" b="1" dirty="0"/>
              <a:t> oder </a:t>
            </a:r>
            <a:r>
              <a:rPr lang="de-DE" altLang="cs-CZ" sz="1800" b="1" i="1" dirty="0"/>
              <a:t>streuen</a:t>
            </a:r>
            <a:r>
              <a:rPr lang="de-DE" altLang="cs-CZ" sz="1800" b="1" dirty="0"/>
              <a:t> ?</a:t>
            </a:r>
            <a:endParaRPr lang="cs-CZ" altLang="cs-CZ" sz="1800" b="1" dirty="0"/>
          </a:p>
          <a:p>
            <a:pPr>
              <a:buFontTx/>
              <a:buNone/>
            </a:pPr>
            <a:r>
              <a:rPr lang="de-DE" altLang="cs-CZ" sz="1800" b="1" dirty="0"/>
              <a:t> </a:t>
            </a:r>
            <a:endParaRPr lang="cs-CZ" altLang="cs-CZ" sz="1800" b="1" dirty="0"/>
          </a:p>
          <a:p>
            <a:r>
              <a:rPr lang="de-DE" altLang="cs-CZ" sz="1800" b="1" dirty="0"/>
              <a:t>- Problem – sog. </a:t>
            </a:r>
            <a:r>
              <a:rPr lang="de-DE" altLang="cs-CZ" sz="1800" b="1" dirty="0" err="1"/>
              <a:t>Einwort</a:t>
            </a:r>
            <a:r>
              <a:rPr lang="cs-CZ" altLang="cs-CZ" sz="1800" b="1" dirty="0" err="1"/>
              <a:t>phraseme</a:t>
            </a:r>
            <a:r>
              <a:rPr lang="de-DE" altLang="cs-CZ" sz="1800" b="1" dirty="0"/>
              <a:t>: </a:t>
            </a:r>
            <a:r>
              <a:rPr lang="de-DE" altLang="cs-CZ" sz="1800" b="1" i="1" dirty="0"/>
              <a:t>Löwenanteil, Altweibersommer, Schwarzmarkt, </a:t>
            </a:r>
            <a:r>
              <a:rPr lang="de-DE" altLang="cs-CZ" sz="1800" b="1" i="1" dirty="0" err="1"/>
              <a:t>Sisyphosarbeit</a:t>
            </a:r>
            <a:r>
              <a:rPr lang="de-DE" altLang="cs-CZ" sz="1800" b="1" i="1" dirty="0"/>
              <a:t>,   </a:t>
            </a:r>
          </a:p>
          <a:p>
            <a:pPr marL="0" indent="0">
              <a:buNone/>
            </a:pPr>
            <a:r>
              <a:rPr lang="de-DE" altLang="cs-CZ" sz="1800" b="1" i="1" dirty="0"/>
              <a:t>                                                           Papierkrieg </a:t>
            </a:r>
            <a:endParaRPr lang="cs-CZ" altLang="cs-CZ" sz="1800" b="1" dirty="0"/>
          </a:p>
          <a:p>
            <a:pPr>
              <a:buFontTx/>
              <a:buNone/>
            </a:pPr>
            <a:r>
              <a:rPr lang="cs-CZ" altLang="cs-CZ" sz="1800" b="1" dirty="0"/>
              <a:t>      </a:t>
            </a:r>
            <a:r>
              <a:rPr lang="de-DE" altLang="cs-CZ" sz="1800" b="1" dirty="0"/>
              <a:t>Metaphern</a:t>
            </a:r>
            <a:endParaRPr lang="cs-CZ" altLang="cs-CZ" sz="18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7970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4BFCE7-3118-4A9E-AD06-B716047FA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 b="1" dirty="0">
                <a:solidFill>
                  <a:srgbClr val="FF0000"/>
                </a:solidFill>
              </a:rPr>
              <a:t>2. Stabilität (Festigkeit)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B83B4C-7905-43B5-8209-436804E333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de-DE" altLang="cs-CZ" sz="2400" b="1" dirty="0"/>
              <a:t>feste Verbundenheit einer bestimmten Bedeutung mit einer polylexikalischen Form</a:t>
            </a:r>
            <a:endParaRPr lang="cs-CZ" altLang="cs-CZ" sz="2400" b="1" dirty="0"/>
          </a:p>
          <a:p>
            <a:r>
              <a:rPr lang="de-DE" altLang="cs-CZ" sz="2400" b="1" dirty="0"/>
              <a:t>relativ zu verstehen</a:t>
            </a:r>
            <a:endParaRPr lang="cs-CZ" altLang="cs-CZ" sz="2400" b="1" dirty="0"/>
          </a:p>
          <a:p>
            <a:r>
              <a:rPr lang="de-DE" altLang="cs-CZ" sz="2400" b="1" dirty="0"/>
              <a:t>Beispiel: </a:t>
            </a:r>
            <a:r>
              <a:rPr lang="de-DE" altLang="cs-CZ" sz="2400" b="1" i="1" dirty="0"/>
              <a:t>nicht alle Tassen im Schrank haben</a:t>
            </a:r>
            <a:endParaRPr lang="cs-CZ" altLang="cs-CZ" sz="2400" b="1" dirty="0"/>
          </a:p>
          <a:p>
            <a:r>
              <a:rPr lang="de-DE" altLang="cs-CZ" sz="2400" b="1" dirty="0"/>
              <a:t>(</a:t>
            </a:r>
            <a:r>
              <a:rPr lang="de-DE" altLang="cs-CZ" sz="2400" b="1" i="1" dirty="0"/>
              <a:t>Tassen </a:t>
            </a:r>
            <a:r>
              <a:rPr lang="de-DE" altLang="cs-CZ" sz="2400" b="1" dirty="0"/>
              <a:t>nicht austauschbar durch </a:t>
            </a:r>
            <a:r>
              <a:rPr lang="de-DE" altLang="cs-CZ" sz="2400" b="1" i="1" dirty="0"/>
              <a:t>Teller, Gläser...</a:t>
            </a:r>
            <a:endParaRPr lang="cs-CZ" altLang="cs-CZ" sz="2400" b="1" dirty="0"/>
          </a:p>
          <a:p>
            <a:r>
              <a:rPr lang="de-DE" altLang="cs-CZ" sz="2400" b="1" dirty="0"/>
              <a:t>jedoch .... </a:t>
            </a:r>
            <a:r>
              <a:rPr lang="de-DE" altLang="cs-CZ" sz="2400" b="1" i="1" dirty="0"/>
              <a:t>im Schrank/im Spind...)</a:t>
            </a:r>
            <a:endParaRPr lang="cs-CZ" altLang="cs-CZ" sz="2400" b="1" dirty="0"/>
          </a:p>
          <a:p>
            <a:pPr>
              <a:buFontTx/>
              <a:buNone/>
            </a:pPr>
            <a:r>
              <a:rPr lang="de-DE" altLang="cs-CZ" sz="2400" b="1" dirty="0"/>
              <a:t> </a:t>
            </a:r>
            <a:endParaRPr lang="cs-CZ" altLang="cs-CZ" sz="2400" b="1" dirty="0"/>
          </a:p>
          <a:p>
            <a:r>
              <a:rPr lang="de-DE" altLang="cs-CZ" sz="2400" b="1" dirty="0"/>
              <a:t>territoriale Dubletten: </a:t>
            </a:r>
            <a:r>
              <a:rPr lang="de-DE" altLang="cs-CZ" sz="2400" b="1" i="1" dirty="0"/>
              <a:t>den Rahm abschöpfen - *die Sahne abschöpfen</a:t>
            </a:r>
            <a:endParaRPr lang="cs-CZ" altLang="cs-CZ" sz="2400" b="1" dirty="0"/>
          </a:p>
          <a:p>
            <a:pPr>
              <a:buFontTx/>
              <a:buNone/>
            </a:pPr>
            <a:r>
              <a:rPr lang="de-DE" altLang="cs-CZ" sz="2400" b="1" dirty="0"/>
              <a:t> </a:t>
            </a:r>
            <a:endParaRPr lang="cs-CZ" altLang="cs-CZ" sz="2400" b="1" dirty="0"/>
          </a:p>
          <a:p>
            <a:r>
              <a:rPr lang="de-DE" altLang="cs-CZ" sz="2400" b="1" dirty="0">
                <a:solidFill>
                  <a:schemeClr val="bg1"/>
                </a:solidFill>
              </a:rPr>
              <a:t>Aspekte der phraseologischen Stabilität:</a:t>
            </a:r>
            <a:endParaRPr lang="cs-CZ" altLang="cs-CZ" sz="2400" b="1" dirty="0">
              <a:solidFill>
                <a:schemeClr val="bg1"/>
              </a:solidFill>
            </a:endParaRPr>
          </a:p>
          <a:p>
            <a:r>
              <a:rPr lang="de-DE" altLang="cs-CZ" sz="2400" b="1" dirty="0">
                <a:solidFill>
                  <a:srgbClr val="00B0F0"/>
                </a:solidFill>
              </a:rPr>
              <a:t>a)strukturelle Festigkeit – </a:t>
            </a:r>
            <a:r>
              <a:rPr lang="de-DE" altLang="cs-CZ" sz="2400" b="1" dirty="0" err="1">
                <a:solidFill>
                  <a:srgbClr val="00B0F0"/>
                </a:solidFill>
              </a:rPr>
              <a:t>morho</a:t>
            </a:r>
            <a:r>
              <a:rPr lang="de-DE" altLang="cs-CZ" sz="2400" b="1" dirty="0">
                <a:solidFill>
                  <a:srgbClr val="00B0F0"/>
                </a:solidFill>
              </a:rPr>
              <a:t>-syntaktische Gesichtspunkte</a:t>
            </a:r>
            <a:r>
              <a:rPr lang="de-DE" altLang="cs-CZ" sz="2400" b="1" dirty="0"/>
              <a:t>:</a:t>
            </a:r>
            <a:endParaRPr lang="cs-CZ" altLang="cs-CZ" sz="2400" b="1" dirty="0"/>
          </a:p>
          <a:p>
            <a:r>
              <a:rPr lang="de-DE" altLang="cs-CZ" sz="2400" b="1" dirty="0"/>
              <a:t>Besonderheiten der Flexion: </a:t>
            </a:r>
            <a:r>
              <a:rPr lang="de-DE" altLang="cs-CZ" sz="2400" b="1" i="1" dirty="0"/>
              <a:t>auf gut Glück</a:t>
            </a:r>
            <a:endParaRPr lang="cs-CZ" altLang="cs-CZ" sz="2400" b="1" dirty="0"/>
          </a:p>
          <a:p>
            <a:r>
              <a:rPr lang="de-DE" altLang="cs-CZ" sz="2400" b="1" dirty="0"/>
              <a:t>Fehlen des Artikels: </a:t>
            </a:r>
            <a:r>
              <a:rPr lang="de-DE" altLang="cs-CZ" sz="2400" b="1" i="1" dirty="0"/>
              <a:t>auf Draht sein</a:t>
            </a:r>
            <a:endParaRPr lang="cs-CZ" altLang="cs-CZ" sz="2400" b="1" dirty="0"/>
          </a:p>
          <a:p>
            <a:r>
              <a:rPr lang="de-DE" altLang="cs-CZ" sz="2400" b="1" dirty="0"/>
              <a:t>Rektionsanomalien: </a:t>
            </a:r>
            <a:r>
              <a:rPr lang="de-DE" altLang="cs-CZ" sz="2400" b="1" i="1" dirty="0"/>
              <a:t>mit </a:t>
            </a:r>
            <a:r>
              <a:rPr lang="de-DE" altLang="cs-CZ" sz="2400" b="1" i="1" dirty="0" err="1"/>
              <a:t>jdm</a:t>
            </a:r>
            <a:r>
              <a:rPr lang="de-DE" altLang="cs-CZ" sz="2400" b="1" i="1" dirty="0"/>
              <a:t>. ist nicht gut Kirschen essen </a:t>
            </a:r>
            <a:endParaRPr lang="cs-CZ" altLang="cs-CZ" sz="24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2791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B6C7A6-C7CB-4638-A872-EA584C0A8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 dirty="0"/>
              <a:t>Festigkeit: weitere Restriktionen: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32D7FE-75B7-4B88-9A21-DBE7B9C19E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defRPr/>
            </a:pPr>
            <a:r>
              <a:rPr lang="de-DE" sz="2400" b="1" dirty="0"/>
              <a:t>nicht passivfähig: *</a:t>
            </a:r>
            <a:r>
              <a:rPr lang="de-DE" sz="2400" b="1" i="1" dirty="0"/>
              <a:t>Die Flinte wurde von ihm ins Korn geworfen.</a:t>
            </a:r>
            <a:endParaRPr lang="cs-CZ" sz="2400" b="1" dirty="0"/>
          </a:p>
          <a:p>
            <a:pPr>
              <a:defRPr/>
            </a:pPr>
            <a:r>
              <a:rPr lang="de-DE" sz="2400" b="1" dirty="0"/>
              <a:t>kein Imperativ: *</a:t>
            </a:r>
            <a:r>
              <a:rPr lang="de-DE" sz="2400" b="1" i="1" dirty="0"/>
              <a:t>Beiße ins Gras!</a:t>
            </a:r>
            <a:endParaRPr lang="cs-CZ" sz="2400" b="1" dirty="0"/>
          </a:p>
          <a:p>
            <a:pPr>
              <a:defRPr/>
            </a:pPr>
            <a:r>
              <a:rPr lang="de-DE" sz="2400" b="1" dirty="0"/>
              <a:t>Attribute nicht üblich: </a:t>
            </a:r>
            <a:r>
              <a:rPr lang="de-DE" sz="2400" b="1" i="1" dirty="0"/>
              <a:t>*Da liegt der große Hund begraben. </a:t>
            </a:r>
            <a:endParaRPr lang="cs-CZ" sz="2400" b="1" dirty="0"/>
          </a:p>
          <a:p>
            <a:pPr>
              <a:defRPr/>
            </a:pPr>
            <a:r>
              <a:rPr lang="de-DE" sz="2400" b="1" dirty="0">
                <a:solidFill>
                  <a:srgbClr val="00B0F0"/>
                </a:solidFill>
              </a:rPr>
              <a:t>b)</a:t>
            </a:r>
            <a:r>
              <a:rPr lang="cs-CZ" sz="2400" b="1" dirty="0">
                <a:solidFill>
                  <a:srgbClr val="00B0F0"/>
                </a:solidFill>
              </a:rPr>
              <a:t> </a:t>
            </a:r>
            <a:r>
              <a:rPr lang="de-DE" sz="2400" b="1" dirty="0">
                <a:solidFill>
                  <a:srgbClr val="00B0F0"/>
                </a:solidFill>
              </a:rPr>
              <a:t>lexikalisch-semantische Festigkeit-</a:t>
            </a:r>
            <a:r>
              <a:rPr lang="de-DE" sz="2400" b="1" dirty="0">
                <a:solidFill>
                  <a:schemeClr val="bg1"/>
                </a:solidFill>
              </a:rPr>
              <a:t> Variationen </a:t>
            </a:r>
            <a:r>
              <a:rPr lang="de-DE" sz="2400" b="1" dirty="0"/>
              <a:t>möglich (im WB angeführt): - </a:t>
            </a:r>
            <a:r>
              <a:rPr lang="de-DE" sz="2400" b="1" dirty="0">
                <a:solidFill>
                  <a:schemeClr val="bg1"/>
                </a:solidFill>
              </a:rPr>
              <a:t>Modifikationen </a:t>
            </a:r>
            <a:r>
              <a:rPr lang="de-DE" sz="2400" b="1" dirty="0"/>
              <a:t>– okkasionell</a:t>
            </a:r>
            <a:endParaRPr lang="cs-CZ" sz="2400" b="1" dirty="0"/>
          </a:p>
          <a:p>
            <a:pPr>
              <a:defRPr/>
            </a:pPr>
            <a:r>
              <a:rPr lang="de-DE" sz="2400" b="1" i="1" dirty="0"/>
              <a:t>jmdm. Honig um den Mund/Bart/das Maul schmieren </a:t>
            </a:r>
            <a:r>
              <a:rPr lang="de-DE" sz="2400" b="1" dirty="0"/>
              <a:t>- *nicht </a:t>
            </a:r>
            <a:r>
              <a:rPr lang="de-DE" sz="2400" b="1" i="1" dirty="0"/>
              <a:t>Marmelade, Butter...</a:t>
            </a:r>
            <a:endParaRPr lang="cs-CZ" sz="2400" b="1" dirty="0"/>
          </a:p>
          <a:p>
            <a:pPr>
              <a:defRPr/>
            </a:pPr>
            <a:r>
              <a:rPr lang="de-DE" sz="2400" b="1" i="1" dirty="0"/>
              <a:t>aus/auf dem letzten Loch pfeifen</a:t>
            </a:r>
            <a:endParaRPr lang="cs-CZ" sz="2400" b="1" dirty="0"/>
          </a:p>
          <a:p>
            <a:pPr>
              <a:defRPr/>
            </a:pPr>
            <a:r>
              <a:rPr lang="de-DE" sz="2400" b="1" i="1" dirty="0"/>
              <a:t>Mäuse merken/riechen („Verdacht schöpfen“)</a:t>
            </a:r>
            <a:endParaRPr lang="cs-CZ" sz="2400" b="1" dirty="0"/>
          </a:p>
          <a:p>
            <a:pPr>
              <a:buFontTx/>
              <a:buNone/>
              <a:defRPr/>
            </a:pPr>
            <a:r>
              <a:rPr lang="cs-CZ" sz="2400" b="1" i="1" dirty="0"/>
              <a:t>     </a:t>
            </a:r>
            <a:r>
              <a:rPr lang="de-DE" sz="2400" b="1" dirty="0">
                <a:solidFill>
                  <a:srgbClr val="00B0F0"/>
                </a:solidFill>
              </a:rPr>
              <a:t>c) unikale Komponenten: </a:t>
            </a:r>
            <a:r>
              <a:rPr lang="cs-CZ" sz="2400" b="1" dirty="0">
                <a:solidFill>
                  <a:srgbClr val="00B0F0"/>
                </a:solidFill>
              </a:rPr>
              <a:t> </a:t>
            </a:r>
            <a:r>
              <a:rPr lang="cs-CZ" sz="2400" b="1" dirty="0" err="1"/>
              <a:t>oft</a:t>
            </a:r>
            <a:r>
              <a:rPr lang="cs-CZ" sz="2400" b="1" dirty="0"/>
              <a:t> </a:t>
            </a:r>
            <a:r>
              <a:rPr lang="cs-CZ" sz="2400" b="1" dirty="0" err="1"/>
              <a:t>Archaismen</a:t>
            </a:r>
            <a:endParaRPr lang="cs-CZ" sz="2400" b="1" dirty="0"/>
          </a:p>
          <a:p>
            <a:pPr>
              <a:defRPr/>
            </a:pPr>
            <a:r>
              <a:rPr lang="de-DE" sz="2400" b="1" i="1" dirty="0"/>
              <a:t>aus dem </a:t>
            </a:r>
            <a:r>
              <a:rPr lang="de-DE" sz="2400" b="1" i="1" u="words" dirty="0"/>
              <a:t>Stegreif</a:t>
            </a:r>
            <a:endParaRPr lang="cs-CZ" sz="2400" b="1" dirty="0"/>
          </a:p>
          <a:p>
            <a:pPr>
              <a:defRPr/>
            </a:pPr>
            <a:r>
              <a:rPr lang="de-DE" sz="2400" b="1" i="1" dirty="0"/>
              <a:t>mit Kind und </a:t>
            </a:r>
            <a:r>
              <a:rPr lang="de-DE" sz="2400" b="1" i="1" u="words" dirty="0"/>
              <a:t>Kegel</a:t>
            </a:r>
            <a:endParaRPr lang="cs-CZ" sz="2400" b="1" dirty="0"/>
          </a:p>
          <a:p>
            <a:pPr>
              <a:defRPr/>
            </a:pPr>
            <a:r>
              <a:rPr lang="de-DE" sz="2400" b="1" i="1" dirty="0"/>
              <a:t>am </a:t>
            </a:r>
            <a:r>
              <a:rPr lang="de-DE" sz="2400" b="1" i="1" u="words" dirty="0"/>
              <a:t>Hungertuch</a:t>
            </a:r>
            <a:r>
              <a:rPr lang="de-DE" sz="2400" b="1" i="1" dirty="0"/>
              <a:t> nagen</a:t>
            </a:r>
            <a:endParaRPr lang="cs-CZ" sz="2400" b="1" dirty="0"/>
          </a:p>
          <a:p>
            <a:pPr>
              <a:defRPr/>
            </a:pPr>
            <a:r>
              <a:rPr lang="de-DE" sz="2400" b="1" i="1" dirty="0"/>
              <a:t>sich nicht</a:t>
            </a:r>
            <a:r>
              <a:rPr lang="de-DE" sz="2400" b="1" i="1" u="words" dirty="0"/>
              <a:t> lumpen</a:t>
            </a:r>
            <a:r>
              <a:rPr lang="de-DE" sz="2400" b="1" i="1" dirty="0"/>
              <a:t> lassen...</a:t>
            </a:r>
            <a:endParaRPr lang="cs-CZ" sz="24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9458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08143B-B1D4-46DB-959F-BE1B0A217D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 sz="3600" b="1" dirty="0">
                <a:solidFill>
                  <a:srgbClr val="FF0000"/>
                </a:solidFill>
              </a:rPr>
              <a:t>3. Idiomatizität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DF74DAF-F988-44DB-8ACF-F384CCCAA9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altLang="cs-CZ" sz="2400" b="1" dirty="0"/>
              <a:t>die Gesamtbedeutung lässt sich nicht additiv aus der Summe der Bedeutungen der einzelnen Komponenten erschließen, sondern ist an die Gesamt</a:t>
            </a:r>
            <a:r>
              <a:rPr lang="cs-CZ" altLang="cs-CZ" sz="2400" b="1" dirty="0" err="1"/>
              <a:t>heit</a:t>
            </a:r>
            <a:r>
              <a:rPr lang="cs-CZ" altLang="cs-CZ" sz="2400" b="1" dirty="0"/>
              <a:t> </a:t>
            </a:r>
            <a:r>
              <a:rPr lang="de-DE" altLang="cs-CZ" sz="2400" b="1" dirty="0"/>
              <a:t>gebunden</a:t>
            </a:r>
            <a:endParaRPr lang="cs-CZ" altLang="cs-CZ" sz="2400" b="1" dirty="0"/>
          </a:p>
          <a:p>
            <a:r>
              <a:rPr lang="de-DE" altLang="cs-CZ" sz="2400" b="1" dirty="0"/>
              <a:t>nicht regulär interpretierbare Gesamtbedeutung einer Verbindung, sondern übertragene Bedeutung – semantische Transformationsprozesse </a:t>
            </a:r>
            <a:endParaRPr lang="cs-CZ" altLang="cs-CZ" sz="2400" b="1" dirty="0"/>
          </a:p>
          <a:p>
            <a:r>
              <a:rPr lang="de-DE" altLang="cs-CZ" sz="2400" b="1" dirty="0"/>
              <a:t>z.B. </a:t>
            </a:r>
            <a:r>
              <a:rPr lang="de-DE" altLang="cs-CZ" sz="2400" b="1" i="1" dirty="0"/>
              <a:t>einen Kater haben – </a:t>
            </a:r>
            <a:r>
              <a:rPr lang="de-DE" altLang="cs-CZ" sz="2400" b="1" dirty="0"/>
              <a:t>„sich nach übermäßigen Alkoholgenuss schlecht fühlen“</a:t>
            </a:r>
            <a:endParaRPr lang="cs-CZ" altLang="cs-CZ" sz="2400" b="1" dirty="0"/>
          </a:p>
          <a:p>
            <a:r>
              <a:rPr lang="de-DE" altLang="cs-CZ" sz="2400" b="1" dirty="0"/>
              <a:t> </a:t>
            </a:r>
            <a:r>
              <a:rPr lang="de-DE" altLang="cs-CZ" sz="2400" b="1" i="1" dirty="0"/>
              <a:t>die Katze im Sack kaufen – </a:t>
            </a:r>
            <a:r>
              <a:rPr lang="de-DE" altLang="cs-CZ" sz="2400" b="1" dirty="0"/>
              <a:t>„etwas unbesehen, ungeprüft kaufen und dabei übervorteilt werden“ </a:t>
            </a:r>
            <a:endParaRPr lang="cs-CZ" altLang="cs-CZ" sz="2400" b="1" dirty="0"/>
          </a:p>
          <a:p>
            <a:r>
              <a:rPr lang="de-DE" altLang="cs-CZ" sz="2400" b="1" dirty="0"/>
              <a:t>unterschiedliche Relationen zwischen der freien Bedeutung der Komponenten und der phraseologischen Gesamtbedeutung: </a:t>
            </a:r>
            <a:endParaRPr lang="cs-CZ" altLang="cs-CZ" sz="24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5526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D6B1E0-659F-437C-94B3-0CB3E2190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 b="1" dirty="0"/>
              <a:t>Grade der Idiomatizität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33F552-0794-481F-AB31-7026CADF62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de-DE" altLang="cs-CZ" b="1" dirty="0"/>
              <a:t> </a:t>
            </a:r>
            <a:r>
              <a:rPr lang="de-DE" altLang="cs-CZ" b="1" dirty="0">
                <a:solidFill>
                  <a:srgbClr val="FF0000"/>
                </a:solidFill>
              </a:rPr>
              <a:t>vollidiomatisch</a:t>
            </a:r>
            <a:r>
              <a:rPr lang="de-DE" altLang="cs-CZ" b="1" dirty="0"/>
              <a:t>: </a:t>
            </a:r>
            <a:r>
              <a:rPr lang="de-DE" altLang="cs-CZ" b="1" i="1" dirty="0"/>
              <a:t>Haare auf den Zähnen haben – </a:t>
            </a:r>
            <a:r>
              <a:rPr lang="de-DE" altLang="cs-CZ" b="1" dirty="0"/>
              <a:t>„von schroffer, herrschsüchtiger, streitbar-a</a:t>
            </a:r>
            <a:r>
              <a:rPr lang="cs-CZ" altLang="cs-CZ" b="1" dirty="0"/>
              <a:t>g</a:t>
            </a:r>
            <a:r>
              <a:rPr lang="de-DE" altLang="cs-CZ" b="1" dirty="0" err="1"/>
              <a:t>ressiver</a:t>
            </a:r>
            <a:r>
              <a:rPr lang="de-DE" altLang="cs-CZ" b="1" dirty="0"/>
              <a:t> Art sein</a:t>
            </a:r>
            <a:r>
              <a:rPr lang="cs-CZ" altLang="cs-CZ" b="1" dirty="0"/>
              <a:t>“ (</a:t>
            </a:r>
            <a:r>
              <a:rPr lang="cs-CZ" altLang="cs-CZ" b="1" dirty="0" err="1"/>
              <a:t>Frauen</a:t>
            </a:r>
            <a:r>
              <a:rPr lang="cs-CZ" altLang="cs-CZ" b="1" dirty="0"/>
              <a:t>)</a:t>
            </a:r>
          </a:p>
          <a:p>
            <a:pPr>
              <a:buFontTx/>
              <a:buNone/>
            </a:pPr>
            <a:r>
              <a:rPr lang="cs-CZ" altLang="cs-CZ" b="1" i="1" dirty="0"/>
              <a:t>   </a:t>
            </a:r>
            <a:r>
              <a:rPr lang="de-DE" altLang="cs-CZ" b="1" i="1" dirty="0"/>
              <a:t>ins Fettnäpfchen treten</a:t>
            </a:r>
            <a:endParaRPr lang="cs-CZ" altLang="cs-CZ" b="1" dirty="0"/>
          </a:p>
          <a:p>
            <a:pPr>
              <a:buFontTx/>
              <a:buNone/>
            </a:pPr>
            <a:r>
              <a:rPr lang="cs-CZ" altLang="cs-CZ" b="1" i="1" dirty="0"/>
              <a:t>  </a:t>
            </a:r>
            <a:r>
              <a:rPr lang="de-DE" altLang="cs-CZ" b="1" i="1" dirty="0"/>
              <a:t> bei jmdm. einen Stein im Brett haben</a:t>
            </a:r>
            <a:endParaRPr lang="cs-CZ" altLang="cs-CZ" b="1" dirty="0"/>
          </a:p>
          <a:p>
            <a:pPr>
              <a:buFontTx/>
              <a:buNone/>
            </a:pPr>
            <a:r>
              <a:rPr lang="de-DE" altLang="cs-CZ" b="1" dirty="0">
                <a:solidFill>
                  <a:srgbClr val="FF0000"/>
                </a:solidFill>
              </a:rPr>
              <a:t> teilidiomatisch</a:t>
            </a:r>
            <a:r>
              <a:rPr lang="de-DE" altLang="cs-CZ" b="1" dirty="0"/>
              <a:t>:  </a:t>
            </a:r>
            <a:r>
              <a:rPr lang="de-DE" altLang="cs-CZ" b="1" i="1" dirty="0"/>
              <a:t>einen Streit vom Zaune brechen – </a:t>
            </a:r>
            <a:r>
              <a:rPr lang="de-DE" altLang="cs-CZ" b="1" dirty="0"/>
              <a:t>„grundlos einen Streit beginnen“</a:t>
            </a:r>
            <a:endParaRPr lang="cs-CZ" altLang="cs-CZ" b="1" dirty="0"/>
          </a:p>
          <a:p>
            <a:pPr>
              <a:buFontTx/>
              <a:buNone/>
            </a:pPr>
            <a:r>
              <a:rPr lang="cs-CZ" altLang="cs-CZ" b="1" dirty="0"/>
              <a:t>  </a:t>
            </a:r>
            <a:r>
              <a:rPr lang="de-DE" altLang="cs-CZ" b="1" dirty="0"/>
              <a:t> </a:t>
            </a:r>
            <a:r>
              <a:rPr lang="de-DE" altLang="cs-CZ" b="1" i="1" dirty="0"/>
              <a:t>Blut und Wasser schwitzen</a:t>
            </a: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1966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82B6FC-B5BF-45D2-9544-F08ED1C51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 b="1" dirty="0"/>
              <a:t>Arten der Idiomatizität:  </a:t>
            </a:r>
            <a:br>
              <a:rPr lang="cs-CZ" altLang="cs-CZ" b="1" dirty="0"/>
            </a:br>
            <a:r>
              <a:rPr lang="de-DE" altLang="cs-CZ" b="1" dirty="0" err="1"/>
              <a:t>Metaphorisierungsprozesse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582A97-EADF-4D1C-9E5C-94AC3DE8B9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cs-CZ" b="1" dirty="0">
                <a:solidFill>
                  <a:schemeClr val="bg1"/>
                </a:solidFill>
              </a:rPr>
              <a:t>durchsichtige </a:t>
            </a:r>
            <a:r>
              <a:rPr lang="de-DE" altLang="cs-CZ" b="1" dirty="0" err="1">
                <a:solidFill>
                  <a:srgbClr val="00B050"/>
                </a:solidFill>
              </a:rPr>
              <a:t>Metaphorisierung</a:t>
            </a:r>
            <a:r>
              <a:rPr lang="de-DE" altLang="cs-CZ" b="1" dirty="0"/>
              <a:t>: metaphorische Prozesse nachvollziehbar: </a:t>
            </a:r>
            <a:r>
              <a:rPr lang="de-DE" altLang="cs-CZ" b="1" i="1" dirty="0"/>
              <a:t>jmdm. den Kopf waschen</a:t>
            </a:r>
            <a:endParaRPr lang="cs-CZ" altLang="cs-CZ" b="1" dirty="0"/>
          </a:p>
          <a:p>
            <a:r>
              <a:rPr lang="de-DE" altLang="cs-CZ" b="1" i="1" dirty="0"/>
              <a:t>grünes Licht geben</a:t>
            </a:r>
            <a:endParaRPr lang="cs-CZ" altLang="cs-CZ" b="1" dirty="0"/>
          </a:p>
          <a:p>
            <a:r>
              <a:rPr lang="de-DE" altLang="cs-CZ" b="1" dirty="0">
                <a:solidFill>
                  <a:schemeClr val="bg1"/>
                </a:solidFill>
              </a:rPr>
              <a:t>undurchsichtige</a:t>
            </a:r>
            <a:r>
              <a:rPr lang="de-DE" altLang="cs-CZ" b="1" dirty="0"/>
              <a:t> </a:t>
            </a:r>
            <a:r>
              <a:rPr lang="de-DE" altLang="cs-CZ" b="1" dirty="0" err="1">
                <a:solidFill>
                  <a:srgbClr val="00B050"/>
                </a:solidFill>
              </a:rPr>
              <a:t>Metaphorisierung</a:t>
            </a:r>
            <a:r>
              <a:rPr lang="de-DE" altLang="cs-CZ" b="1" dirty="0"/>
              <a:t>: nicht (mehr) nachvollziehbar</a:t>
            </a:r>
            <a:endParaRPr lang="cs-CZ" altLang="cs-CZ" b="1" dirty="0"/>
          </a:p>
          <a:p>
            <a:r>
              <a:rPr lang="de-DE" altLang="cs-CZ" b="1" dirty="0"/>
              <a:t>(Etymologie): </a:t>
            </a:r>
            <a:r>
              <a:rPr lang="de-DE" altLang="cs-CZ" b="1" i="1" dirty="0"/>
              <a:t>in die Binsen gehen</a:t>
            </a:r>
            <a:endParaRPr lang="cs-CZ" altLang="cs-CZ" b="1" dirty="0"/>
          </a:p>
          <a:p>
            <a:r>
              <a:rPr lang="de-DE" altLang="cs-CZ" b="1" i="1"/>
              <a:t>auf </a:t>
            </a:r>
            <a:r>
              <a:rPr lang="de-DE" altLang="cs-CZ" b="1" i="1" dirty="0"/>
              <a:t>der Bärenhaut liegen</a:t>
            </a: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7459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921A1D-EE58-45DC-9087-DC4296687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0" y="791328"/>
            <a:ext cx="9613861" cy="1080938"/>
          </a:xfrm>
        </p:spPr>
        <p:txBody>
          <a:bodyPr/>
          <a:lstStyle/>
          <a:p>
            <a:r>
              <a:rPr lang="cs-CZ" dirty="0" err="1"/>
              <a:t>Konnotationen</a:t>
            </a:r>
            <a:r>
              <a:rPr lang="cs-CZ" dirty="0"/>
              <a:t> der Idiome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FC46C91-59C6-4D0B-B6EE-3BECE75C07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e-DE" altLang="cs-CZ" sz="2400" b="1" dirty="0"/>
              <a:t>Konnotationen – die die denotative Bedeutung überlagernden Bedeutungselemente, zusätzliche stilistische Markierungen, die die </a:t>
            </a:r>
            <a:r>
              <a:rPr lang="de-DE" altLang="cs-CZ" sz="2400" b="1" dirty="0" err="1"/>
              <a:t>Phraseme</a:t>
            </a:r>
            <a:r>
              <a:rPr lang="de-DE" altLang="cs-CZ" sz="2400" b="1" dirty="0"/>
              <a:t> semantisch anreichern </a:t>
            </a:r>
            <a:endParaRPr lang="cs-CZ" altLang="cs-CZ" sz="2400" b="1" dirty="0"/>
          </a:p>
          <a:p>
            <a:r>
              <a:rPr lang="de-DE" altLang="cs-CZ" sz="2400" b="1" dirty="0" err="1">
                <a:solidFill>
                  <a:srgbClr val="0070C0"/>
                </a:solidFill>
              </a:rPr>
              <a:t>Konnotierung</a:t>
            </a:r>
            <a:r>
              <a:rPr lang="de-DE" altLang="cs-CZ" sz="2400" b="1" dirty="0">
                <a:solidFill>
                  <a:srgbClr val="0070C0"/>
                </a:solidFill>
              </a:rPr>
              <a:t> betrifft: </a:t>
            </a:r>
            <a:endParaRPr lang="cs-CZ" altLang="cs-CZ" sz="2400" b="1" dirty="0">
              <a:solidFill>
                <a:srgbClr val="0070C0"/>
              </a:solidFill>
            </a:endParaRPr>
          </a:p>
          <a:p>
            <a:r>
              <a:rPr lang="de-DE" altLang="cs-CZ" sz="2400" b="1" dirty="0">
                <a:solidFill>
                  <a:srgbClr val="00B0F0"/>
                </a:solidFill>
              </a:rPr>
              <a:t>die kommunikative Ebene </a:t>
            </a:r>
            <a:r>
              <a:rPr lang="de-DE" altLang="cs-CZ" sz="2400" b="1" dirty="0"/>
              <a:t>(Stilebene, -schicht) des </a:t>
            </a:r>
            <a:r>
              <a:rPr lang="de-DE" altLang="cs-CZ" sz="2400" b="1" dirty="0" err="1"/>
              <a:t>Phrasemgebrauchs</a:t>
            </a:r>
            <a:r>
              <a:rPr lang="de-DE" altLang="cs-CZ" sz="2400" b="1" dirty="0"/>
              <a:t>:</a:t>
            </a:r>
            <a:endParaRPr lang="cs-CZ" altLang="cs-CZ" sz="2400" b="1" dirty="0"/>
          </a:p>
          <a:p>
            <a:r>
              <a:rPr lang="de-DE" altLang="cs-CZ" sz="2400" b="1" dirty="0"/>
              <a:t> </a:t>
            </a:r>
            <a:r>
              <a:rPr lang="de-DE" altLang="cs-CZ" sz="2400" b="1" dirty="0" err="1"/>
              <a:t>umg</a:t>
            </a:r>
            <a:r>
              <a:rPr lang="de-DE" altLang="cs-CZ" sz="2400" b="1" dirty="0"/>
              <a:t>.: </a:t>
            </a:r>
            <a:r>
              <a:rPr lang="de-DE" altLang="cs-CZ" sz="2400" b="1" i="1" dirty="0"/>
              <a:t>schon zum alten Eisen gehören</a:t>
            </a:r>
            <a:endParaRPr lang="cs-CZ" altLang="cs-CZ" sz="2400" b="1" i="1" dirty="0"/>
          </a:p>
          <a:p>
            <a:pPr>
              <a:buFontTx/>
              <a:buNone/>
            </a:pPr>
            <a:r>
              <a:rPr lang="cs-CZ" altLang="cs-CZ" sz="2400" b="1" i="1" dirty="0"/>
              <a:t>              </a:t>
            </a:r>
            <a:r>
              <a:rPr lang="de-DE" altLang="cs-CZ" sz="2400" b="1" i="1" dirty="0"/>
              <a:t>leben wie Gott in Frankreich</a:t>
            </a:r>
            <a:endParaRPr lang="cs-CZ" altLang="cs-CZ" sz="2400" b="1" dirty="0"/>
          </a:p>
          <a:p>
            <a:r>
              <a:rPr lang="cs-CZ" altLang="cs-CZ" sz="2400" b="1" i="1" dirty="0"/>
              <a:t> </a:t>
            </a:r>
            <a:r>
              <a:rPr lang="de-DE" altLang="cs-CZ" sz="2400" b="1" dirty="0"/>
              <a:t>salopp: </a:t>
            </a:r>
            <a:r>
              <a:rPr lang="de-DE" altLang="cs-CZ" sz="2400" b="1" i="1" dirty="0"/>
              <a:t>den Löffel abgeben</a:t>
            </a:r>
            <a:endParaRPr lang="cs-CZ" altLang="cs-CZ" sz="2400" b="1" dirty="0"/>
          </a:p>
          <a:p>
            <a:pPr>
              <a:buFontTx/>
              <a:buNone/>
            </a:pPr>
            <a:r>
              <a:rPr lang="de-DE" altLang="cs-CZ" sz="2400" b="1" i="1" dirty="0"/>
              <a:t>            die Latschen stehen lassen</a:t>
            </a:r>
            <a:endParaRPr lang="cs-CZ" altLang="cs-CZ" sz="2400" b="1" dirty="0"/>
          </a:p>
          <a:p>
            <a:pPr>
              <a:buFontTx/>
              <a:buNone/>
            </a:pPr>
            <a:r>
              <a:rPr lang="de-DE" altLang="cs-CZ" sz="2400" b="1" i="1" dirty="0"/>
              <a:t>           </a:t>
            </a:r>
            <a:r>
              <a:rPr lang="cs-CZ" altLang="cs-CZ" sz="2400" b="1" i="1" dirty="0"/>
              <a:t> </a:t>
            </a:r>
            <a:r>
              <a:rPr lang="de-DE" altLang="cs-CZ" sz="2400" b="1" i="1" dirty="0" err="1"/>
              <a:t>jn</a:t>
            </a:r>
            <a:r>
              <a:rPr lang="de-DE" altLang="cs-CZ" sz="2400" b="1" i="1" dirty="0"/>
              <a:t> in die Pfanne hauen</a:t>
            </a:r>
            <a:endParaRPr lang="cs-CZ" altLang="cs-CZ" sz="2400" b="1" dirty="0"/>
          </a:p>
          <a:p>
            <a:pPr>
              <a:buFontTx/>
              <a:buNone/>
            </a:pPr>
            <a:r>
              <a:rPr lang="de-DE" altLang="cs-CZ" sz="2400" b="1" i="1" dirty="0"/>
              <a:t>           </a:t>
            </a:r>
            <a:r>
              <a:rPr lang="cs-CZ" altLang="cs-CZ" sz="2400" b="1" i="1" dirty="0"/>
              <a:t> </a:t>
            </a:r>
            <a:r>
              <a:rPr lang="de-DE" altLang="cs-CZ" sz="2400" b="1" i="1" dirty="0"/>
              <a:t>einen in der Krone haben</a:t>
            </a:r>
            <a:endParaRPr lang="cs-CZ" altLang="cs-CZ" sz="2400" b="1" dirty="0"/>
          </a:p>
          <a:p>
            <a:pPr>
              <a:buFontTx/>
              <a:buNone/>
            </a:pPr>
            <a:r>
              <a:rPr lang="de-DE" altLang="cs-CZ" sz="2400" b="1" i="1" dirty="0"/>
              <a:t>          </a:t>
            </a:r>
            <a:r>
              <a:rPr lang="cs-CZ" altLang="cs-CZ" sz="2400" b="1" i="1" dirty="0"/>
              <a:t>  </a:t>
            </a:r>
            <a:r>
              <a:rPr lang="de-DE" altLang="cs-CZ" sz="2400" b="1" i="1" dirty="0"/>
              <a:t>die große Klappe schwingen</a:t>
            </a:r>
            <a:endParaRPr lang="cs-CZ" altLang="cs-CZ" sz="2400" b="1" dirty="0"/>
          </a:p>
          <a:p>
            <a:pPr>
              <a:buFontTx/>
              <a:buNone/>
            </a:pPr>
            <a:r>
              <a:rPr lang="de-DE" altLang="cs-CZ" sz="2400" b="1" i="1" dirty="0"/>
              <a:t>         </a:t>
            </a:r>
            <a:r>
              <a:rPr lang="cs-CZ" altLang="cs-CZ" sz="2400" b="1" i="1" dirty="0"/>
              <a:t>   </a:t>
            </a:r>
            <a:r>
              <a:rPr lang="de-DE" altLang="cs-CZ" sz="2400" b="1" i="1" dirty="0"/>
              <a:t>ein ungewaschenes Maul haben</a:t>
            </a:r>
            <a:endParaRPr lang="cs-CZ" altLang="cs-CZ" sz="24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6496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71768D-7C5A-455C-94A5-71993107A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Konnotationen</a:t>
            </a:r>
            <a:r>
              <a:rPr lang="cs-CZ" dirty="0"/>
              <a:t> der Idiome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44E909-6C36-478D-9BFB-9D16EFDF2D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de-DE" altLang="cs-CZ" sz="2400" dirty="0"/>
              <a:t>vulgär, derb: </a:t>
            </a:r>
            <a:r>
              <a:rPr lang="de-DE" altLang="cs-CZ" sz="2400" i="1" dirty="0"/>
              <a:t>am Arsch der Welt sein</a:t>
            </a:r>
            <a:endParaRPr lang="cs-CZ" altLang="cs-CZ" sz="2400" dirty="0"/>
          </a:p>
          <a:p>
            <a:pPr>
              <a:buFontTx/>
              <a:buNone/>
            </a:pPr>
            <a:r>
              <a:rPr lang="de-DE" altLang="cs-CZ" sz="2400" i="1" dirty="0"/>
              <a:t>                     </a:t>
            </a:r>
            <a:r>
              <a:rPr lang="cs-CZ" altLang="cs-CZ" sz="2400" i="1" dirty="0"/>
              <a:t>    </a:t>
            </a:r>
            <a:r>
              <a:rPr lang="de-DE" altLang="cs-CZ" sz="2400" i="1" dirty="0"/>
              <a:t>zum Kotzen sein</a:t>
            </a:r>
            <a:endParaRPr lang="cs-CZ" altLang="cs-CZ" sz="2400" dirty="0"/>
          </a:p>
          <a:p>
            <a:pPr>
              <a:buFontTx/>
              <a:buNone/>
            </a:pPr>
            <a:r>
              <a:rPr lang="de-DE" altLang="cs-CZ" sz="2400" i="1" dirty="0"/>
              <a:t>                    </a:t>
            </a:r>
            <a:r>
              <a:rPr lang="cs-CZ" altLang="cs-CZ" sz="2400" i="1" dirty="0"/>
              <a:t>     </a:t>
            </a:r>
            <a:r>
              <a:rPr lang="de-DE" altLang="cs-CZ" sz="2400" i="1" dirty="0" err="1"/>
              <a:t>jm</a:t>
            </a:r>
            <a:r>
              <a:rPr lang="de-DE" altLang="cs-CZ" sz="2400" i="1" dirty="0"/>
              <a:t> die Fresse polieren</a:t>
            </a:r>
            <a:endParaRPr lang="cs-CZ" altLang="cs-CZ" sz="2400" dirty="0"/>
          </a:p>
          <a:p>
            <a:pPr>
              <a:buFontTx/>
              <a:buNone/>
            </a:pPr>
            <a:r>
              <a:rPr lang="de-DE" altLang="cs-CZ" sz="2400" i="1" dirty="0"/>
              <a:t>                  </a:t>
            </a:r>
            <a:r>
              <a:rPr lang="cs-CZ" altLang="cs-CZ" sz="2400" i="1" dirty="0"/>
              <a:t>      </a:t>
            </a:r>
            <a:r>
              <a:rPr lang="de-DE" altLang="cs-CZ" sz="2400" i="1" dirty="0"/>
              <a:t> </a:t>
            </a:r>
            <a:r>
              <a:rPr lang="de-DE" altLang="cs-CZ" sz="2400" i="1" dirty="0" err="1"/>
              <a:t>jm</a:t>
            </a:r>
            <a:r>
              <a:rPr lang="de-DE" altLang="cs-CZ" sz="2400" i="1" dirty="0"/>
              <a:t> geht der Arsch mit Grundeis</a:t>
            </a:r>
            <a:endParaRPr lang="cs-CZ" altLang="cs-CZ" sz="2400" dirty="0"/>
          </a:p>
          <a:p>
            <a:pPr>
              <a:buFontTx/>
              <a:buNone/>
            </a:pPr>
            <a:r>
              <a:rPr lang="de-DE" altLang="cs-CZ" sz="2400" i="1" dirty="0"/>
              <a:t> </a:t>
            </a:r>
            <a:endParaRPr lang="cs-CZ" altLang="cs-CZ" sz="2400" dirty="0"/>
          </a:p>
          <a:p>
            <a:r>
              <a:rPr lang="de-DE" altLang="cs-CZ" sz="2400" dirty="0"/>
              <a:t>gehoben, feierlich: </a:t>
            </a:r>
            <a:r>
              <a:rPr lang="de-DE" altLang="cs-CZ" sz="2400" i="1" dirty="0"/>
              <a:t>das Zeitliche segnen</a:t>
            </a:r>
            <a:endParaRPr lang="cs-CZ" altLang="cs-CZ" sz="2400" dirty="0"/>
          </a:p>
          <a:p>
            <a:pPr>
              <a:buFontTx/>
              <a:buNone/>
            </a:pPr>
            <a:r>
              <a:rPr lang="de-DE" altLang="cs-CZ" sz="2400" i="1" dirty="0"/>
              <a:t>                             </a:t>
            </a:r>
            <a:r>
              <a:rPr lang="cs-CZ" altLang="cs-CZ" sz="2400" i="1" dirty="0"/>
              <a:t>    </a:t>
            </a:r>
            <a:r>
              <a:rPr lang="de-DE" altLang="cs-CZ" sz="2400" i="1" dirty="0"/>
              <a:t> aus dem Leben abberufen werden</a:t>
            </a:r>
            <a:endParaRPr lang="cs-CZ" altLang="cs-CZ" sz="2400" dirty="0"/>
          </a:p>
          <a:p>
            <a:pPr>
              <a:buFontTx/>
              <a:buNone/>
            </a:pPr>
            <a:r>
              <a:rPr lang="de-DE" altLang="cs-CZ" sz="2400" i="1" dirty="0"/>
              <a:t>                             </a:t>
            </a:r>
            <a:r>
              <a:rPr lang="cs-CZ" altLang="cs-CZ" sz="2400" i="1" dirty="0"/>
              <a:t>    </a:t>
            </a:r>
            <a:r>
              <a:rPr lang="de-DE" altLang="cs-CZ" sz="2400" i="1" dirty="0"/>
              <a:t> seine Hände in Unschuld waschen</a:t>
            </a:r>
            <a:endParaRPr lang="cs-CZ" altLang="cs-CZ" sz="2400" dirty="0"/>
          </a:p>
          <a:p>
            <a:pPr>
              <a:buFontTx/>
              <a:buNone/>
            </a:pPr>
            <a:r>
              <a:rPr lang="de-DE" altLang="cs-CZ" sz="2400" i="1" dirty="0"/>
              <a:t>                            </a:t>
            </a:r>
            <a:r>
              <a:rPr lang="cs-CZ" altLang="cs-CZ" sz="2400" i="1" dirty="0"/>
              <a:t>    </a:t>
            </a:r>
            <a:r>
              <a:rPr lang="de-DE" altLang="cs-CZ" sz="2400" i="1" dirty="0"/>
              <a:t> </a:t>
            </a:r>
            <a:r>
              <a:rPr lang="cs-CZ" altLang="cs-CZ" sz="2400" i="1" dirty="0"/>
              <a:t> </a:t>
            </a:r>
            <a:r>
              <a:rPr lang="de-DE" altLang="cs-CZ" sz="2400" i="1" dirty="0"/>
              <a:t>den bitteren Kelch bis zur Neige leeren müssen</a:t>
            </a:r>
            <a:endParaRPr lang="cs-CZ" altLang="cs-CZ" sz="2400" dirty="0"/>
          </a:p>
          <a:p>
            <a:r>
              <a:rPr lang="de-DE" altLang="cs-CZ" sz="2400" dirty="0"/>
              <a:t>offiziell: </a:t>
            </a:r>
            <a:r>
              <a:rPr lang="de-DE" altLang="cs-CZ" sz="2400" i="1" dirty="0"/>
              <a:t>kraft seines Amtes etw. tun</a:t>
            </a:r>
            <a:endParaRPr lang="cs-CZ" altLang="cs-CZ" sz="2400" dirty="0"/>
          </a:p>
          <a:p>
            <a:pPr>
              <a:buFontTx/>
              <a:buNone/>
            </a:pPr>
            <a:r>
              <a:rPr lang="de-DE" altLang="cs-CZ" sz="2400" i="1" dirty="0"/>
              <a:t>             </a:t>
            </a:r>
            <a:r>
              <a:rPr lang="cs-CZ" altLang="cs-CZ" sz="2400" i="1" dirty="0"/>
              <a:t>   </a:t>
            </a:r>
            <a:r>
              <a:rPr lang="de-DE" altLang="cs-CZ" sz="2400" i="1" dirty="0"/>
              <a:t> etw. ad acta legen</a:t>
            </a:r>
            <a:endParaRPr lang="cs-CZ" altLang="cs-CZ" sz="2400" dirty="0"/>
          </a:p>
          <a:p>
            <a:pPr>
              <a:buFontTx/>
              <a:buNone/>
            </a:pPr>
            <a:r>
              <a:rPr lang="de-DE" altLang="cs-CZ" sz="2400" i="1" dirty="0"/>
              <a:t>             </a:t>
            </a:r>
            <a:r>
              <a:rPr lang="cs-CZ" altLang="cs-CZ" sz="2400" i="1" dirty="0"/>
              <a:t>    </a:t>
            </a:r>
            <a:r>
              <a:rPr lang="de-DE" altLang="cs-CZ" sz="2400" i="1" dirty="0" err="1"/>
              <a:t>jn</a:t>
            </a:r>
            <a:r>
              <a:rPr lang="de-DE" altLang="cs-CZ" sz="2400" i="1" dirty="0"/>
              <a:t> abschlägig bescheiden</a:t>
            </a:r>
            <a:endParaRPr lang="cs-CZ" alt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8950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FB10C4-38BB-42B4-8AB2-2F6962026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 sz="3600" b="1" dirty="0"/>
              <a:t>Emotionale Bedingungen des </a:t>
            </a:r>
            <a:r>
              <a:rPr lang="de-DE" altLang="cs-CZ" sz="3600" b="1" dirty="0" err="1"/>
              <a:t>Phrasemgebrauchs</a:t>
            </a:r>
            <a:r>
              <a:rPr lang="de-DE" altLang="cs-CZ" sz="3600" b="1" dirty="0"/>
              <a:t>: Stilfärbungen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884026-080E-4E37-A9AA-223C8DB783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altLang="cs-CZ" sz="2400" b="1" dirty="0"/>
              <a:t> </a:t>
            </a:r>
            <a:r>
              <a:rPr lang="de-DE" altLang="cs-CZ" sz="2400" b="1" dirty="0">
                <a:solidFill>
                  <a:srgbClr val="00B050"/>
                </a:solidFill>
              </a:rPr>
              <a:t>scherzhaft: </a:t>
            </a:r>
            <a:r>
              <a:rPr lang="de-DE" altLang="cs-CZ" sz="2400" b="1" i="1" dirty="0"/>
              <a:t>im Adamskostüm sein</a:t>
            </a:r>
            <a:endParaRPr lang="cs-CZ" altLang="cs-CZ" sz="2400" b="1" dirty="0"/>
          </a:p>
          <a:p>
            <a:pPr>
              <a:buFontTx/>
              <a:buNone/>
            </a:pPr>
            <a:r>
              <a:rPr lang="de-DE" altLang="cs-CZ" sz="2400" b="1" i="1" dirty="0"/>
              <a:t>                 </a:t>
            </a:r>
            <a:r>
              <a:rPr lang="cs-CZ" altLang="cs-CZ" sz="2400" b="1" i="1" dirty="0"/>
              <a:t>       </a:t>
            </a:r>
            <a:r>
              <a:rPr lang="de-DE" altLang="cs-CZ" sz="2400" b="1" i="1" dirty="0"/>
              <a:t> </a:t>
            </a:r>
            <a:r>
              <a:rPr lang="de-DE" altLang="cs-CZ" sz="2400" b="1" i="1" dirty="0" err="1"/>
              <a:t>jn</a:t>
            </a:r>
            <a:r>
              <a:rPr lang="de-DE" altLang="cs-CZ" sz="2400" b="1" i="1" dirty="0"/>
              <a:t> hat der Esel im Galopp verloren</a:t>
            </a:r>
            <a:endParaRPr lang="cs-CZ" altLang="cs-CZ" sz="2400" b="1" dirty="0"/>
          </a:p>
          <a:p>
            <a:pPr>
              <a:buFontTx/>
              <a:buNone/>
            </a:pPr>
            <a:r>
              <a:rPr lang="de-DE" altLang="cs-CZ" sz="2400" b="1" i="1" dirty="0"/>
              <a:t>                </a:t>
            </a:r>
            <a:r>
              <a:rPr lang="cs-CZ" altLang="cs-CZ" sz="2400" b="1" i="1" dirty="0"/>
              <a:t>        </a:t>
            </a:r>
            <a:r>
              <a:rPr lang="de-DE" altLang="cs-CZ" sz="2400" b="1" i="1" dirty="0"/>
              <a:t> Da staunt der Laie und der Fachmann wundert sich.</a:t>
            </a:r>
            <a:endParaRPr lang="cs-CZ" altLang="cs-CZ" sz="2400" b="1" dirty="0"/>
          </a:p>
          <a:p>
            <a:pPr>
              <a:buFontTx/>
              <a:buNone/>
            </a:pPr>
            <a:r>
              <a:rPr lang="de-DE" altLang="cs-CZ" sz="2400" b="1" i="1" dirty="0"/>
              <a:t>                </a:t>
            </a:r>
            <a:r>
              <a:rPr lang="cs-CZ" altLang="cs-CZ" sz="2400" b="1" i="1" dirty="0"/>
              <a:t>       </a:t>
            </a:r>
            <a:r>
              <a:rPr lang="de-DE" altLang="cs-CZ" sz="2400" b="1" i="1" dirty="0"/>
              <a:t> zu etw. kommen wie die Jungfrau zum Kind</a:t>
            </a:r>
            <a:endParaRPr lang="cs-CZ" altLang="cs-CZ" sz="2400" b="1" i="1" dirty="0"/>
          </a:p>
          <a:p>
            <a:pPr>
              <a:buFontTx/>
              <a:buNone/>
            </a:pPr>
            <a:r>
              <a:rPr lang="de-DE" altLang="cs-CZ" sz="2400" b="1" i="1" dirty="0"/>
              <a:t>                </a:t>
            </a:r>
            <a:r>
              <a:rPr lang="cs-CZ" altLang="cs-CZ" sz="2400" b="1" i="1" dirty="0"/>
              <a:t>       </a:t>
            </a:r>
            <a:r>
              <a:rPr lang="de-DE" altLang="cs-CZ" sz="2400" b="1" i="1" dirty="0"/>
              <a:t> das älteste Gewerbe der Welt </a:t>
            </a:r>
            <a:endParaRPr lang="cs-CZ" altLang="cs-CZ" sz="2400" b="1" dirty="0"/>
          </a:p>
          <a:p>
            <a:r>
              <a:rPr lang="de-DE" altLang="cs-CZ" sz="2400" b="1" dirty="0">
                <a:solidFill>
                  <a:srgbClr val="00B050"/>
                </a:solidFill>
              </a:rPr>
              <a:t>ironisch</a:t>
            </a:r>
            <a:r>
              <a:rPr lang="de-DE" altLang="cs-CZ" sz="2400" b="1" dirty="0"/>
              <a:t>: </a:t>
            </a:r>
            <a:r>
              <a:rPr lang="de-DE" altLang="cs-CZ" sz="2400" b="1" i="1" dirty="0"/>
              <a:t>passen wie die Faust aufs Auge</a:t>
            </a:r>
            <a:endParaRPr lang="cs-CZ" altLang="cs-CZ" sz="2400" b="1" dirty="0"/>
          </a:p>
          <a:p>
            <a:pPr>
              <a:buFontTx/>
              <a:buNone/>
            </a:pPr>
            <a:r>
              <a:rPr lang="cs-CZ" altLang="cs-CZ" sz="2400" b="1" i="1" dirty="0"/>
              <a:t>      </a:t>
            </a:r>
            <a:r>
              <a:rPr lang="de-DE" altLang="cs-CZ" sz="2400" b="1" i="1" dirty="0"/>
              <a:t>             Da blieb kein Auge trocken </a:t>
            </a:r>
            <a:endParaRPr lang="cs-CZ" altLang="cs-CZ" sz="2400" b="1" dirty="0"/>
          </a:p>
          <a:p>
            <a:r>
              <a:rPr lang="de-DE" altLang="cs-CZ" sz="2400" b="1" dirty="0">
                <a:solidFill>
                  <a:srgbClr val="00B050"/>
                </a:solidFill>
              </a:rPr>
              <a:t>verhüllend, euphemistisch: </a:t>
            </a:r>
            <a:r>
              <a:rPr lang="de-DE" altLang="cs-CZ" sz="2400" b="1" i="1" dirty="0"/>
              <a:t>über den Jordan gehen</a:t>
            </a:r>
            <a:endParaRPr lang="cs-CZ" altLang="cs-CZ" sz="2400" b="1" dirty="0"/>
          </a:p>
          <a:p>
            <a:pPr>
              <a:buFontTx/>
              <a:buNone/>
            </a:pPr>
            <a:r>
              <a:rPr lang="de-DE" altLang="cs-CZ" sz="2400" b="1" i="1" dirty="0"/>
              <a:t>                                            </a:t>
            </a:r>
            <a:r>
              <a:rPr lang="cs-CZ" altLang="cs-CZ" sz="2400" b="1" i="1" dirty="0"/>
              <a:t>    </a:t>
            </a:r>
            <a:r>
              <a:rPr lang="de-DE" altLang="cs-CZ" sz="2400" b="1" i="1" dirty="0"/>
              <a:t>einen Seitensprung machen</a:t>
            </a:r>
            <a:endParaRPr lang="cs-CZ" altLang="cs-CZ" sz="2400" b="1" dirty="0"/>
          </a:p>
          <a:p>
            <a:pPr>
              <a:buFontTx/>
              <a:buNone/>
            </a:pPr>
            <a:r>
              <a:rPr lang="de-DE" altLang="cs-CZ" sz="2400" b="1" i="1" dirty="0"/>
              <a:t>                                           </a:t>
            </a:r>
            <a:r>
              <a:rPr lang="cs-CZ" altLang="cs-CZ" sz="2400" b="1" i="1" dirty="0"/>
              <a:t>     </a:t>
            </a:r>
            <a:r>
              <a:rPr lang="de-DE" altLang="cs-CZ" sz="2400" b="1" i="1" dirty="0"/>
              <a:t>Tüten kleben</a:t>
            </a:r>
            <a:endParaRPr lang="cs-CZ" altLang="cs-CZ" sz="2400" b="1" dirty="0"/>
          </a:p>
          <a:p>
            <a:r>
              <a:rPr lang="de-DE" altLang="cs-CZ" sz="2400" b="1" dirty="0">
                <a:solidFill>
                  <a:srgbClr val="00B050"/>
                </a:solidFill>
              </a:rPr>
              <a:t>abwertend, negativ, pejorativ</a:t>
            </a:r>
            <a:r>
              <a:rPr lang="de-DE" altLang="cs-CZ" sz="2400" b="1" dirty="0"/>
              <a:t>: </a:t>
            </a:r>
            <a:r>
              <a:rPr lang="de-DE" altLang="cs-CZ" sz="2400" b="1" i="1" dirty="0"/>
              <a:t>im trüben fischen</a:t>
            </a:r>
            <a:endParaRPr lang="cs-CZ" altLang="cs-CZ" sz="2400" b="1" dirty="0"/>
          </a:p>
          <a:p>
            <a:pPr>
              <a:buFontTx/>
              <a:buNone/>
            </a:pPr>
            <a:r>
              <a:rPr lang="de-DE" altLang="cs-CZ" sz="2400" b="1" i="1" dirty="0"/>
              <a:t>                                                </a:t>
            </a:r>
            <a:r>
              <a:rPr lang="cs-CZ" altLang="cs-CZ" sz="2400" b="1" i="1" dirty="0"/>
              <a:t>     </a:t>
            </a:r>
            <a:r>
              <a:rPr lang="de-DE" altLang="cs-CZ" sz="2400" b="1" i="1" dirty="0" err="1"/>
              <a:t>jm</a:t>
            </a:r>
            <a:r>
              <a:rPr lang="de-DE" altLang="cs-CZ" sz="2400" b="1" i="1" dirty="0"/>
              <a:t> einen Strick drehen                                      </a:t>
            </a:r>
            <a:endParaRPr lang="cs-CZ" altLang="cs-CZ" sz="2400" b="1" dirty="0"/>
          </a:p>
          <a:p>
            <a:r>
              <a:rPr lang="de-DE" altLang="cs-CZ" sz="2400" b="1" dirty="0">
                <a:solidFill>
                  <a:srgbClr val="00B050"/>
                </a:solidFill>
              </a:rPr>
              <a:t>wohlwollend, anerkennend</a:t>
            </a:r>
            <a:r>
              <a:rPr lang="de-DE" altLang="cs-CZ" sz="2400" b="1" dirty="0"/>
              <a:t>: </a:t>
            </a:r>
            <a:r>
              <a:rPr lang="de-DE" altLang="cs-CZ" sz="2400" b="1" i="1" dirty="0"/>
              <a:t> </a:t>
            </a:r>
            <a:r>
              <a:rPr lang="de-DE" altLang="cs-CZ" sz="2400" b="1" i="1" dirty="0" err="1"/>
              <a:t>jn</a:t>
            </a:r>
            <a:r>
              <a:rPr lang="de-DE" altLang="cs-CZ" sz="2400" b="1" i="1" dirty="0"/>
              <a:t> auf Händen tragen</a:t>
            </a:r>
            <a:endParaRPr lang="cs-CZ" altLang="cs-CZ" sz="2400" b="1" dirty="0"/>
          </a:p>
          <a:p>
            <a:pPr>
              <a:buFontTx/>
              <a:buNone/>
            </a:pPr>
            <a:r>
              <a:rPr lang="cs-CZ" altLang="cs-CZ" sz="2400" b="1" i="1" dirty="0"/>
              <a:t>  </a:t>
            </a:r>
            <a:r>
              <a:rPr lang="de-DE" altLang="cs-CZ" sz="2400" b="1" i="1" dirty="0"/>
              <a:t>                                             </a:t>
            </a:r>
            <a:r>
              <a:rPr lang="cs-CZ" altLang="cs-CZ" sz="2400" b="1" i="1" dirty="0"/>
              <a:t>   </a:t>
            </a:r>
            <a:r>
              <a:rPr lang="de-DE" altLang="cs-CZ" sz="2400" b="1" i="1" dirty="0"/>
              <a:t>mit </a:t>
            </a:r>
            <a:r>
              <a:rPr lang="de-DE" altLang="cs-CZ" sz="2400" b="1" i="1" dirty="0" err="1"/>
              <a:t>jm</a:t>
            </a:r>
            <a:r>
              <a:rPr lang="de-DE" altLang="cs-CZ" sz="2400" b="1" i="1" dirty="0"/>
              <a:t> Pferde stehlen können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4252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CD89E7-62DE-436F-BF18-9253B48D3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 dirty="0"/>
              <a:t>1. Einleitung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B59E43-E559-4D2F-AA0C-AE6E63D5DF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de-DE" altLang="cs-CZ" sz="2400" b="1" dirty="0"/>
              <a:t>Phraseologie – Teildisziplin der Lexikologie oder selbstständige Disziplin?</a:t>
            </a:r>
            <a:endParaRPr lang="cs-CZ" altLang="cs-CZ" sz="2400" b="1" dirty="0"/>
          </a:p>
          <a:p>
            <a:r>
              <a:rPr lang="de-DE" altLang="cs-CZ" sz="2400" b="1" dirty="0"/>
              <a:t>linguistische Disziplin, Wissenschaft oder Lehre, die sich mit der Erforschung der </a:t>
            </a:r>
            <a:r>
              <a:rPr lang="de-DE" altLang="cs-CZ" sz="2400" b="1" dirty="0">
                <a:solidFill>
                  <a:schemeClr val="bg1"/>
                </a:solidFill>
              </a:rPr>
              <a:t>festen Wortgruppen</a:t>
            </a:r>
            <a:r>
              <a:rPr lang="cs-CZ" altLang="cs-CZ" sz="2400" b="1" dirty="0">
                <a:solidFill>
                  <a:schemeClr val="bg1"/>
                </a:solidFill>
              </a:rPr>
              <a:t> </a:t>
            </a:r>
            <a:r>
              <a:rPr lang="de-DE" altLang="cs-CZ" sz="2400" b="1" dirty="0">
                <a:solidFill>
                  <a:schemeClr val="bg1"/>
                </a:solidFill>
              </a:rPr>
              <a:t>/</a:t>
            </a:r>
            <a:r>
              <a:rPr lang="cs-CZ" altLang="cs-CZ" sz="2400" b="1" dirty="0">
                <a:solidFill>
                  <a:schemeClr val="bg1"/>
                </a:solidFill>
              </a:rPr>
              <a:t> </a:t>
            </a:r>
            <a:r>
              <a:rPr lang="de-DE" altLang="cs-CZ" sz="2400" b="1" dirty="0">
                <a:solidFill>
                  <a:schemeClr val="bg1"/>
                </a:solidFill>
              </a:rPr>
              <a:t>Wortverbindungen </a:t>
            </a:r>
            <a:r>
              <a:rPr lang="de-DE" altLang="cs-CZ" sz="2400" b="1" dirty="0"/>
              <a:t>(Phraseologismen) beschäftigt</a:t>
            </a:r>
            <a:endParaRPr lang="cs-CZ" altLang="cs-CZ" sz="2400" b="1" dirty="0"/>
          </a:p>
          <a:p>
            <a:r>
              <a:rPr lang="de-DE" altLang="cs-CZ" sz="2400" b="1" dirty="0"/>
              <a:t>Bestand oder Inventar der </a:t>
            </a:r>
            <a:r>
              <a:rPr lang="de-DE" altLang="cs-CZ" sz="2400" b="1" dirty="0" err="1">
                <a:solidFill>
                  <a:schemeClr val="bg1"/>
                </a:solidFill>
              </a:rPr>
              <a:t>Phraseologisme</a:t>
            </a:r>
            <a:r>
              <a:rPr lang="cs-CZ" altLang="cs-CZ" sz="2400" b="1" dirty="0">
                <a:solidFill>
                  <a:schemeClr val="bg1"/>
                </a:solidFill>
              </a:rPr>
              <a:t>n</a:t>
            </a:r>
            <a:r>
              <a:rPr lang="cs-CZ" altLang="cs-CZ" sz="2400" b="1" dirty="0"/>
              <a:t>: </a:t>
            </a:r>
            <a:r>
              <a:rPr lang="cs-CZ" altLang="cs-CZ" sz="2400" b="1" dirty="0" err="1"/>
              <a:t>Redewendungen</a:t>
            </a:r>
            <a:r>
              <a:rPr lang="cs-CZ" altLang="cs-CZ" sz="2400" b="1" dirty="0"/>
              <a:t>, </a:t>
            </a:r>
            <a:r>
              <a:rPr lang="cs-CZ" altLang="cs-CZ" sz="2400" b="1" dirty="0" err="1"/>
              <a:t>Redensarten</a:t>
            </a:r>
            <a:r>
              <a:rPr lang="cs-CZ" altLang="cs-CZ" sz="2400" b="1" dirty="0"/>
              <a:t>, </a:t>
            </a:r>
            <a:r>
              <a:rPr lang="cs-CZ" altLang="cs-CZ" sz="2400" b="1" dirty="0" err="1"/>
              <a:t>Phraseme</a:t>
            </a:r>
            <a:r>
              <a:rPr lang="cs-CZ" altLang="cs-CZ" sz="2400" b="1" dirty="0"/>
              <a:t>, </a:t>
            </a:r>
            <a:r>
              <a:rPr lang="cs-CZ" altLang="cs-CZ" sz="2400" b="1" dirty="0" err="1"/>
              <a:t>Phraseolexeme</a:t>
            </a:r>
            <a:r>
              <a:rPr lang="cs-CZ" altLang="cs-CZ" sz="2400" b="1" dirty="0"/>
              <a:t>, Idiome…</a:t>
            </a:r>
            <a:endParaRPr lang="de-DE" altLang="cs-CZ" sz="2400" b="1" dirty="0"/>
          </a:p>
          <a:p>
            <a:pPr eaLnBrk="1" hangingPunct="1"/>
            <a:r>
              <a:rPr lang="de-DE" altLang="cs-CZ" sz="2400" b="1" dirty="0"/>
              <a:t>Merkwürdige und komplizierte Erscheinung der Sprache: Einheiten des lexikalischen Systems (Wörter/Lexeme) können sich zu mehr oder weniger festen Wortgruppen vereinen, deren Bedeutung sich vielmals aus der Bedeutung einzelner Glieder nicht erschließen lässt, sondern ist an die neu entstandene Gesamtheit gebunden</a:t>
            </a:r>
            <a:endParaRPr lang="cs-CZ" altLang="cs-CZ" sz="24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2744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F39716-5EE0-4A15-ACC3-B2903256E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 sz="3600" b="1" dirty="0"/>
              <a:t>Funktionsbereiche des </a:t>
            </a:r>
            <a:r>
              <a:rPr lang="de-DE" altLang="cs-CZ" sz="3600" b="1" dirty="0" err="1"/>
              <a:t>Phrasemgebrauchs</a:t>
            </a:r>
            <a:r>
              <a:rPr lang="de-DE" altLang="cs-CZ" sz="3600" b="1" dirty="0"/>
              <a:t>: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243FF0-794C-40B1-B1D6-F04D221DA6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de-DE" altLang="cs-CZ" sz="2400" b="1" dirty="0">
                <a:solidFill>
                  <a:srgbClr val="FF0000"/>
                </a:solidFill>
              </a:rPr>
              <a:t>juristisch</a:t>
            </a:r>
            <a:r>
              <a:rPr lang="de-DE" altLang="cs-CZ" sz="2400" b="1" dirty="0"/>
              <a:t>:   </a:t>
            </a:r>
            <a:r>
              <a:rPr lang="de-DE" altLang="cs-CZ" sz="2400" b="1" i="1" dirty="0"/>
              <a:t>an Eides Statt</a:t>
            </a:r>
            <a:endParaRPr lang="cs-CZ" altLang="cs-CZ" sz="2400" b="1" dirty="0"/>
          </a:p>
          <a:p>
            <a:pPr>
              <a:buFontTx/>
              <a:buNone/>
            </a:pPr>
            <a:r>
              <a:rPr lang="de-DE" altLang="cs-CZ" sz="2400" b="1" i="1" dirty="0"/>
              <a:t>                       etw. unter Beweis stellen</a:t>
            </a:r>
            <a:endParaRPr lang="cs-CZ" altLang="cs-CZ" sz="2400" b="1" dirty="0"/>
          </a:p>
          <a:p>
            <a:pPr>
              <a:buFontTx/>
              <a:buNone/>
            </a:pPr>
            <a:r>
              <a:rPr lang="de-DE" altLang="cs-CZ" sz="2400" b="1" i="1" dirty="0"/>
              <a:t>                      </a:t>
            </a:r>
            <a:r>
              <a:rPr lang="cs-CZ" altLang="cs-CZ" sz="2400" b="1" i="1" dirty="0"/>
              <a:t> </a:t>
            </a:r>
            <a:r>
              <a:rPr lang="de-DE" altLang="cs-CZ" sz="2400" b="1" i="1" dirty="0"/>
              <a:t>von Tisch und Bett getrennt</a:t>
            </a:r>
            <a:endParaRPr lang="cs-CZ" altLang="cs-CZ" sz="2400" b="1" dirty="0"/>
          </a:p>
          <a:p>
            <a:r>
              <a:rPr lang="de-DE" altLang="cs-CZ" sz="2400" b="1" dirty="0">
                <a:solidFill>
                  <a:srgbClr val="FF0000"/>
                </a:solidFill>
              </a:rPr>
              <a:t>Sport</a:t>
            </a:r>
            <a:r>
              <a:rPr lang="de-DE" altLang="cs-CZ" sz="2400" b="1" dirty="0"/>
              <a:t>: </a:t>
            </a:r>
            <a:r>
              <a:rPr lang="de-DE" altLang="cs-CZ" sz="2400" b="1" i="1" dirty="0"/>
              <a:t>ein Eigentor schießen </a:t>
            </a:r>
            <a:endParaRPr lang="cs-CZ" altLang="cs-CZ" sz="2400" b="1" dirty="0"/>
          </a:p>
          <a:p>
            <a:r>
              <a:rPr lang="de-DE" altLang="cs-CZ" sz="2400" b="1" dirty="0">
                <a:solidFill>
                  <a:srgbClr val="FF0000"/>
                </a:solidFill>
              </a:rPr>
              <a:t>Medizin</a:t>
            </a:r>
            <a:r>
              <a:rPr lang="de-DE" altLang="cs-CZ" sz="2400" b="1" dirty="0"/>
              <a:t>: </a:t>
            </a:r>
            <a:r>
              <a:rPr lang="de-DE" altLang="cs-CZ" sz="2400" b="1" i="1" dirty="0"/>
              <a:t>örtliche Betäubung</a:t>
            </a:r>
            <a:endParaRPr lang="cs-CZ" altLang="cs-CZ" sz="2400" b="1" dirty="0"/>
          </a:p>
          <a:p>
            <a:pPr>
              <a:buFontTx/>
              <a:buNone/>
            </a:pPr>
            <a:r>
              <a:rPr lang="cs-CZ" altLang="cs-CZ" sz="2400" b="1" i="1" dirty="0"/>
              <a:t>    </a:t>
            </a:r>
            <a:r>
              <a:rPr lang="de-DE" altLang="cs-CZ" sz="2400" b="1" i="1" dirty="0"/>
              <a:t>               </a:t>
            </a:r>
            <a:r>
              <a:rPr lang="cs-CZ" altLang="cs-CZ" sz="2400" b="1" i="1" dirty="0"/>
              <a:t>a</a:t>
            </a:r>
            <a:r>
              <a:rPr lang="de-DE" altLang="cs-CZ" sz="2400" b="1" i="1" dirty="0" err="1"/>
              <a:t>ns</a:t>
            </a:r>
            <a:r>
              <a:rPr lang="de-DE" altLang="cs-CZ" sz="2400" b="1" i="1" dirty="0"/>
              <a:t> Bett gefesselt sein</a:t>
            </a:r>
            <a:endParaRPr lang="cs-CZ" altLang="cs-CZ" b="1" dirty="0"/>
          </a:p>
          <a:p>
            <a:r>
              <a:rPr lang="de-DE" altLang="cs-CZ" sz="2400" b="1" dirty="0">
                <a:solidFill>
                  <a:srgbClr val="00B0F0"/>
                </a:solidFill>
              </a:rPr>
              <a:t>soziale</a:t>
            </a:r>
            <a:r>
              <a:rPr lang="de-DE" altLang="cs-CZ" sz="2400" b="1" dirty="0"/>
              <a:t> Geltung des </a:t>
            </a:r>
            <a:r>
              <a:rPr lang="de-DE" altLang="cs-CZ" sz="2400" b="1" dirty="0" err="1"/>
              <a:t>Phrasemgebrauchs</a:t>
            </a:r>
            <a:r>
              <a:rPr lang="de-DE" altLang="cs-CZ" sz="2400" b="1" dirty="0"/>
              <a:t>: </a:t>
            </a:r>
            <a:endParaRPr lang="cs-CZ" altLang="cs-CZ" sz="2400" b="1" dirty="0"/>
          </a:p>
          <a:p>
            <a:pPr>
              <a:buFontTx/>
              <a:buNone/>
            </a:pPr>
            <a:r>
              <a:rPr lang="cs-CZ" altLang="cs-CZ" sz="2400" b="1" dirty="0">
                <a:solidFill>
                  <a:srgbClr val="00B0F0"/>
                </a:solidFill>
              </a:rPr>
              <a:t>        </a:t>
            </a:r>
            <a:r>
              <a:rPr lang="de-DE" altLang="cs-CZ" sz="2400" b="1" dirty="0">
                <a:solidFill>
                  <a:srgbClr val="00B0F0"/>
                </a:solidFill>
              </a:rPr>
              <a:t>Jugendsprache</a:t>
            </a:r>
            <a:r>
              <a:rPr lang="de-DE" altLang="cs-CZ" sz="2400" b="1" dirty="0"/>
              <a:t>: </a:t>
            </a:r>
            <a:r>
              <a:rPr lang="de-DE" altLang="cs-CZ" sz="2400" b="1" i="1" dirty="0"/>
              <a:t>null Bock haben</a:t>
            </a:r>
            <a:r>
              <a:rPr lang="cs-CZ" altLang="cs-CZ" sz="2400" b="1" i="1" dirty="0"/>
              <a:t>, </a:t>
            </a:r>
            <a:r>
              <a:rPr lang="cs-CZ" altLang="cs-CZ" sz="2400" b="1" i="1" dirty="0" err="1"/>
              <a:t>eine</a:t>
            </a:r>
            <a:r>
              <a:rPr lang="cs-CZ" altLang="cs-CZ" sz="2400" b="1" i="1" dirty="0"/>
              <a:t> </a:t>
            </a:r>
            <a:r>
              <a:rPr lang="cs-CZ" altLang="cs-CZ" sz="2400" b="1" i="1" dirty="0" err="1"/>
              <a:t>Schnecke</a:t>
            </a:r>
            <a:r>
              <a:rPr lang="cs-CZ" altLang="cs-CZ" sz="2400" b="1" i="1" dirty="0"/>
              <a:t> </a:t>
            </a:r>
            <a:r>
              <a:rPr lang="cs-CZ" altLang="cs-CZ" sz="2400" b="1" i="1" dirty="0" err="1"/>
              <a:t>angraben</a:t>
            </a:r>
            <a:r>
              <a:rPr lang="de-DE" altLang="cs-CZ" b="1" i="1" dirty="0"/>
              <a:t>                </a:t>
            </a:r>
            <a:endParaRPr lang="cs-CZ" altLang="cs-CZ" b="1" dirty="0"/>
          </a:p>
          <a:p>
            <a:pPr>
              <a:buFontTx/>
              <a:buNone/>
            </a:pPr>
            <a:r>
              <a:rPr lang="cs-CZ" altLang="cs-CZ" sz="2400" b="1" dirty="0">
                <a:solidFill>
                  <a:srgbClr val="00B0F0"/>
                </a:solidFill>
              </a:rPr>
              <a:t>        </a:t>
            </a:r>
            <a:r>
              <a:rPr lang="de-DE" altLang="cs-CZ" sz="2400" b="1" dirty="0">
                <a:solidFill>
                  <a:srgbClr val="00B0F0"/>
                </a:solidFill>
              </a:rPr>
              <a:t>Familie</a:t>
            </a:r>
            <a:r>
              <a:rPr lang="de-DE" altLang="cs-CZ" sz="2400" b="1" dirty="0"/>
              <a:t>: </a:t>
            </a:r>
            <a:r>
              <a:rPr lang="de-DE" altLang="cs-CZ" sz="2400" b="1" i="1" dirty="0"/>
              <a:t>Pipi machen, klein machen</a:t>
            </a:r>
            <a:r>
              <a:rPr lang="cs-CZ" altLang="cs-CZ" sz="2400" b="1" i="1" dirty="0"/>
              <a:t>, in </a:t>
            </a:r>
            <a:r>
              <a:rPr lang="cs-CZ" altLang="cs-CZ" sz="2400" b="1" i="1" dirty="0" err="1"/>
              <a:t>die</a:t>
            </a:r>
            <a:r>
              <a:rPr lang="cs-CZ" altLang="cs-CZ" sz="2400" b="1" i="1" dirty="0"/>
              <a:t> </a:t>
            </a:r>
            <a:r>
              <a:rPr lang="cs-CZ" altLang="cs-CZ" sz="2400" b="1" i="1" dirty="0" err="1"/>
              <a:t>Waagerechte</a:t>
            </a:r>
            <a:r>
              <a:rPr lang="cs-CZ" altLang="cs-CZ" sz="2400" b="1" i="1" dirty="0"/>
              <a:t> </a:t>
            </a:r>
            <a:r>
              <a:rPr lang="cs-CZ" altLang="cs-CZ" sz="2400" b="1" i="1" dirty="0" err="1"/>
              <a:t>gehen</a:t>
            </a:r>
            <a:endParaRPr lang="cs-CZ" altLang="cs-CZ" sz="2400" b="1" dirty="0"/>
          </a:p>
          <a:p>
            <a:pPr>
              <a:buFontTx/>
              <a:buNone/>
            </a:pPr>
            <a:r>
              <a:rPr lang="de-DE" altLang="cs-CZ" sz="2400" b="1" i="1" dirty="0"/>
              <a:t>                  </a:t>
            </a:r>
            <a:endParaRPr lang="cs-CZ" altLang="cs-CZ" b="1" dirty="0"/>
          </a:p>
          <a:p>
            <a:pPr>
              <a:buFontTx/>
              <a:buNone/>
            </a:pPr>
            <a:r>
              <a:rPr lang="cs-CZ" altLang="cs-CZ" sz="2400" b="1" dirty="0">
                <a:solidFill>
                  <a:srgbClr val="00B0F0"/>
                </a:solidFill>
              </a:rPr>
              <a:t>     </a:t>
            </a:r>
            <a:r>
              <a:rPr lang="de-DE" altLang="cs-CZ" sz="2400" b="1" dirty="0">
                <a:solidFill>
                  <a:srgbClr val="00B0F0"/>
                </a:solidFill>
              </a:rPr>
              <a:t>  Bildungssprache</a:t>
            </a:r>
            <a:r>
              <a:rPr lang="de-DE" altLang="cs-CZ" sz="2400" b="1" dirty="0"/>
              <a:t>: </a:t>
            </a:r>
            <a:r>
              <a:rPr lang="de-DE" altLang="cs-CZ" sz="2400" b="1" i="1" dirty="0"/>
              <a:t>wie ein Damoklesschwert über </a:t>
            </a:r>
            <a:r>
              <a:rPr lang="de-DE" altLang="cs-CZ" sz="2400" b="1" i="1" dirty="0" err="1"/>
              <a:t>jm</a:t>
            </a:r>
            <a:r>
              <a:rPr lang="de-DE" altLang="cs-CZ" sz="2400" b="1" i="1" dirty="0"/>
              <a:t> hängen</a:t>
            </a:r>
            <a:endParaRPr lang="cs-CZ" altLang="cs-CZ" sz="2400" b="1" dirty="0"/>
          </a:p>
          <a:p>
            <a:pPr>
              <a:buFontTx/>
              <a:buNone/>
            </a:pPr>
            <a:r>
              <a:rPr lang="de-DE" altLang="cs-CZ" sz="2400" b="1" i="1" dirty="0"/>
              <a:t>                                </a:t>
            </a:r>
            <a:r>
              <a:rPr lang="cs-CZ" altLang="cs-CZ" sz="2400" b="1" i="1" dirty="0"/>
              <a:t> </a:t>
            </a:r>
            <a:r>
              <a:rPr lang="de-DE" altLang="cs-CZ" sz="2400" b="1" i="1" dirty="0"/>
              <a:t> ein Ritter von der traurigen Gestalt</a:t>
            </a:r>
            <a:endParaRPr lang="cs-CZ" altLang="cs-CZ" sz="2400" b="1" dirty="0"/>
          </a:p>
          <a:p>
            <a:pPr>
              <a:buFontTx/>
              <a:buNone/>
            </a:pPr>
            <a:r>
              <a:rPr lang="de-DE" altLang="cs-CZ" sz="2400" b="1" i="1" dirty="0"/>
              <a:t>                               </a:t>
            </a:r>
            <a:r>
              <a:rPr lang="cs-CZ" altLang="cs-CZ" sz="2400" b="1" i="1" dirty="0"/>
              <a:t>  </a:t>
            </a:r>
            <a:r>
              <a:rPr lang="de-DE" altLang="cs-CZ" sz="2400" b="1" i="1" dirty="0"/>
              <a:t> </a:t>
            </a:r>
            <a:r>
              <a:rPr lang="fr-FR" altLang="cs-CZ" sz="2400" b="1" i="1" dirty="0"/>
              <a:t>conditio sine qua non</a:t>
            </a:r>
            <a:r>
              <a:rPr lang="cs-CZ" altLang="cs-CZ" sz="2400" b="1" i="1" dirty="0"/>
              <a:t>,</a:t>
            </a:r>
            <a:r>
              <a:rPr lang="fr-FR" altLang="cs-CZ" sz="2400" b="1" i="1" dirty="0"/>
              <a:t> cherchez  la femme</a:t>
            </a:r>
            <a:endParaRPr lang="cs-CZ" altLang="cs-CZ" sz="24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4975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25E5CF-63B8-4964-AE50-E98088F75C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 dirty="0" err="1"/>
              <a:t>Regi</a:t>
            </a:r>
            <a:r>
              <a:rPr lang="cs-CZ" altLang="cs-CZ" dirty="0"/>
              <a:t>o</a:t>
            </a:r>
            <a:r>
              <a:rPr lang="de-DE" altLang="cs-CZ" dirty="0" err="1"/>
              <a:t>nalität</a:t>
            </a:r>
            <a:r>
              <a:rPr lang="de-DE" altLang="cs-CZ" dirty="0"/>
              <a:t> des </a:t>
            </a:r>
            <a:r>
              <a:rPr lang="de-DE" altLang="cs-CZ" dirty="0" err="1"/>
              <a:t>Phrasemgebrauchs</a:t>
            </a:r>
            <a:r>
              <a:rPr lang="de-DE" altLang="cs-CZ" dirty="0"/>
              <a:t>: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719A7C-48E1-48D5-987E-71693650B0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cs-CZ" b="1" dirty="0">
                <a:solidFill>
                  <a:srgbClr val="00B0F0"/>
                </a:solidFill>
              </a:rPr>
              <a:t>österreichisch</a:t>
            </a:r>
            <a:r>
              <a:rPr lang="de-DE" altLang="cs-CZ" b="1" dirty="0"/>
              <a:t>: </a:t>
            </a:r>
            <a:r>
              <a:rPr lang="de-DE" altLang="cs-CZ" b="1" i="1" dirty="0"/>
              <a:t>sich ziehen wie ein Strudelteig, ein/kein Leiberl </a:t>
            </a:r>
            <a:r>
              <a:rPr lang="cs-CZ" altLang="cs-CZ" b="1" i="1" dirty="0"/>
              <a:t>       </a:t>
            </a:r>
          </a:p>
          <a:p>
            <a:pPr marL="0" indent="0">
              <a:buNone/>
            </a:pPr>
            <a:r>
              <a:rPr lang="cs-CZ" altLang="cs-CZ" b="1" i="1" dirty="0"/>
              <a:t>                           </a:t>
            </a:r>
            <a:r>
              <a:rPr lang="de-DE" altLang="cs-CZ" b="1" i="1" dirty="0"/>
              <a:t>haben</a:t>
            </a:r>
          </a:p>
          <a:p>
            <a:r>
              <a:rPr lang="de-DE" altLang="cs-CZ" b="1" dirty="0" err="1">
                <a:solidFill>
                  <a:srgbClr val="00B0F0"/>
                </a:solidFill>
              </a:rPr>
              <a:t>schweizerdt</a:t>
            </a:r>
            <a:r>
              <a:rPr lang="de-DE" altLang="cs-CZ" b="1" dirty="0"/>
              <a:t>.: </a:t>
            </a:r>
            <a:r>
              <a:rPr lang="de-DE" altLang="cs-CZ" b="1" i="1" dirty="0"/>
              <a:t>ein </a:t>
            </a:r>
            <a:r>
              <a:rPr lang="de-DE" altLang="cs-CZ" b="1" i="1" dirty="0" err="1"/>
              <a:t>Extrazüglein</a:t>
            </a:r>
            <a:r>
              <a:rPr lang="de-DE" altLang="cs-CZ" b="1" i="1" dirty="0"/>
              <a:t> fahren</a:t>
            </a:r>
          </a:p>
          <a:p>
            <a:r>
              <a:rPr lang="de-DE" altLang="cs-CZ" b="1" dirty="0">
                <a:solidFill>
                  <a:srgbClr val="00B0F0"/>
                </a:solidFill>
              </a:rPr>
              <a:t>berlinisch</a:t>
            </a:r>
            <a:r>
              <a:rPr lang="de-DE" altLang="cs-CZ" b="1" dirty="0"/>
              <a:t>: </a:t>
            </a:r>
            <a:r>
              <a:rPr lang="de-DE" altLang="cs-CZ" b="1" i="1" dirty="0"/>
              <a:t>etw. </a:t>
            </a:r>
            <a:r>
              <a:rPr lang="cs-CZ" altLang="cs-CZ" b="1" i="1" dirty="0"/>
              <a:t>a</a:t>
            </a:r>
            <a:r>
              <a:rPr lang="de-DE" altLang="cs-CZ" b="1" i="1" dirty="0"/>
              <a:t>u</a:t>
            </a:r>
            <a:r>
              <a:rPr lang="cs-CZ" altLang="cs-CZ" b="1" i="1" dirty="0"/>
              <a:t>s </a:t>
            </a:r>
            <a:r>
              <a:rPr lang="de-DE" altLang="cs-CZ" b="1" i="1" dirty="0"/>
              <a:t>Daffke tun</a:t>
            </a:r>
          </a:p>
          <a:p>
            <a:r>
              <a:rPr lang="de-DE" altLang="cs-CZ" b="1" dirty="0" err="1">
                <a:solidFill>
                  <a:srgbClr val="00B0F0"/>
                </a:solidFill>
              </a:rPr>
              <a:t>ostmitteldt</a:t>
            </a:r>
            <a:r>
              <a:rPr lang="de-DE" altLang="cs-CZ" b="1" dirty="0"/>
              <a:t>.: </a:t>
            </a:r>
            <a:r>
              <a:rPr lang="de-DE" altLang="cs-CZ" b="1" i="1" dirty="0"/>
              <a:t>auf der Plauze liegen</a:t>
            </a: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5676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A4D07C-3BBF-45F3-8C7C-A76B5B4ED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 b="1" dirty="0"/>
              <a:t>Zeitgebundenheit des </a:t>
            </a:r>
            <a:r>
              <a:rPr lang="de-DE" altLang="cs-CZ" b="1" dirty="0" err="1"/>
              <a:t>Phrasemgebrauchs</a:t>
            </a:r>
            <a:r>
              <a:rPr lang="de-DE" altLang="cs-CZ" b="1" dirty="0"/>
              <a:t>: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72E495-D293-4FED-B6FB-5B7EF98A71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cs-CZ" b="1" dirty="0">
                <a:solidFill>
                  <a:srgbClr val="00B0F0"/>
                </a:solidFill>
              </a:rPr>
              <a:t>Archaismen</a:t>
            </a:r>
            <a:r>
              <a:rPr lang="de-DE" altLang="cs-CZ" b="1" dirty="0"/>
              <a:t>: </a:t>
            </a:r>
            <a:r>
              <a:rPr lang="de-DE" altLang="cs-CZ" b="1" i="1" dirty="0"/>
              <a:t>den Bund der Ehe eingehen</a:t>
            </a:r>
          </a:p>
          <a:p>
            <a:pPr>
              <a:buFontTx/>
              <a:buNone/>
            </a:pPr>
            <a:r>
              <a:rPr lang="de-DE" altLang="cs-CZ" b="1" i="1" dirty="0"/>
              <a:t>   </a:t>
            </a:r>
            <a:r>
              <a:rPr lang="cs-CZ" altLang="cs-CZ" b="1" i="1" dirty="0"/>
              <a:t>                    </a:t>
            </a:r>
            <a:r>
              <a:rPr lang="de-DE" altLang="cs-CZ" b="1" i="1" dirty="0"/>
              <a:t>auf Gedeih und Verderb</a:t>
            </a:r>
          </a:p>
          <a:p>
            <a:pPr>
              <a:buFontTx/>
              <a:buNone/>
            </a:pPr>
            <a:r>
              <a:rPr lang="de-DE" altLang="cs-CZ" b="1" i="1" dirty="0"/>
              <a:t>   </a:t>
            </a:r>
            <a:r>
              <a:rPr lang="cs-CZ" altLang="cs-CZ" b="1" i="1" dirty="0"/>
              <a:t>                    </a:t>
            </a:r>
            <a:r>
              <a:rPr lang="de-DE" altLang="cs-CZ" b="1" i="1" dirty="0"/>
              <a:t>von der Wiege bis zur Bahre</a:t>
            </a:r>
          </a:p>
          <a:p>
            <a:pPr>
              <a:buFontTx/>
              <a:buNone/>
            </a:pPr>
            <a:r>
              <a:rPr lang="de-DE" altLang="cs-CZ" b="1" i="1" dirty="0"/>
              <a:t>   </a:t>
            </a:r>
            <a:r>
              <a:rPr lang="cs-CZ" altLang="cs-CZ" b="1" i="1" dirty="0"/>
              <a:t>                    </a:t>
            </a:r>
            <a:r>
              <a:rPr lang="de-DE" altLang="cs-CZ" b="1" i="1" dirty="0"/>
              <a:t>Maulaffen feilhalten</a:t>
            </a:r>
          </a:p>
          <a:p>
            <a:pPr>
              <a:buFontTx/>
              <a:buNone/>
            </a:pPr>
            <a:r>
              <a:rPr lang="de-DE" altLang="cs-CZ" b="1" i="1" dirty="0"/>
              <a:t>   </a:t>
            </a:r>
            <a:r>
              <a:rPr lang="cs-CZ" altLang="cs-CZ" b="1" i="1" dirty="0"/>
              <a:t>                    </a:t>
            </a:r>
            <a:r>
              <a:rPr lang="de-DE" altLang="cs-CZ" b="1" i="1" dirty="0"/>
              <a:t>in die Bredouille geraten</a:t>
            </a:r>
          </a:p>
          <a:p>
            <a:r>
              <a:rPr lang="de-DE" altLang="cs-CZ" b="1" dirty="0">
                <a:solidFill>
                  <a:srgbClr val="00B0F0"/>
                </a:solidFill>
              </a:rPr>
              <a:t>Neologismen</a:t>
            </a:r>
            <a:r>
              <a:rPr lang="de-DE" altLang="cs-CZ" b="1" dirty="0"/>
              <a:t>: </a:t>
            </a:r>
            <a:r>
              <a:rPr lang="de-DE" altLang="cs-CZ" b="1" i="1" dirty="0"/>
              <a:t>ganz down sein</a:t>
            </a:r>
            <a:endParaRPr lang="de-DE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6926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882E97-A178-49F7-9DED-638137EA5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 sz="3600" b="1" dirty="0"/>
              <a:t>3. Kontrastive/Konfrontative Phraseologie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5656CA-F847-4151-9B76-F56647D952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cs-CZ" sz="2400" b="1" dirty="0"/>
              <a:t>die vergleichende (interlinguale) Untersuchung der phraseologischen Systeme von zwei oder mehr Sprachen</a:t>
            </a:r>
          </a:p>
          <a:p>
            <a:r>
              <a:rPr lang="de-DE" altLang="cs-CZ" sz="2400" b="1" dirty="0"/>
              <a:t>Herausarbeiten der Gemeinsamkeiten und Unterschiede </a:t>
            </a:r>
          </a:p>
          <a:p>
            <a:r>
              <a:rPr lang="de-DE" altLang="cs-CZ" sz="2400" b="1" dirty="0"/>
              <a:t>Ergebnisse: neue Einsichten für die (intralinguale) Betrachtung einer Einzelsprache</a:t>
            </a:r>
          </a:p>
          <a:p>
            <a:r>
              <a:rPr lang="de-DE" altLang="cs-CZ" sz="2400" b="1" dirty="0"/>
              <a:t>Quellen- und Zielsprache: Suche nach einem Äquivalent (einer Entsprechung)</a:t>
            </a:r>
            <a:endParaRPr lang="cs-CZ" altLang="cs-CZ" sz="24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4643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EDA5C4-9067-4F46-81E9-42AE87A5F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 dirty="0"/>
              <a:t>Äquivalenztypen: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D08F123-82A7-4A74-8769-27F030CB3A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09600" indent="-609600">
              <a:buFontTx/>
              <a:buAutoNum type="arabicPeriod"/>
            </a:pPr>
            <a:r>
              <a:rPr lang="de-DE" altLang="cs-CZ" sz="2000" b="1" dirty="0">
                <a:solidFill>
                  <a:srgbClr val="002060"/>
                </a:solidFill>
              </a:rPr>
              <a:t>Volläquivalenz</a:t>
            </a:r>
            <a:r>
              <a:rPr lang="de-DE" altLang="cs-CZ" sz="2000" b="1" dirty="0"/>
              <a:t> </a:t>
            </a:r>
            <a:endParaRPr lang="cs-CZ" altLang="cs-CZ" sz="2000" b="1" dirty="0"/>
          </a:p>
          <a:p>
            <a:pPr marL="1371600" lvl="2" indent="-457200"/>
            <a:r>
              <a:rPr lang="de-DE" altLang="cs-CZ" sz="2000" b="1" dirty="0"/>
              <a:t>morphosyntaktische und lexisch-semantische</a:t>
            </a:r>
            <a:endParaRPr lang="cs-CZ" altLang="cs-CZ" sz="2000" b="1" dirty="0"/>
          </a:p>
          <a:p>
            <a:pPr marL="1371600" lvl="2" indent="-457200"/>
            <a:r>
              <a:rPr lang="de-DE" altLang="cs-CZ" sz="2000" b="1" dirty="0"/>
              <a:t>Identität in der Quellen- und Zielsprache</a:t>
            </a:r>
            <a:r>
              <a:rPr lang="de-DE" altLang="cs-CZ" sz="2000" b="1" i="1" dirty="0"/>
              <a:t>   (Dt.-Tsch.)</a:t>
            </a:r>
            <a:endParaRPr lang="cs-CZ" altLang="cs-CZ" sz="2000" b="1" dirty="0"/>
          </a:p>
          <a:p>
            <a:pPr marL="1752600" lvl="3" indent="-381000"/>
            <a:r>
              <a:rPr lang="de-DE" altLang="cs-CZ" b="1" i="1" dirty="0"/>
              <a:t>den Teufel an die Wand malen – </a:t>
            </a:r>
            <a:r>
              <a:rPr lang="de-DE" altLang="cs-CZ" b="1" i="1" dirty="0" err="1"/>
              <a:t>malovat</a:t>
            </a:r>
            <a:r>
              <a:rPr lang="de-DE" altLang="cs-CZ" b="1" i="1" dirty="0"/>
              <a:t> </a:t>
            </a:r>
            <a:r>
              <a:rPr lang="cs-CZ" altLang="cs-CZ" b="1" i="1" dirty="0"/>
              <a:t>čerta na zeď</a:t>
            </a:r>
            <a:endParaRPr lang="cs-CZ" altLang="cs-CZ" b="1" dirty="0"/>
          </a:p>
          <a:p>
            <a:pPr marL="1752600" lvl="3" indent="-381000"/>
            <a:r>
              <a:rPr lang="cs-CZ" altLang="cs-CZ" b="1" i="1" dirty="0"/>
              <a:t>den </a:t>
            </a:r>
            <a:r>
              <a:rPr lang="cs-CZ" altLang="cs-CZ" b="1" i="1" dirty="0" err="1"/>
              <a:t>Bock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zum</a:t>
            </a:r>
            <a:r>
              <a:rPr lang="cs-CZ" altLang="cs-CZ" b="1" i="1" dirty="0"/>
              <a:t> G</a:t>
            </a:r>
            <a:r>
              <a:rPr lang="de-DE" altLang="cs-CZ" b="1" i="1" dirty="0" err="1"/>
              <a:t>ärtner</a:t>
            </a:r>
            <a:r>
              <a:rPr lang="de-DE" altLang="cs-CZ" b="1" i="1" dirty="0"/>
              <a:t> machen – </a:t>
            </a:r>
            <a:r>
              <a:rPr lang="de-DE" altLang="cs-CZ" b="1" i="1" dirty="0" err="1"/>
              <a:t>udělat</a:t>
            </a:r>
            <a:r>
              <a:rPr lang="de-DE" altLang="cs-CZ" b="1" i="1" dirty="0"/>
              <a:t> </a:t>
            </a:r>
            <a:r>
              <a:rPr lang="cs-CZ" altLang="cs-CZ" b="1" i="1" dirty="0"/>
              <a:t>kozla zahradníkem</a:t>
            </a:r>
          </a:p>
          <a:p>
            <a:pPr marL="1752600" lvl="3" indent="-381000"/>
            <a:r>
              <a:rPr lang="de-DE" altLang="cs-CZ" b="1" i="1" dirty="0"/>
              <a:t>sich den Kopf zerbrechen – </a:t>
            </a:r>
            <a:r>
              <a:rPr lang="de-DE" altLang="cs-CZ" b="1" i="1" dirty="0" err="1"/>
              <a:t>romperse</a:t>
            </a:r>
            <a:r>
              <a:rPr lang="de-DE" altLang="cs-CZ" b="1" i="1" dirty="0"/>
              <a:t> la </a:t>
            </a:r>
            <a:r>
              <a:rPr lang="de-DE" altLang="cs-CZ" b="1" i="1" dirty="0" err="1"/>
              <a:t>cabeza</a:t>
            </a:r>
            <a:r>
              <a:rPr lang="de-DE" altLang="cs-CZ" b="1" i="1" dirty="0"/>
              <a:t> (Dt.-Spanisch) </a:t>
            </a:r>
            <a:endParaRPr lang="de-DE" altLang="cs-CZ" b="1" dirty="0"/>
          </a:p>
          <a:p>
            <a:pPr marL="609600" indent="-609600">
              <a:buFontTx/>
              <a:buAutoNum type="arabicPeriod" startAt="2"/>
            </a:pPr>
            <a:r>
              <a:rPr lang="de-DE" altLang="cs-CZ" sz="2000" b="1" dirty="0">
                <a:solidFill>
                  <a:srgbClr val="002060"/>
                </a:solidFill>
              </a:rPr>
              <a:t>Teiläquivalenz </a:t>
            </a:r>
            <a:endParaRPr lang="cs-CZ" altLang="cs-CZ" sz="2000" b="1" dirty="0">
              <a:solidFill>
                <a:srgbClr val="002060"/>
              </a:solidFill>
            </a:endParaRPr>
          </a:p>
          <a:p>
            <a:pPr marL="1371600" lvl="2" indent="-457200"/>
            <a:r>
              <a:rPr lang="de-DE" altLang="cs-CZ" sz="2000" b="1" dirty="0"/>
              <a:t>kleinere morphosyntaktische und lexisch-semantische Unterschiede:</a:t>
            </a:r>
            <a:endParaRPr lang="cs-CZ" altLang="cs-CZ" sz="2000" b="1" dirty="0"/>
          </a:p>
          <a:p>
            <a:pPr marL="1752600" lvl="3" indent="-381000"/>
            <a:r>
              <a:rPr lang="cs-CZ" altLang="cs-CZ" b="1" i="1" dirty="0"/>
              <a:t>j</a:t>
            </a:r>
            <a:r>
              <a:rPr lang="de-DE" altLang="cs-CZ" b="1" i="1" dirty="0"/>
              <a:t>d</a:t>
            </a:r>
            <a:r>
              <a:rPr lang="cs-CZ" altLang="cs-CZ" b="1" i="1" dirty="0"/>
              <a:t>m</a:t>
            </a:r>
            <a:r>
              <a:rPr lang="de-DE" altLang="cs-CZ" b="1" i="1" dirty="0"/>
              <a:t>.</a:t>
            </a:r>
            <a:r>
              <a:rPr lang="cs-CZ" altLang="cs-CZ" b="1" i="1" dirty="0"/>
              <a:t> den </a:t>
            </a:r>
            <a:r>
              <a:rPr lang="cs-CZ" altLang="cs-CZ" b="1" i="1" dirty="0" err="1"/>
              <a:t>Floh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ins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Ohr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setzen</a:t>
            </a:r>
            <a:r>
              <a:rPr lang="cs-CZ" altLang="cs-CZ" b="1" i="1" dirty="0"/>
              <a:t>  - </a:t>
            </a:r>
            <a:r>
              <a:rPr lang="de-DE" altLang="cs-CZ" b="1" i="1" dirty="0"/>
              <a:t>tsch.: </a:t>
            </a:r>
            <a:r>
              <a:rPr lang="cs-CZ" altLang="cs-CZ" b="1" i="1" dirty="0"/>
              <a:t>nasadit brouka do hlavy</a:t>
            </a:r>
            <a:r>
              <a:rPr lang="de-DE" altLang="cs-CZ" b="1" i="1" dirty="0"/>
              <a:t> („</a:t>
            </a:r>
            <a:r>
              <a:rPr lang="de-DE" altLang="cs-CZ" b="1" i="1" dirty="0" err="1"/>
              <a:t>jdm</a:t>
            </a:r>
            <a:r>
              <a:rPr lang="de-DE" altLang="cs-CZ" b="1" i="1" dirty="0"/>
              <a:t>. den </a:t>
            </a:r>
            <a:r>
              <a:rPr lang="de-DE" altLang="cs-CZ" b="1" i="1" u="sng" dirty="0"/>
              <a:t>Käfer</a:t>
            </a:r>
            <a:r>
              <a:rPr lang="de-DE" altLang="cs-CZ" b="1" i="1" dirty="0"/>
              <a:t> in den </a:t>
            </a:r>
            <a:r>
              <a:rPr lang="de-DE" altLang="cs-CZ" b="1" i="1" u="sng" dirty="0"/>
              <a:t>Kopf </a:t>
            </a:r>
            <a:r>
              <a:rPr lang="de-DE" altLang="cs-CZ" b="1" i="1" dirty="0"/>
              <a:t>setzen“) – </a:t>
            </a:r>
            <a:r>
              <a:rPr lang="de-DE" altLang="cs-CZ" b="1" i="1" dirty="0" err="1"/>
              <a:t>sp</a:t>
            </a:r>
            <a:r>
              <a:rPr lang="de-DE" altLang="cs-CZ" b="1" i="1" dirty="0"/>
              <a:t>.: </a:t>
            </a:r>
            <a:r>
              <a:rPr lang="de-DE" altLang="cs-CZ" b="1" i="1" dirty="0" err="1"/>
              <a:t>echar</a:t>
            </a:r>
            <a:r>
              <a:rPr lang="de-DE" altLang="cs-CZ" b="1" i="1" dirty="0"/>
              <a:t> a </a:t>
            </a:r>
            <a:r>
              <a:rPr lang="de-DE" altLang="cs-CZ" b="1" i="1" dirty="0" err="1"/>
              <a:t>alguien</a:t>
            </a:r>
            <a:r>
              <a:rPr lang="de-DE" altLang="cs-CZ" b="1" i="1" dirty="0"/>
              <a:t> la </a:t>
            </a:r>
            <a:r>
              <a:rPr lang="de-DE" altLang="cs-CZ" b="1" i="1" dirty="0" err="1"/>
              <a:t>pulga</a:t>
            </a:r>
            <a:r>
              <a:rPr lang="de-DE" altLang="cs-CZ" b="1" i="1" dirty="0"/>
              <a:t> </a:t>
            </a:r>
            <a:r>
              <a:rPr lang="de-DE" altLang="cs-CZ" b="1" i="1" dirty="0" err="1"/>
              <a:t>tras</a:t>
            </a:r>
            <a:r>
              <a:rPr lang="de-DE" altLang="cs-CZ" b="1" i="1" dirty="0"/>
              <a:t> la </a:t>
            </a:r>
            <a:r>
              <a:rPr lang="de-DE" altLang="cs-CZ" b="1" i="1" dirty="0" err="1"/>
              <a:t>oreja</a:t>
            </a:r>
            <a:r>
              <a:rPr lang="de-DE" altLang="cs-CZ" b="1" i="1" dirty="0"/>
              <a:t> („</a:t>
            </a:r>
            <a:r>
              <a:rPr lang="de-DE" altLang="cs-CZ" b="1" i="1" dirty="0" err="1"/>
              <a:t>jdm</a:t>
            </a:r>
            <a:r>
              <a:rPr lang="de-DE" altLang="cs-CZ" b="1" i="1" dirty="0"/>
              <a:t>. einen Floh </a:t>
            </a:r>
            <a:r>
              <a:rPr lang="de-DE" altLang="cs-CZ" b="1" i="1" u="sng" dirty="0"/>
              <a:t>hinter</a:t>
            </a:r>
            <a:r>
              <a:rPr lang="de-DE" altLang="cs-CZ" b="1" i="1" dirty="0"/>
              <a:t> das Ohr setzen/geben)</a:t>
            </a:r>
            <a:endParaRPr lang="de-DE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7521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BE0FE4-311A-4B6E-9459-24883E8B0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 dirty="0"/>
              <a:t>Äquivalenztypen: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E7AA57-8BF7-4CAB-996E-4CC1524D15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FontTx/>
              <a:buAutoNum type="arabicPeriod" startAt="3"/>
            </a:pPr>
            <a:r>
              <a:rPr lang="de-DE" altLang="cs-CZ" b="1" dirty="0">
                <a:solidFill>
                  <a:srgbClr val="002060"/>
                </a:solidFill>
              </a:rPr>
              <a:t>semantische Äquivalenz</a:t>
            </a:r>
            <a:r>
              <a:rPr lang="cs-CZ" altLang="cs-CZ" dirty="0">
                <a:solidFill>
                  <a:srgbClr val="002060"/>
                </a:solidFill>
              </a:rPr>
              <a:t>:</a:t>
            </a:r>
            <a:r>
              <a:rPr lang="de-DE" altLang="cs-CZ" dirty="0">
                <a:solidFill>
                  <a:srgbClr val="002060"/>
                </a:solidFill>
              </a:rPr>
              <a:t> </a:t>
            </a:r>
            <a:r>
              <a:rPr lang="de-DE" altLang="cs-CZ" b="1" dirty="0"/>
              <a:t>unterschiedlich konstruierte </a:t>
            </a:r>
            <a:r>
              <a:rPr lang="de-DE" altLang="cs-CZ" b="1" dirty="0" err="1"/>
              <a:t>Phraseme</a:t>
            </a:r>
            <a:r>
              <a:rPr lang="de-DE" altLang="cs-CZ" b="1" dirty="0"/>
              <a:t> – unterschiedliche Bilder bei der Bedeutungsidentität: </a:t>
            </a:r>
            <a:endParaRPr lang="cs-CZ" altLang="cs-CZ" b="1" dirty="0"/>
          </a:p>
          <a:p>
            <a:pPr marL="1371600" lvl="2" indent="-457200"/>
            <a:r>
              <a:rPr lang="de-DE" altLang="cs-CZ" b="1" i="1" dirty="0"/>
              <a:t>nicht auf den Mund gefallen sein – </a:t>
            </a:r>
            <a:r>
              <a:rPr lang="de-DE" altLang="cs-CZ" b="1" dirty="0" err="1"/>
              <a:t>tsch</a:t>
            </a:r>
            <a:r>
              <a:rPr lang="de-DE" altLang="cs-CZ" b="1" i="1" dirty="0"/>
              <a:t>: m</a:t>
            </a:r>
            <a:r>
              <a:rPr lang="cs-CZ" altLang="cs-CZ" b="1" i="1" dirty="0" err="1"/>
              <a:t>ít</a:t>
            </a:r>
            <a:r>
              <a:rPr lang="cs-CZ" altLang="cs-CZ" b="1" i="1" dirty="0"/>
              <a:t> dobře proříznutou pusu/hubu („den </a:t>
            </a:r>
            <a:r>
              <a:rPr lang="cs-CZ" altLang="cs-CZ" b="1" i="1" dirty="0" err="1"/>
              <a:t>Mund</a:t>
            </a:r>
            <a:r>
              <a:rPr lang="cs-CZ" altLang="cs-CZ" b="1" i="1" dirty="0"/>
              <a:t>/</a:t>
            </a:r>
            <a:r>
              <a:rPr lang="cs-CZ" altLang="cs-CZ" b="1" i="1" dirty="0" err="1"/>
              <a:t>das</a:t>
            </a:r>
            <a:r>
              <a:rPr lang="cs-CZ" altLang="cs-CZ" b="1" i="1" dirty="0"/>
              <a:t> Maul gut </a:t>
            </a:r>
            <a:r>
              <a:rPr lang="cs-CZ" altLang="cs-CZ" b="1" i="1" dirty="0" err="1"/>
              <a:t>aufgeschnitten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haben</a:t>
            </a:r>
            <a:r>
              <a:rPr lang="cs-CZ" altLang="cs-CZ" b="1" i="1" dirty="0"/>
              <a:t>“) - no </a:t>
            </a:r>
            <a:r>
              <a:rPr lang="cs-CZ" altLang="cs-CZ" b="1" i="1" dirty="0" err="1"/>
              <a:t>tener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pelos</a:t>
            </a:r>
            <a:r>
              <a:rPr lang="cs-CZ" altLang="cs-CZ" b="1" i="1" dirty="0"/>
              <a:t> en la </a:t>
            </a:r>
            <a:r>
              <a:rPr lang="cs-CZ" altLang="cs-CZ" b="1" i="1" dirty="0" err="1"/>
              <a:t>lengua</a:t>
            </a:r>
            <a:r>
              <a:rPr lang="cs-CZ" altLang="cs-CZ" b="1" i="1" dirty="0"/>
              <a:t> („</a:t>
            </a:r>
            <a:r>
              <a:rPr lang="cs-CZ" altLang="cs-CZ" b="1" i="1" dirty="0" err="1"/>
              <a:t>keine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Haare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auf</a:t>
            </a:r>
            <a:r>
              <a:rPr lang="cs-CZ" altLang="cs-CZ" b="1" i="1" dirty="0"/>
              <a:t> der </a:t>
            </a:r>
            <a:r>
              <a:rPr lang="cs-CZ" altLang="cs-CZ" b="1" i="1" dirty="0" err="1"/>
              <a:t>Zunge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haben</a:t>
            </a:r>
            <a:r>
              <a:rPr lang="cs-CZ" altLang="cs-CZ" b="1" i="1" dirty="0"/>
              <a:t>“)</a:t>
            </a:r>
            <a:endParaRPr lang="de-DE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74831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14AFF2-7C94-476F-9062-D31BF9F28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 dirty="0"/>
              <a:t>Äquivalenztypen: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70EDAE-F684-4D87-8E49-748B6234D3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Tx/>
              <a:buAutoNum type="arabicPeriod" startAt="4"/>
            </a:pPr>
            <a:r>
              <a:rPr lang="de-DE" altLang="cs-CZ" sz="2400" b="1" dirty="0">
                <a:solidFill>
                  <a:srgbClr val="002060"/>
                </a:solidFill>
              </a:rPr>
              <a:t>Nulläquivalenz</a:t>
            </a:r>
            <a:r>
              <a:rPr lang="cs-CZ" altLang="cs-CZ" sz="2400" b="1" dirty="0">
                <a:solidFill>
                  <a:srgbClr val="002060"/>
                </a:solidFill>
              </a:rPr>
              <a:t>: </a:t>
            </a:r>
            <a:r>
              <a:rPr lang="cs-CZ" altLang="cs-CZ" sz="2400" b="1" dirty="0" err="1"/>
              <a:t>Fehlen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eines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phraseologischen</a:t>
            </a:r>
            <a:r>
              <a:rPr lang="cs-CZ" altLang="cs-CZ" sz="2400" b="1" dirty="0"/>
              <a:t> </a:t>
            </a:r>
            <a:r>
              <a:rPr lang="de-DE" altLang="cs-CZ" sz="2400" b="1" dirty="0"/>
              <a:t>Äquivalents: </a:t>
            </a:r>
            <a:endParaRPr lang="cs-CZ" altLang="cs-CZ" sz="2400" b="1" dirty="0"/>
          </a:p>
          <a:p>
            <a:pPr marL="838200" lvl="1" indent="-381000"/>
            <a:r>
              <a:rPr lang="cs-CZ" altLang="cs-CZ" sz="2400" b="1" dirty="0" err="1"/>
              <a:t>Paraphrase</a:t>
            </a:r>
            <a:r>
              <a:rPr lang="cs-CZ" altLang="cs-CZ" sz="2400" b="1" dirty="0"/>
              <a:t> durch </a:t>
            </a:r>
            <a:r>
              <a:rPr lang="cs-CZ" altLang="cs-CZ" sz="2400" b="1" dirty="0" err="1"/>
              <a:t>ein</a:t>
            </a:r>
            <a:r>
              <a:rPr lang="cs-CZ" altLang="cs-CZ" sz="2400" b="1" dirty="0"/>
              <a:t> Verb, </a:t>
            </a:r>
            <a:r>
              <a:rPr lang="cs-CZ" altLang="cs-CZ" sz="2400" b="1" dirty="0" err="1"/>
              <a:t>eine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Umschreibung</a:t>
            </a:r>
            <a:r>
              <a:rPr lang="de-DE" altLang="cs-CZ" sz="2400" b="1" dirty="0"/>
              <a:t>: </a:t>
            </a:r>
            <a:endParaRPr lang="cs-CZ" altLang="cs-CZ" sz="2400" b="1" dirty="0"/>
          </a:p>
          <a:p>
            <a:pPr marL="1676400" lvl="3" indent="-304800"/>
            <a:r>
              <a:rPr lang="cs-CZ" altLang="cs-CZ" sz="2400" b="1" i="1" dirty="0"/>
              <a:t>j</a:t>
            </a:r>
            <a:r>
              <a:rPr lang="de-DE" altLang="cs-CZ" sz="2400" b="1" i="1" dirty="0"/>
              <a:t>d</a:t>
            </a:r>
            <a:r>
              <a:rPr lang="cs-CZ" altLang="cs-CZ" sz="2400" b="1" i="1" dirty="0"/>
              <a:t>n</a:t>
            </a:r>
            <a:r>
              <a:rPr lang="de-DE" altLang="cs-CZ" sz="2400" b="1" i="1" dirty="0"/>
              <a:t>.</a:t>
            </a:r>
            <a:r>
              <a:rPr lang="cs-CZ" altLang="cs-CZ" sz="2400" b="1" i="1" dirty="0"/>
              <a:t> </a:t>
            </a:r>
            <a:r>
              <a:rPr lang="cs-CZ" altLang="cs-CZ" sz="2400" b="1" i="1" dirty="0" err="1"/>
              <a:t>auf</a:t>
            </a:r>
            <a:r>
              <a:rPr lang="cs-CZ" altLang="cs-CZ" sz="2400" b="1" i="1" dirty="0"/>
              <a:t> den </a:t>
            </a:r>
            <a:r>
              <a:rPr lang="cs-CZ" altLang="cs-CZ" sz="2400" b="1" i="1" dirty="0" err="1"/>
              <a:t>Arm</a:t>
            </a:r>
            <a:r>
              <a:rPr lang="cs-CZ" altLang="cs-CZ" sz="2400" b="1" i="1" dirty="0"/>
              <a:t> </a:t>
            </a:r>
            <a:r>
              <a:rPr lang="cs-CZ" altLang="cs-CZ" sz="2400" b="1" i="1" dirty="0" err="1"/>
              <a:t>nehmen</a:t>
            </a:r>
            <a:r>
              <a:rPr lang="cs-CZ" altLang="cs-CZ" sz="2400" b="1" i="1" dirty="0"/>
              <a:t> – dělat si z někoho legraci</a:t>
            </a:r>
            <a:r>
              <a:rPr lang="de-DE" altLang="cs-CZ" sz="2400" b="1" i="1" dirty="0"/>
              <a:t> („sich lustig machen über jdn.“)</a:t>
            </a:r>
          </a:p>
          <a:p>
            <a:pPr marL="1676400" lvl="3" indent="-304800"/>
            <a:r>
              <a:rPr lang="de-DE" altLang="cs-CZ" sz="2400" b="1" i="1" dirty="0" err="1"/>
              <a:t>jdm</a:t>
            </a:r>
            <a:r>
              <a:rPr lang="de-DE" altLang="cs-CZ" sz="2400" b="1" i="1" dirty="0"/>
              <a:t>. auf die Schliche kommen – </a:t>
            </a:r>
            <a:r>
              <a:rPr lang="cs-CZ" altLang="cs-CZ" sz="2400" b="1" i="1" dirty="0"/>
              <a:t>někoho prokouknout („</a:t>
            </a:r>
            <a:r>
              <a:rPr lang="cs-CZ" altLang="cs-CZ" sz="2400" b="1" i="1" dirty="0" err="1"/>
              <a:t>jdn</a:t>
            </a:r>
            <a:r>
              <a:rPr lang="cs-CZ" altLang="cs-CZ" sz="2400" b="1" i="1" dirty="0"/>
              <a:t>. </a:t>
            </a:r>
            <a:r>
              <a:rPr lang="cs-CZ" altLang="cs-CZ" sz="2400" b="1" i="1" dirty="0" err="1"/>
              <a:t>durchschauen</a:t>
            </a:r>
            <a:r>
              <a:rPr lang="cs-CZ" altLang="cs-CZ" sz="2400" b="1" i="1" dirty="0"/>
              <a:t>“)</a:t>
            </a:r>
          </a:p>
          <a:p>
            <a:pPr marL="457200" indent="-457200"/>
            <a:r>
              <a:rPr lang="cs-CZ" altLang="cs-CZ" sz="2400" b="1" dirty="0" err="1"/>
              <a:t>jmdm</a:t>
            </a:r>
            <a:r>
              <a:rPr lang="cs-CZ" altLang="cs-CZ" sz="2400" b="1" dirty="0"/>
              <a:t>. </a:t>
            </a:r>
            <a:r>
              <a:rPr lang="cs-CZ" altLang="cs-CZ" sz="2400" b="1" dirty="0" err="1"/>
              <a:t>blauen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Dunst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vormachen</a:t>
            </a:r>
            <a:r>
              <a:rPr lang="cs-CZ" altLang="cs-CZ" sz="2400" b="1" dirty="0"/>
              <a:t> – balamutit, mlžit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2402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6A2BD7-D892-4853-8B44-2F50D718F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Falsche</a:t>
            </a:r>
            <a:r>
              <a:rPr lang="cs-CZ" dirty="0"/>
              <a:t> </a:t>
            </a:r>
            <a:r>
              <a:rPr lang="cs-CZ" dirty="0" err="1"/>
              <a:t>Freunde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44AB03-BB2B-44C8-AB5B-82CA6E5403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90600" lvl="1" indent="-533400">
              <a:defRPr/>
            </a:pPr>
            <a:r>
              <a:rPr lang="de-DE" altLang="cs-CZ" sz="2000" b="1" dirty="0"/>
              <a:t>„</a:t>
            </a:r>
            <a:r>
              <a:rPr lang="de-DE" altLang="cs-CZ" sz="2000" b="1" dirty="0" err="1"/>
              <a:t>faux</a:t>
            </a:r>
            <a:r>
              <a:rPr lang="de-DE" altLang="cs-CZ" sz="2000" b="1" dirty="0"/>
              <a:t> </a:t>
            </a:r>
            <a:r>
              <a:rPr lang="de-DE" altLang="cs-CZ" sz="2000" b="1" dirty="0" err="1"/>
              <a:t>amis</a:t>
            </a:r>
            <a:r>
              <a:rPr lang="de-DE" altLang="cs-CZ" sz="2000" b="1" dirty="0"/>
              <a:t>“</a:t>
            </a:r>
            <a:r>
              <a:rPr lang="cs-CZ" altLang="cs-CZ" sz="2000" b="1" dirty="0"/>
              <a:t>: </a:t>
            </a:r>
            <a:r>
              <a:rPr lang="de-DE" altLang="cs-CZ" sz="2000" b="1" dirty="0"/>
              <a:t>formal (fast) identisch – Bedeutungen nichts miteinander zu tun: </a:t>
            </a:r>
            <a:endParaRPr lang="cs-CZ" altLang="cs-CZ" sz="2000" b="1" dirty="0"/>
          </a:p>
          <a:p>
            <a:pPr marL="1752600" lvl="3" indent="-381000">
              <a:defRPr/>
            </a:pPr>
            <a:r>
              <a:rPr lang="de-DE" altLang="cs-CZ" b="1" i="1" dirty="0"/>
              <a:t>auf einen grünen Zweig kommen – </a:t>
            </a:r>
            <a:r>
              <a:rPr lang="cs-CZ" altLang="cs-CZ" b="1" i="1" dirty="0"/>
              <a:t>být na větvi (</a:t>
            </a:r>
            <a:r>
              <a:rPr lang="de-DE" altLang="cs-CZ" b="1" i="1" dirty="0"/>
              <a:t>„auf dem Zweig sein“ – sehr aufgeregt über etw. sein)</a:t>
            </a:r>
            <a:endParaRPr lang="cs-CZ" altLang="cs-CZ" b="1" i="1" dirty="0"/>
          </a:p>
          <a:p>
            <a:pPr marL="1752600" lvl="3" indent="-381000">
              <a:defRPr/>
            </a:pPr>
            <a:r>
              <a:rPr lang="de-DE" altLang="cs-CZ" b="1" i="1" dirty="0"/>
              <a:t>die Ohren steifhalten – </a:t>
            </a:r>
            <a:r>
              <a:rPr lang="cs-CZ" altLang="cs-CZ" b="1" i="1" dirty="0"/>
              <a:t>nastražit uši (</a:t>
            </a:r>
            <a:r>
              <a:rPr lang="de-DE" altLang="cs-CZ" b="1" i="1" dirty="0"/>
              <a:t>die </a:t>
            </a:r>
            <a:r>
              <a:rPr lang="cs-CZ" altLang="cs-CZ" b="1" i="1" dirty="0" err="1"/>
              <a:t>Ohren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spitzen</a:t>
            </a:r>
            <a:r>
              <a:rPr lang="cs-CZ" altLang="cs-CZ" b="1" i="1" dirty="0"/>
              <a:t>), </a:t>
            </a:r>
          </a:p>
          <a:p>
            <a:pPr marL="1752600" lvl="3" indent="-381000">
              <a:defRPr/>
            </a:pPr>
            <a:r>
              <a:rPr lang="cs-CZ" altLang="cs-CZ" b="1" i="1" dirty="0" err="1"/>
              <a:t>jmdm</a:t>
            </a:r>
            <a:r>
              <a:rPr lang="cs-CZ" altLang="cs-CZ" b="1" i="1" dirty="0"/>
              <a:t>. durch </a:t>
            </a:r>
            <a:r>
              <a:rPr lang="cs-CZ" altLang="cs-CZ" b="1" i="1" dirty="0" err="1"/>
              <a:t>die</a:t>
            </a:r>
            <a:r>
              <a:rPr lang="cs-CZ" altLang="cs-CZ" b="1" i="1" dirty="0"/>
              <a:t>  Finger </a:t>
            </a:r>
            <a:r>
              <a:rPr lang="cs-CZ" altLang="cs-CZ" b="1" i="1" dirty="0" err="1"/>
              <a:t>sehen</a:t>
            </a:r>
            <a:r>
              <a:rPr lang="cs-CZ" altLang="cs-CZ" b="1" i="1" dirty="0"/>
              <a:t> – dívat se na někoho skrz prsty</a:t>
            </a:r>
            <a:r>
              <a:rPr lang="de-DE" altLang="cs-CZ" b="1" i="1" dirty="0"/>
              <a:t>: </a:t>
            </a:r>
            <a:r>
              <a:rPr lang="de-DE" altLang="cs-CZ" b="1" dirty="0"/>
              <a:t>„jdn. </a:t>
            </a:r>
            <a:r>
              <a:rPr lang="cs-CZ" altLang="cs-CZ" b="1" dirty="0"/>
              <a:t>s</a:t>
            </a:r>
            <a:r>
              <a:rPr lang="de-DE" altLang="cs-CZ" b="1" dirty="0" err="1"/>
              <a:t>cheel</a:t>
            </a:r>
            <a:r>
              <a:rPr lang="de-DE" altLang="cs-CZ" b="1" dirty="0"/>
              <a:t> ansehen“</a:t>
            </a:r>
            <a:endParaRPr lang="de-DE" altLang="cs-CZ" b="1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8989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A3CAFC-F70A-4BF1-81CE-E4E9BA97B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An</a:t>
            </a:r>
            <a:r>
              <a:rPr lang="de-DE" altLang="cs-CZ" b="1" dirty="0"/>
              <a:t>satzpunkte für den Vergleich von zwei oder mehr Sprachen: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6DFC50-FC3C-4AC8-B244-0B6DB7E5C5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altLang="cs-CZ" b="1" dirty="0">
                <a:solidFill>
                  <a:srgbClr val="002060"/>
                </a:solidFill>
              </a:rPr>
              <a:t>Klassen/Gruppen von Phraseologismen</a:t>
            </a:r>
            <a:r>
              <a:rPr lang="de-DE" altLang="cs-CZ" dirty="0">
                <a:solidFill>
                  <a:srgbClr val="002060"/>
                </a:solidFill>
              </a:rPr>
              <a:t>:</a:t>
            </a:r>
          </a:p>
          <a:p>
            <a:pPr>
              <a:buNone/>
            </a:pPr>
            <a:r>
              <a:rPr lang="de-DE" altLang="cs-CZ" b="1" dirty="0"/>
              <a:t>    Idiome, Vergleiche, Paarformeln, Sprichwörter, geflügelte Worte, </a:t>
            </a:r>
            <a:r>
              <a:rPr lang="de-DE" altLang="cs-CZ" b="1" dirty="0" err="1"/>
              <a:t>Bauern-und</a:t>
            </a:r>
            <a:r>
              <a:rPr lang="de-DE" altLang="cs-CZ" b="1" dirty="0"/>
              <a:t> Wetterrege</a:t>
            </a:r>
            <a:r>
              <a:rPr lang="cs-CZ" altLang="cs-CZ" b="1" dirty="0" err="1"/>
              <a:t>ln</a:t>
            </a:r>
            <a:r>
              <a:rPr lang="cs-CZ" altLang="cs-CZ" b="1" dirty="0"/>
              <a:t>:</a:t>
            </a:r>
          </a:p>
          <a:p>
            <a:r>
              <a:rPr lang="cs-CZ" altLang="cs-CZ" b="1" dirty="0" err="1"/>
              <a:t>Beispiel</a:t>
            </a:r>
            <a:r>
              <a:rPr lang="cs-CZ" altLang="cs-CZ" b="1" dirty="0"/>
              <a:t>: </a:t>
            </a:r>
            <a:r>
              <a:rPr lang="cs-CZ" altLang="cs-CZ" b="1" dirty="0" err="1"/>
              <a:t>Paarformeln</a:t>
            </a:r>
            <a:r>
              <a:rPr lang="cs-CZ" altLang="cs-CZ" b="1" dirty="0"/>
              <a:t>: </a:t>
            </a:r>
            <a:r>
              <a:rPr lang="cs-CZ" altLang="cs-CZ" b="1" i="1" dirty="0" err="1"/>
              <a:t>klipp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und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klar</a:t>
            </a:r>
            <a:r>
              <a:rPr lang="cs-CZ" altLang="cs-CZ" b="1" i="1" dirty="0"/>
              <a:t> – zcela jasný („</a:t>
            </a:r>
            <a:r>
              <a:rPr lang="cs-CZ" altLang="cs-CZ" b="1" i="1" dirty="0" err="1"/>
              <a:t>ganz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klar</a:t>
            </a:r>
            <a:r>
              <a:rPr lang="cs-CZ" altLang="cs-CZ" b="1" i="1" dirty="0"/>
              <a:t>“), gang </a:t>
            </a:r>
            <a:r>
              <a:rPr lang="cs-CZ" altLang="cs-CZ" b="1" i="1" dirty="0" err="1"/>
              <a:t>und</a:t>
            </a:r>
            <a:r>
              <a:rPr lang="cs-CZ" altLang="cs-CZ" b="1" i="1" dirty="0"/>
              <a:t> g</a:t>
            </a:r>
            <a:r>
              <a:rPr lang="de-DE" altLang="cs-CZ" b="1" i="1" dirty="0" err="1"/>
              <a:t>äbe</a:t>
            </a:r>
            <a:r>
              <a:rPr lang="de-DE" altLang="cs-CZ" b="1" i="1" dirty="0"/>
              <a:t> </a:t>
            </a:r>
            <a:r>
              <a:rPr lang="cs-CZ" altLang="cs-CZ" b="1" i="1" dirty="0"/>
              <a:t>– obvyklý, běžný („</a:t>
            </a:r>
            <a:r>
              <a:rPr lang="de-DE" altLang="cs-CZ" b="1" i="1" dirty="0"/>
              <a:t>gewöhnlich“)</a:t>
            </a:r>
            <a:r>
              <a:rPr lang="de-DE" altLang="cs-CZ" b="1" dirty="0"/>
              <a:t>: niedriger Grad der Äquivalenz, volläquivalent einige „ältere“ Paarformeln: </a:t>
            </a:r>
            <a:r>
              <a:rPr lang="de-DE" altLang="cs-CZ" b="1" i="1" dirty="0"/>
              <a:t>Lug und Trug – </a:t>
            </a:r>
            <a:r>
              <a:rPr lang="de-DE" altLang="cs-CZ" b="1" i="1" dirty="0" err="1"/>
              <a:t>klam</a:t>
            </a:r>
            <a:r>
              <a:rPr lang="de-DE" altLang="cs-CZ" b="1" i="1" dirty="0"/>
              <a:t> a </a:t>
            </a:r>
            <a:r>
              <a:rPr lang="de-DE" altLang="cs-CZ" b="1" i="1" dirty="0" err="1"/>
              <a:t>mam</a:t>
            </a:r>
            <a:endParaRPr lang="cs-CZ" altLang="cs-CZ" b="1" i="1" dirty="0"/>
          </a:p>
          <a:p>
            <a:r>
              <a:rPr lang="de-DE" altLang="cs-CZ" b="1" dirty="0">
                <a:solidFill>
                  <a:srgbClr val="FF0000"/>
                </a:solidFill>
              </a:rPr>
              <a:t>Sachgruppen</a:t>
            </a:r>
            <a:r>
              <a:rPr lang="de-DE" altLang="cs-CZ" dirty="0">
                <a:solidFill>
                  <a:srgbClr val="FF0000"/>
                </a:solidFill>
              </a:rPr>
              <a:t>: </a:t>
            </a:r>
            <a:r>
              <a:rPr lang="de-DE" altLang="cs-CZ" b="1" dirty="0"/>
              <a:t>thematisch-sachliche Gliederung: Bestandteile der Idiome bilden: Körperteile (</a:t>
            </a:r>
            <a:r>
              <a:rPr lang="de-DE" altLang="cs-CZ" b="1" dirty="0" err="1"/>
              <a:t>Somatismen</a:t>
            </a:r>
            <a:r>
              <a:rPr lang="de-DE" altLang="cs-CZ" b="1" dirty="0"/>
              <a:t>), Tiere (</a:t>
            </a:r>
            <a:r>
              <a:rPr lang="de-DE" altLang="cs-CZ" b="1" dirty="0" err="1"/>
              <a:t>Zoomorphismen</a:t>
            </a:r>
            <a:r>
              <a:rPr lang="de-DE" altLang="cs-CZ" b="1" dirty="0"/>
              <a:t>), Farben, Zahlen, Naturerscheinungen (Pflanzen, Elemente, Wetter, Rohstoffe…), religiöse Begriffe (Gott, Teufel, Engel), Bekleidungstücke (Ärmel, Schuh…), Instrumente (Flinte…), Eigennamen und geographische Namen…</a:t>
            </a:r>
            <a:endParaRPr lang="cs-CZ" altLang="cs-CZ" b="1" dirty="0"/>
          </a:p>
          <a:p>
            <a:endParaRPr lang="de-DE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4987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9978D3-5876-49DA-99F5-79B86897B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Sachgruppen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2F46C0-436B-4C84-BC97-2304FD874A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FontTx/>
              <a:buAutoNum type="arabicPeriod"/>
            </a:pPr>
            <a:r>
              <a:rPr lang="de-DE" altLang="cs-CZ" sz="2400" b="1" dirty="0">
                <a:solidFill>
                  <a:srgbClr val="00B0F0"/>
                </a:solidFill>
              </a:rPr>
              <a:t>Körperteile</a:t>
            </a:r>
            <a:r>
              <a:rPr lang="de-DE" altLang="cs-CZ" sz="2400" dirty="0"/>
              <a:t>: </a:t>
            </a:r>
            <a:r>
              <a:rPr lang="de-DE" altLang="cs-CZ" sz="2400" b="1" dirty="0"/>
              <a:t>Kopf, Gliedmaßen und ihre Teile: Hand, Arm, Bein, Fuß, Finger…, Sinnesorgane: Auge, Ohr, Nase, innere Organe: </a:t>
            </a:r>
            <a:r>
              <a:rPr lang="de-DE" altLang="cs-CZ" sz="2400" b="1" dirty="0">
                <a:solidFill>
                  <a:srgbClr val="FF0000"/>
                </a:solidFill>
              </a:rPr>
              <a:t>Herz</a:t>
            </a:r>
            <a:r>
              <a:rPr lang="de-DE" altLang="cs-CZ" sz="2400" b="1" dirty="0"/>
              <a:t>, Magen, Leber, Lunge…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de-DE" altLang="cs-CZ" sz="2400" b="1" dirty="0"/>
              <a:t>      hoher Grad der Äquivalenz: </a:t>
            </a:r>
            <a:r>
              <a:rPr lang="de-DE" altLang="cs-CZ" sz="2400" b="1" i="1" dirty="0" err="1"/>
              <a:t>jdm</a:t>
            </a:r>
            <a:r>
              <a:rPr lang="de-DE" altLang="cs-CZ" sz="2400" b="1" i="1" dirty="0"/>
              <a:t>. sein Herz ausschütten – norw. °a </a:t>
            </a:r>
            <a:r>
              <a:rPr lang="de-DE" altLang="cs-CZ" sz="2400" b="1" i="1" dirty="0" err="1"/>
              <a:t>lette</a:t>
            </a:r>
            <a:r>
              <a:rPr lang="de-DE" altLang="cs-CZ" sz="2400" b="1" i="1" dirty="0"/>
              <a:t>, °</a:t>
            </a:r>
            <a:r>
              <a:rPr lang="de-DE" altLang="cs-CZ" sz="2400" b="1" i="1" dirty="0" err="1"/>
              <a:t>apne</a:t>
            </a:r>
            <a:r>
              <a:rPr lang="de-DE" altLang="cs-CZ" sz="2400" b="1" i="1" dirty="0"/>
              <a:t> </a:t>
            </a:r>
            <a:r>
              <a:rPr lang="de-DE" altLang="cs-CZ" sz="2400" b="1" i="1" dirty="0" err="1"/>
              <a:t>sitt</a:t>
            </a:r>
            <a:r>
              <a:rPr lang="de-DE" altLang="cs-CZ" sz="2400" b="1" i="1" dirty="0"/>
              <a:t> </a:t>
            </a:r>
            <a:r>
              <a:rPr lang="de-DE" altLang="cs-CZ" sz="2400" b="1" i="1" dirty="0" err="1"/>
              <a:t>hjerte</a:t>
            </a:r>
            <a:r>
              <a:rPr lang="de-DE" altLang="cs-CZ" sz="2400" b="1" i="1" dirty="0"/>
              <a:t> </a:t>
            </a:r>
            <a:r>
              <a:rPr lang="de-DE" altLang="cs-CZ" sz="2400" b="1" i="1" dirty="0" err="1"/>
              <a:t>for</a:t>
            </a:r>
            <a:r>
              <a:rPr lang="de-DE" altLang="cs-CZ" sz="2400" b="1" i="1" dirty="0"/>
              <a:t> en („</a:t>
            </a:r>
            <a:r>
              <a:rPr lang="de-DE" altLang="cs-CZ" sz="2400" b="1" i="1" dirty="0" err="1"/>
              <a:t>jdm</a:t>
            </a:r>
            <a:r>
              <a:rPr lang="de-DE" altLang="cs-CZ" sz="2400" b="1" i="1" dirty="0"/>
              <a:t>. sein  Herz erleichtern/öffnen“) – tsch. </a:t>
            </a:r>
            <a:r>
              <a:rPr lang="cs-CZ" altLang="cs-CZ" sz="2400" b="1" i="1" dirty="0"/>
              <a:t>vylít si srdce </a:t>
            </a:r>
            <a:r>
              <a:rPr lang="de-DE" altLang="cs-CZ" sz="2400" b="1" i="1" dirty="0"/>
              <a:t>(„sich das Herz ausgießen“) </a:t>
            </a:r>
            <a:endParaRPr lang="cs-CZ" altLang="cs-CZ" sz="2400" b="1" i="1" dirty="0"/>
          </a:p>
          <a:p>
            <a:pPr>
              <a:lnSpc>
                <a:spcPct val="80000"/>
              </a:lnSpc>
              <a:buNone/>
            </a:pPr>
            <a:r>
              <a:rPr lang="cs-CZ" altLang="cs-CZ" b="1" dirty="0">
                <a:solidFill>
                  <a:srgbClr val="00B0F0"/>
                </a:solidFill>
              </a:rPr>
              <a:t>2. </a:t>
            </a:r>
            <a:r>
              <a:rPr lang="de-DE" altLang="cs-CZ" sz="2400" b="1" dirty="0">
                <a:solidFill>
                  <a:srgbClr val="00B0F0"/>
                </a:solidFill>
              </a:rPr>
              <a:t>Tiere</a:t>
            </a:r>
            <a:r>
              <a:rPr lang="de-DE" altLang="cs-CZ" sz="2400" b="1" dirty="0"/>
              <a:t>: </a:t>
            </a:r>
            <a:r>
              <a:rPr lang="cs-CZ" altLang="cs-CZ" sz="2400" b="1" dirty="0" err="1"/>
              <a:t>Haustiere</a:t>
            </a:r>
            <a:r>
              <a:rPr lang="cs-CZ" altLang="cs-CZ" sz="2400" b="1" dirty="0"/>
              <a:t> (</a:t>
            </a:r>
            <a:r>
              <a:rPr lang="cs-CZ" altLang="cs-CZ" sz="2400" b="1" dirty="0" err="1"/>
              <a:t>Hund</a:t>
            </a:r>
            <a:r>
              <a:rPr lang="cs-CZ" altLang="cs-CZ" sz="2400" b="1" dirty="0"/>
              <a:t>, </a:t>
            </a:r>
            <a:r>
              <a:rPr lang="cs-CZ" altLang="cs-CZ" sz="2400" b="1" dirty="0" err="1"/>
              <a:t>Katze</a:t>
            </a:r>
            <a:r>
              <a:rPr lang="cs-CZ" altLang="cs-CZ" sz="2400" b="1" dirty="0"/>
              <a:t>, </a:t>
            </a:r>
            <a:r>
              <a:rPr lang="cs-CZ" altLang="cs-CZ" sz="2400" b="1" dirty="0" err="1"/>
              <a:t>Kuh</a:t>
            </a:r>
            <a:r>
              <a:rPr lang="cs-CZ" altLang="cs-CZ" sz="2400" b="1" dirty="0"/>
              <a:t>, </a:t>
            </a:r>
            <a:r>
              <a:rPr lang="cs-CZ" altLang="cs-CZ" sz="2400" b="1" dirty="0" err="1"/>
              <a:t>Pferd</a:t>
            </a:r>
            <a:r>
              <a:rPr lang="cs-CZ" altLang="cs-CZ" sz="2400" b="1" dirty="0"/>
              <a:t>…), </a:t>
            </a:r>
            <a:r>
              <a:rPr lang="cs-CZ" altLang="cs-CZ" sz="2400" b="1" dirty="0" err="1"/>
              <a:t>Wildtiere</a:t>
            </a:r>
            <a:r>
              <a:rPr lang="cs-CZ" altLang="cs-CZ" sz="2400" b="1" dirty="0"/>
              <a:t> (Wolf, Fuchs…)</a:t>
            </a:r>
            <a:r>
              <a:rPr lang="de-DE" altLang="cs-CZ" sz="2400" b="1" dirty="0"/>
              <a:t>, Insekten (Biene, Fliege), Reptilien (Schlange), Vögel (Meise, Spatz, Eule…), sehr oft phraseologische Vergleiche:</a:t>
            </a:r>
            <a:r>
              <a:rPr lang="de-DE" altLang="cs-CZ" sz="2400" b="1" u="sng" dirty="0"/>
              <a:t> </a:t>
            </a:r>
            <a:r>
              <a:rPr lang="de-DE" altLang="cs-CZ" sz="2400" b="1" i="1" u="sng" dirty="0"/>
              <a:t>wie </a:t>
            </a:r>
            <a:r>
              <a:rPr lang="de-DE" altLang="cs-CZ" sz="2400" b="1" i="1" dirty="0"/>
              <a:t>die Katze um den heißen Brei herumlaufen/-schleichen – </a:t>
            </a:r>
            <a:r>
              <a:rPr lang="cs-CZ" altLang="cs-CZ" sz="2400" b="1" i="1" dirty="0"/>
              <a:t>chodit kolem něčeho</a:t>
            </a:r>
            <a:r>
              <a:rPr lang="cs-CZ" altLang="cs-CZ" sz="2400" b="1" i="1" u="sng" dirty="0"/>
              <a:t> jako </a:t>
            </a:r>
            <a:r>
              <a:rPr lang="cs-CZ" altLang="cs-CZ" sz="2400" b="1" i="1" dirty="0"/>
              <a:t>kočka kolem horké kaše</a:t>
            </a:r>
            <a:r>
              <a:rPr lang="de-DE" altLang="cs-CZ" sz="2400" b="1" i="1" dirty="0"/>
              <a:t>, </a:t>
            </a:r>
            <a:r>
              <a:rPr lang="de-DE" altLang="cs-CZ" sz="2400" b="1" dirty="0"/>
              <a:t>Symbole: </a:t>
            </a:r>
            <a:r>
              <a:rPr lang="de-DE" altLang="cs-CZ" sz="2400" b="1" i="1" dirty="0"/>
              <a:t>mit den Wölfen heulen – </a:t>
            </a:r>
            <a:r>
              <a:rPr lang="cs-CZ" altLang="cs-CZ" sz="2400" b="1" i="1" dirty="0"/>
              <a:t>výt s vlky: Kdo chce s vlky žíti, musí s nimi výti (</a:t>
            </a:r>
            <a:r>
              <a:rPr lang="de-DE" altLang="cs-CZ" sz="2400" b="1" i="1" dirty="0"/>
              <a:t>„Wer mit den Wölfen leben will, der muss mit ihnen heulen“)</a:t>
            </a:r>
            <a:endParaRPr lang="cs-CZ" altLang="cs-CZ" sz="2400" b="1" i="1" dirty="0"/>
          </a:p>
          <a:p>
            <a:pPr>
              <a:lnSpc>
                <a:spcPct val="80000"/>
              </a:lnSpc>
              <a:buFontTx/>
              <a:buNone/>
            </a:pPr>
            <a:endParaRPr lang="de-DE" altLang="cs-CZ" sz="2400" b="1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7204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AB9227-64C3-4AB0-9A1E-65FCEB605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 dirty="0"/>
              <a:t>Beispiele: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29E3ECB-EA40-4144-974F-F8325404FD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de-DE" altLang="cs-CZ" sz="2400" dirty="0"/>
              <a:t>Paul </a:t>
            </a:r>
            <a:r>
              <a:rPr lang="de-DE" altLang="cs-CZ" sz="2400" i="1" dirty="0"/>
              <a:t>hatte einen Stein im Schuh</a:t>
            </a:r>
            <a:r>
              <a:rPr lang="de-DE" altLang="cs-CZ" sz="2400" dirty="0"/>
              <a:t> und musste bei der Wanderung eine Pause machen.</a:t>
            </a:r>
            <a:endParaRPr lang="cs-CZ" altLang="cs-CZ" sz="2400" dirty="0"/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de-DE" altLang="cs-CZ" sz="2400" dirty="0"/>
              <a:t>Paul hat bei seinem Vater </a:t>
            </a:r>
            <a:r>
              <a:rPr lang="de-DE" altLang="cs-CZ" sz="2400" i="1" dirty="0"/>
              <a:t>einen Stein im Brett</a:t>
            </a:r>
            <a:r>
              <a:rPr lang="de-DE" altLang="cs-CZ" sz="2400" dirty="0"/>
              <a:t>, weil er ihm oft im Garten hilft.</a:t>
            </a:r>
            <a:endParaRPr lang="cs-CZ" altLang="cs-CZ" sz="2400" dirty="0"/>
          </a:p>
          <a:p>
            <a:pPr marL="533400" indent="-533400">
              <a:lnSpc>
                <a:spcPct val="90000"/>
              </a:lnSpc>
              <a:buFontTx/>
              <a:buNone/>
            </a:pPr>
            <a:r>
              <a:rPr lang="de-DE" altLang="cs-CZ" sz="2400" i="1" dirty="0">
                <a:solidFill>
                  <a:srgbClr val="0070C0"/>
                </a:solidFill>
              </a:rPr>
              <a:t>  bei </a:t>
            </a:r>
            <a:r>
              <a:rPr lang="de-DE" altLang="cs-CZ" sz="2400" i="1" dirty="0" err="1">
                <a:solidFill>
                  <a:srgbClr val="0070C0"/>
                </a:solidFill>
              </a:rPr>
              <a:t>jdm</a:t>
            </a:r>
            <a:r>
              <a:rPr lang="de-DE" altLang="cs-CZ" sz="2400" i="1" dirty="0">
                <a:solidFill>
                  <a:srgbClr val="0070C0"/>
                </a:solidFill>
              </a:rPr>
              <a:t> einen Stein im Brett</a:t>
            </a:r>
            <a:r>
              <a:rPr lang="cs-CZ" altLang="cs-CZ" sz="2400" i="1" dirty="0">
                <a:solidFill>
                  <a:srgbClr val="0070C0"/>
                </a:solidFill>
              </a:rPr>
              <a:t> </a:t>
            </a:r>
            <a:r>
              <a:rPr lang="de-DE" altLang="cs-CZ" sz="2400" i="1" dirty="0">
                <a:solidFill>
                  <a:srgbClr val="0070C0"/>
                </a:solidFill>
              </a:rPr>
              <a:t>haben </a:t>
            </a:r>
            <a:r>
              <a:rPr lang="de-DE" altLang="cs-CZ" sz="2400" i="1" dirty="0"/>
              <a:t>–</a:t>
            </a:r>
            <a:r>
              <a:rPr lang="de-DE" altLang="cs-CZ" sz="2400" dirty="0"/>
              <a:t> „bei </a:t>
            </a:r>
            <a:r>
              <a:rPr lang="de-DE" altLang="cs-CZ" sz="2400" dirty="0" err="1"/>
              <a:t>jdm</a:t>
            </a:r>
            <a:r>
              <a:rPr lang="de-DE" altLang="cs-CZ" sz="2400" dirty="0"/>
              <a:t>. große Sympathien genießen“ -  feste Wortgruppe</a:t>
            </a:r>
            <a:r>
              <a:rPr lang="cs-CZ" altLang="cs-CZ" sz="2400" dirty="0"/>
              <a:t> </a:t>
            </a:r>
            <a:r>
              <a:rPr lang="de-DE" altLang="cs-CZ" sz="2400" dirty="0"/>
              <a:t>(etymologisch erklärbar – </a:t>
            </a:r>
            <a:r>
              <a:rPr lang="cs-CZ" altLang="cs-CZ" sz="2400" dirty="0"/>
              <a:t> </a:t>
            </a:r>
            <a:r>
              <a:rPr lang="de-DE" altLang="cs-CZ" sz="2400" dirty="0"/>
              <a:t>ein Tischspiel)</a:t>
            </a:r>
            <a:endParaRPr lang="cs-CZ" altLang="cs-CZ" sz="2400" b="1" dirty="0"/>
          </a:p>
          <a:p>
            <a:pPr marL="533400" indent="-533400">
              <a:lnSpc>
                <a:spcPct val="90000"/>
              </a:lnSpc>
            </a:pPr>
            <a:r>
              <a:rPr lang="cs-CZ" altLang="cs-CZ" sz="2400" dirty="0"/>
              <a:t>DUDEN 11: </a:t>
            </a:r>
            <a:r>
              <a:rPr lang="cs-CZ" altLang="cs-CZ" sz="2400" dirty="0" err="1"/>
              <a:t>Redewendungen</a:t>
            </a:r>
            <a:r>
              <a:rPr lang="cs-CZ" altLang="cs-CZ" sz="2400" dirty="0"/>
              <a:t> </a:t>
            </a:r>
            <a:r>
              <a:rPr lang="cs-CZ" altLang="cs-CZ" sz="2400" dirty="0" err="1"/>
              <a:t>und</a:t>
            </a:r>
            <a:r>
              <a:rPr lang="cs-CZ" altLang="cs-CZ" sz="2400" dirty="0"/>
              <a:t> </a:t>
            </a:r>
            <a:r>
              <a:rPr lang="cs-CZ" altLang="cs-CZ" sz="2400" dirty="0" err="1"/>
              <a:t>sp</a:t>
            </a:r>
            <a:r>
              <a:rPr lang="de-DE" altLang="cs-CZ" sz="2400" dirty="0" err="1"/>
              <a:t>richwörtliche</a:t>
            </a:r>
            <a:r>
              <a:rPr lang="de-DE" altLang="cs-CZ" sz="2400" dirty="0"/>
              <a:t> Redensarten</a:t>
            </a:r>
            <a:endParaRPr lang="cs-CZ" altLang="cs-CZ" sz="24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886190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6A232A-C965-43B8-9A25-B271FC985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err="1">
                <a:solidFill>
                  <a:srgbClr val="FF0000"/>
                </a:solidFill>
              </a:rPr>
              <a:t>Sachgruppen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und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weitere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Ansatzpunkte</a:t>
            </a:r>
            <a:r>
              <a:rPr lang="cs-CZ" altLang="cs-CZ" b="1" dirty="0">
                <a:solidFill>
                  <a:srgbClr val="FF0000"/>
                </a:solidFill>
              </a:rPr>
              <a:t>:</a:t>
            </a:r>
            <a:br>
              <a:rPr lang="de-DE" altLang="cs-CZ" b="1" dirty="0">
                <a:solidFill>
                  <a:srgbClr val="FF0000"/>
                </a:solidFill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3E30D6-9A83-44AE-BAD4-92009E7534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altLang="cs-CZ" b="1" dirty="0">
                <a:solidFill>
                  <a:srgbClr val="00B0F0"/>
                </a:solidFill>
              </a:rPr>
              <a:t>3. </a:t>
            </a:r>
            <a:r>
              <a:rPr lang="cs-CZ" altLang="cs-CZ" b="1" dirty="0" err="1">
                <a:solidFill>
                  <a:srgbClr val="00B0F0"/>
                </a:solidFill>
              </a:rPr>
              <a:t>Farben</a:t>
            </a:r>
            <a:r>
              <a:rPr lang="de-DE" altLang="cs-CZ" b="1" dirty="0">
                <a:solidFill>
                  <a:srgbClr val="00B0F0"/>
                </a:solidFill>
              </a:rPr>
              <a:t>, Zahlen</a:t>
            </a:r>
            <a:r>
              <a:rPr lang="cs-CZ" altLang="cs-CZ" b="1" dirty="0"/>
              <a:t>: </a:t>
            </a:r>
            <a:r>
              <a:rPr lang="cs-CZ" altLang="cs-CZ" b="1" dirty="0" err="1"/>
              <a:t>Symbolwerte</a:t>
            </a:r>
            <a:r>
              <a:rPr lang="cs-CZ" altLang="cs-CZ" b="1" dirty="0"/>
              <a:t>, </a:t>
            </a:r>
            <a:r>
              <a:rPr lang="cs-CZ" altLang="cs-CZ" b="1" dirty="0" err="1"/>
              <a:t>oft</a:t>
            </a:r>
            <a:r>
              <a:rPr lang="cs-CZ" altLang="cs-CZ" b="1" dirty="0"/>
              <a:t> </a:t>
            </a:r>
            <a:r>
              <a:rPr lang="cs-CZ" altLang="cs-CZ" b="1" dirty="0" err="1"/>
              <a:t>identisch</a:t>
            </a:r>
            <a:r>
              <a:rPr lang="de-DE" altLang="cs-CZ" b="1" dirty="0"/>
              <a:t> oder teil-identisch (</a:t>
            </a:r>
            <a:r>
              <a:rPr lang="cs-CZ" altLang="cs-CZ" b="1" dirty="0"/>
              <a:t>Symbol</a:t>
            </a:r>
            <a:r>
              <a:rPr lang="de-DE" altLang="cs-CZ" b="1" dirty="0"/>
              <a:t>e)</a:t>
            </a:r>
            <a:r>
              <a:rPr lang="cs-CZ" altLang="cs-CZ" b="1" dirty="0"/>
              <a:t>: </a:t>
            </a:r>
            <a:r>
              <a:rPr lang="de-DE" altLang="cs-CZ" b="1" i="1" u="sng" dirty="0"/>
              <a:t>das Blaue </a:t>
            </a:r>
            <a:r>
              <a:rPr lang="de-DE" altLang="cs-CZ" b="1" i="1" dirty="0"/>
              <a:t>vom Himmel herunter versprechen –  tsch. </a:t>
            </a:r>
            <a:r>
              <a:rPr lang="de-DE" altLang="cs-CZ" b="1" i="1" dirty="0" err="1"/>
              <a:t>slibovat</a:t>
            </a:r>
            <a:r>
              <a:rPr lang="de-DE" altLang="cs-CZ" b="1" i="1" dirty="0"/>
              <a:t> </a:t>
            </a:r>
            <a:r>
              <a:rPr lang="de-DE" altLang="cs-CZ" b="1" i="1" u="sng" dirty="0" err="1"/>
              <a:t>modré</a:t>
            </a:r>
            <a:r>
              <a:rPr lang="de-DE" altLang="cs-CZ" b="1" i="1" dirty="0"/>
              <a:t> z </a:t>
            </a:r>
            <a:r>
              <a:rPr lang="de-DE" altLang="cs-CZ" b="1" i="1" dirty="0" err="1"/>
              <a:t>nebe</a:t>
            </a:r>
            <a:r>
              <a:rPr lang="de-DE" altLang="cs-CZ" b="1" i="1" dirty="0"/>
              <a:t> – (eng. </a:t>
            </a:r>
            <a:r>
              <a:rPr lang="de-DE" altLang="cs-CZ" b="1" i="1" dirty="0" err="1"/>
              <a:t>to</a:t>
            </a:r>
            <a:r>
              <a:rPr lang="de-DE" altLang="cs-CZ" b="1" i="1" dirty="0"/>
              <a:t> </a:t>
            </a:r>
            <a:r>
              <a:rPr lang="de-DE" altLang="cs-CZ" b="1" i="1" dirty="0" err="1"/>
              <a:t>promise</a:t>
            </a:r>
            <a:r>
              <a:rPr lang="de-DE" altLang="cs-CZ" b="1" i="1" dirty="0"/>
              <a:t> </a:t>
            </a:r>
            <a:r>
              <a:rPr lang="de-DE" altLang="cs-CZ" b="1" i="1" dirty="0" err="1"/>
              <a:t>the</a:t>
            </a:r>
            <a:r>
              <a:rPr lang="de-DE" altLang="cs-CZ" b="1" i="1" dirty="0"/>
              <a:t> </a:t>
            </a:r>
            <a:r>
              <a:rPr lang="de-DE" altLang="cs-CZ" b="1" i="1" dirty="0" err="1"/>
              <a:t>moon</a:t>
            </a:r>
            <a:r>
              <a:rPr lang="de-DE" altLang="cs-CZ" b="1" i="1" dirty="0"/>
              <a:t>), </a:t>
            </a:r>
            <a:r>
              <a:rPr lang="de-DE" altLang="cs-CZ" b="1" i="1" u="sng" dirty="0"/>
              <a:t>zwei </a:t>
            </a:r>
            <a:r>
              <a:rPr lang="de-DE" altLang="cs-CZ" b="1" i="1" dirty="0"/>
              <a:t>Fliegen mit einer Klappe schlagen – </a:t>
            </a:r>
            <a:r>
              <a:rPr lang="de-DE" altLang="cs-CZ" b="1" i="1" dirty="0" err="1"/>
              <a:t>zabít</a:t>
            </a:r>
            <a:r>
              <a:rPr lang="de-DE" altLang="cs-CZ" b="1" i="1" dirty="0"/>
              <a:t> dv</a:t>
            </a:r>
            <a:r>
              <a:rPr lang="cs-CZ" altLang="cs-CZ" b="1" i="1" dirty="0"/>
              <a:t>ě mouchy jednou ranou (</a:t>
            </a:r>
            <a:r>
              <a:rPr lang="cs-CZ" altLang="cs-CZ" b="1" i="1" dirty="0" err="1"/>
              <a:t>tsch</a:t>
            </a:r>
            <a:r>
              <a:rPr lang="cs-CZ" altLang="cs-CZ" b="1" i="1" dirty="0"/>
              <a:t>. „</a:t>
            </a:r>
            <a:r>
              <a:rPr lang="cs-CZ" altLang="cs-CZ" b="1" i="1" dirty="0" err="1"/>
              <a:t>zwei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Fliegen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auf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einen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Schlag</a:t>
            </a:r>
            <a:r>
              <a:rPr lang="cs-CZ" altLang="cs-CZ" b="1" i="1" dirty="0"/>
              <a:t> t</a:t>
            </a:r>
            <a:r>
              <a:rPr lang="de-DE" altLang="cs-CZ" b="1" i="1" dirty="0" err="1"/>
              <a:t>öten</a:t>
            </a:r>
            <a:r>
              <a:rPr lang="de-DE" altLang="cs-CZ" b="1" i="1" dirty="0"/>
              <a:t>“)</a:t>
            </a:r>
            <a:endParaRPr lang="cs-CZ" altLang="cs-CZ" b="1" i="1" dirty="0"/>
          </a:p>
          <a:p>
            <a:r>
              <a:rPr lang="de-DE" altLang="cs-CZ" b="1" dirty="0">
                <a:solidFill>
                  <a:srgbClr val="002060"/>
                </a:solidFill>
              </a:rPr>
              <a:t>Ursprung (Woher?): </a:t>
            </a:r>
            <a:endParaRPr lang="cs-CZ" altLang="cs-CZ" b="1" dirty="0">
              <a:solidFill>
                <a:srgbClr val="002060"/>
              </a:solidFill>
            </a:endParaRPr>
          </a:p>
          <a:p>
            <a:pPr>
              <a:buNone/>
            </a:pPr>
            <a:r>
              <a:rPr lang="de-DE" altLang="cs-CZ" b="1" dirty="0"/>
              <a:t>Mythologie, Antike, Bibel, Mittelalter</a:t>
            </a:r>
          </a:p>
          <a:p>
            <a:pPr>
              <a:buNone/>
            </a:pPr>
            <a:r>
              <a:rPr lang="de-DE" altLang="cs-CZ" b="1" dirty="0" err="1"/>
              <a:t>Spiele,Krieg</a:t>
            </a:r>
            <a:r>
              <a:rPr lang="de-DE" altLang="cs-CZ" b="1" dirty="0"/>
              <a:t>/Kampf/Soldatenleben</a:t>
            </a:r>
            <a:r>
              <a:rPr lang="cs-CZ" altLang="cs-CZ" b="1" dirty="0"/>
              <a:t>,</a:t>
            </a:r>
            <a:r>
              <a:rPr lang="de-DE" altLang="cs-CZ" b="1" dirty="0"/>
              <a:t>Landesleben</a:t>
            </a:r>
            <a:endParaRPr lang="cs-CZ" altLang="cs-CZ" b="1" dirty="0"/>
          </a:p>
          <a:p>
            <a:pPr>
              <a:buNone/>
            </a:pPr>
            <a:r>
              <a:rPr lang="de-DE" altLang="cs-CZ" b="1" dirty="0"/>
              <a:t>literarische</a:t>
            </a:r>
            <a:r>
              <a:rPr lang="cs-CZ" altLang="cs-CZ" b="1" dirty="0"/>
              <a:t>s</a:t>
            </a:r>
            <a:r>
              <a:rPr lang="de-DE" altLang="cs-CZ" b="1" dirty="0"/>
              <a:t> </a:t>
            </a:r>
            <a:r>
              <a:rPr lang="cs-CZ" altLang="cs-CZ" b="1" dirty="0" err="1"/>
              <a:t>Schaffen</a:t>
            </a:r>
            <a:r>
              <a:rPr lang="de-DE" altLang="cs-CZ" b="1" dirty="0"/>
              <a:t>: viele äquivalente Idiome, Sprichwörter und geflügelte Worte</a:t>
            </a:r>
          </a:p>
          <a:p>
            <a:pPr>
              <a:buNone/>
            </a:pPr>
            <a:r>
              <a:rPr lang="de-DE" altLang="cs-CZ" b="1" dirty="0"/>
              <a:t>Beispiele: </a:t>
            </a:r>
            <a:r>
              <a:rPr lang="de-DE" altLang="cs-CZ" b="1" i="1" dirty="0" err="1"/>
              <a:t>jdm</a:t>
            </a:r>
            <a:r>
              <a:rPr lang="de-DE" altLang="cs-CZ" b="1" i="1" dirty="0"/>
              <a:t>. </a:t>
            </a:r>
            <a:r>
              <a:rPr lang="cs-CZ" altLang="cs-CZ" b="1" i="1" dirty="0"/>
              <a:t>d</a:t>
            </a:r>
            <a:r>
              <a:rPr lang="de-DE" altLang="cs-CZ" b="1" i="1" dirty="0" err="1"/>
              <a:t>ie</a:t>
            </a:r>
            <a:r>
              <a:rPr lang="de-DE" altLang="cs-CZ" b="1" i="1" dirty="0"/>
              <a:t> Leviten lesen (geh.) –– </a:t>
            </a:r>
            <a:r>
              <a:rPr lang="cs-CZ" altLang="cs-CZ" b="1" i="1" dirty="0"/>
              <a:t>číst někomu levity (</a:t>
            </a:r>
            <a:r>
              <a:rPr lang="cs-CZ" altLang="cs-CZ" b="1" i="1" dirty="0" err="1"/>
              <a:t>tsch</a:t>
            </a:r>
            <a:r>
              <a:rPr lang="cs-CZ" altLang="cs-CZ" b="1" i="1" dirty="0"/>
              <a:t>.) - </a:t>
            </a:r>
            <a:r>
              <a:rPr lang="de-DE" altLang="cs-CZ" b="1" i="1" dirty="0" err="1"/>
              <a:t>sermonear</a:t>
            </a:r>
            <a:r>
              <a:rPr lang="de-DE" altLang="cs-CZ" b="1" i="1" dirty="0"/>
              <a:t> (</a:t>
            </a:r>
            <a:r>
              <a:rPr lang="de-DE" altLang="cs-CZ" b="1" i="1" dirty="0" err="1"/>
              <a:t>sp</a:t>
            </a:r>
            <a:r>
              <a:rPr lang="de-DE" altLang="cs-CZ" b="1" i="1" dirty="0"/>
              <a:t>. „eine Predigt halten“); </a:t>
            </a:r>
          </a:p>
          <a:p>
            <a:pPr>
              <a:buNone/>
            </a:pPr>
            <a:r>
              <a:rPr lang="de-DE" altLang="cs-CZ" b="1" i="1" dirty="0"/>
              <a:t>   die Flinte ins Korn werfen – </a:t>
            </a:r>
            <a:r>
              <a:rPr lang="de-DE" altLang="cs-CZ" b="1" i="1" dirty="0" err="1"/>
              <a:t>hodit</a:t>
            </a:r>
            <a:r>
              <a:rPr lang="de-DE" altLang="cs-CZ" b="1" i="1" dirty="0"/>
              <a:t> </a:t>
            </a:r>
            <a:r>
              <a:rPr lang="de-DE" altLang="cs-CZ" b="1" i="1" dirty="0" err="1"/>
              <a:t>flintu</a:t>
            </a:r>
            <a:r>
              <a:rPr lang="de-DE" altLang="cs-CZ" b="1" i="1" dirty="0"/>
              <a:t> do </a:t>
            </a:r>
            <a:r>
              <a:rPr lang="cs-CZ" altLang="cs-CZ" b="1" i="1" dirty="0"/>
              <a:t>žita</a:t>
            </a:r>
            <a:endParaRPr lang="de-DE" altLang="cs-CZ" b="1" i="1" dirty="0"/>
          </a:p>
          <a:p>
            <a:pPr>
              <a:buNone/>
            </a:pPr>
            <a:r>
              <a:rPr lang="de-DE" altLang="cs-CZ" b="1" i="1" dirty="0"/>
              <a:t>   </a:t>
            </a:r>
            <a:r>
              <a:rPr lang="cs-CZ" altLang="cs-CZ" b="1" i="1" dirty="0"/>
              <a:t>( </a:t>
            </a:r>
            <a:r>
              <a:rPr lang="cs-CZ" altLang="cs-CZ" b="1" i="1" dirty="0" err="1"/>
              <a:t>tsch</a:t>
            </a:r>
            <a:r>
              <a:rPr lang="cs-CZ" altLang="cs-CZ" b="1" i="1" dirty="0"/>
              <a:t>. „</a:t>
            </a:r>
            <a:r>
              <a:rPr lang="cs-CZ" altLang="cs-CZ" b="1" i="1" dirty="0" err="1"/>
              <a:t>die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Flinte</a:t>
            </a:r>
            <a:r>
              <a:rPr lang="cs-CZ" altLang="cs-CZ" b="1" i="1" dirty="0"/>
              <a:t> in den </a:t>
            </a:r>
            <a:r>
              <a:rPr lang="cs-CZ" altLang="cs-CZ" b="1" i="1" dirty="0" err="1"/>
              <a:t>Roggen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werfen</a:t>
            </a:r>
            <a:r>
              <a:rPr lang="cs-CZ" altLang="cs-CZ" b="1" i="1" dirty="0"/>
              <a:t>“)</a:t>
            </a:r>
            <a:endParaRPr lang="de-DE" altLang="cs-CZ" b="1" i="1" dirty="0"/>
          </a:p>
          <a:p>
            <a:endParaRPr lang="cs-CZ" altLang="cs-CZ" b="1" dirty="0">
              <a:solidFill>
                <a:srgbClr val="002060"/>
              </a:solidFill>
            </a:endParaRPr>
          </a:p>
          <a:p>
            <a:endParaRPr lang="de-DE" altLang="cs-CZ" b="1" dirty="0">
              <a:solidFill>
                <a:srgbClr val="002060"/>
              </a:solidFill>
            </a:endParaRPr>
          </a:p>
          <a:p>
            <a:endParaRPr lang="cs-CZ" altLang="cs-CZ" b="1" i="1" dirty="0"/>
          </a:p>
          <a:p>
            <a:endParaRPr lang="de-DE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7124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FEB278-9342-4ADD-AFE6-5FCB98190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altLang="cs-CZ" sz="2800" b="1" dirty="0">
                <a:solidFill>
                  <a:schemeClr val="tx1"/>
                </a:solidFill>
              </a:rPr>
              <a:t>Onomasiologische Gliederung nach Schlüssel-/Leit-/Oberbegriffen (Richtung Konzept </a:t>
            </a:r>
            <a:r>
              <a:rPr lang="cs-CZ" altLang="cs-CZ" sz="2800" b="1" dirty="0">
                <a:sym typeface="Symbol" panose="05050102010706020507" pitchFamily="18" charset="2"/>
              </a:rPr>
              <a:t></a:t>
            </a:r>
            <a:r>
              <a:rPr lang="de-DE" altLang="cs-CZ" sz="2800" b="1" dirty="0">
                <a:solidFill>
                  <a:schemeClr val="tx1"/>
                </a:solidFill>
              </a:rPr>
              <a:t> Zeichen)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A8D028-02DD-46D0-BAA5-7B72685692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de-DE" altLang="cs-CZ" sz="2400" b="1" dirty="0"/>
              <a:t>(</a:t>
            </a:r>
            <a:r>
              <a:rPr lang="de-DE" altLang="cs-CZ" sz="2400" b="1" dirty="0" err="1"/>
              <a:t>Hessky</a:t>
            </a:r>
            <a:r>
              <a:rPr lang="de-DE" altLang="cs-CZ" sz="2400" b="1" dirty="0"/>
              <a:t>/Ettinger: Deutsche Redewendungen. Ein Wörter- und Übungsbuch für Fortgeschrittene, Tübingen: Narr, 1997):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de-DE" altLang="cs-CZ" sz="2400" b="1" dirty="0"/>
              <a:t>„</a:t>
            </a:r>
            <a:r>
              <a:rPr lang="cs-CZ" altLang="cs-CZ" sz="2400" b="1" dirty="0" err="1"/>
              <a:t>phraseo</a:t>
            </a:r>
            <a:r>
              <a:rPr lang="cs-CZ" altLang="cs-CZ" sz="2400" b="1" dirty="0"/>
              <a:t>-</a:t>
            </a:r>
            <a:r>
              <a:rPr lang="de-DE" altLang="cs-CZ" sz="2400" b="1" dirty="0"/>
              <a:t>semantische Felder“- Synonymie: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de-DE" altLang="cs-CZ" sz="2400" b="1" dirty="0"/>
              <a:t> 1. </a:t>
            </a:r>
            <a:r>
              <a:rPr lang="de-DE" altLang="cs-CZ" sz="2400" b="1" dirty="0">
                <a:solidFill>
                  <a:srgbClr val="002060"/>
                </a:solidFill>
              </a:rPr>
              <a:t>Zustand des Menschen: </a:t>
            </a:r>
            <a:r>
              <a:rPr lang="de-DE" altLang="cs-CZ" sz="2400" b="1" dirty="0"/>
              <a:t>Angst-Furcht, Hunger-Durst-Betrunkenheit, Sterben-Tod</a:t>
            </a:r>
            <a:r>
              <a:rPr lang="cs-CZ" altLang="cs-CZ" sz="2400" b="1" dirty="0"/>
              <a:t>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 b="1" dirty="0"/>
              <a:t>	</a:t>
            </a:r>
            <a:r>
              <a:rPr lang="cs-CZ" altLang="cs-CZ" sz="2400" b="1" dirty="0" err="1"/>
              <a:t>Beispiel</a:t>
            </a:r>
            <a:r>
              <a:rPr lang="de-DE" altLang="cs-CZ" sz="2400" b="1" dirty="0"/>
              <a:t>e</a:t>
            </a:r>
            <a:r>
              <a:rPr lang="cs-CZ" altLang="cs-CZ" sz="2400" b="1" dirty="0"/>
              <a:t>: </a:t>
            </a:r>
            <a:r>
              <a:rPr lang="cs-CZ" altLang="cs-CZ" sz="2400" b="1" i="1" dirty="0"/>
              <a:t>den L</a:t>
            </a:r>
            <a:r>
              <a:rPr lang="de-DE" altLang="cs-CZ" sz="2400" b="1" i="1" dirty="0" err="1"/>
              <a:t>öffel</a:t>
            </a:r>
            <a:r>
              <a:rPr lang="de-DE" altLang="cs-CZ" sz="2400" b="1" i="1" dirty="0"/>
              <a:t> abgeben - </a:t>
            </a:r>
            <a:r>
              <a:rPr lang="de-DE" altLang="cs-CZ" sz="2400" b="1" i="1" dirty="0" err="1"/>
              <a:t>za</a:t>
            </a:r>
            <a:r>
              <a:rPr lang="cs-CZ" altLang="cs-CZ" sz="2400" b="1" i="1" dirty="0"/>
              <a:t>klepat </a:t>
            </a:r>
            <a:r>
              <a:rPr lang="cs-CZ" altLang="cs-CZ" sz="2400" b="1" i="1" dirty="0" err="1"/>
              <a:t>bačkorama</a:t>
            </a:r>
            <a:r>
              <a:rPr lang="cs-CZ" altLang="cs-CZ" sz="2400" b="1" i="1" dirty="0"/>
              <a:t> (</a:t>
            </a:r>
            <a:r>
              <a:rPr lang="de-DE" altLang="cs-CZ" sz="2400" b="1" i="1" dirty="0"/>
              <a:t>„</a:t>
            </a:r>
            <a:r>
              <a:rPr lang="cs-CZ" altLang="cs-CZ" sz="2400" b="1" i="1" dirty="0" err="1"/>
              <a:t>die</a:t>
            </a:r>
            <a:r>
              <a:rPr lang="cs-CZ" altLang="cs-CZ" sz="2400" b="1" i="1" dirty="0"/>
              <a:t> </a:t>
            </a:r>
            <a:r>
              <a:rPr lang="cs-CZ" altLang="cs-CZ" sz="2400" b="1" i="1" dirty="0" err="1"/>
              <a:t>Pantoffeln</a:t>
            </a:r>
            <a:r>
              <a:rPr lang="cs-CZ" altLang="cs-CZ" sz="2400" b="1" i="1" dirty="0"/>
              <a:t> </a:t>
            </a:r>
            <a:r>
              <a:rPr lang="cs-CZ" altLang="cs-CZ" sz="2400" b="1" i="1" dirty="0" err="1"/>
              <a:t>auss</a:t>
            </a:r>
            <a:r>
              <a:rPr lang="de-DE" altLang="cs-CZ" sz="2400" b="1" i="1" dirty="0" err="1"/>
              <a:t>chütten</a:t>
            </a:r>
            <a:r>
              <a:rPr lang="de-DE" altLang="cs-CZ" sz="2400" b="1" i="1" dirty="0"/>
              <a:t>“) – </a:t>
            </a:r>
            <a:r>
              <a:rPr lang="de-DE" altLang="cs-CZ" sz="2400" b="1" i="1" dirty="0" err="1"/>
              <a:t>natáhnout</a:t>
            </a:r>
            <a:r>
              <a:rPr lang="de-DE" altLang="cs-CZ" sz="2400" b="1" i="1" dirty="0"/>
              <a:t> </a:t>
            </a:r>
            <a:r>
              <a:rPr lang="de-DE" altLang="cs-CZ" sz="2400" b="1" i="1" dirty="0" err="1"/>
              <a:t>brka</a:t>
            </a:r>
            <a:r>
              <a:rPr lang="de-DE" altLang="cs-CZ" sz="2400" b="1" i="1" dirty="0"/>
              <a:t> („die Federn ausstrecken“) </a:t>
            </a:r>
            <a:r>
              <a:rPr lang="de-DE" altLang="cs-CZ" sz="2400" b="1" dirty="0"/>
              <a:t>(ugs.-salopp)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de-DE" altLang="cs-CZ" sz="2400" b="1" dirty="0"/>
              <a:t> 2. </a:t>
            </a:r>
            <a:r>
              <a:rPr lang="de-DE" altLang="cs-CZ" sz="2400" b="1" dirty="0">
                <a:solidFill>
                  <a:srgbClr val="002060"/>
                </a:solidFill>
              </a:rPr>
              <a:t>menschliche Eigenschaften: </a:t>
            </a:r>
            <a:r>
              <a:rPr lang="de-DE" altLang="cs-CZ" sz="2400" b="1" dirty="0"/>
              <a:t>Dummheit-Verrücktheit, Faulheit-Fleiß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de-DE" altLang="cs-CZ" sz="2400" b="1" dirty="0"/>
              <a:t>     Beispiele: </a:t>
            </a:r>
            <a:r>
              <a:rPr lang="de-DE" altLang="cs-CZ" sz="2400" b="1" i="1" dirty="0"/>
              <a:t>Stroh im Kopf haben – einen Klaps haben – tsch. </a:t>
            </a:r>
            <a:r>
              <a:rPr lang="cs-CZ" altLang="cs-CZ" sz="2400" b="1" i="1" dirty="0"/>
              <a:t>mít v hlavě slámu/seno/piliny (</a:t>
            </a:r>
            <a:r>
              <a:rPr lang="de-DE" altLang="cs-CZ" sz="2400" b="1" i="1" dirty="0"/>
              <a:t>Stroh/Heu/Sägemehl)</a:t>
            </a:r>
            <a:r>
              <a:rPr lang="cs-CZ" altLang="cs-CZ" sz="2400" b="1" i="1" dirty="0"/>
              <a:t> – nemít všech pět pohromadě </a:t>
            </a:r>
            <a:r>
              <a:rPr lang="de-DE" altLang="cs-CZ" sz="2400" b="1" i="1" dirty="0"/>
              <a:t>(nicht alle Tassen im Schrank haben) - </a:t>
            </a:r>
            <a:r>
              <a:rPr lang="de-DE" altLang="cs-CZ" sz="2400" b="1" dirty="0"/>
              <a:t>ugs.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de-DE" altLang="cs-CZ" sz="2400" b="1" dirty="0"/>
              <a:t> 3. </a:t>
            </a:r>
            <a:r>
              <a:rPr lang="de-DE" altLang="cs-CZ" sz="2400" b="1" dirty="0">
                <a:solidFill>
                  <a:srgbClr val="002060"/>
                </a:solidFill>
              </a:rPr>
              <a:t>menschliches Handeln: </a:t>
            </a:r>
            <a:r>
              <a:rPr lang="de-DE" altLang="cs-CZ" sz="2400" b="1" dirty="0"/>
              <a:t>Ablehnung-Zustimmung, Loben, Schmeicheln, Beleidigen…</a:t>
            </a:r>
            <a:endParaRPr lang="cs-CZ" altLang="cs-CZ" sz="24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6023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7EC772-5F0A-43F6-8950-12DA6A79E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Beispiele: DUDEN 11: Redewendungen</a:t>
            </a:r>
            <a:endParaRPr lang="cs-CZ" dirty="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8DF8595A-5B0B-4B87-BB4E-3DD52F151DD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040188" y="2986881"/>
            <a:ext cx="2895600" cy="2298700"/>
          </a:xfrm>
          <a:noFill/>
        </p:spPr>
      </p:pic>
    </p:spTree>
    <p:extLst>
      <p:ext uri="{BB962C8B-B14F-4D97-AF65-F5344CB8AC3E}">
        <p14:creationId xmlns:p14="http://schemas.microsoft.com/office/powerpoint/2010/main" val="1204133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66FB0A-858A-472E-B2D1-42CD8B350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 sz="3600" b="1" dirty="0">
                <a:solidFill>
                  <a:schemeClr val="tx1"/>
                </a:solidFill>
              </a:rPr>
              <a:t>Warum seit den 70er Jahren des 20. </a:t>
            </a:r>
            <a:r>
              <a:rPr lang="de-DE" altLang="cs-CZ" sz="3600" b="1" dirty="0" err="1">
                <a:solidFill>
                  <a:schemeClr val="tx1"/>
                </a:solidFill>
              </a:rPr>
              <a:t>Jhs</a:t>
            </a:r>
            <a:r>
              <a:rPr lang="de-DE" altLang="cs-CZ" sz="3600" b="1" dirty="0">
                <a:solidFill>
                  <a:schemeClr val="tx1"/>
                </a:solidFill>
              </a:rPr>
              <a:t>. wachsendes Interesse?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B3B031-30BF-410F-823B-65E6A80930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de-DE" altLang="cs-CZ" sz="2000" b="1" dirty="0"/>
              <a:t>kommunikativ-pragmatische Wende </a:t>
            </a:r>
            <a:r>
              <a:rPr lang="de-DE" altLang="cs-CZ" sz="2000" dirty="0"/>
              <a:t>– wichtige Funktionen in der Kommunikation</a:t>
            </a:r>
          </a:p>
          <a:p>
            <a:pPr>
              <a:lnSpc>
                <a:spcPct val="80000"/>
              </a:lnSpc>
            </a:pPr>
            <a:r>
              <a:rPr lang="de-DE" altLang="cs-CZ" sz="2000" b="1" dirty="0"/>
              <a:t>kognitive Wende</a:t>
            </a:r>
            <a:r>
              <a:rPr lang="de-DE" altLang="cs-CZ" sz="2000" dirty="0"/>
              <a:t>: mentale Prozesse </a:t>
            </a:r>
            <a:endParaRPr lang="cs-CZ" altLang="cs-CZ" sz="2000" dirty="0"/>
          </a:p>
          <a:p>
            <a:pPr>
              <a:lnSpc>
                <a:spcPct val="80000"/>
              </a:lnSpc>
            </a:pPr>
            <a:r>
              <a:rPr lang="de-DE" altLang="cs-CZ" sz="2000" b="1" dirty="0"/>
              <a:t>Fremdsprachendidaktik</a:t>
            </a:r>
            <a:r>
              <a:rPr lang="de-DE" altLang="cs-CZ" sz="2000" dirty="0"/>
              <a:t> – nicht nur ein phraseologisches Minimum, sondern  ein phraseologisches Optimum (</a:t>
            </a:r>
            <a:r>
              <a:rPr lang="de-DE" altLang="cs-CZ" sz="2000" dirty="0" err="1"/>
              <a:t>Phraseodidaktik</a:t>
            </a:r>
            <a:r>
              <a:rPr lang="de-DE" altLang="cs-CZ" sz="2000" dirty="0"/>
              <a:t>)</a:t>
            </a:r>
            <a:r>
              <a:rPr lang="cs-CZ" altLang="cs-CZ" sz="2000" dirty="0"/>
              <a:t>: </a:t>
            </a:r>
            <a:r>
              <a:rPr lang="de-DE" altLang="cs-CZ" sz="2000" dirty="0"/>
              <a:t>Der phraseologische Dreischritt:</a:t>
            </a:r>
            <a:r>
              <a:rPr lang="cs-CZ" altLang="cs-CZ" sz="2000" dirty="0"/>
              <a:t> </a:t>
            </a:r>
            <a:br>
              <a:rPr lang="cs-CZ" altLang="cs-CZ" sz="2000" dirty="0"/>
            </a:br>
            <a:r>
              <a:rPr lang="de-DE" altLang="cs-CZ" sz="2000" dirty="0"/>
              <a:t>Erkennen – Verstehen – (Festigen) – Verwenden</a:t>
            </a:r>
            <a:endParaRPr lang="cs-CZ" altLang="cs-CZ" sz="2000" dirty="0"/>
          </a:p>
          <a:p>
            <a:pPr>
              <a:lnSpc>
                <a:spcPct val="80000"/>
              </a:lnSpc>
            </a:pPr>
            <a:r>
              <a:rPr lang="de-DE" altLang="cs-CZ" sz="2000" b="1" dirty="0"/>
              <a:t>Übersetzungspraxi</a:t>
            </a:r>
            <a:r>
              <a:rPr lang="de-DE" altLang="cs-CZ" sz="2000" dirty="0"/>
              <a:t>s: phraseologische WB (</a:t>
            </a:r>
            <a:r>
              <a:rPr lang="de-DE" altLang="cs-CZ" sz="2000" dirty="0" err="1"/>
              <a:t>Phraseographie</a:t>
            </a:r>
            <a:r>
              <a:rPr lang="de-DE" altLang="cs-CZ" sz="2000" dirty="0"/>
              <a:t>)</a:t>
            </a:r>
          </a:p>
          <a:p>
            <a:pPr>
              <a:lnSpc>
                <a:spcPct val="80000"/>
              </a:lnSpc>
            </a:pPr>
            <a:r>
              <a:rPr lang="de-DE" altLang="cs-CZ" sz="2000" b="1" dirty="0"/>
              <a:t>Wichtige Zentren: </a:t>
            </a:r>
            <a:endParaRPr lang="cs-CZ" altLang="cs-CZ" sz="2000" b="1" dirty="0"/>
          </a:p>
          <a:p>
            <a:pPr lvl="1">
              <a:lnSpc>
                <a:spcPct val="80000"/>
              </a:lnSpc>
            </a:pPr>
            <a:r>
              <a:rPr lang="de-DE" altLang="cs-CZ" sz="2000" dirty="0"/>
              <a:t>Leipzig : W. Fleischer</a:t>
            </a:r>
            <a:r>
              <a:rPr lang="cs-CZ" altLang="cs-CZ" sz="2000" dirty="0"/>
              <a:t>: </a:t>
            </a:r>
            <a:r>
              <a:rPr lang="de-DE" altLang="cs-CZ" sz="2000" dirty="0"/>
              <a:t>Phraseologie der deutschen Gegenwartssprache,</a:t>
            </a:r>
            <a:r>
              <a:rPr lang="cs-CZ" altLang="cs-CZ" sz="2000" dirty="0"/>
              <a:t> </a:t>
            </a:r>
            <a:r>
              <a:rPr lang="de-DE" altLang="cs-CZ" sz="2000" dirty="0"/>
              <a:t>Tübingen: Niemeyer 1997</a:t>
            </a:r>
            <a:endParaRPr lang="cs-CZ" altLang="cs-CZ" sz="2000" dirty="0"/>
          </a:p>
          <a:p>
            <a:pPr lvl="1">
              <a:lnSpc>
                <a:spcPct val="80000"/>
              </a:lnSpc>
            </a:pPr>
            <a:r>
              <a:rPr lang="de-DE" altLang="cs-CZ" sz="2000" dirty="0"/>
              <a:t>Zürich:    H. Burger: Phraseologie: Eine Einführung am Beispiel des Deutschen.</a:t>
            </a:r>
            <a:r>
              <a:rPr lang="cs-CZ" altLang="cs-CZ" sz="2000" dirty="0"/>
              <a:t> </a:t>
            </a:r>
            <a:r>
              <a:rPr lang="de-DE" altLang="cs-CZ" sz="2000" dirty="0"/>
              <a:t>Berlin: Erich Schmidt 2003</a:t>
            </a:r>
            <a:endParaRPr lang="cs-CZ" altLang="cs-CZ" sz="2000" dirty="0"/>
          </a:p>
          <a:p>
            <a:pPr lvl="1">
              <a:lnSpc>
                <a:spcPct val="80000"/>
              </a:lnSpc>
            </a:pPr>
            <a:r>
              <a:rPr lang="de-DE" altLang="cs-CZ" sz="2000" dirty="0"/>
              <a:t>International: D. </a:t>
            </a:r>
            <a:r>
              <a:rPr lang="de-DE" altLang="cs-CZ" sz="2000" dirty="0" err="1"/>
              <a:t>Dobrovol´skij</a:t>
            </a:r>
            <a:r>
              <a:rPr lang="de-DE" altLang="cs-CZ" sz="2000" dirty="0"/>
              <a:t> (R)</a:t>
            </a:r>
            <a:endParaRPr lang="cs-CZ" altLang="cs-CZ" sz="2000" dirty="0"/>
          </a:p>
          <a:p>
            <a:pPr lvl="2">
              <a:lnSpc>
                <a:spcPct val="80000"/>
              </a:lnSpc>
            </a:pPr>
            <a:r>
              <a:rPr lang="de-DE" altLang="cs-CZ" sz="2000" dirty="0"/>
              <a:t>Christine Palm: Phraseologie. Eine Einführung. Tübingen: Narr 1995</a:t>
            </a:r>
            <a:endParaRPr lang="cs-CZ" altLang="cs-CZ" sz="2000" dirty="0"/>
          </a:p>
          <a:p>
            <a:pPr lvl="2">
              <a:lnSpc>
                <a:spcPct val="80000"/>
              </a:lnSpc>
            </a:pPr>
            <a:r>
              <a:rPr lang="de-DE" altLang="cs-CZ" sz="2000" dirty="0"/>
              <a:t>Phraseologie</a:t>
            </a:r>
            <a:r>
              <a:rPr lang="cs-CZ" altLang="cs-CZ" sz="2000" dirty="0"/>
              <a:t>: </a:t>
            </a:r>
            <a:r>
              <a:rPr lang="cs-CZ" altLang="cs-CZ" sz="2000" dirty="0" err="1"/>
              <a:t>ein</a:t>
            </a:r>
            <a:r>
              <a:rPr lang="cs-CZ" altLang="cs-CZ" sz="2000" dirty="0"/>
              <a:t> </a:t>
            </a:r>
            <a:r>
              <a:rPr lang="cs-CZ" altLang="cs-CZ" sz="2000" dirty="0" err="1"/>
              <a:t>internationales</a:t>
            </a:r>
            <a:r>
              <a:rPr lang="cs-CZ" altLang="cs-CZ" sz="2000" dirty="0"/>
              <a:t> </a:t>
            </a:r>
            <a:r>
              <a:rPr lang="cs-CZ" altLang="cs-CZ" sz="2000" dirty="0" err="1"/>
              <a:t>Handbuch</a:t>
            </a:r>
            <a:r>
              <a:rPr lang="cs-CZ" altLang="cs-CZ" sz="2000" dirty="0"/>
              <a:t> </a:t>
            </a:r>
            <a:r>
              <a:rPr lang="cs-CZ" altLang="cs-CZ" sz="2000" dirty="0" err="1"/>
              <a:t>zeit</a:t>
            </a:r>
            <a:r>
              <a:rPr lang="de-DE" altLang="cs-CZ" sz="2000" dirty="0" err="1"/>
              <a:t>genössischer</a:t>
            </a:r>
            <a:r>
              <a:rPr lang="de-DE" altLang="cs-CZ" sz="2000" dirty="0"/>
              <a:t> Forschung.</a:t>
            </a:r>
            <a:r>
              <a:rPr lang="cs-CZ" altLang="cs-CZ" sz="2000" dirty="0"/>
              <a:t> </a:t>
            </a:r>
            <a:r>
              <a:rPr lang="de-DE" altLang="cs-CZ" sz="2000" dirty="0"/>
              <a:t>Hrsg. von H. Burger… </a:t>
            </a:r>
            <a:r>
              <a:rPr lang="en-US" altLang="cs-CZ" sz="2000" dirty="0"/>
              <a:t>[et al.] </a:t>
            </a:r>
            <a:r>
              <a:rPr lang="de-DE" altLang="cs-CZ" sz="2000" dirty="0"/>
              <a:t>Berlin: de Gruyter 2007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7209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F6BEE0-8AA4-4043-A3A0-59946ABAFE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Fachliteratur: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FA3447-2BB9-4D24-9392-A0AB63BEC1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altLang="cs-CZ" sz="2400" b="1" dirty="0" err="1"/>
              <a:t>Fleischer</a:t>
            </a:r>
            <a:r>
              <a:rPr lang="cs-CZ" altLang="cs-CZ" sz="2400" b="1" dirty="0"/>
              <a:t>, Wolfgang: </a:t>
            </a:r>
            <a:r>
              <a:rPr lang="cs-CZ" altLang="cs-CZ" sz="2400" b="1" dirty="0" err="1"/>
              <a:t>Phraseologie</a:t>
            </a:r>
            <a:r>
              <a:rPr lang="cs-CZ" altLang="cs-CZ" sz="2400" b="1" dirty="0"/>
              <a:t> der </a:t>
            </a:r>
            <a:r>
              <a:rPr lang="cs-CZ" altLang="cs-CZ" sz="2400" b="1" dirty="0" err="1"/>
              <a:t>deutschen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Gegenwartssprache</a:t>
            </a:r>
            <a:r>
              <a:rPr lang="cs-CZ" altLang="cs-CZ" sz="2400" b="1" dirty="0"/>
              <a:t>. 2., </a:t>
            </a:r>
            <a:r>
              <a:rPr lang="cs-CZ" altLang="cs-CZ" sz="2400" b="1" dirty="0" err="1"/>
              <a:t>durchgesehene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und</a:t>
            </a:r>
            <a:r>
              <a:rPr lang="cs-CZ" altLang="cs-CZ" sz="2400" b="1" dirty="0"/>
              <a:t> erg</a:t>
            </a:r>
            <a:r>
              <a:rPr lang="de-DE" altLang="cs-CZ" sz="2400" b="1" dirty="0"/>
              <a:t>ä</a:t>
            </a:r>
            <a:r>
              <a:rPr lang="cs-CZ" altLang="cs-CZ" sz="2400" b="1" dirty="0" err="1"/>
              <a:t>nzte</a:t>
            </a:r>
            <a:r>
              <a:rPr lang="de-DE" altLang="cs-CZ" sz="2400" b="1" dirty="0"/>
              <a:t> Auflage. Tübingen 1997</a:t>
            </a:r>
          </a:p>
          <a:p>
            <a:r>
              <a:rPr lang="de-DE" altLang="cs-CZ" sz="2400" b="1" dirty="0"/>
              <a:t>Burger, Harald: Phraseologie. Eine Einführung am Beispiel des Deutschen. 4., neu bearbeitete Auflage. Berlin 2010</a:t>
            </a:r>
          </a:p>
          <a:p>
            <a:r>
              <a:rPr lang="de-DE" altLang="cs-CZ" sz="2400" b="1" dirty="0" err="1"/>
              <a:t>Donalies</a:t>
            </a:r>
            <a:r>
              <a:rPr lang="de-DE" altLang="cs-CZ" sz="2400" b="1" dirty="0"/>
              <a:t>, Elke: Basiswissen Deutsche </a:t>
            </a:r>
            <a:r>
              <a:rPr lang="de-DE" altLang="cs-CZ" sz="2400" b="1" dirty="0" err="1"/>
              <a:t>Phraseologie.Tübingen</a:t>
            </a:r>
            <a:r>
              <a:rPr lang="de-DE" altLang="cs-CZ" sz="2400" b="1" dirty="0"/>
              <a:t> 2009</a:t>
            </a:r>
          </a:p>
          <a:p>
            <a:r>
              <a:rPr lang="de-DE" altLang="cs-CZ" sz="2400" b="1" dirty="0"/>
              <a:t>Christine Palm: Phraseologie. Eine Einführung. Tübingen: Narr 1995</a:t>
            </a:r>
          </a:p>
          <a:p>
            <a:r>
              <a:rPr lang="de-DE" altLang="cs-CZ" sz="2400" b="1" dirty="0"/>
              <a:t>Phraseologie</a:t>
            </a:r>
            <a:r>
              <a:rPr lang="cs-CZ" altLang="cs-CZ" sz="2400" b="1" dirty="0"/>
              <a:t>: </a:t>
            </a:r>
            <a:r>
              <a:rPr lang="cs-CZ" altLang="cs-CZ" sz="2400" b="1" dirty="0" err="1"/>
              <a:t>ein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internationales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Handbuch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zeit</a:t>
            </a:r>
            <a:r>
              <a:rPr lang="de-DE" altLang="cs-CZ" sz="2400" b="1" dirty="0" err="1"/>
              <a:t>genössischer</a:t>
            </a:r>
            <a:r>
              <a:rPr lang="de-DE" altLang="cs-CZ" sz="2400" b="1" dirty="0"/>
              <a:t> Forschung.</a:t>
            </a:r>
            <a:r>
              <a:rPr lang="cs-CZ" altLang="cs-CZ" sz="2400" b="1" dirty="0"/>
              <a:t> </a:t>
            </a:r>
            <a:r>
              <a:rPr lang="de-DE" altLang="cs-CZ" sz="2400" b="1" dirty="0"/>
              <a:t>Hrsg. von H. Burger… </a:t>
            </a:r>
            <a:r>
              <a:rPr lang="en-US" altLang="cs-CZ" sz="2400" b="1" dirty="0"/>
              <a:t>[et al.] </a:t>
            </a:r>
            <a:r>
              <a:rPr lang="de-DE" altLang="cs-CZ" sz="2400" b="1" dirty="0"/>
              <a:t>Berlin: de Gruyter 2007</a:t>
            </a:r>
          </a:p>
          <a:p>
            <a:r>
              <a:rPr lang="de-DE" altLang="cs-CZ" sz="2400" b="1" dirty="0"/>
              <a:t>DUDEN. Bd. 11: Redewendungen. Mannheim 2002 </a:t>
            </a:r>
          </a:p>
          <a:p>
            <a:r>
              <a:rPr lang="de-DE" altLang="cs-CZ" sz="2400" b="1" dirty="0"/>
              <a:t>DUDEN. Bd. 12: Zitate und Aussprüche. Mannheim 2012</a:t>
            </a:r>
          </a:p>
          <a:p>
            <a:r>
              <a:rPr lang="de-DE" altLang="cs-CZ" sz="2400" b="1" dirty="0"/>
              <a:t>He</a:t>
            </a:r>
            <a:r>
              <a:rPr lang="cs-CZ" altLang="cs-CZ" sz="2400" b="1" dirty="0" err="1"/>
              <a:t>řman</a:t>
            </a:r>
            <a:r>
              <a:rPr lang="cs-CZ" altLang="cs-CZ" sz="2400" b="1" dirty="0"/>
              <a:t>/Blažejová/</a:t>
            </a:r>
            <a:r>
              <a:rPr lang="cs-CZ" altLang="cs-CZ" sz="2400" b="1" dirty="0" err="1"/>
              <a:t>Goldhahn</a:t>
            </a:r>
            <a:r>
              <a:rPr lang="cs-CZ" altLang="cs-CZ" sz="2400" b="1" dirty="0"/>
              <a:t>: </a:t>
            </a:r>
            <a:r>
              <a:rPr lang="cs-CZ" altLang="cs-CZ" sz="2400" b="1" dirty="0" err="1"/>
              <a:t>Deutsch-tschechisches</a:t>
            </a:r>
            <a:r>
              <a:rPr lang="cs-CZ" altLang="cs-CZ" sz="2400" b="1" dirty="0"/>
              <a:t> W</a:t>
            </a:r>
            <a:r>
              <a:rPr lang="de-DE" altLang="cs-CZ" sz="2400" b="1" dirty="0" err="1"/>
              <a:t>örterbuch</a:t>
            </a:r>
            <a:r>
              <a:rPr lang="de-DE" altLang="cs-CZ" sz="2400" b="1" dirty="0"/>
              <a:t> der Phraseologismen und festgeprägten Wendungen</a:t>
            </a:r>
          </a:p>
          <a:p>
            <a:r>
              <a:rPr lang="de-DE" altLang="cs-CZ" sz="2400" b="1" dirty="0"/>
              <a:t>www.redensarten.de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29693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173D31-B6FC-4914-9B8F-4C97A1CA4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 dirty="0"/>
              <a:t>2. Merkmale der Phraseologismen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3995DB-86B5-4048-A6AC-03C2F4551B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de-DE" altLang="cs-CZ" sz="2400" b="1" dirty="0" err="1">
                <a:solidFill>
                  <a:schemeClr val="bg1"/>
                </a:solidFill>
              </a:rPr>
              <a:t>Polylexikalität</a:t>
            </a:r>
            <a:r>
              <a:rPr lang="cs-CZ" altLang="cs-CZ" sz="2400" b="1" dirty="0"/>
              <a:t>: </a:t>
            </a:r>
            <a:r>
              <a:rPr lang="cs-CZ" altLang="cs-CZ" sz="2400" b="1" dirty="0" err="1"/>
              <a:t>mehrere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Lexeme</a:t>
            </a:r>
            <a:r>
              <a:rPr lang="de-DE" altLang="cs-CZ" sz="2400" b="1" dirty="0"/>
              <a:t> (mindestens zwei): </a:t>
            </a:r>
            <a:r>
              <a:rPr lang="de-DE" altLang="cs-CZ" b="1" i="1" dirty="0"/>
              <a:t>Kohldampf schieben</a:t>
            </a:r>
            <a:endParaRPr lang="de-DE" altLang="cs-CZ" sz="2400" b="1" dirty="0"/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de-DE" altLang="cs-CZ" sz="2400" b="1" dirty="0">
                <a:solidFill>
                  <a:schemeClr val="bg1"/>
                </a:solidFill>
              </a:rPr>
              <a:t>Festigkeit/Stabilität </a:t>
            </a:r>
            <a:r>
              <a:rPr lang="de-DE" altLang="cs-CZ" sz="2400" b="1" dirty="0"/>
              <a:t>– nicht austauschbare Struktur – relativ: Variationen und Modifikationen 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de-DE" altLang="cs-CZ" sz="2400" b="1" dirty="0"/>
              <a:t>möglich: </a:t>
            </a:r>
            <a:r>
              <a:rPr lang="de-DE" altLang="cs-CZ" sz="2400" b="1" i="1" dirty="0" err="1"/>
              <a:t>jdm</a:t>
            </a:r>
            <a:r>
              <a:rPr lang="de-DE" altLang="cs-CZ" sz="2400" b="1" i="1" dirty="0"/>
              <a:t> Honig um den Mund, den Bart, ums Maul schmieren/</a:t>
            </a:r>
            <a:r>
              <a:rPr lang="de-DE" altLang="cs-CZ" sz="2400" b="1" i="1" dirty="0" err="1"/>
              <a:t>jdm</a:t>
            </a:r>
            <a:r>
              <a:rPr lang="de-DE" altLang="cs-CZ" sz="2400" b="1" i="1" dirty="0"/>
              <a:t>. </a:t>
            </a:r>
            <a:r>
              <a:rPr lang="en-US" altLang="cs-CZ" sz="2400" b="1" i="1" dirty="0"/>
              <a:t>*</a:t>
            </a:r>
            <a:r>
              <a:rPr lang="de-DE" altLang="cs-CZ" sz="2400" b="1" i="1" dirty="0"/>
              <a:t>Marmelade…</a:t>
            </a:r>
            <a:endParaRPr lang="de-DE" altLang="cs-CZ" sz="2400" b="1" dirty="0"/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de-DE" altLang="cs-CZ" sz="2400" b="1" dirty="0">
                <a:solidFill>
                  <a:schemeClr val="bg1"/>
                </a:solidFill>
              </a:rPr>
              <a:t>Lexikalisierung und Reproduzierbarkeit</a:t>
            </a:r>
            <a:r>
              <a:rPr lang="cs-CZ" altLang="cs-CZ" sz="2400" b="1" dirty="0"/>
              <a:t>:</a:t>
            </a:r>
            <a:r>
              <a:rPr lang="de-DE" altLang="cs-CZ" sz="2400" b="1" dirty="0"/>
              <a:t> im WB gespeichert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de-DE" altLang="cs-CZ" sz="2400" b="1" dirty="0">
                <a:solidFill>
                  <a:schemeClr val="bg1"/>
                </a:solidFill>
              </a:rPr>
              <a:t>Idiomatizität</a:t>
            </a:r>
            <a:r>
              <a:rPr lang="de-DE" altLang="cs-CZ" sz="2400" b="1" dirty="0"/>
              <a:t> – übertragene Bedeutung: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400" b="1" dirty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de-DE" altLang="cs-CZ" sz="2400" b="1" dirty="0"/>
              <a:t>Beispiele: </a:t>
            </a:r>
            <a:endParaRPr lang="cs-CZ" altLang="cs-CZ" sz="2400" b="1" dirty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de-DE" altLang="cs-CZ" sz="2400" b="1" dirty="0"/>
              <a:t>1. Otto hat </a:t>
            </a:r>
            <a:r>
              <a:rPr lang="de-DE" altLang="cs-CZ" sz="2400" b="1" i="1" dirty="0"/>
              <a:t>sich ins gemachte Bett</a:t>
            </a:r>
            <a:r>
              <a:rPr lang="de-DE" altLang="cs-CZ" sz="2400" b="1" dirty="0"/>
              <a:t> </a:t>
            </a:r>
            <a:r>
              <a:rPr lang="de-DE" altLang="cs-CZ" sz="2400" b="1" i="1" dirty="0"/>
              <a:t>gelegt</a:t>
            </a:r>
            <a:r>
              <a:rPr lang="de-DE" altLang="cs-CZ" sz="2400" b="1" dirty="0"/>
              <a:t>.</a:t>
            </a:r>
            <a:r>
              <a:rPr lang="cs-CZ" altLang="cs-CZ" sz="2400" b="1" dirty="0"/>
              <a:t> </a:t>
            </a:r>
            <a:endParaRPr lang="de-DE" altLang="cs-CZ" sz="2400" b="1" dirty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de-DE" altLang="cs-CZ" sz="2400" b="1" dirty="0"/>
              <a:t>                 a) </a:t>
            </a:r>
            <a:r>
              <a:rPr lang="de-DE" altLang="cs-CZ" sz="2400" b="1" dirty="0" err="1"/>
              <a:t>wö</a:t>
            </a:r>
            <a:r>
              <a:rPr lang="cs-CZ" altLang="cs-CZ" sz="2400" b="1" dirty="0" err="1"/>
              <a:t>rtlich</a:t>
            </a:r>
            <a:r>
              <a:rPr lang="de-DE" altLang="cs-CZ" sz="2400" b="1" dirty="0"/>
              <a:t>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de-DE" altLang="cs-CZ" sz="2400" b="1" dirty="0"/>
              <a:t>                 b) ü</a:t>
            </a:r>
            <a:r>
              <a:rPr lang="cs-CZ" altLang="cs-CZ" sz="2400" b="1" dirty="0" err="1"/>
              <a:t>bertragen</a:t>
            </a:r>
            <a:r>
              <a:rPr lang="de-DE" altLang="cs-CZ" sz="2400" b="1" dirty="0"/>
              <a:t>e Bedeutung</a:t>
            </a:r>
            <a:r>
              <a:rPr lang="cs-CZ" altLang="cs-CZ" sz="2400" b="1" dirty="0"/>
              <a:t>: </a:t>
            </a:r>
            <a:r>
              <a:rPr lang="cs-CZ" altLang="cs-CZ" sz="2400" b="1" dirty="0" err="1"/>
              <a:t>durchsichtig</a:t>
            </a:r>
            <a:endParaRPr lang="de-DE" altLang="cs-CZ" sz="2400" b="1" dirty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400" b="1" dirty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de-DE" altLang="cs-CZ" sz="2400" b="1" dirty="0"/>
              <a:t>2. Herr Müller hat an meiner Tochter </a:t>
            </a:r>
            <a:r>
              <a:rPr lang="de-DE" altLang="cs-CZ" sz="2400" b="1" i="1" dirty="0"/>
              <a:t>einen</a:t>
            </a:r>
            <a:r>
              <a:rPr lang="de-DE" altLang="cs-CZ" sz="2400" b="1" dirty="0"/>
              <a:t> </a:t>
            </a:r>
            <a:r>
              <a:rPr lang="de-DE" altLang="cs-CZ" sz="2400" b="1" i="1" dirty="0"/>
              <a:t>Narren gefressen</a:t>
            </a:r>
            <a:r>
              <a:rPr lang="de-DE" altLang="cs-CZ" sz="2400" b="1" dirty="0"/>
              <a:t>.</a:t>
            </a:r>
            <a:r>
              <a:rPr lang="de-DE" altLang="cs-CZ" sz="2400" b="1" i="1" dirty="0"/>
              <a:t>                 </a:t>
            </a:r>
            <a:endParaRPr lang="de-DE" altLang="cs-CZ" sz="2400" b="1" dirty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de-DE" altLang="cs-CZ" sz="2400" b="1" i="1" dirty="0"/>
              <a:t>                </a:t>
            </a:r>
            <a:r>
              <a:rPr lang="cs-CZ" altLang="cs-CZ" sz="2400" b="1" i="1" dirty="0"/>
              <a:t> </a:t>
            </a:r>
            <a:r>
              <a:rPr lang="de-DE" altLang="cs-CZ" sz="2400" b="1" i="1" dirty="0"/>
              <a:t>an jmdm. einen Narren gefressen haben </a:t>
            </a:r>
            <a:r>
              <a:rPr lang="de-DE" altLang="cs-CZ" sz="2400" b="1" dirty="0"/>
              <a:t>(</a:t>
            </a:r>
            <a:r>
              <a:rPr lang="de-DE" altLang="cs-CZ" sz="2400" b="1" dirty="0" err="1"/>
              <a:t>umg</a:t>
            </a:r>
            <a:r>
              <a:rPr lang="de-DE" altLang="cs-CZ" sz="2400" b="1" dirty="0"/>
              <a:t>.)</a:t>
            </a:r>
            <a:endParaRPr lang="de-DE" altLang="cs-CZ" sz="2400" b="1" i="1" dirty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de-DE" altLang="cs-CZ" sz="2400" b="1" i="1" dirty="0"/>
              <a:t>                 </a:t>
            </a:r>
            <a:r>
              <a:rPr lang="de-DE" altLang="cs-CZ" sz="2400" b="1" dirty="0"/>
              <a:t>übertragen, „undurchsichtig“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2374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FB5E2A-A1D2-47D7-8736-9703E5511A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 sz="3600" b="1" dirty="0"/>
              <a:t>Idiome – die größte und wichtigste Gruppe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1AE0C6D-03EE-425F-8B9A-F3896835B7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defRPr/>
            </a:pPr>
            <a:r>
              <a:rPr lang="de-DE" altLang="cs-CZ" sz="2400" b="1" dirty="0"/>
              <a:t>stilistische Vielfalt: Emotionalität, Expressivität, Bildlichkeit (metaphorisch), Anschaulichkeit, Kultursymbolik, semantische Abenteuerlichkeit (was sie bedeuten, woher sie stammen…)</a:t>
            </a:r>
            <a:endParaRPr lang="cs-CZ" altLang="cs-CZ" sz="2400" dirty="0"/>
          </a:p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de-DE" altLang="cs-CZ" sz="2400" dirty="0"/>
          </a:p>
          <a:p>
            <a:pPr>
              <a:lnSpc>
                <a:spcPct val="80000"/>
              </a:lnSpc>
              <a:defRPr/>
            </a:pPr>
            <a:r>
              <a:rPr lang="de-DE" altLang="cs-CZ" sz="2400" i="1" dirty="0" err="1"/>
              <a:t>jdn</a:t>
            </a:r>
            <a:r>
              <a:rPr lang="de-DE" altLang="cs-CZ" sz="2400" i="1" dirty="0"/>
              <a:t> übers Ohr hauen </a:t>
            </a:r>
            <a:r>
              <a:rPr lang="de-DE" altLang="cs-CZ" sz="2400" dirty="0"/>
              <a:t>(</a:t>
            </a:r>
            <a:r>
              <a:rPr lang="de-DE" altLang="cs-CZ" sz="2400" dirty="0" err="1"/>
              <a:t>umg</a:t>
            </a:r>
            <a:r>
              <a:rPr lang="de-DE" altLang="cs-CZ" sz="2400" dirty="0"/>
              <a:t>.)</a:t>
            </a:r>
            <a:endParaRPr lang="cs-CZ" altLang="cs-CZ" sz="2400" dirty="0"/>
          </a:p>
          <a:p>
            <a:pPr>
              <a:lnSpc>
                <a:spcPct val="80000"/>
              </a:lnSpc>
              <a:defRPr/>
            </a:pPr>
            <a:r>
              <a:rPr lang="de-DE" altLang="cs-CZ" sz="2400" i="1" dirty="0" err="1"/>
              <a:t>jdm</a:t>
            </a:r>
            <a:r>
              <a:rPr lang="de-DE" altLang="cs-CZ" sz="2400" i="1" dirty="0"/>
              <a:t> einen Floh ins Ohr setzen</a:t>
            </a:r>
            <a:endParaRPr lang="cs-CZ" altLang="cs-CZ" sz="2400" dirty="0"/>
          </a:p>
          <a:p>
            <a:pPr>
              <a:lnSpc>
                <a:spcPct val="80000"/>
              </a:lnSpc>
              <a:defRPr/>
            </a:pPr>
            <a:r>
              <a:rPr lang="de-DE" altLang="cs-CZ" sz="2400" i="1" dirty="0"/>
              <a:t>auf den Busch klopfen</a:t>
            </a:r>
            <a:endParaRPr lang="cs-CZ" altLang="cs-CZ" sz="2400" dirty="0"/>
          </a:p>
          <a:p>
            <a:pPr>
              <a:lnSpc>
                <a:spcPct val="80000"/>
              </a:lnSpc>
              <a:defRPr/>
            </a:pPr>
            <a:r>
              <a:rPr lang="de-DE" altLang="cs-CZ" sz="2400" i="1" dirty="0" err="1"/>
              <a:t>jdn</a:t>
            </a:r>
            <a:r>
              <a:rPr lang="de-DE" altLang="cs-CZ" sz="2400" i="1" dirty="0"/>
              <a:t> ins Bockshorn jagen</a:t>
            </a:r>
            <a:endParaRPr lang="cs-CZ" altLang="cs-CZ" sz="2400" dirty="0"/>
          </a:p>
          <a:p>
            <a:pPr>
              <a:lnSpc>
                <a:spcPct val="80000"/>
              </a:lnSpc>
              <a:defRPr/>
            </a:pPr>
            <a:r>
              <a:rPr lang="de-DE" altLang="cs-CZ" sz="2400" i="1" dirty="0"/>
              <a:t>Perlen vor die Säue werfen</a:t>
            </a:r>
          </a:p>
          <a:p>
            <a:pPr>
              <a:lnSpc>
                <a:spcPct val="80000"/>
              </a:lnSpc>
              <a:defRPr/>
            </a:pPr>
            <a:r>
              <a:rPr lang="de-DE" altLang="cs-CZ" sz="2400" i="1" dirty="0"/>
              <a:t>Eulen nach Athen tragen</a:t>
            </a:r>
          </a:p>
          <a:p>
            <a:pPr>
              <a:lnSpc>
                <a:spcPct val="80000"/>
              </a:lnSpc>
              <a:defRPr/>
            </a:pPr>
            <a:r>
              <a:rPr lang="de-DE" altLang="cs-CZ" sz="2400" i="1" dirty="0" err="1"/>
              <a:t>jdm</a:t>
            </a:r>
            <a:r>
              <a:rPr lang="de-DE" altLang="cs-CZ" sz="2400" i="1" dirty="0"/>
              <a:t>. </a:t>
            </a:r>
            <a:r>
              <a:rPr lang="cs-CZ" altLang="cs-CZ" sz="2400" i="1" dirty="0"/>
              <a:t>e</a:t>
            </a:r>
            <a:r>
              <a:rPr lang="de-DE" altLang="cs-CZ" sz="2400" i="1" dirty="0" err="1"/>
              <a:t>inen</a:t>
            </a:r>
            <a:r>
              <a:rPr lang="de-DE" altLang="cs-CZ" sz="2400" i="1" dirty="0"/>
              <a:t> Korb gebe</a:t>
            </a:r>
            <a:r>
              <a:rPr lang="cs-CZ" altLang="cs-CZ" sz="2400" i="1"/>
              <a:t>n </a:t>
            </a:r>
            <a:endParaRPr lang="cs-CZ" altLang="cs-CZ" sz="240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28855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07EFF1-A60B-4E89-842E-ED34D3368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 sz="3600" dirty="0"/>
              <a:t>2. Klassifizierung der Phraseologismen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F28BB2-7AA0-4B64-BFCE-7801E504E7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de-DE" altLang="cs-CZ" sz="2000" b="1" dirty="0"/>
              <a:t>r Phraseologismus, s </a:t>
            </a:r>
            <a:r>
              <a:rPr lang="de-DE" altLang="cs-CZ" sz="2000" b="1" dirty="0" err="1"/>
              <a:t>Phrasem</a:t>
            </a:r>
            <a:r>
              <a:rPr lang="de-DE" altLang="cs-CZ" sz="2000" b="1" dirty="0"/>
              <a:t> – Oberbegriff für alle </a:t>
            </a:r>
            <a:r>
              <a:rPr lang="cs-CZ" altLang="cs-CZ" sz="2000" b="1" dirty="0" err="1"/>
              <a:t>festen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Wort</a:t>
            </a:r>
            <a:r>
              <a:rPr lang="de-DE" altLang="cs-CZ" sz="2000" b="1" dirty="0"/>
              <a:t>Gruppen 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de-DE" altLang="cs-CZ" sz="2000" b="1" dirty="0">
                <a:solidFill>
                  <a:schemeClr val="bg1"/>
                </a:solidFill>
              </a:rPr>
              <a:t>Idiome: </a:t>
            </a:r>
            <a:r>
              <a:rPr lang="de-DE" altLang="cs-CZ" sz="2000" b="1" dirty="0"/>
              <a:t>die größte und wichtigste Gruppe: Idiomatizität in verschiedenen Abstufungen:</a:t>
            </a:r>
            <a:endParaRPr lang="cs-CZ" altLang="cs-CZ" sz="2000" b="1" dirty="0"/>
          </a:p>
          <a:p>
            <a:pPr marL="1371600" lvl="2" indent="-457200" eaLnBrk="1" hangingPunct="1">
              <a:lnSpc>
                <a:spcPct val="80000"/>
              </a:lnSpc>
            </a:pPr>
            <a:r>
              <a:rPr lang="de-DE" altLang="cs-CZ" sz="2000" b="1" i="1" dirty="0"/>
              <a:t>Öl ins Feuer gießen</a:t>
            </a:r>
          </a:p>
          <a:p>
            <a:pPr marL="1371600" lvl="2" indent="-457200" eaLnBrk="1" hangingPunct="1">
              <a:lnSpc>
                <a:spcPct val="80000"/>
              </a:lnSpc>
            </a:pPr>
            <a:r>
              <a:rPr lang="de-DE" altLang="cs-CZ" sz="2000" b="1" i="1" dirty="0"/>
              <a:t>jmdm. einen Floh ins Ohr setzen</a:t>
            </a:r>
          </a:p>
          <a:p>
            <a:pPr marL="1371600" lvl="2" indent="-457200" eaLnBrk="1" hangingPunct="1">
              <a:lnSpc>
                <a:spcPct val="80000"/>
              </a:lnSpc>
            </a:pPr>
            <a:r>
              <a:rPr lang="de-DE" altLang="cs-CZ" sz="2000" b="1" i="1" dirty="0"/>
              <a:t>jmdn. ins Bockshorn jagen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de-DE" altLang="cs-CZ" sz="2000" b="1" dirty="0">
                <a:solidFill>
                  <a:srgbClr val="00B050"/>
                </a:solidFill>
              </a:rPr>
              <a:t>1.1.</a:t>
            </a:r>
            <a:r>
              <a:rPr lang="de-DE" altLang="cs-CZ" sz="2000" b="1" i="1" dirty="0">
                <a:solidFill>
                  <a:srgbClr val="00B050"/>
                </a:solidFill>
              </a:rPr>
              <a:t> </a:t>
            </a:r>
            <a:r>
              <a:rPr lang="de-DE" altLang="cs-CZ" sz="2000" b="1" dirty="0">
                <a:solidFill>
                  <a:srgbClr val="00B050"/>
                </a:solidFill>
              </a:rPr>
              <a:t>verbale Idiome</a:t>
            </a:r>
            <a:r>
              <a:rPr lang="de-DE" altLang="cs-CZ" sz="2000" b="1" i="1" dirty="0"/>
              <a:t>: jmdn. an der Nase herumführen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de-DE" altLang="cs-CZ" sz="2000" b="1" dirty="0">
                <a:solidFill>
                  <a:srgbClr val="00B050"/>
                </a:solidFill>
              </a:rPr>
              <a:t>1.2.</a:t>
            </a:r>
            <a:r>
              <a:rPr lang="de-DE" altLang="cs-CZ" sz="2000" b="1" i="1" dirty="0">
                <a:solidFill>
                  <a:srgbClr val="00B050"/>
                </a:solidFill>
              </a:rPr>
              <a:t> </a:t>
            </a:r>
            <a:r>
              <a:rPr lang="de-DE" altLang="cs-CZ" sz="2000" b="1" dirty="0">
                <a:solidFill>
                  <a:srgbClr val="00B050"/>
                </a:solidFill>
              </a:rPr>
              <a:t>nominale Idiome</a:t>
            </a:r>
            <a:r>
              <a:rPr lang="de-DE" altLang="cs-CZ" sz="2000" b="1" i="1" dirty="0"/>
              <a:t>: der blinde Passagier, schwarzes Schaf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de-DE" altLang="cs-CZ" sz="2000" b="1" i="1" dirty="0"/>
              <a:t>       </a:t>
            </a:r>
            <a:r>
              <a:rPr lang="cs-CZ" altLang="cs-CZ" sz="2000" b="1" i="1" dirty="0"/>
              <a:t>		</a:t>
            </a:r>
            <a:r>
              <a:rPr lang="de-DE" altLang="cs-CZ" sz="2000" b="1" i="1" dirty="0"/>
              <a:t>(</a:t>
            </a:r>
            <a:r>
              <a:rPr lang="de-DE" altLang="cs-CZ" sz="2000" b="1" dirty="0"/>
              <a:t>Substantiv, Adjektiv, Adverb</a:t>
            </a:r>
            <a:r>
              <a:rPr lang="cs-CZ" altLang="cs-CZ" sz="2000" b="1" dirty="0" err="1"/>
              <a:t>iale</a:t>
            </a:r>
            <a:r>
              <a:rPr lang="de-DE" altLang="cs-CZ" sz="2000" b="1" i="1" dirty="0"/>
              <a:t>: im Handumdrehen)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>
                <a:solidFill>
                  <a:srgbClr val="00B050"/>
                </a:solidFill>
              </a:rPr>
              <a:t>1.3. </a:t>
            </a:r>
            <a:r>
              <a:rPr lang="de-DE" altLang="cs-CZ" sz="2000" b="1" dirty="0">
                <a:solidFill>
                  <a:srgbClr val="00B050"/>
                </a:solidFill>
              </a:rPr>
              <a:t>Sondergruppen (verschiedene Strukturen)</a:t>
            </a:r>
            <a:r>
              <a:rPr lang="de-DE" altLang="cs-CZ" sz="2000" b="1" i="1" dirty="0">
                <a:solidFill>
                  <a:srgbClr val="00B050"/>
                </a:solidFill>
              </a:rPr>
              <a:t>: </a:t>
            </a:r>
          </a:p>
          <a:p>
            <a:pPr marL="1371600" lvl="2" indent="-457200" eaLnBrk="1" hangingPunct="1">
              <a:lnSpc>
                <a:spcPct val="80000"/>
              </a:lnSpc>
            </a:pPr>
            <a:r>
              <a:rPr lang="de-DE" altLang="cs-CZ" sz="2000" b="1" dirty="0">
                <a:solidFill>
                  <a:srgbClr val="002060"/>
                </a:solidFill>
              </a:rPr>
              <a:t>phraseologische Vergleiche</a:t>
            </a:r>
            <a:r>
              <a:rPr lang="de-DE" altLang="cs-CZ" sz="2000" b="1" i="1" dirty="0"/>
              <a:t>:  sich wie ein Elefant im Porzellanladen benehmen</a:t>
            </a:r>
          </a:p>
          <a:p>
            <a:pPr marL="1371600" lvl="2" indent="-457200" eaLnBrk="1" hangingPunct="1">
              <a:lnSpc>
                <a:spcPct val="80000"/>
              </a:lnSpc>
            </a:pPr>
            <a:r>
              <a:rPr lang="de-DE" altLang="cs-CZ" sz="2000" b="1" dirty="0">
                <a:solidFill>
                  <a:srgbClr val="002060"/>
                </a:solidFill>
              </a:rPr>
              <a:t>Paarformeln/Zwillingsformel</a:t>
            </a:r>
            <a:r>
              <a:rPr lang="de-DE" altLang="cs-CZ" sz="2000" b="1" dirty="0"/>
              <a:t>n: </a:t>
            </a:r>
            <a:r>
              <a:rPr lang="de-DE" altLang="cs-CZ" sz="2000" b="1" i="1" dirty="0"/>
              <a:t>mit Kind und Kegel, gang und gäbe</a:t>
            </a:r>
          </a:p>
          <a:p>
            <a:pPr marL="1371600" lvl="2" indent="-457200" eaLnBrk="1" hangingPunct="1">
              <a:lnSpc>
                <a:spcPct val="80000"/>
              </a:lnSpc>
            </a:pPr>
            <a:r>
              <a:rPr lang="de-DE" altLang="cs-CZ" sz="2000" b="1" dirty="0">
                <a:solidFill>
                  <a:srgbClr val="002060"/>
                </a:solidFill>
              </a:rPr>
              <a:t>feste Phrasen</a:t>
            </a:r>
            <a:r>
              <a:rPr lang="de-DE" altLang="cs-CZ" sz="2000" b="1" i="1" dirty="0"/>
              <a:t>: Da liegt der Hund begraben.</a:t>
            </a:r>
            <a:r>
              <a:rPr lang="de-DE" altLang="cs-CZ" sz="1600" b="1" i="1" dirty="0"/>
              <a:t>                       </a:t>
            </a:r>
            <a:endParaRPr lang="cs-CZ" altLang="cs-CZ" sz="1600" b="1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6320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Berlí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TM04033917[[fn=Berlín]]</Template>
  <TotalTime>0</TotalTime>
  <Words>2802</Words>
  <Application>Microsoft Office PowerPoint</Application>
  <PresentationFormat>Širokoúhlá obrazovka</PresentationFormat>
  <Paragraphs>269</Paragraphs>
  <Slides>31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4" baseType="lpstr">
      <vt:lpstr>Arial</vt:lpstr>
      <vt:lpstr>Trebuchet MS</vt:lpstr>
      <vt:lpstr>Berlín</vt:lpstr>
      <vt:lpstr>Einführung in die Phraseologie</vt:lpstr>
      <vt:lpstr>1. Einleitung</vt:lpstr>
      <vt:lpstr>Beispiele:</vt:lpstr>
      <vt:lpstr>Beispiele: DUDEN 11: Redewendungen</vt:lpstr>
      <vt:lpstr>Warum seit den 70er Jahren des 20. Jhs. wachsendes Interesse?</vt:lpstr>
      <vt:lpstr>Fachliteratur:</vt:lpstr>
      <vt:lpstr>2. Merkmale der Phraseologismen</vt:lpstr>
      <vt:lpstr>Idiome – die größte und wichtigste Gruppe</vt:lpstr>
      <vt:lpstr>2. Klassifizierung der Phraseologismen </vt:lpstr>
      <vt:lpstr>Phraseologie im weiteren Sinne:</vt:lpstr>
      <vt:lpstr>3. Merkmale der Phraseologismen</vt:lpstr>
      <vt:lpstr>2. Stabilität (Festigkeit)</vt:lpstr>
      <vt:lpstr>Festigkeit: weitere Restriktionen:</vt:lpstr>
      <vt:lpstr>3. Idiomatizität</vt:lpstr>
      <vt:lpstr>Grade der Idiomatizität</vt:lpstr>
      <vt:lpstr>Arten der Idiomatizität:   Metaphorisierungsprozesse</vt:lpstr>
      <vt:lpstr>Konnotationen der Idiome</vt:lpstr>
      <vt:lpstr>Konnotationen der Idiome</vt:lpstr>
      <vt:lpstr>Emotionale Bedingungen des Phrasemgebrauchs: Stilfärbungen</vt:lpstr>
      <vt:lpstr>Funktionsbereiche des Phrasemgebrauchs:</vt:lpstr>
      <vt:lpstr>Regionalität des Phrasemgebrauchs:</vt:lpstr>
      <vt:lpstr>Zeitgebundenheit des Phrasemgebrauchs:</vt:lpstr>
      <vt:lpstr>3. Kontrastive/Konfrontative Phraseologie</vt:lpstr>
      <vt:lpstr>Äquivalenztypen:</vt:lpstr>
      <vt:lpstr>Äquivalenztypen:</vt:lpstr>
      <vt:lpstr>Äquivalenztypen:</vt:lpstr>
      <vt:lpstr>Falsche Freunde</vt:lpstr>
      <vt:lpstr>Ansatzpunkte für den Vergleich von zwei oder mehr Sprachen:</vt:lpstr>
      <vt:lpstr>Sachgruppen</vt:lpstr>
      <vt:lpstr>Sachgruppen und weitere Ansatzpunkte: </vt:lpstr>
      <vt:lpstr>Onomasiologische Gliederung nach Schlüssel-/Leit-/Oberbegriffen (Richtung Konzept  Zeichen)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Einführung in die Phraseologie</dc:title>
  <dc:creator>Jiřina Malá</dc:creator>
  <cp:lastModifiedBy>Jiřina Malá</cp:lastModifiedBy>
  <cp:revision>4</cp:revision>
  <dcterms:created xsi:type="dcterms:W3CDTF">2021-09-21T10:58:56Z</dcterms:created>
  <dcterms:modified xsi:type="dcterms:W3CDTF">2021-11-30T11:36:13Z</dcterms:modified>
</cp:coreProperties>
</file>