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9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85A415-765F-4C82-A322-B0EE70325A1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8DD0249C-AFDB-ED46-F587-ED939BFD9C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166E7A9-7618-C487-DEAF-A0DCA13CC0E4}"/>
              </a:ext>
            </a:extLst>
          </p:cNvPr>
          <p:cNvSpPr>
            <a:spLocks noGrp="1"/>
          </p:cNvSpPr>
          <p:nvPr>
            <p:ph type="dt" sz="half" idx="10"/>
          </p:nvPr>
        </p:nvSpPr>
        <p:spPr/>
        <p:txBody>
          <a:bodyPr/>
          <a:lstStyle/>
          <a:p>
            <a:fld id="{57550451-6CA6-47E5-A3FE-823CD10E7239}" type="datetimeFigureOut">
              <a:rPr lang="cs-CZ" smtClean="0"/>
              <a:t>30.10.2023</a:t>
            </a:fld>
            <a:endParaRPr lang="cs-CZ"/>
          </a:p>
        </p:txBody>
      </p:sp>
      <p:sp>
        <p:nvSpPr>
          <p:cNvPr id="5" name="Zástupný symbol pro zápatí 4">
            <a:extLst>
              <a:ext uri="{FF2B5EF4-FFF2-40B4-BE49-F238E27FC236}">
                <a16:creationId xmlns:a16="http://schemas.microsoft.com/office/drawing/2014/main" id="{1ED7D6CF-7455-9FCC-5F84-79C6D773B15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FF68A3B-C6D0-BCFE-2F33-6D1E23E1E9B5}"/>
              </a:ext>
            </a:extLst>
          </p:cNvPr>
          <p:cNvSpPr>
            <a:spLocks noGrp="1"/>
          </p:cNvSpPr>
          <p:nvPr>
            <p:ph type="sldNum" sz="quarter" idx="12"/>
          </p:nvPr>
        </p:nvSpPr>
        <p:spPr/>
        <p:txBody>
          <a:bodyPr/>
          <a:lstStyle/>
          <a:p>
            <a:fld id="{1DB1AE5F-BC40-461D-860B-CF90C182DDF7}" type="slidenum">
              <a:rPr lang="cs-CZ" smtClean="0"/>
              <a:t>‹#›</a:t>
            </a:fld>
            <a:endParaRPr lang="cs-CZ"/>
          </a:p>
        </p:txBody>
      </p:sp>
    </p:spTree>
    <p:extLst>
      <p:ext uri="{BB962C8B-B14F-4D97-AF65-F5344CB8AC3E}">
        <p14:creationId xmlns:p14="http://schemas.microsoft.com/office/powerpoint/2010/main" val="2737983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7B5F39-009E-2779-866B-A0471669A65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C51A3E1-2FE8-7AC0-CA96-5C48C11504B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11C8A1B-0517-D857-0D7C-EF0907164D22}"/>
              </a:ext>
            </a:extLst>
          </p:cNvPr>
          <p:cNvSpPr>
            <a:spLocks noGrp="1"/>
          </p:cNvSpPr>
          <p:nvPr>
            <p:ph type="dt" sz="half" idx="10"/>
          </p:nvPr>
        </p:nvSpPr>
        <p:spPr/>
        <p:txBody>
          <a:bodyPr/>
          <a:lstStyle/>
          <a:p>
            <a:fld id="{57550451-6CA6-47E5-A3FE-823CD10E7239}" type="datetimeFigureOut">
              <a:rPr lang="cs-CZ" smtClean="0"/>
              <a:t>30.10.2023</a:t>
            </a:fld>
            <a:endParaRPr lang="cs-CZ"/>
          </a:p>
        </p:txBody>
      </p:sp>
      <p:sp>
        <p:nvSpPr>
          <p:cNvPr id="5" name="Zástupný symbol pro zápatí 4">
            <a:extLst>
              <a:ext uri="{FF2B5EF4-FFF2-40B4-BE49-F238E27FC236}">
                <a16:creationId xmlns:a16="http://schemas.microsoft.com/office/drawing/2014/main" id="{9173BBEC-187D-0646-F7FF-8FE76159BCD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BE8EBD1-371D-9C83-7699-AB0EB83883A0}"/>
              </a:ext>
            </a:extLst>
          </p:cNvPr>
          <p:cNvSpPr>
            <a:spLocks noGrp="1"/>
          </p:cNvSpPr>
          <p:nvPr>
            <p:ph type="sldNum" sz="quarter" idx="12"/>
          </p:nvPr>
        </p:nvSpPr>
        <p:spPr/>
        <p:txBody>
          <a:bodyPr/>
          <a:lstStyle/>
          <a:p>
            <a:fld id="{1DB1AE5F-BC40-461D-860B-CF90C182DDF7}" type="slidenum">
              <a:rPr lang="cs-CZ" smtClean="0"/>
              <a:t>‹#›</a:t>
            </a:fld>
            <a:endParaRPr lang="cs-CZ"/>
          </a:p>
        </p:txBody>
      </p:sp>
    </p:spTree>
    <p:extLst>
      <p:ext uri="{BB962C8B-B14F-4D97-AF65-F5344CB8AC3E}">
        <p14:creationId xmlns:p14="http://schemas.microsoft.com/office/powerpoint/2010/main" val="1061362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6D134D8-75E0-FA17-0436-B865C92475E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EF23BB2-AB3A-979E-C2B8-37E12E1927C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C87B4A4-B3E1-E081-40F9-BE0563DBBB06}"/>
              </a:ext>
            </a:extLst>
          </p:cNvPr>
          <p:cNvSpPr>
            <a:spLocks noGrp="1"/>
          </p:cNvSpPr>
          <p:nvPr>
            <p:ph type="dt" sz="half" idx="10"/>
          </p:nvPr>
        </p:nvSpPr>
        <p:spPr/>
        <p:txBody>
          <a:bodyPr/>
          <a:lstStyle/>
          <a:p>
            <a:fld id="{57550451-6CA6-47E5-A3FE-823CD10E7239}" type="datetimeFigureOut">
              <a:rPr lang="cs-CZ" smtClean="0"/>
              <a:t>30.10.2023</a:t>
            </a:fld>
            <a:endParaRPr lang="cs-CZ"/>
          </a:p>
        </p:txBody>
      </p:sp>
      <p:sp>
        <p:nvSpPr>
          <p:cNvPr id="5" name="Zástupný symbol pro zápatí 4">
            <a:extLst>
              <a:ext uri="{FF2B5EF4-FFF2-40B4-BE49-F238E27FC236}">
                <a16:creationId xmlns:a16="http://schemas.microsoft.com/office/drawing/2014/main" id="{C31CF82A-10C5-72DC-9949-C928643040B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0BA60F2-8426-74A1-E44B-760DADE8E5FE}"/>
              </a:ext>
            </a:extLst>
          </p:cNvPr>
          <p:cNvSpPr>
            <a:spLocks noGrp="1"/>
          </p:cNvSpPr>
          <p:nvPr>
            <p:ph type="sldNum" sz="quarter" idx="12"/>
          </p:nvPr>
        </p:nvSpPr>
        <p:spPr/>
        <p:txBody>
          <a:bodyPr/>
          <a:lstStyle/>
          <a:p>
            <a:fld id="{1DB1AE5F-BC40-461D-860B-CF90C182DDF7}" type="slidenum">
              <a:rPr lang="cs-CZ" smtClean="0"/>
              <a:t>‹#›</a:t>
            </a:fld>
            <a:endParaRPr lang="cs-CZ"/>
          </a:p>
        </p:txBody>
      </p:sp>
    </p:spTree>
    <p:extLst>
      <p:ext uri="{BB962C8B-B14F-4D97-AF65-F5344CB8AC3E}">
        <p14:creationId xmlns:p14="http://schemas.microsoft.com/office/powerpoint/2010/main" val="813800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1D6B44-9778-3103-7CF0-736FCEB3362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BAAE628-0E4F-66F3-AD35-4879EB7A9455}"/>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58816DB-8D74-CA45-9493-A392938026E8}"/>
              </a:ext>
            </a:extLst>
          </p:cNvPr>
          <p:cNvSpPr>
            <a:spLocks noGrp="1"/>
          </p:cNvSpPr>
          <p:nvPr>
            <p:ph type="dt" sz="half" idx="10"/>
          </p:nvPr>
        </p:nvSpPr>
        <p:spPr/>
        <p:txBody>
          <a:bodyPr/>
          <a:lstStyle/>
          <a:p>
            <a:fld id="{57550451-6CA6-47E5-A3FE-823CD10E7239}" type="datetimeFigureOut">
              <a:rPr lang="cs-CZ" smtClean="0"/>
              <a:t>30.10.2023</a:t>
            </a:fld>
            <a:endParaRPr lang="cs-CZ"/>
          </a:p>
        </p:txBody>
      </p:sp>
      <p:sp>
        <p:nvSpPr>
          <p:cNvPr id="5" name="Zástupný symbol pro zápatí 4">
            <a:extLst>
              <a:ext uri="{FF2B5EF4-FFF2-40B4-BE49-F238E27FC236}">
                <a16:creationId xmlns:a16="http://schemas.microsoft.com/office/drawing/2014/main" id="{F9C979DF-CC8D-711E-2FFB-DC37F148CBC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497FD0E-91E8-9104-71D3-3B5EAA2E0732}"/>
              </a:ext>
            </a:extLst>
          </p:cNvPr>
          <p:cNvSpPr>
            <a:spLocks noGrp="1"/>
          </p:cNvSpPr>
          <p:nvPr>
            <p:ph type="sldNum" sz="quarter" idx="12"/>
          </p:nvPr>
        </p:nvSpPr>
        <p:spPr/>
        <p:txBody>
          <a:bodyPr/>
          <a:lstStyle/>
          <a:p>
            <a:fld id="{1DB1AE5F-BC40-461D-860B-CF90C182DDF7}" type="slidenum">
              <a:rPr lang="cs-CZ" smtClean="0"/>
              <a:t>‹#›</a:t>
            </a:fld>
            <a:endParaRPr lang="cs-CZ"/>
          </a:p>
        </p:txBody>
      </p:sp>
    </p:spTree>
    <p:extLst>
      <p:ext uri="{BB962C8B-B14F-4D97-AF65-F5344CB8AC3E}">
        <p14:creationId xmlns:p14="http://schemas.microsoft.com/office/powerpoint/2010/main" val="861521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DC93C9-A2E1-0021-7857-A3407AD0021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FBC845A1-931E-968D-6089-04D7133C38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BA9DDC2-E38D-9529-9F95-3AA0A6E9567D}"/>
              </a:ext>
            </a:extLst>
          </p:cNvPr>
          <p:cNvSpPr>
            <a:spLocks noGrp="1"/>
          </p:cNvSpPr>
          <p:nvPr>
            <p:ph type="dt" sz="half" idx="10"/>
          </p:nvPr>
        </p:nvSpPr>
        <p:spPr/>
        <p:txBody>
          <a:bodyPr/>
          <a:lstStyle/>
          <a:p>
            <a:fld id="{57550451-6CA6-47E5-A3FE-823CD10E7239}" type="datetimeFigureOut">
              <a:rPr lang="cs-CZ" smtClean="0"/>
              <a:t>30.10.2023</a:t>
            </a:fld>
            <a:endParaRPr lang="cs-CZ"/>
          </a:p>
        </p:txBody>
      </p:sp>
      <p:sp>
        <p:nvSpPr>
          <p:cNvPr id="5" name="Zástupný symbol pro zápatí 4">
            <a:extLst>
              <a:ext uri="{FF2B5EF4-FFF2-40B4-BE49-F238E27FC236}">
                <a16:creationId xmlns:a16="http://schemas.microsoft.com/office/drawing/2014/main" id="{F5B94CC9-F738-2612-8529-89C2CBEF3E7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A084DB6-2430-A81C-637E-0276F44A9D08}"/>
              </a:ext>
            </a:extLst>
          </p:cNvPr>
          <p:cNvSpPr>
            <a:spLocks noGrp="1"/>
          </p:cNvSpPr>
          <p:nvPr>
            <p:ph type="sldNum" sz="quarter" idx="12"/>
          </p:nvPr>
        </p:nvSpPr>
        <p:spPr/>
        <p:txBody>
          <a:bodyPr/>
          <a:lstStyle/>
          <a:p>
            <a:fld id="{1DB1AE5F-BC40-461D-860B-CF90C182DDF7}" type="slidenum">
              <a:rPr lang="cs-CZ" smtClean="0"/>
              <a:t>‹#›</a:t>
            </a:fld>
            <a:endParaRPr lang="cs-CZ"/>
          </a:p>
        </p:txBody>
      </p:sp>
    </p:spTree>
    <p:extLst>
      <p:ext uri="{BB962C8B-B14F-4D97-AF65-F5344CB8AC3E}">
        <p14:creationId xmlns:p14="http://schemas.microsoft.com/office/powerpoint/2010/main" val="4070422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6B97AA-C2E6-F6E1-E3B6-D033EF78FC2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2B03BA5-A3D0-77E4-3F50-0768CF958CE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D5DF11F1-086C-3621-64C4-96FCE4664FA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74A835B-C92E-78DA-E7C2-558D873DEE6A}"/>
              </a:ext>
            </a:extLst>
          </p:cNvPr>
          <p:cNvSpPr>
            <a:spLocks noGrp="1"/>
          </p:cNvSpPr>
          <p:nvPr>
            <p:ph type="dt" sz="half" idx="10"/>
          </p:nvPr>
        </p:nvSpPr>
        <p:spPr/>
        <p:txBody>
          <a:bodyPr/>
          <a:lstStyle/>
          <a:p>
            <a:fld id="{57550451-6CA6-47E5-A3FE-823CD10E7239}" type="datetimeFigureOut">
              <a:rPr lang="cs-CZ" smtClean="0"/>
              <a:t>30.10.2023</a:t>
            </a:fld>
            <a:endParaRPr lang="cs-CZ"/>
          </a:p>
        </p:txBody>
      </p:sp>
      <p:sp>
        <p:nvSpPr>
          <p:cNvPr id="6" name="Zástupný symbol pro zápatí 5">
            <a:extLst>
              <a:ext uri="{FF2B5EF4-FFF2-40B4-BE49-F238E27FC236}">
                <a16:creationId xmlns:a16="http://schemas.microsoft.com/office/drawing/2014/main" id="{7BEC5253-3D9E-6C59-33A4-5D7E3D9D180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1C07366-D8E0-2299-26B8-52BE0BAA1EDB}"/>
              </a:ext>
            </a:extLst>
          </p:cNvPr>
          <p:cNvSpPr>
            <a:spLocks noGrp="1"/>
          </p:cNvSpPr>
          <p:nvPr>
            <p:ph type="sldNum" sz="quarter" idx="12"/>
          </p:nvPr>
        </p:nvSpPr>
        <p:spPr/>
        <p:txBody>
          <a:bodyPr/>
          <a:lstStyle/>
          <a:p>
            <a:fld id="{1DB1AE5F-BC40-461D-860B-CF90C182DDF7}" type="slidenum">
              <a:rPr lang="cs-CZ" smtClean="0"/>
              <a:t>‹#›</a:t>
            </a:fld>
            <a:endParaRPr lang="cs-CZ"/>
          </a:p>
        </p:txBody>
      </p:sp>
    </p:spTree>
    <p:extLst>
      <p:ext uri="{BB962C8B-B14F-4D97-AF65-F5344CB8AC3E}">
        <p14:creationId xmlns:p14="http://schemas.microsoft.com/office/powerpoint/2010/main" val="547870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4BAFE0-256D-537A-E1B3-DEB9B0F968D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EC174520-0357-B440-D7D7-3590DB14AE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3948102-FFB6-E742-38E7-30091A36563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17451BD-EAA7-CA87-A474-FFDD2C80EA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DAB67EA-E8B4-46C9-458A-28756A645FF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5BDF443-EB46-83D1-B50B-CD97ED8D3624}"/>
              </a:ext>
            </a:extLst>
          </p:cNvPr>
          <p:cNvSpPr>
            <a:spLocks noGrp="1"/>
          </p:cNvSpPr>
          <p:nvPr>
            <p:ph type="dt" sz="half" idx="10"/>
          </p:nvPr>
        </p:nvSpPr>
        <p:spPr/>
        <p:txBody>
          <a:bodyPr/>
          <a:lstStyle/>
          <a:p>
            <a:fld id="{57550451-6CA6-47E5-A3FE-823CD10E7239}" type="datetimeFigureOut">
              <a:rPr lang="cs-CZ" smtClean="0"/>
              <a:t>30.10.2023</a:t>
            </a:fld>
            <a:endParaRPr lang="cs-CZ"/>
          </a:p>
        </p:txBody>
      </p:sp>
      <p:sp>
        <p:nvSpPr>
          <p:cNvPr id="8" name="Zástupný symbol pro zápatí 7">
            <a:extLst>
              <a:ext uri="{FF2B5EF4-FFF2-40B4-BE49-F238E27FC236}">
                <a16:creationId xmlns:a16="http://schemas.microsoft.com/office/drawing/2014/main" id="{5121F825-E640-694B-440F-6E2BCF63517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73C819A-3797-1E72-0538-BC9C513C8A76}"/>
              </a:ext>
            </a:extLst>
          </p:cNvPr>
          <p:cNvSpPr>
            <a:spLocks noGrp="1"/>
          </p:cNvSpPr>
          <p:nvPr>
            <p:ph type="sldNum" sz="quarter" idx="12"/>
          </p:nvPr>
        </p:nvSpPr>
        <p:spPr/>
        <p:txBody>
          <a:bodyPr/>
          <a:lstStyle/>
          <a:p>
            <a:fld id="{1DB1AE5F-BC40-461D-860B-CF90C182DDF7}" type="slidenum">
              <a:rPr lang="cs-CZ" smtClean="0"/>
              <a:t>‹#›</a:t>
            </a:fld>
            <a:endParaRPr lang="cs-CZ"/>
          </a:p>
        </p:txBody>
      </p:sp>
    </p:spTree>
    <p:extLst>
      <p:ext uri="{BB962C8B-B14F-4D97-AF65-F5344CB8AC3E}">
        <p14:creationId xmlns:p14="http://schemas.microsoft.com/office/powerpoint/2010/main" val="201513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01DE69-48CA-11E5-CA5B-2A9BE0A1901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3DC62E8-3C00-90C3-4D00-B4047243437D}"/>
              </a:ext>
            </a:extLst>
          </p:cNvPr>
          <p:cNvSpPr>
            <a:spLocks noGrp="1"/>
          </p:cNvSpPr>
          <p:nvPr>
            <p:ph type="dt" sz="half" idx="10"/>
          </p:nvPr>
        </p:nvSpPr>
        <p:spPr/>
        <p:txBody>
          <a:bodyPr/>
          <a:lstStyle/>
          <a:p>
            <a:fld id="{57550451-6CA6-47E5-A3FE-823CD10E7239}" type="datetimeFigureOut">
              <a:rPr lang="cs-CZ" smtClean="0"/>
              <a:t>30.10.2023</a:t>
            </a:fld>
            <a:endParaRPr lang="cs-CZ"/>
          </a:p>
        </p:txBody>
      </p:sp>
      <p:sp>
        <p:nvSpPr>
          <p:cNvPr id="4" name="Zástupný symbol pro zápatí 3">
            <a:extLst>
              <a:ext uri="{FF2B5EF4-FFF2-40B4-BE49-F238E27FC236}">
                <a16:creationId xmlns:a16="http://schemas.microsoft.com/office/drawing/2014/main" id="{153CDF82-676F-99DB-9C78-069F0CC94BA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B8D2AC9-BEAB-4AB9-1250-8CEE70CE46F2}"/>
              </a:ext>
            </a:extLst>
          </p:cNvPr>
          <p:cNvSpPr>
            <a:spLocks noGrp="1"/>
          </p:cNvSpPr>
          <p:nvPr>
            <p:ph type="sldNum" sz="quarter" idx="12"/>
          </p:nvPr>
        </p:nvSpPr>
        <p:spPr/>
        <p:txBody>
          <a:bodyPr/>
          <a:lstStyle/>
          <a:p>
            <a:fld id="{1DB1AE5F-BC40-461D-860B-CF90C182DDF7}" type="slidenum">
              <a:rPr lang="cs-CZ" smtClean="0"/>
              <a:t>‹#›</a:t>
            </a:fld>
            <a:endParaRPr lang="cs-CZ"/>
          </a:p>
        </p:txBody>
      </p:sp>
    </p:spTree>
    <p:extLst>
      <p:ext uri="{BB962C8B-B14F-4D97-AF65-F5344CB8AC3E}">
        <p14:creationId xmlns:p14="http://schemas.microsoft.com/office/powerpoint/2010/main" val="904448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07D26E3-9069-992F-282A-2FD36AC864D9}"/>
              </a:ext>
            </a:extLst>
          </p:cNvPr>
          <p:cNvSpPr>
            <a:spLocks noGrp="1"/>
          </p:cNvSpPr>
          <p:nvPr>
            <p:ph type="dt" sz="half" idx="10"/>
          </p:nvPr>
        </p:nvSpPr>
        <p:spPr/>
        <p:txBody>
          <a:bodyPr/>
          <a:lstStyle/>
          <a:p>
            <a:fld id="{57550451-6CA6-47E5-A3FE-823CD10E7239}" type="datetimeFigureOut">
              <a:rPr lang="cs-CZ" smtClean="0"/>
              <a:t>30.10.2023</a:t>
            </a:fld>
            <a:endParaRPr lang="cs-CZ"/>
          </a:p>
        </p:txBody>
      </p:sp>
      <p:sp>
        <p:nvSpPr>
          <p:cNvPr id="3" name="Zástupný symbol pro zápatí 2">
            <a:extLst>
              <a:ext uri="{FF2B5EF4-FFF2-40B4-BE49-F238E27FC236}">
                <a16:creationId xmlns:a16="http://schemas.microsoft.com/office/drawing/2014/main" id="{47C33E3F-B3BF-78B1-DE9B-DB8BDC3B88A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0658E0E-207A-C131-F4DE-CA2A785D7136}"/>
              </a:ext>
            </a:extLst>
          </p:cNvPr>
          <p:cNvSpPr>
            <a:spLocks noGrp="1"/>
          </p:cNvSpPr>
          <p:nvPr>
            <p:ph type="sldNum" sz="quarter" idx="12"/>
          </p:nvPr>
        </p:nvSpPr>
        <p:spPr/>
        <p:txBody>
          <a:bodyPr/>
          <a:lstStyle/>
          <a:p>
            <a:fld id="{1DB1AE5F-BC40-461D-860B-CF90C182DDF7}" type="slidenum">
              <a:rPr lang="cs-CZ" smtClean="0"/>
              <a:t>‹#›</a:t>
            </a:fld>
            <a:endParaRPr lang="cs-CZ"/>
          </a:p>
        </p:txBody>
      </p:sp>
    </p:spTree>
    <p:extLst>
      <p:ext uri="{BB962C8B-B14F-4D97-AF65-F5344CB8AC3E}">
        <p14:creationId xmlns:p14="http://schemas.microsoft.com/office/powerpoint/2010/main" val="2862331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48831E-D9FE-87E8-FE21-5624482BF77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1577592-F58A-19B4-D330-12D6986214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2D1A25C-3489-B095-6D5E-C424552919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C83B3BB-D751-3253-64D6-B3E61AC23CAC}"/>
              </a:ext>
            </a:extLst>
          </p:cNvPr>
          <p:cNvSpPr>
            <a:spLocks noGrp="1"/>
          </p:cNvSpPr>
          <p:nvPr>
            <p:ph type="dt" sz="half" idx="10"/>
          </p:nvPr>
        </p:nvSpPr>
        <p:spPr/>
        <p:txBody>
          <a:bodyPr/>
          <a:lstStyle/>
          <a:p>
            <a:fld id="{57550451-6CA6-47E5-A3FE-823CD10E7239}" type="datetimeFigureOut">
              <a:rPr lang="cs-CZ" smtClean="0"/>
              <a:t>30.10.2023</a:t>
            </a:fld>
            <a:endParaRPr lang="cs-CZ"/>
          </a:p>
        </p:txBody>
      </p:sp>
      <p:sp>
        <p:nvSpPr>
          <p:cNvPr id="6" name="Zástupný symbol pro zápatí 5">
            <a:extLst>
              <a:ext uri="{FF2B5EF4-FFF2-40B4-BE49-F238E27FC236}">
                <a16:creationId xmlns:a16="http://schemas.microsoft.com/office/drawing/2014/main" id="{71AB7747-0841-1667-D1DA-59E0A836E4B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0CC586A-A0E3-361C-4581-4B3F13BF45D2}"/>
              </a:ext>
            </a:extLst>
          </p:cNvPr>
          <p:cNvSpPr>
            <a:spLocks noGrp="1"/>
          </p:cNvSpPr>
          <p:nvPr>
            <p:ph type="sldNum" sz="quarter" idx="12"/>
          </p:nvPr>
        </p:nvSpPr>
        <p:spPr/>
        <p:txBody>
          <a:bodyPr/>
          <a:lstStyle/>
          <a:p>
            <a:fld id="{1DB1AE5F-BC40-461D-860B-CF90C182DDF7}" type="slidenum">
              <a:rPr lang="cs-CZ" smtClean="0"/>
              <a:t>‹#›</a:t>
            </a:fld>
            <a:endParaRPr lang="cs-CZ"/>
          </a:p>
        </p:txBody>
      </p:sp>
    </p:spTree>
    <p:extLst>
      <p:ext uri="{BB962C8B-B14F-4D97-AF65-F5344CB8AC3E}">
        <p14:creationId xmlns:p14="http://schemas.microsoft.com/office/powerpoint/2010/main" val="2798199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593EAA-3DE3-37C1-A90C-F562DD584A2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17DFA88-C591-6278-835C-C999B8E3FC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F1AFCB8-D6B9-9313-79B1-EE4F0A9784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467D117-6F7E-7CD3-36F9-041193013B25}"/>
              </a:ext>
            </a:extLst>
          </p:cNvPr>
          <p:cNvSpPr>
            <a:spLocks noGrp="1"/>
          </p:cNvSpPr>
          <p:nvPr>
            <p:ph type="dt" sz="half" idx="10"/>
          </p:nvPr>
        </p:nvSpPr>
        <p:spPr/>
        <p:txBody>
          <a:bodyPr/>
          <a:lstStyle/>
          <a:p>
            <a:fld id="{57550451-6CA6-47E5-A3FE-823CD10E7239}" type="datetimeFigureOut">
              <a:rPr lang="cs-CZ" smtClean="0"/>
              <a:t>30.10.2023</a:t>
            </a:fld>
            <a:endParaRPr lang="cs-CZ"/>
          </a:p>
        </p:txBody>
      </p:sp>
      <p:sp>
        <p:nvSpPr>
          <p:cNvPr id="6" name="Zástupný symbol pro zápatí 5">
            <a:extLst>
              <a:ext uri="{FF2B5EF4-FFF2-40B4-BE49-F238E27FC236}">
                <a16:creationId xmlns:a16="http://schemas.microsoft.com/office/drawing/2014/main" id="{E0EEA799-66BF-0C72-CA1A-08C8009632B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24421E5-1C90-3DBD-0497-626AC52C5B13}"/>
              </a:ext>
            </a:extLst>
          </p:cNvPr>
          <p:cNvSpPr>
            <a:spLocks noGrp="1"/>
          </p:cNvSpPr>
          <p:nvPr>
            <p:ph type="sldNum" sz="quarter" idx="12"/>
          </p:nvPr>
        </p:nvSpPr>
        <p:spPr/>
        <p:txBody>
          <a:bodyPr/>
          <a:lstStyle/>
          <a:p>
            <a:fld id="{1DB1AE5F-BC40-461D-860B-CF90C182DDF7}" type="slidenum">
              <a:rPr lang="cs-CZ" smtClean="0"/>
              <a:t>‹#›</a:t>
            </a:fld>
            <a:endParaRPr lang="cs-CZ"/>
          </a:p>
        </p:txBody>
      </p:sp>
    </p:spTree>
    <p:extLst>
      <p:ext uri="{BB962C8B-B14F-4D97-AF65-F5344CB8AC3E}">
        <p14:creationId xmlns:p14="http://schemas.microsoft.com/office/powerpoint/2010/main" val="2140870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E295727-5D3F-3FA3-E63A-E77659F3EA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32869789-D0EA-EAB7-4CCB-15D908DB97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6C91F2A-1529-D15B-60D8-313B49FD85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50451-6CA6-47E5-A3FE-823CD10E7239}" type="datetimeFigureOut">
              <a:rPr lang="cs-CZ" smtClean="0"/>
              <a:t>30.10.2023</a:t>
            </a:fld>
            <a:endParaRPr lang="cs-CZ"/>
          </a:p>
        </p:txBody>
      </p:sp>
      <p:sp>
        <p:nvSpPr>
          <p:cNvPr id="5" name="Zástupný symbol pro zápatí 4">
            <a:extLst>
              <a:ext uri="{FF2B5EF4-FFF2-40B4-BE49-F238E27FC236}">
                <a16:creationId xmlns:a16="http://schemas.microsoft.com/office/drawing/2014/main" id="{CE742E10-5805-4A6D-B481-B6823F3017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D5EEE93-7294-8CC8-73C3-280A645055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B1AE5F-BC40-461D-860B-CF90C182DDF7}" type="slidenum">
              <a:rPr lang="cs-CZ" smtClean="0"/>
              <a:t>‹#›</a:t>
            </a:fld>
            <a:endParaRPr lang="cs-CZ"/>
          </a:p>
        </p:txBody>
      </p:sp>
    </p:spTree>
    <p:extLst>
      <p:ext uri="{BB962C8B-B14F-4D97-AF65-F5344CB8AC3E}">
        <p14:creationId xmlns:p14="http://schemas.microsoft.com/office/powerpoint/2010/main" val="2566037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no.wikipedia.org/wiki/Petit" TargetMode="External"/><Relationship Id="rId2" Type="http://schemas.openxmlformats.org/officeDocument/2006/relationships/hyperlink" Target="https://no.wikipedia.org/wiki/Sjanger" TargetMode="External"/><Relationship Id="rId1" Type="http://schemas.openxmlformats.org/officeDocument/2006/relationships/slideLayout" Target="../slideLayouts/slideLayout2.xml"/><Relationship Id="rId5" Type="http://schemas.openxmlformats.org/officeDocument/2006/relationships/hyperlink" Target="https://no.wikipedia.org/wiki/Novelle" TargetMode="External"/><Relationship Id="rId4" Type="http://schemas.openxmlformats.org/officeDocument/2006/relationships/hyperlink" Target="https://no.wikipedia.org/wiki/Prosadik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no.wikipedia.org/wiki/Tor_Ulven" TargetMode="External"/><Relationship Id="rId7" Type="http://schemas.openxmlformats.org/officeDocument/2006/relationships/hyperlink" Target="https://no.wikipedia.org/wiki/Sigbj%C3%B8rn_Obstfelder" TargetMode="External"/><Relationship Id="rId2" Type="http://schemas.openxmlformats.org/officeDocument/2006/relationships/hyperlink" Target="https://no.wikipedia.org/wiki/Inghill_Johansen" TargetMode="External"/><Relationship Id="rId1" Type="http://schemas.openxmlformats.org/officeDocument/2006/relationships/slideLayout" Target="../slideLayouts/slideLayout2.xml"/><Relationship Id="rId6" Type="http://schemas.openxmlformats.org/officeDocument/2006/relationships/hyperlink" Target="https://no.wikipedia.org/wiki/Edvard_Munch" TargetMode="External"/><Relationship Id="rId5" Type="http://schemas.openxmlformats.org/officeDocument/2006/relationships/hyperlink" Target="https://no.wikipedia.org/wiki/Knut_Hamsun" TargetMode="External"/><Relationship Id="rId4" Type="http://schemas.openxmlformats.org/officeDocument/2006/relationships/hyperlink" Target="https://no.wikipedia.org/wiki/Jan_Erik_Vold"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no.wikipedia.org/wiki/Engels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B7989C-E4A8-9486-2F76-5A1EECA7F10F}"/>
              </a:ext>
            </a:extLst>
          </p:cNvPr>
          <p:cNvSpPr>
            <a:spLocks noGrp="1"/>
          </p:cNvSpPr>
          <p:nvPr>
            <p:ph type="ctrTitle"/>
          </p:nvPr>
        </p:nvSpPr>
        <p:spPr/>
        <p:txBody>
          <a:bodyPr/>
          <a:lstStyle/>
          <a:p>
            <a:r>
              <a:rPr lang="cs-CZ" dirty="0" err="1"/>
              <a:t>kortprosa</a:t>
            </a:r>
            <a:endParaRPr lang="cs-CZ" dirty="0"/>
          </a:p>
        </p:txBody>
      </p:sp>
      <p:sp>
        <p:nvSpPr>
          <p:cNvPr id="3" name="Podnadpis 2">
            <a:extLst>
              <a:ext uri="{FF2B5EF4-FFF2-40B4-BE49-F238E27FC236}">
                <a16:creationId xmlns:a16="http://schemas.microsoft.com/office/drawing/2014/main" id="{29A00D6C-89AF-4104-DA97-59380C67224C}"/>
              </a:ext>
            </a:extLst>
          </p:cNvPr>
          <p:cNvSpPr>
            <a:spLocks noGrp="1"/>
          </p:cNvSpPr>
          <p:nvPr>
            <p:ph type="subTitle" idx="1"/>
          </p:nvPr>
        </p:nvSpPr>
        <p:spPr/>
        <p:txBody>
          <a:bodyPr/>
          <a:lstStyle/>
          <a:p>
            <a:r>
              <a:rPr lang="cs-CZ" dirty="0"/>
              <a:t>Dikt i prosa</a:t>
            </a:r>
          </a:p>
        </p:txBody>
      </p:sp>
    </p:spTree>
    <p:extLst>
      <p:ext uri="{BB962C8B-B14F-4D97-AF65-F5344CB8AC3E}">
        <p14:creationId xmlns:p14="http://schemas.microsoft.com/office/powerpoint/2010/main" val="751614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A14278-B54C-64A7-A875-3C757964806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0D98337-A66B-EE6B-F912-49AC935CBC74}"/>
              </a:ext>
            </a:extLst>
          </p:cNvPr>
          <p:cNvSpPr>
            <a:spLocks noGrp="1"/>
          </p:cNvSpPr>
          <p:nvPr>
            <p:ph idx="1"/>
          </p:nvPr>
        </p:nvSpPr>
        <p:spPr/>
        <p:txBody>
          <a:bodyPr>
            <a:normAutofit fontScale="85000" lnSpcReduction="20000"/>
          </a:bodyPr>
          <a:lstStyle/>
          <a:p>
            <a:pPr algn="l"/>
            <a:r>
              <a:rPr lang="nb-NO" b="1" i="0" dirty="0">
                <a:solidFill>
                  <a:srgbClr val="202122"/>
                </a:solidFill>
                <a:effectLst/>
                <a:latin typeface="Arial" panose="020B0604020202020204" pitchFamily="34" charset="0"/>
              </a:rPr>
              <a:t>Kortprosa</a:t>
            </a:r>
            <a:r>
              <a:rPr lang="nb-NO" b="0" i="0" dirty="0">
                <a:solidFill>
                  <a:srgbClr val="202122"/>
                </a:solidFill>
                <a:effectLst/>
                <a:latin typeface="Arial" panose="020B0604020202020204" pitchFamily="34" charset="0"/>
              </a:rPr>
              <a:t> er en skjønnlitterær </a:t>
            </a:r>
            <a:r>
              <a:rPr lang="nb-NO" b="0" i="0" u="none" strike="noStrike" dirty="0">
                <a:solidFill>
                  <a:srgbClr val="3366CC"/>
                </a:solidFill>
                <a:effectLst/>
                <a:latin typeface="Arial" panose="020B0604020202020204" pitchFamily="34" charset="0"/>
                <a:hlinkClick r:id="rId2" tooltip="Sjanger"/>
              </a:rPr>
              <a:t>sjanger</a:t>
            </a:r>
            <a:r>
              <a:rPr lang="nb-NO" b="0" i="0" dirty="0">
                <a:solidFill>
                  <a:srgbClr val="202122"/>
                </a:solidFill>
                <a:effectLst/>
                <a:latin typeface="Arial" panose="020B0604020202020204" pitchFamily="34" charset="0"/>
              </a:rPr>
              <a:t> og er et generisk begrep for ulike former for svært korte fiksjonsprosa. Kortprosa kan eller kan ikke være fortellende.</a:t>
            </a:r>
          </a:p>
          <a:p>
            <a:pPr algn="l"/>
            <a:r>
              <a:rPr lang="nb-NO" b="0" i="0" dirty="0">
                <a:solidFill>
                  <a:srgbClr val="202122"/>
                </a:solidFill>
                <a:effectLst/>
                <a:latin typeface="Arial" panose="020B0604020202020204" pitchFamily="34" charset="0"/>
              </a:rPr>
              <a:t>Det er en åpen sjanger, som kan inneholde episodisk narrativ fiksjon, skisser, </a:t>
            </a:r>
            <a:r>
              <a:rPr lang="nb-NO" b="0" i="0" u="none" strike="noStrike" dirty="0">
                <a:solidFill>
                  <a:srgbClr val="3366CC"/>
                </a:solidFill>
                <a:effectLst/>
                <a:latin typeface="Arial" panose="020B0604020202020204" pitchFamily="34" charset="0"/>
                <a:hlinkClick r:id="rId3" tooltip="Petit"/>
              </a:rPr>
              <a:t>petiter</a:t>
            </a:r>
            <a:r>
              <a:rPr lang="nb-NO" b="0" i="0" dirty="0">
                <a:solidFill>
                  <a:srgbClr val="202122"/>
                </a:solidFill>
                <a:effectLst/>
                <a:latin typeface="Arial" panose="020B0604020202020204" pitchFamily="34" charset="0"/>
              </a:rPr>
              <a:t> eller </a:t>
            </a:r>
            <a:r>
              <a:rPr lang="nb-NO" b="0" i="0" u="none" strike="noStrike" dirty="0">
                <a:solidFill>
                  <a:srgbClr val="3366CC"/>
                </a:solidFill>
                <a:effectLst/>
                <a:latin typeface="Arial" panose="020B0604020202020204" pitchFamily="34" charset="0"/>
                <a:hlinkClick r:id="rId4" tooltip="Prosadikt"/>
              </a:rPr>
              <a:t>prosadikt</a:t>
            </a:r>
            <a:r>
              <a:rPr lang="nb-NO" b="0" i="0" dirty="0">
                <a:solidFill>
                  <a:srgbClr val="202122"/>
                </a:solidFill>
                <a:effectLst/>
                <a:latin typeface="Arial" panose="020B0604020202020204" pitchFamily="34" charset="0"/>
              </a:rPr>
              <a:t>. Formen er betydelig kortere enn en novelle, vanligvis under 1 000 ord. Ettersom lengden er såpass liten kan kortprosa stundom minne om poetisk prosa, men kortprosaens form fokuserer mindre på språket i seg selv (og rytme, vers eller andre fonetiske effekter) framfor en kort presentasjon av en situasjon eller en tanke.</a:t>
            </a:r>
          </a:p>
          <a:p>
            <a:pPr algn="l"/>
            <a:r>
              <a:rPr lang="nb-NO" b="0" i="0" dirty="0">
                <a:solidFill>
                  <a:srgbClr val="202122"/>
                </a:solidFill>
                <a:effectLst/>
                <a:latin typeface="Arial" panose="020B0604020202020204" pitchFamily="34" charset="0"/>
              </a:rPr>
              <a:t>Kortprosa forholder seg friere til kravet om handlingsforløp og narrativ struktur enn en </a:t>
            </a:r>
            <a:r>
              <a:rPr lang="nb-NO" b="0" i="0" u="none" strike="noStrike" dirty="0">
                <a:solidFill>
                  <a:srgbClr val="3366CC"/>
                </a:solidFill>
                <a:effectLst/>
                <a:latin typeface="Arial" panose="020B0604020202020204" pitchFamily="34" charset="0"/>
                <a:hlinkClick r:id="rId5" tooltip="Novelle"/>
              </a:rPr>
              <a:t>novelle</a:t>
            </a:r>
            <a:r>
              <a:rPr lang="nb-NO" b="0" i="0" dirty="0">
                <a:solidFill>
                  <a:srgbClr val="202122"/>
                </a:solidFill>
                <a:effectLst/>
                <a:latin typeface="Arial" panose="020B0604020202020204" pitchFamily="34" charset="0"/>
              </a:rPr>
              <a:t>. Kortprosaen har mange likhetspunkter med diktet, eller prosadiktet og er ofte en svært fortettet form, hvor mye må leses mellom linjene. Ettersom handling er perifert eller ikkeeksisterende til kortprosa, og kortprosa har således ikke nødvendigvis karakterer, konflikter, eller oppløsning.</a:t>
            </a:r>
          </a:p>
          <a:p>
            <a:endParaRPr lang="cs-CZ" dirty="0"/>
          </a:p>
        </p:txBody>
      </p:sp>
    </p:spTree>
    <p:extLst>
      <p:ext uri="{BB962C8B-B14F-4D97-AF65-F5344CB8AC3E}">
        <p14:creationId xmlns:p14="http://schemas.microsoft.com/office/powerpoint/2010/main" val="576287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B990ED-AAB4-67DA-018A-AF51FCBC6F8D}"/>
              </a:ext>
            </a:extLst>
          </p:cNvPr>
          <p:cNvSpPr>
            <a:spLocks noGrp="1"/>
          </p:cNvSpPr>
          <p:nvPr>
            <p:ph type="title"/>
          </p:nvPr>
        </p:nvSpPr>
        <p:spPr/>
        <p:txBody>
          <a:bodyPr/>
          <a:lstStyle/>
          <a:p>
            <a:r>
              <a:rPr lang="cs-CZ" dirty="0"/>
              <a:t>.</a:t>
            </a:r>
          </a:p>
        </p:txBody>
      </p:sp>
      <p:sp>
        <p:nvSpPr>
          <p:cNvPr id="3" name="Zástupný obsah 2">
            <a:extLst>
              <a:ext uri="{FF2B5EF4-FFF2-40B4-BE49-F238E27FC236}">
                <a16:creationId xmlns:a16="http://schemas.microsoft.com/office/drawing/2014/main" id="{0B808C30-AC48-F97E-3988-99894B4463AB}"/>
              </a:ext>
            </a:extLst>
          </p:cNvPr>
          <p:cNvSpPr>
            <a:spLocks noGrp="1"/>
          </p:cNvSpPr>
          <p:nvPr>
            <p:ph idx="1"/>
          </p:nvPr>
        </p:nvSpPr>
        <p:spPr/>
        <p:txBody>
          <a:bodyPr/>
          <a:lstStyle/>
          <a:p>
            <a:r>
              <a:rPr lang="nb-NO" b="0" i="0" dirty="0">
                <a:solidFill>
                  <a:srgbClr val="202122"/>
                </a:solidFill>
                <a:effectLst/>
                <a:latin typeface="Arial" panose="020B0604020202020204" pitchFamily="34" charset="0"/>
              </a:rPr>
              <a:t>I Norge har blant andre </a:t>
            </a:r>
            <a:r>
              <a:rPr lang="nb-NO" b="0" i="0" u="none" strike="noStrike" dirty="0">
                <a:solidFill>
                  <a:srgbClr val="3366CC"/>
                </a:solidFill>
                <a:effectLst/>
                <a:latin typeface="Arial" panose="020B0604020202020204" pitchFamily="34" charset="0"/>
                <a:hlinkClick r:id="rId2" tooltip="Inghill Johansen"/>
              </a:rPr>
              <a:t>Inghill Johansen</a:t>
            </a:r>
            <a:r>
              <a:rPr lang="nb-NO" b="0" i="0" dirty="0">
                <a:solidFill>
                  <a:srgbClr val="202122"/>
                </a:solidFill>
                <a:effectLst/>
                <a:latin typeface="Arial" panose="020B0604020202020204" pitchFamily="34" charset="0"/>
              </a:rPr>
              <a:t>, </a:t>
            </a:r>
            <a:r>
              <a:rPr lang="nb-NO" b="0" i="0" u="none" strike="noStrike" dirty="0">
                <a:solidFill>
                  <a:srgbClr val="3366CC"/>
                </a:solidFill>
                <a:effectLst/>
                <a:latin typeface="Arial" panose="020B0604020202020204" pitchFamily="34" charset="0"/>
                <a:hlinkClick r:id="rId3" tooltip="Tor Ulven"/>
              </a:rPr>
              <a:t>Tor Ulven</a:t>
            </a:r>
            <a:r>
              <a:rPr lang="nb-NO" b="0" i="0" dirty="0">
                <a:solidFill>
                  <a:srgbClr val="202122"/>
                </a:solidFill>
                <a:effectLst/>
                <a:latin typeface="Arial" panose="020B0604020202020204" pitchFamily="34" charset="0"/>
              </a:rPr>
              <a:t>, </a:t>
            </a:r>
            <a:r>
              <a:rPr lang="nb-NO" b="0" i="0" u="none" strike="noStrike" dirty="0">
                <a:solidFill>
                  <a:srgbClr val="3366CC"/>
                </a:solidFill>
                <a:effectLst/>
                <a:latin typeface="Arial" panose="020B0604020202020204" pitchFamily="34" charset="0"/>
                <a:hlinkClick r:id="rId4" tooltip="Jan Erik Vold"/>
              </a:rPr>
              <a:t>Jan Erik Vold</a:t>
            </a:r>
            <a:r>
              <a:rPr lang="nb-NO" b="0" i="0" dirty="0">
                <a:solidFill>
                  <a:srgbClr val="202122"/>
                </a:solidFill>
                <a:effectLst/>
                <a:latin typeface="Arial" panose="020B0604020202020204" pitchFamily="34" charset="0"/>
              </a:rPr>
              <a:t>, </a:t>
            </a:r>
            <a:r>
              <a:rPr lang="nb-NO" b="0" i="0" u="none" strike="noStrike" dirty="0">
                <a:solidFill>
                  <a:srgbClr val="3366CC"/>
                </a:solidFill>
                <a:effectLst/>
                <a:latin typeface="Arial" panose="020B0604020202020204" pitchFamily="34" charset="0"/>
                <a:hlinkClick r:id="rId5" tooltip="Knut Hamsun"/>
              </a:rPr>
              <a:t>Knut Hamsun</a:t>
            </a:r>
            <a:r>
              <a:rPr lang="nb-NO" b="0" i="0" dirty="0">
                <a:solidFill>
                  <a:srgbClr val="202122"/>
                </a:solidFill>
                <a:effectLst/>
                <a:latin typeface="Arial" panose="020B0604020202020204" pitchFamily="34" charset="0"/>
              </a:rPr>
              <a:t> og </a:t>
            </a:r>
            <a:r>
              <a:rPr lang="nb-NO" b="0" i="0" u="none" strike="noStrike" dirty="0">
                <a:solidFill>
                  <a:srgbClr val="3366CC"/>
                </a:solidFill>
                <a:effectLst/>
                <a:latin typeface="Arial" panose="020B0604020202020204" pitchFamily="34" charset="0"/>
                <a:hlinkClick r:id="rId6" tooltip="Edvard Munch"/>
              </a:rPr>
              <a:t>Edvard Munch</a:t>
            </a:r>
            <a:r>
              <a:rPr lang="nb-NO" b="0" i="0" dirty="0">
                <a:solidFill>
                  <a:srgbClr val="202122"/>
                </a:solidFill>
                <a:effectLst/>
                <a:latin typeface="Arial" panose="020B0604020202020204" pitchFamily="34" charset="0"/>
              </a:rPr>
              <a:t> og </a:t>
            </a:r>
            <a:r>
              <a:rPr lang="nb-NO" b="0" i="0" u="none" strike="noStrike" dirty="0">
                <a:solidFill>
                  <a:srgbClr val="3366CC"/>
                </a:solidFill>
                <a:effectLst/>
                <a:latin typeface="Arial" panose="020B0604020202020204" pitchFamily="34" charset="0"/>
                <a:hlinkClick r:id="rId7" tooltip="Sigbjørn Obstfelder"/>
              </a:rPr>
              <a:t>Sigbjørn Obstfelder</a:t>
            </a:r>
            <a:r>
              <a:rPr lang="nb-NO" b="0" i="0" dirty="0">
                <a:solidFill>
                  <a:srgbClr val="202122"/>
                </a:solidFill>
                <a:effectLst/>
                <a:latin typeface="Arial" panose="020B0604020202020204" pitchFamily="34" charset="0"/>
              </a:rPr>
              <a:t> levert bidrag til sjangeren.</a:t>
            </a:r>
          </a:p>
          <a:p>
            <a:endParaRPr lang="cs-CZ" dirty="0"/>
          </a:p>
        </p:txBody>
      </p:sp>
    </p:spTree>
    <p:extLst>
      <p:ext uri="{BB962C8B-B14F-4D97-AF65-F5344CB8AC3E}">
        <p14:creationId xmlns:p14="http://schemas.microsoft.com/office/powerpoint/2010/main" val="2982016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F6E3D7-48BF-80AA-71B2-6D9815CA9D3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F29C09C-99F2-0975-8086-09A8A3AA6483}"/>
              </a:ext>
            </a:extLst>
          </p:cNvPr>
          <p:cNvSpPr>
            <a:spLocks noGrp="1"/>
          </p:cNvSpPr>
          <p:nvPr>
            <p:ph idx="1"/>
          </p:nvPr>
        </p:nvSpPr>
        <p:spPr/>
        <p:txBody>
          <a:bodyPr>
            <a:normAutofit lnSpcReduction="10000"/>
          </a:bodyPr>
          <a:lstStyle/>
          <a:p>
            <a:r>
              <a:rPr lang="nb-NO" b="0" i="0" dirty="0">
                <a:solidFill>
                  <a:srgbClr val="202122"/>
                </a:solidFill>
                <a:effectLst/>
                <a:latin typeface="Arial" panose="020B0604020202020204" pitchFamily="34" charset="0"/>
              </a:rPr>
              <a:t>På </a:t>
            </a:r>
            <a:r>
              <a:rPr lang="nb-NO" b="0" i="0" u="none" strike="noStrike" dirty="0">
                <a:solidFill>
                  <a:srgbClr val="3366CC"/>
                </a:solidFill>
                <a:effectLst/>
                <a:latin typeface="Arial" panose="020B0604020202020204" pitchFamily="34" charset="0"/>
                <a:hlinkClick r:id="rId2" tooltip="Engelsk"/>
              </a:rPr>
              <a:t>engelsk</a:t>
            </a:r>
            <a:r>
              <a:rPr lang="nb-NO" b="0" i="0" dirty="0">
                <a:solidFill>
                  <a:srgbClr val="202122"/>
                </a:solidFill>
                <a:effectLst/>
                <a:latin typeface="Arial" panose="020B0604020202020204" pitchFamily="34" charset="0"/>
              </a:rPr>
              <a:t> har det vært forsøk på ytterligere gradere ‘kortheten’ i undertyper av kortprosa, eksempelvis med </a:t>
            </a:r>
            <a:r>
              <a:rPr lang="nb-NO" b="0" i="1" dirty="0">
                <a:solidFill>
                  <a:srgbClr val="202122"/>
                </a:solidFill>
                <a:effectLst/>
                <a:latin typeface="Arial" panose="020B0604020202020204" pitchFamily="34" charset="0"/>
              </a:rPr>
              <a:t>«short short story»</a:t>
            </a:r>
            <a:r>
              <a:rPr lang="nb-NO" b="0" i="0" dirty="0">
                <a:solidFill>
                  <a:srgbClr val="202122"/>
                </a:solidFill>
                <a:effectLst/>
                <a:latin typeface="Arial" panose="020B0604020202020204" pitchFamily="34" charset="0"/>
              </a:rPr>
              <a:t> («kort-kortprosa»), </a:t>
            </a:r>
            <a:r>
              <a:rPr lang="nb-NO" b="0" i="1" dirty="0">
                <a:solidFill>
                  <a:srgbClr val="202122"/>
                </a:solidFill>
                <a:effectLst/>
                <a:latin typeface="Arial" panose="020B0604020202020204" pitchFamily="34" charset="0"/>
              </a:rPr>
              <a:t>«flash fiction»</a:t>
            </a:r>
            <a:r>
              <a:rPr lang="nb-NO" b="0" i="0" dirty="0">
                <a:solidFill>
                  <a:srgbClr val="202122"/>
                </a:solidFill>
                <a:effectLst/>
                <a:latin typeface="Arial" panose="020B0604020202020204" pitchFamily="34" charset="0"/>
              </a:rPr>
              <a:t> («lynfiksjon»), og </a:t>
            </a:r>
            <a:r>
              <a:rPr lang="nb-NO" b="0" i="1" dirty="0">
                <a:solidFill>
                  <a:srgbClr val="202122"/>
                </a:solidFill>
                <a:effectLst/>
                <a:latin typeface="Arial" panose="020B0604020202020204" pitchFamily="34" charset="0"/>
              </a:rPr>
              <a:t>«microfiction»</a:t>
            </a:r>
            <a:r>
              <a:rPr lang="nb-NO" b="0" i="0" dirty="0">
                <a:solidFill>
                  <a:srgbClr val="202122"/>
                </a:solidFill>
                <a:effectLst/>
                <a:latin typeface="Arial" panose="020B0604020202020204" pitchFamily="34" charset="0"/>
              </a:rPr>
              <a:t> («mikroskopisk fiksjon»), men ingen av disse begrepene har hatt funksjon eller vært benyttet i det norske litterære miljøet og ingen norsk forfatter har definert seg innenfor disse engelske begrepene. Det er forøvrig ikke bare lengden, men formen som gjør en tekst til for eksempel lynfiksjon, blant annet kravene om setting, hovedpersoner, konflikt og resolusjon. Andre navn for lynfiksjon kan være «mikrofiksjon», «postkort-historie» og «kort-kort-historie», «mininovelle», «mikronovelle» og «novellette».</a:t>
            </a:r>
            <a:endParaRPr lang="cs-CZ" dirty="0"/>
          </a:p>
        </p:txBody>
      </p:sp>
    </p:spTree>
    <p:extLst>
      <p:ext uri="{BB962C8B-B14F-4D97-AF65-F5344CB8AC3E}">
        <p14:creationId xmlns:p14="http://schemas.microsoft.com/office/powerpoint/2010/main" val="987468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8EBFC7-CD88-348C-6D66-47377C7C3F43}"/>
              </a:ext>
            </a:extLst>
          </p:cNvPr>
          <p:cNvSpPr>
            <a:spLocks noGrp="1"/>
          </p:cNvSpPr>
          <p:nvPr>
            <p:ph type="title"/>
          </p:nvPr>
        </p:nvSpPr>
        <p:spPr>
          <a:xfrm>
            <a:off x="838200" y="681037"/>
            <a:ext cx="10515600" cy="1325563"/>
          </a:xfrm>
        </p:spPr>
        <p:txBody>
          <a:bodyPr/>
          <a:lstStyle/>
          <a:p>
            <a:r>
              <a:rPr lang="cs-CZ" dirty="0" err="1"/>
              <a:t>tsjekkisk</a:t>
            </a:r>
            <a:endParaRPr lang="cs-CZ" dirty="0"/>
          </a:p>
        </p:txBody>
      </p:sp>
      <p:sp>
        <p:nvSpPr>
          <p:cNvPr id="3" name="Zástupný obsah 2">
            <a:extLst>
              <a:ext uri="{FF2B5EF4-FFF2-40B4-BE49-F238E27FC236}">
                <a16:creationId xmlns:a16="http://schemas.microsoft.com/office/drawing/2014/main" id="{DC730EC0-8FF5-FB2A-C776-2024E7356D31}"/>
              </a:ext>
            </a:extLst>
          </p:cNvPr>
          <p:cNvSpPr>
            <a:spLocks noGrp="1"/>
          </p:cNvSpPr>
          <p:nvPr>
            <p:ph idx="1"/>
          </p:nvPr>
        </p:nvSpPr>
        <p:spPr/>
        <p:txBody>
          <a:bodyPr/>
          <a:lstStyle/>
          <a:p>
            <a:endParaRPr lang="cs-CZ" dirty="0"/>
          </a:p>
          <a:p>
            <a:endParaRPr lang="cs-CZ" dirty="0"/>
          </a:p>
          <a:p>
            <a:r>
              <a:rPr lang="cs-CZ" dirty="0"/>
              <a:t>Jakub Arbes </a:t>
            </a:r>
          </a:p>
          <a:p>
            <a:r>
              <a:rPr lang="cs-CZ" dirty="0"/>
              <a:t>romaneto</a:t>
            </a:r>
          </a:p>
        </p:txBody>
      </p:sp>
    </p:spTree>
    <p:extLst>
      <p:ext uri="{BB962C8B-B14F-4D97-AF65-F5344CB8AC3E}">
        <p14:creationId xmlns:p14="http://schemas.microsoft.com/office/powerpoint/2010/main" val="83256539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327</Words>
  <Application>Microsoft Office PowerPoint</Application>
  <PresentationFormat>Širokoúhlá obrazovka</PresentationFormat>
  <Paragraphs>13</Paragraphs>
  <Slides>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Calibri</vt:lpstr>
      <vt:lpstr>Calibri Light</vt:lpstr>
      <vt:lpstr>Motiv Office</vt:lpstr>
      <vt:lpstr>kortprosa</vt:lpstr>
      <vt:lpstr>Prezentace aplikace PowerPoint</vt:lpstr>
      <vt:lpstr>.</vt:lpstr>
      <vt:lpstr>Prezentace aplikace PowerPoint</vt:lpstr>
      <vt:lpstr>tsjekkisk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kortprosa</dc:title>
  <dc:creator>Miluše Juříčková</dc:creator>
  <cp:lastModifiedBy>Miluše Juříčková</cp:lastModifiedBy>
  <cp:revision>1</cp:revision>
  <dcterms:created xsi:type="dcterms:W3CDTF">2023-10-30T08:39:11Z</dcterms:created>
  <dcterms:modified xsi:type="dcterms:W3CDTF">2023-10-30T08:43:10Z</dcterms:modified>
</cp:coreProperties>
</file>