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浅色样式 3 - 强调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浅色样式 1 - 强调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20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9CB15-8288-4E9D-95B8-426D6D313B1C}" type="datetimeFigureOut">
              <a:rPr lang="cs-CZ" smtClean="0"/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2465F-1F1D-4AC4-8FE5-99C722BACAAD}" type="slidenum">
              <a:rPr lang="cs-CZ" smtClean="0"/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  <a:endParaRPr lang="cs-CZ" smtClean="0"/>
          </a:p>
          <a:p>
            <a:pPr lvl="1"/>
            <a:r>
              <a:rPr lang="cs-CZ" smtClean="0"/>
              <a:t>Druhá úroveň</a:t>
            </a:r>
            <a:endParaRPr lang="cs-CZ" smtClean="0"/>
          </a:p>
          <a:p>
            <a:pPr lvl="2"/>
            <a:r>
              <a:rPr lang="cs-CZ" smtClean="0"/>
              <a:t>Třetí úroveň</a:t>
            </a:r>
            <a:endParaRPr lang="cs-CZ" smtClean="0"/>
          </a:p>
          <a:p>
            <a:pPr lvl="3"/>
            <a:r>
              <a:rPr lang="cs-CZ" smtClean="0"/>
              <a:t>Čtvrtá úroveň</a:t>
            </a:r>
            <a:endParaRPr lang="cs-CZ" smtClean="0"/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9CB15-8288-4E9D-95B8-426D6D313B1C}" type="datetimeFigureOut">
              <a:rPr lang="cs-CZ" smtClean="0"/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2465F-1F1D-4AC4-8FE5-99C722BACAAD}" type="slidenum">
              <a:rPr lang="cs-CZ" smtClean="0"/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  <a:endParaRPr lang="cs-CZ" smtClean="0"/>
          </a:p>
          <a:p>
            <a:pPr lvl="1"/>
            <a:r>
              <a:rPr lang="cs-CZ" smtClean="0"/>
              <a:t>Druhá úroveň</a:t>
            </a:r>
            <a:endParaRPr lang="cs-CZ" smtClean="0"/>
          </a:p>
          <a:p>
            <a:pPr lvl="2"/>
            <a:r>
              <a:rPr lang="cs-CZ" smtClean="0"/>
              <a:t>Třetí úroveň</a:t>
            </a:r>
            <a:endParaRPr lang="cs-CZ" smtClean="0"/>
          </a:p>
          <a:p>
            <a:pPr lvl="3"/>
            <a:r>
              <a:rPr lang="cs-CZ" smtClean="0"/>
              <a:t>Čtvrtá úroveň</a:t>
            </a:r>
            <a:endParaRPr lang="cs-CZ" smtClean="0"/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9CB15-8288-4E9D-95B8-426D6D313B1C}" type="datetimeFigureOut">
              <a:rPr lang="cs-CZ" smtClean="0"/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2465F-1F1D-4AC4-8FE5-99C722BACAAD}" type="slidenum">
              <a:rPr lang="cs-CZ" smtClean="0"/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  <a:endParaRPr lang="cs-CZ" smtClean="0"/>
          </a:p>
          <a:p>
            <a:pPr lvl="1"/>
            <a:r>
              <a:rPr lang="cs-CZ" smtClean="0"/>
              <a:t>Druhá úroveň</a:t>
            </a:r>
            <a:endParaRPr lang="cs-CZ" smtClean="0"/>
          </a:p>
          <a:p>
            <a:pPr lvl="2"/>
            <a:r>
              <a:rPr lang="cs-CZ" smtClean="0"/>
              <a:t>Třetí úroveň</a:t>
            </a:r>
            <a:endParaRPr lang="cs-CZ" smtClean="0"/>
          </a:p>
          <a:p>
            <a:pPr lvl="3"/>
            <a:r>
              <a:rPr lang="cs-CZ" smtClean="0"/>
              <a:t>Čtvrtá úroveň</a:t>
            </a:r>
            <a:endParaRPr lang="cs-CZ" smtClean="0"/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9CB15-8288-4E9D-95B8-426D6D313B1C}" type="datetimeFigureOut">
              <a:rPr lang="cs-CZ" smtClean="0"/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2465F-1F1D-4AC4-8FE5-99C722BACAAD}" type="slidenum">
              <a:rPr lang="cs-CZ" smtClean="0"/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  <a:endParaRPr lang="cs-CZ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9CB15-8288-4E9D-95B8-426D6D313B1C}" type="datetimeFigureOut">
              <a:rPr lang="cs-CZ" smtClean="0"/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2465F-1F1D-4AC4-8FE5-99C722BACAAD}" type="slidenum">
              <a:rPr lang="cs-CZ" smtClean="0"/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  <a:endParaRPr lang="cs-CZ" smtClean="0"/>
          </a:p>
          <a:p>
            <a:pPr lvl="1"/>
            <a:r>
              <a:rPr lang="cs-CZ" smtClean="0"/>
              <a:t>Druhá úroveň</a:t>
            </a:r>
            <a:endParaRPr lang="cs-CZ" smtClean="0"/>
          </a:p>
          <a:p>
            <a:pPr lvl="2"/>
            <a:r>
              <a:rPr lang="cs-CZ" smtClean="0"/>
              <a:t>Třetí úroveň</a:t>
            </a:r>
            <a:endParaRPr lang="cs-CZ" smtClean="0"/>
          </a:p>
          <a:p>
            <a:pPr lvl="3"/>
            <a:r>
              <a:rPr lang="cs-CZ" smtClean="0"/>
              <a:t>Čtvrtá úroveň</a:t>
            </a:r>
            <a:endParaRPr lang="cs-CZ" smtClean="0"/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  <a:endParaRPr lang="cs-CZ" smtClean="0"/>
          </a:p>
          <a:p>
            <a:pPr lvl="1"/>
            <a:r>
              <a:rPr lang="cs-CZ" smtClean="0"/>
              <a:t>Druhá úroveň</a:t>
            </a:r>
            <a:endParaRPr lang="cs-CZ" smtClean="0"/>
          </a:p>
          <a:p>
            <a:pPr lvl="2"/>
            <a:r>
              <a:rPr lang="cs-CZ" smtClean="0"/>
              <a:t>Třetí úroveň</a:t>
            </a:r>
            <a:endParaRPr lang="cs-CZ" smtClean="0"/>
          </a:p>
          <a:p>
            <a:pPr lvl="3"/>
            <a:r>
              <a:rPr lang="cs-CZ" smtClean="0"/>
              <a:t>Čtvrtá úroveň</a:t>
            </a:r>
            <a:endParaRPr lang="cs-CZ" smtClean="0"/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9CB15-8288-4E9D-95B8-426D6D313B1C}" type="datetimeFigureOut">
              <a:rPr lang="cs-CZ" smtClean="0"/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2465F-1F1D-4AC4-8FE5-99C722BACAAD}" type="slidenum">
              <a:rPr lang="cs-CZ" smtClean="0"/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  <a:endParaRPr lang="cs-CZ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  <a:endParaRPr lang="cs-CZ" smtClean="0"/>
          </a:p>
          <a:p>
            <a:pPr lvl="1"/>
            <a:r>
              <a:rPr lang="cs-CZ" smtClean="0"/>
              <a:t>Druhá úroveň</a:t>
            </a:r>
            <a:endParaRPr lang="cs-CZ" smtClean="0"/>
          </a:p>
          <a:p>
            <a:pPr lvl="2"/>
            <a:r>
              <a:rPr lang="cs-CZ" smtClean="0"/>
              <a:t>Třetí úroveň</a:t>
            </a:r>
            <a:endParaRPr lang="cs-CZ" smtClean="0"/>
          </a:p>
          <a:p>
            <a:pPr lvl="3"/>
            <a:r>
              <a:rPr lang="cs-CZ" smtClean="0"/>
              <a:t>Čtvrtá úroveň</a:t>
            </a:r>
            <a:endParaRPr lang="cs-CZ" smtClean="0"/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  <a:endParaRPr lang="cs-CZ" smtClean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  <a:endParaRPr lang="cs-CZ" smtClean="0"/>
          </a:p>
          <a:p>
            <a:pPr lvl="1"/>
            <a:r>
              <a:rPr lang="cs-CZ" smtClean="0"/>
              <a:t>Druhá úroveň</a:t>
            </a:r>
            <a:endParaRPr lang="cs-CZ" smtClean="0"/>
          </a:p>
          <a:p>
            <a:pPr lvl="2"/>
            <a:r>
              <a:rPr lang="cs-CZ" smtClean="0"/>
              <a:t>Třetí úroveň</a:t>
            </a:r>
            <a:endParaRPr lang="cs-CZ" smtClean="0"/>
          </a:p>
          <a:p>
            <a:pPr lvl="3"/>
            <a:r>
              <a:rPr lang="cs-CZ" smtClean="0"/>
              <a:t>Čtvrtá úroveň</a:t>
            </a:r>
            <a:endParaRPr lang="cs-CZ" smtClean="0"/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9CB15-8288-4E9D-95B8-426D6D313B1C}" type="datetimeFigureOut">
              <a:rPr lang="cs-CZ" smtClean="0"/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2465F-1F1D-4AC4-8FE5-99C722BACAAD}" type="slidenum">
              <a:rPr lang="cs-CZ" smtClean="0"/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9CB15-8288-4E9D-95B8-426D6D313B1C}" type="datetimeFigureOut">
              <a:rPr lang="cs-CZ" smtClean="0"/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2465F-1F1D-4AC4-8FE5-99C722BACAAD}" type="slidenum">
              <a:rPr lang="cs-CZ" smtClean="0"/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9CB15-8288-4E9D-95B8-426D6D313B1C}" type="datetimeFigureOut">
              <a:rPr lang="cs-CZ" smtClean="0"/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2465F-1F1D-4AC4-8FE5-99C722BACAAD}" type="slidenum">
              <a:rPr lang="cs-CZ" smtClean="0"/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  <a:endParaRPr lang="cs-CZ" smtClean="0"/>
          </a:p>
          <a:p>
            <a:pPr lvl="1"/>
            <a:r>
              <a:rPr lang="cs-CZ" smtClean="0"/>
              <a:t>Druhá úroveň</a:t>
            </a:r>
            <a:endParaRPr lang="cs-CZ" smtClean="0"/>
          </a:p>
          <a:p>
            <a:pPr lvl="2"/>
            <a:r>
              <a:rPr lang="cs-CZ" smtClean="0"/>
              <a:t>Třetí úroveň</a:t>
            </a:r>
            <a:endParaRPr lang="cs-CZ" smtClean="0"/>
          </a:p>
          <a:p>
            <a:pPr lvl="3"/>
            <a:r>
              <a:rPr lang="cs-CZ" smtClean="0"/>
              <a:t>Čtvrtá úroveň</a:t>
            </a:r>
            <a:endParaRPr lang="cs-CZ" smtClean="0"/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  <a:endParaRPr lang="cs-CZ" smtClean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9CB15-8288-4E9D-95B8-426D6D313B1C}" type="datetimeFigureOut">
              <a:rPr lang="cs-CZ" smtClean="0"/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2465F-1F1D-4AC4-8FE5-99C722BACAAD}" type="slidenum">
              <a:rPr lang="cs-CZ" smtClean="0"/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  <a:endParaRPr lang="cs-CZ" smtClean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9CB15-8288-4E9D-95B8-426D6D313B1C}" type="datetimeFigureOut">
              <a:rPr lang="cs-CZ" smtClean="0"/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2465F-1F1D-4AC4-8FE5-99C722BACAAD}" type="slidenum">
              <a:rPr lang="cs-CZ" smtClean="0"/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76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  <a:endParaRPr lang="cs-CZ" smtClean="0"/>
          </a:p>
          <a:p>
            <a:pPr lvl="1"/>
            <a:r>
              <a:rPr lang="cs-CZ" smtClean="0"/>
              <a:t>Druhá úroveň</a:t>
            </a:r>
            <a:endParaRPr lang="cs-CZ" smtClean="0"/>
          </a:p>
          <a:p>
            <a:pPr lvl="2"/>
            <a:r>
              <a:rPr lang="cs-CZ" smtClean="0"/>
              <a:t>Třetí úroveň</a:t>
            </a:r>
            <a:endParaRPr lang="cs-CZ" smtClean="0"/>
          </a:p>
          <a:p>
            <a:pPr lvl="3"/>
            <a:r>
              <a:rPr lang="cs-CZ" smtClean="0"/>
              <a:t>Čtvrtá úroveň</a:t>
            </a:r>
            <a:endParaRPr lang="cs-CZ" smtClean="0"/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9CB15-8288-4E9D-95B8-426D6D313B1C}" type="datetimeFigureOut">
              <a:rPr lang="cs-CZ" smtClean="0"/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2465F-1F1D-4AC4-8FE5-99C722BACAAD}" type="slidenum">
              <a:rPr lang="cs-CZ" smtClean="0"/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dYrqAHLvL6Y" TargetMode="External"/><Relationship Id="rId3" Type="http://schemas.openxmlformats.org/officeDocument/2006/relationships/hyperlink" Target="https://www.youtube.com/watch?v=XEGfbFAqF0E" TargetMode="External"/><Relationship Id="rId2" Type="http://schemas.openxmlformats.org/officeDocument/2006/relationships/hyperlink" Target="https://www.youtube.com/watch?v=F0njgdJkhmE&amp;t=269s" TargetMode="External"/><Relationship Id="rId1" Type="http://schemas.openxmlformats.org/officeDocument/2006/relationships/hyperlink" Target="http://talkingdictionary.swarthmore.edu/paez/?lang=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28596" y="642918"/>
            <a:ext cx="821537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Bookman Old Style" pitchFamily="18" charset="0"/>
              </a:rPr>
              <a:t>A short note on </a:t>
            </a:r>
            <a:r>
              <a:rPr lang="en-GB" sz="2400" b="1" dirty="0" err="1" smtClean="0">
                <a:latin typeface="Bookman Old Style" pitchFamily="18" charset="0"/>
              </a:rPr>
              <a:t>Páez</a:t>
            </a:r>
            <a:r>
              <a:rPr lang="en-GB" sz="2400" b="1" dirty="0" smtClean="0">
                <a:latin typeface="Bookman Old Style" pitchFamily="18" charset="0"/>
              </a:rPr>
              <a:t> (</a:t>
            </a:r>
            <a:r>
              <a:rPr lang="en-GB" sz="2400" b="1" dirty="0" err="1" smtClean="0">
                <a:latin typeface="Bookman Old Style" pitchFamily="18" charset="0"/>
              </a:rPr>
              <a:t>nasa</a:t>
            </a:r>
            <a:r>
              <a:rPr lang="en-GB" sz="2400" b="1" dirty="0" smtClean="0">
                <a:latin typeface="Bookman Old Style" pitchFamily="18" charset="0"/>
              </a:rPr>
              <a:t> </a:t>
            </a:r>
            <a:r>
              <a:rPr lang="en-GB" sz="2400" b="1" dirty="0" err="1" smtClean="0">
                <a:latin typeface="Bookman Old Style" pitchFamily="18" charset="0"/>
              </a:rPr>
              <a:t>yuwe</a:t>
            </a:r>
            <a:r>
              <a:rPr lang="en-GB" sz="2400" b="1" dirty="0" smtClean="0">
                <a:latin typeface="Bookman Old Style" pitchFamily="18" charset="0"/>
              </a:rPr>
              <a:t>)</a:t>
            </a:r>
            <a:endParaRPr lang="en-GB" sz="2400" b="1" dirty="0" smtClean="0">
              <a:latin typeface="Bookman Old Style" pitchFamily="18" charset="0"/>
            </a:endParaRPr>
          </a:p>
          <a:p>
            <a:endParaRPr lang="en-GB" sz="2400" dirty="0">
              <a:latin typeface="Bookman Old Style" pitchFamily="18" charset="0"/>
            </a:endParaRPr>
          </a:p>
          <a:p>
            <a:r>
              <a:rPr lang="en-GB" sz="2000" dirty="0" smtClean="0">
                <a:latin typeface="Bookman Old Style" pitchFamily="18" charset="0"/>
              </a:rPr>
              <a:t>A language spoken in Cauca, south-east of Valle de Cauca, east of Huila and south-east of Tolima. </a:t>
            </a:r>
            <a:endParaRPr lang="en-GB" sz="2000" dirty="0" smtClean="0">
              <a:latin typeface="Bookman Old Style" pitchFamily="18" charset="0"/>
            </a:endParaRPr>
          </a:p>
          <a:p>
            <a:endParaRPr lang="en-GB" sz="2000" dirty="0">
              <a:latin typeface="Bookman Old Style" pitchFamily="18" charset="0"/>
            </a:endParaRPr>
          </a:p>
          <a:p>
            <a:endParaRPr lang="cs-CZ" sz="2000" dirty="0">
              <a:latin typeface="Bookman Old Style" pitchFamily="18" charset="0"/>
            </a:endParaRPr>
          </a:p>
        </p:txBody>
      </p:sp>
      <p:pic>
        <p:nvPicPr>
          <p:cNvPr id="3" name="Obrázek 5" descr="Paez 2.jpg"/>
          <p:cNvPicPr/>
          <p:nvPr/>
        </p:nvPicPr>
        <p:blipFill>
          <a:blip r:embed="rId1"/>
          <a:stretch>
            <a:fillRect/>
          </a:stretch>
        </p:blipFill>
        <p:spPr>
          <a:xfrm>
            <a:off x="357158" y="2143116"/>
            <a:ext cx="4286280" cy="4143404"/>
          </a:xfrm>
          <a:prstGeom prst="rect">
            <a:avLst/>
          </a:prstGeom>
        </p:spPr>
      </p:pic>
      <p:pic>
        <p:nvPicPr>
          <p:cNvPr id="4" name="Obrázek 0" descr="Paez 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5143504" y="2143116"/>
            <a:ext cx="3786214" cy="435771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882650" y="0"/>
            <a:ext cx="73787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85720" y="428604"/>
            <a:ext cx="835824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Bookman Old Style" pitchFamily="18" charset="0"/>
              </a:rPr>
              <a:t>The language is originally called </a:t>
            </a:r>
            <a:r>
              <a:rPr lang="en-GB" sz="2000" b="1" i="1" dirty="0" err="1" smtClean="0">
                <a:latin typeface="Bookman Old Style" pitchFamily="18" charset="0"/>
              </a:rPr>
              <a:t>Nasa</a:t>
            </a:r>
            <a:r>
              <a:rPr lang="en-GB" sz="2000" b="1" i="1" dirty="0" smtClean="0">
                <a:latin typeface="Bookman Old Style" pitchFamily="18" charset="0"/>
              </a:rPr>
              <a:t> </a:t>
            </a:r>
            <a:r>
              <a:rPr lang="en-GB" sz="2000" b="1" i="1" dirty="0" err="1" smtClean="0">
                <a:latin typeface="Bookman Old Style" pitchFamily="18" charset="0"/>
              </a:rPr>
              <a:t>Yuwe</a:t>
            </a:r>
            <a:r>
              <a:rPr lang="en-GB" sz="2000" b="1" i="1" dirty="0" smtClean="0">
                <a:latin typeface="Bookman Old Style" pitchFamily="18" charset="0"/>
              </a:rPr>
              <a:t> </a:t>
            </a:r>
            <a:r>
              <a:rPr lang="en-GB" sz="2000" dirty="0" smtClean="0">
                <a:latin typeface="Bookman Old Style" pitchFamily="18" charset="0"/>
              </a:rPr>
              <a:t>“Language of the </a:t>
            </a:r>
            <a:r>
              <a:rPr lang="en-GB" sz="2000" dirty="0" err="1" smtClean="0">
                <a:latin typeface="Bookman Old Style" pitchFamily="18" charset="0"/>
              </a:rPr>
              <a:t>Nasa</a:t>
            </a:r>
            <a:r>
              <a:rPr lang="en-GB" sz="2000" dirty="0" smtClean="0">
                <a:latin typeface="Bookman Old Style" pitchFamily="18" charset="0"/>
              </a:rPr>
              <a:t>”</a:t>
            </a:r>
            <a:endParaRPr lang="en-GB" sz="2000" dirty="0" smtClean="0">
              <a:latin typeface="Bookman Old Style" pitchFamily="18" charset="0"/>
            </a:endParaRPr>
          </a:p>
          <a:p>
            <a:endParaRPr lang="en-GB" sz="2000" dirty="0">
              <a:latin typeface="Bookman Old Style" pitchFamily="18" charset="0"/>
            </a:endParaRPr>
          </a:p>
          <a:p>
            <a:r>
              <a:rPr lang="en-GB" sz="2000" dirty="0" smtClean="0">
                <a:latin typeface="Bookman Old Style" pitchFamily="18" charset="0"/>
              </a:rPr>
              <a:t>It is an isolated language and its classification is unclear. Most probably it belongs into a Macro-</a:t>
            </a:r>
            <a:r>
              <a:rPr lang="en-GB" sz="2000" dirty="0" err="1" smtClean="0">
                <a:latin typeface="Bookman Old Style" pitchFamily="18" charset="0"/>
              </a:rPr>
              <a:t>Chibcha</a:t>
            </a:r>
            <a:r>
              <a:rPr lang="en-GB" sz="2000" dirty="0" smtClean="0">
                <a:latin typeface="Bookman Old Style" pitchFamily="18" charset="0"/>
              </a:rPr>
              <a:t> family (with a possible relationship to </a:t>
            </a:r>
            <a:r>
              <a:rPr lang="en-GB" sz="2000" dirty="0" err="1" smtClean="0">
                <a:latin typeface="Bookman Old Style" pitchFamily="18" charset="0"/>
              </a:rPr>
              <a:t>Barbacoan</a:t>
            </a:r>
            <a:r>
              <a:rPr lang="en-GB" sz="2000" dirty="0" smtClean="0">
                <a:latin typeface="Bookman Old Style" pitchFamily="18" charset="0"/>
              </a:rPr>
              <a:t> languages like Awa, </a:t>
            </a:r>
            <a:r>
              <a:rPr lang="en-GB" sz="2000" dirty="0" err="1" smtClean="0">
                <a:latin typeface="Bookman Old Style" pitchFamily="18" charset="0"/>
              </a:rPr>
              <a:t>Namtrik</a:t>
            </a:r>
            <a:r>
              <a:rPr lang="en-GB" sz="2000" dirty="0" smtClean="0">
                <a:latin typeface="Bookman Old Style" pitchFamily="18" charset="0"/>
              </a:rPr>
              <a:t>, </a:t>
            </a:r>
            <a:r>
              <a:rPr lang="en-GB" sz="2000" dirty="0" err="1" smtClean="0">
                <a:latin typeface="Bookman Old Style" pitchFamily="18" charset="0"/>
              </a:rPr>
              <a:t>Cayapa</a:t>
            </a:r>
            <a:r>
              <a:rPr lang="en-GB" sz="2000" dirty="0" smtClean="0">
                <a:latin typeface="Bookman Old Style" pitchFamily="18" charset="0"/>
              </a:rPr>
              <a:t> and others).</a:t>
            </a:r>
            <a:endParaRPr lang="cs-CZ" sz="2000" dirty="0" smtClean="0">
              <a:latin typeface="Bookman Old Style" pitchFamily="18" charset="0"/>
            </a:endParaRPr>
          </a:p>
          <a:p>
            <a:endParaRPr lang="cs-CZ" sz="2000" dirty="0" smtClean="0">
              <a:latin typeface="Bookman Old Style" pitchFamily="18" charset="0"/>
            </a:endParaRPr>
          </a:p>
          <a:p>
            <a:r>
              <a:rPr lang="cs-CZ" sz="2000" dirty="0" err="1" smtClean="0">
                <a:latin typeface="Bookman Old Style" pitchFamily="18" charset="0"/>
              </a:rPr>
              <a:t>Nasa</a:t>
            </a:r>
            <a:r>
              <a:rPr lang="cs-CZ" sz="2000" dirty="0" smtClean="0">
                <a:latin typeface="Bookman Old Style" pitchFamily="18" charset="0"/>
              </a:rPr>
              <a:t> </a:t>
            </a:r>
            <a:r>
              <a:rPr lang="en-GB" sz="2000" dirty="0" err="1" smtClean="0">
                <a:latin typeface="Bookman Old Style" pitchFamily="18" charset="0"/>
              </a:rPr>
              <a:t>Yuwe</a:t>
            </a:r>
            <a:r>
              <a:rPr lang="en-GB" sz="2000" dirty="0" smtClean="0">
                <a:latin typeface="Bookman Old Style" pitchFamily="18" charset="0"/>
              </a:rPr>
              <a:t> is an agglutinative language (synthetic language). The order of  sentence is </a:t>
            </a:r>
            <a:r>
              <a:rPr lang="en-GB" sz="2000" b="1" dirty="0" smtClean="0">
                <a:latin typeface="Bookman Old Style" pitchFamily="18" charset="0"/>
              </a:rPr>
              <a:t>Subject- Object- Verb</a:t>
            </a:r>
            <a:endParaRPr lang="en-GB" sz="2000" b="1" dirty="0" smtClean="0">
              <a:latin typeface="Bookman Old Style" pitchFamily="18" charset="0"/>
            </a:endParaRPr>
          </a:p>
          <a:p>
            <a:endParaRPr lang="en-GB" sz="2000" b="1" dirty="0" smtClean="0">
              <a:latin typeface="Bookman Old Style" pitchFamily="18" charset="0"/>
            </a:endParaRPr>
          </a:p>
          <a:p>
            <a:r>
              <a:rPr lang="en-GB" sz="2000" b="1" dirty="0" smtClean="0">
                <a:latin typeface="Bookman Old Style" pitchFamily="18" charset="0"/>
              </a:rPr>
              <a:t>Verbs </a:t>
            </a:r>
            <a:r>
              <a:rPr lang="en-GB" sz="2000" dirty="0" smtClean="0">
                <a:latin typeface="Bookman Old Style" pitchFamily="18" charset="0"/>
              </a:rPr>
              <a:t>can be inflected by adding suffixes of tenses and modes. In the second person, there is a feminine and masculine form. </a:t>
            </a:r>
            <a:endParaRPr lang="en-GB" sz="2000" dirty="0" smtClean="0">
              <a:latin typeface="Bookman Old Style" pitchFamily="18" charset="0"/>
            </a:endParaRPr>
          </a:p>
          <a:p>
            <a:endParaRPr lang="en-GB" sz="2000" b="1" dirty="0" smtClean="0">
              <a:latin typeface="Bookman Old Style" pitchFamily="18" charset="0"/>
            </a:endParaRPr>
          </a:p>
          <a:p>
            <a:r>
              <a:rPr lang="en-GB" sz="2000" b="1" dirty="0" smtClean="0">
                <a:latin typeface="Bookman Old Style" pitchFamily="18" charset="0"/>
              </a:rPr>
              <a:t>Pronouns: </a:t>
            </a:r>
            <a:r>
              <a:rPr lang="en-GB" sz="2000" dirty="0" smtClean="0">
                <a:latin typeface="Bookman Old Style" pitchFamily="18" charset="0"/>
              </a:rPr>
              <a:t>The first and second person </a:t>
            </a:r>
            <a:r>
              <a:rPr lang="en-GB" sz="2000" dirty="0" err="1" smtClean="0">
                <a:latin typeface="Bookman Old Style" pitchFamily="18" charset="0"/>
              </a:rPr>
              <a:t>sg</a:t>
            </a:r>
            <a:r>
              <a:rPr lang="en-GB" sz="2000" dirty="0" smtClean="0">
                <a:latin typeface="Bookman Old Style" pitchFamily="18" charset="0"/>
              </a:rPr>
              <a:t>. are different for feminine and masculine genders. The third person is neutral.  </a:t>
            </a:r>
            <a:endParaRPr lang="en-GB" sz="2000" b="1" dirty="0" smtClean="0">
              <a:latin typeface="Bookman Old Style" pitchFamily="18" charset="0"/>
            </a:endParaRPr>
          </a:p>
          <a:p>
            <a:endParaRPr lang="cs-CZ" sz="2000" dirty="0" smtClean="0">
              <a:latin typeface="Bookman Old Style" pitchFamily="18" charset="0"/>
            </a:endParaRPr>
          </a:p>
          <a:p>
            <a:endParaRPr lang="en-GB" sz="2000" dirty="0" smtClean="0">
              <a:latin typeface="Bookman Old Style" pitchFamily="18" charset="0"/>
            </a:endParaRPr>
          </a:p>
          <a:p>
            <a:endParaRPr lang="en-GB" sz="20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28596" y="642918"/>
            <a:ext cx="78581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Bookman Old Style" pitchFamily="18" charset="0"/>
              </a:rPr>
              <a:t>Verb </a:t>
            </a:r>
            <a:r>
              <a:rPr lang="en-GB" sz="2000" i="1" dirty="0" err="1" smtClean="0">
                <a:latin typeface="Bookman Old Style" pitchFamily="18" charset="0"/>
              </a:rPr>
              <a:t>pa`ya</a:t>
            </a:r>
            <a:r>
              <a:rPr lang="en-GB" sz="2000" i="1" dirty="0" smtClean="0">
                <a:latin typeface="Bookman Old Style" pitchFamily="18" charset="0"/>
              </a:rPr>
              <a:t> </a:t>
            </a:r>
            <a:r>
              <a:rPr lang="en-GB" sz="2000" dirty="0" smtClean="0">
                <a:latin typeface="Bookman Old Style" pitchFamily="18" charset="0"/>
              </a:rPr>
              <a:t>“to call”- present tense</a:t>
            </a:r>
            <a:endParaRPr lang="en-GB" sz="2000" dirty="0" smtClean="0">
              <a:latin typeface="Bookman Old Style" pitchFamily="18" charset="0"/>
            </a:endParaRPr>
          </a:p>
          <a:p>
            <a:endParaRPr lang="en-GB" sz="2000" dirty="0" smtClean="0">
              <a:latin typeface="Bookman Old Style" pitchFamily="18" charset="0"/>
            </a:endParaRPr>
          </a:p>
          <a:p>
            <a:endParaRPr lang="cs-CZ" sz="2000" dirty="0">
              <a:latin typeface="Bookman Old Style" pitchFamily="18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500034" y="1142986"/>
          <a:ext cx="3714776" cy="329184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857388"/>
                <a:gridCol w="1857388"/>
              </a:tblGrid>
              <a:tr h="261939">
                <a:tc>
                  <a:txBody>
                    <a:bodyPr/>
                    <a:lstStyle/>
                    <a:p>
                      <a:r>
                        <a:rPr lang="en-GB" b="1" dirty="0" smtClean="0">
                          <a:latin typeface="Bookman Old Style" pitchFamily="18" charset="0"/>
                        </a:rPr>
                        <a:t>1</a:t>
                      </a:r>
                      <a:r>
                        <a:rPr lang="en-GB" b="1" baseline="30000" dirty="0" smtClean="0">
                          <a:latin typeface="Bookman Old Style" pitchFamily="18" charset="0"/>
                        </a:rPr>
                        <a:t>st</a:t>
                      </a:r>
                      <a:r>
                        <a:rPr lang="en-GB" b="1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en-GB" b="1" dirty="0" err="1" smtClean="0">
                          <a:latin typeface="Bookman Old Style" pitchFamily="18" charset="0"/>
                        </a:rPr>
                        <a:t>sg</a:t>
                      </a:r>
                      <a:r>
                        <a:rPr lang="en-GB" b="1" dirty="0" smtClean="0">
                          <a:latin typeface="Bookman Old Style" pitchFamily="18" charset="0"/>
                        </a:rPr>
                        <a:t>.</a:t>
                      </a:r>
                      <a:endParaRPr lang="cs-CZ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i="1" dirty="0" err="1" smtClean="0">
                          <a:latin typeface="Bookman Old Style" pitchFamily="18" charset="0"/>
                        </a:rPr>
                        <a:t>pa`yatj</a:t>
                      </a:r>
                      <a:endParaRPr lang="cs-CZ" b="1" i="1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1047756">
                <a:tc>
                  <a:txBody>
                    <a:bodyPr/>
                    <a:lstStyle/>
                    <a:p>
                      <a:r>
                        <a:rPr lang="en-GB" b="1" dirty="0" smtClean="0">
                          <a:latin typeface="Bookman Old Style" pitchFamily="18" charset="0"/>
                        </a:rPr>
                        <a:t>2</a:t>
                      </a:r>
                      <a:r>
                        <a:rPr lang="en-GB" b="1" baseline="30000" dirty="0" smtClean="0">
                          <a:latin typeface="Bookman Old Style" pitchFamily="18" charset="0"/>
                        </a:rPr>
                        <a:t>nd</a:t>
                      </a:r>
                      <a:r>
                        <a:rPr lang="en-GB" b="1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en-GB" b="1" dirty="0" err="1" smtClean="0">
                          <a:latin typeface="Bookman Old Style" pitchFamily="18" charset="0"/>
                        </a:rPr>
                        <a:t>sg</a:t>
                      </a:r>
                      <a:r>
                        <a:rPr lang="en-GB" b="1" dirty="0" smtClean="0">
                          <a:latin typeface="Bookman Old Style" pitchFamily="18" charset="0"/>
                        </a:rPr>
                        <a:t>.</a:t>
                      </a:r>
                      <a:endParaRPr lang="cs-CZ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i="1" dirty="0" err="1" smtClean="0">
                          <a:latin typeface="Bookman Old Style" pitchFamily="18" charset="0"/>
                        </a:rPr>
                        <a:t>pa`yang</a:t>
                      </a:r>
                      <a:r>
                        <a:rPr lang="en-GB" b="1" i="1" dirty="0" smtClean="0">
                          <a:latin typeface="Bookman Old Style" pitchFamily="18" charset="0"/>
                        </a:rPr>
                        <a:t> (masc.)</a:t>
                      </a:r>
                      <a:endParaRPr lang="en-GB" b="1" i="1" dirty="0" smtClean="0">
                        <a:latin typeface="Bookman Old Style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b="1" i="1" dirty="0" err="1" smtClean="0">
                          <a:latin typeface="Bookman Old Style" pitchFamily="18" charset="0"/>
                        </a:rPr>
                        <a:t>pa`yai`cue</a:t>
                      </a:r>
                      <a:r>
                        <a:rPr lang="en-GB" b="1" i="1" dirty="0" smtClean="0">
                          <a:latin typeface="Bookman Old Style" pitchFamily="18" charset="0"/>
                        </a:rPr>
                        <a:t> (fem.)</a:t>
                      </a:r>
                      <a:endParaRPr lang="cs-CZ" b="1" i="1" dirty="0" smtClean="0">
                        <a:latin typeface="Bookman Old Style" pitchFamily="18" charset="0"/>
                      </a:endParaRPr>
                    </a:p>
                    <a:p>
                      <a:endParaRPr lang="cs-CZ" b="1" i="1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261939">
                <a:tc>
                  <a:txBody>
                    <a:bodyPr/>
                    <a:lstStyle/>
                    <a:p>
                      <a:r>
                        <a:rPr lang="en-GB" b="1" dirty="0" smtClean="0">
                          <a:latin typeface="Bookman Old Style" pitchFamily="18" charset="0"/>
                        </a:rPr>
                        <a:t>3</a:t>
                      </a:r>
                      <a:r>
                        <a:rPr lang="en-GB" b="1" baseline="30000" dirty="0" smtClean="0">
                          <a:latin typeface="Bookman Old Style" pitchFamily="18" charset="0"/>
                        </a:rPr>
                        <a:t>rd</a:t>
                      </a:r>
                      <a:r>
                        <a:rPr lang="en-GB" b="1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en-GB" b="1" dirty="0" err="1" smtClean="0">
                          <a:latin typeface="Bookman Old Style" pitchFamily="18" charset="0"/>
                        </a:rPr>
                        <a:t>sg</a:t>
                      </a:r>
                      <a:r>
                        <a:rPr lang="en-GB" b="1" dirty="0" smtClean="0">
                          <a:latin typeface="Bookman Old Style" pitchFamily="18" charset="0"/>
                        </a:rPr>
                        <a:t>.</a:t>
                      </a:r>
                      <a:endParaRPr lang="cs-CZ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i="1" dirty="0" err="1" smtClean="0">
                          <a:latin typeface="Bookman Old Style" pitchFamily="18" charset="0"/>
                        </a:rPr>
                        <a:t>pa`yac</a:t>
                      </a:r>
                      <a:endParaRPr lang="cs-CZ" b="1" i="1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261939">
                <a:tc>
                  <a:txBody>
                    <a:bodyPr/>
                    <a:lstStyle/>
                    <a:p>
                      <a:r>
                        <a:rPr lang="en-GB" b="1" dirty="0" smtClean="0">
                          <a:latin typeface="Bookman Old Style" pitchFamily="18" charset="0"/>
                        </a:rPr>
                        <a:t>1</a:t>
                      </a:r>
                      <a:r>
                        <a:rPr lang="en-GB" b="1" baseline="30000" dirty="0" smtClean="0">
                          <a:latin typeface="Bookman Old Style" pitchFamily="18" charset="0"/>
                        </a:rPr>
                        <a:t>st</a:t>
                      </a:r>
                      <a:r>
                        <a:rPr lang="en-GB" b="1" dirty="0" smtClean="0">
                          <a:latin typeface="Bookman Old Style" pitchFamily="18" charset="0"/>
                        </a:rPr>
                        <a:t> pl.</a:t>
                      </a:r>
                      <a:endParaRPr lang="cs-CZ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i="1" dirty="0" err="1" smtClean="0">
                          <a:latin typeface="Bookman Old Style" pitchFamily="18" charset="0"/>
                        </a:rPr>
                        <a:t>pa`ya`tja`w</a:t>
                      </a:r>
                      <a:endParaRPr lang="cs-CZ" b="1" i="1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261939">
                <a:tc>
                  <a:txBody>
                    <a:bodyPr/>
                    <a:lstStyle/>
                    <a:p>
                      <a:r>
                        <a:rPr lang="en-GB" b="1" dirty="0" smtClean="0">
                          <a:latin typeface="Bookman Old Style" pitchFamily="18" charset="0"/>
                        </a:rPr>
                        <a:t>2</a:t>
                      </a:r>
                      <a:r>
                        <a:rPr lang="en-GB" b="1" baseline="30000" dirty="0" smtClean="0">
                          <a:latin typeface="Bookman Old Style" pitchFamily="18" charset="0"/>
                        </a:rPr>
                        <a:t>nd</a:t>
                      </a:r>
                      <a:r>
                        <a:rPr lang="en-GB" b="1" dirty="0" smtClean="0">
                          <a:latin typeface="Bookman Old Style" pitchFamily="18" charset="0"/>
                        </a:rPr>
                        <a:t> pl.</a:t>
                      </a:r>
                      <a:endParaRPr lang="cs-CZ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i="1" dirty="0" err="1" smtClean="0">
                          <a:latin typeface="Bookman Old Style" pitchFamily="18" charset="0"/>
                        </a:rPr>
                        <a:t>pa`yai`cue</a:t>
                      </a:r>
                      <a:endParaRPr lang="cs-CZ" b="1" i="1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261939">
                <a:tc>
                  <a:txBody>
                    <a:bodyPr/>
                    <a:lstStyle/>
                    <a:p>
                      <a:r>
                        <a:rPr lang="en-GB" b="1" dirty="0" smtClean="0">
                          <a:latin typeface="Bookman Old Style" pitchFamily="18" charset="0"/>
                        </a:rPr>
                        <a:t>3</a:t>
                      </a:r>
                      <a:r>
                        <a:rPr lang="en-GB" b="1" baseline="30000" dirty="0" smtClean="0">
                          <a:latin typeface="Bookman Old Style" pitchFamily="18" charset="0"/>
                        </a:rPr>
                        <a:t>rd</a:t>
                      </a:r>
                      <a:r>
                        <a:rPr lang="en-GB" b="1" dirty="0" smtClean="0">
                          <a:latin typeface="Bookman Old Style" pitchFamily="18" charset="0"/>
                        </a:rPr>
                        <a:t> pl.</a:t>
                      </a:r>
                      <a:endParaRPr lang="cs-CZ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i="1" dirty="0" err="1" smtClean="0">
                          <a:latin typeface="Bookman Old Style" pitchFamily="18" charset="0"/>
                        </a:rPr>
                        <a:t>pa`ya`ty</a:t>
                      </a:r>
                      <a:endParaRPr lang="cs-CZ" b="1" i="1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4429124" y="1500174"/>
            <a:ext cx="428628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Bookman Old Style" pitchFamily="18" charset="0"/>
              </a:rPr>
              <a:t>Personal pronouns:</a:t>
            </a:r>
            <a:endParaRPr lang="en-GB" sz="2000" dirty="0" smtClean="0">
              <a:latin typeface="Bookman Old Style" pitchFamily="18" charset="0"/>
            </a:endParaRPr>
          </a:p>
          <a:p>
            <a:endParaRPr lang="en-GB" dirty="0" smtClean="0">
              <a:latin typeface="Bookman Old Style" pitchFamily="18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4643438" y="2214555"/>
          <a:ext cx="3929090" cy="3394724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964545"/>
                <a:gridCol w="1964545"/>
              </a:tblGrid>
              <a:tr h="528641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Bookman Old Style" pitchFamily="18" charset="0"/>
                        </a:rPr>
                        <a:t>1</a:t>
                      </a:r>
                      <a:r>
                        <a:rPr lang="en-GB" baseline="30000" dirty="0" smtClean="0">
                          <a:latin typeface="Bookman Old Style" pitchFamily="18" charset="0"/>
                        </a:rPr>
                        <a:t>st</a:t>
                      </a:r>
                      <a:r>
                        <a:rPr lang="en-GB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en-GB" baseline="0" dirty="0" err="1" smtClean="0">
                          <a:latin typeface="Bookman Old Style" pitchFamily="18" charset="0"/>
                        </a:rPr>
                        <a:t>sg</a:t>
                      </a:r>
                      <a:r>
                        <a:rPr lang="en-GB" baseline="0" dirty="0" smtClean="0">
                          <a:latin typeface="Bookman Old Style" pitchFamily="18" charset="0"/>
                        </a:rPr>
                        <a:t>. masc.</a:t>
                      </a:r>
                      <a:endParaRPr lang="en-GB" baseline="0" dirty="0" smtClean="0">
                        <a:latin typeface="Bookman Old Style" pitchFamily="18" charset="0"/>
                      </a:endParaRPr>
                    </a:p>
                    <a:p>
                      <a:r>
                        <a:rPr lang="en-GB" baseline="0" dirty="0" smtClean="0">
                          <a:latin typeface="Bookman Old Style" pitchFamily="18" charset="0"/>
                        </a:rPr>
                        <a:t>            fem.</a:t>
                      </a:r>
                      <a:endParaRPr lang="cs-CZ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i="1" dirty="0" err="1" smtClean="0">
                          <a:latin typeface="Bookman Old Style" pitchFamily="18" charset="0"/>
                        </a:rPr>
                        <a:t>andy</a:t>
                      </a:r>
                      <a:endParaRPr lang="en-GB" b="1" i="1" dirty="0" smtClean="0">
                        <a:latin typeface="Bookman Old Style" pitchFamily="18" charset="0"/>
                      </a:endParaRPr>
                    </a:p>
                    <a:p>
                      <a:r>
                        <a:rPr lang="en-GB" b="1" i="1" dirty="0" err="1" smtClean="0">
                          <a:latin typeface="Bookman Old Style" pitchFamily="18" charset="0"/>
                        </a:rPr>
                        <a:t>u`cue</a:t>
                      </a:r>
                      <a:endParaRPr lang="cs-CZ" b="1" i="1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528641">
                <a:tc>
                  <a:txBody>
                    <a:bodyPr/>
                    <a:lstStyle/>
                    <a:p>
                      <a:r>
                        <a:rPr lang="en-GB" b="1" dirty="0" smtClean="0">
                          <a:latin typeface="Bookman Old Style" pitchFamily="18" charset="0"/>
                        </a:rPr>
                        <a:t>2</a:t>
                      </a:r>
                      <a:r>
                        <a:rPr lang="en-GB" b="1" baseline="30000" dirty="0" smtClean="0">
                          <a:latin typeface="Bookman Old Style" pitchFamily="18" charset="0"/>
                        </a:rPr>
                        <a:t>nd</a:t>
                      </a:r>
                      <a:r>
                        <a:rPr lang="en-GB" b="1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en-GB" b="1" dirty="0" err="1" smtClean="0">
                          <a:latin typeface="Bookman Old Style" pitchFamily="18" charset="0"/>
                        </a:rPr>
                        <a:t>sg</a:t>
                      </a:r>
                      <a:r>
                        <a:rPr lang="en-GB" b="1" dirty="0" smtClean="0">
                          <a:latin typeface="Bookman Old Style" pitchFamily="18" charset="0"/>
                        </a:rPr>
                        <a:t>. masc.</a:t>
                      </a:r>
                      <a:endParaRPr lang="en-GB" b="1" dirty="0" smtClean="0">
                        <a:latin typeface="Bookman Old Style" pitchFamily="18" charset="0"/>
                      </a:endParaRPr>
                    </a:p>
                    <a:p>
                      <a:r>
                        <a:rPr lang="en-GB" b="1" dirty="0" smtClean="0">
                          <a:latin typeface="Bookman Old Style" pitchFamily="18" charset="0"/>
                        </a:rPr>
                        <a:t>             fem.</a:t>
                      </a:r>
                      <a:endParaRPr lang="cs-CZ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i="1" dirty="0" err="1" smtClean="0">
                          <a:latin typeface="Bookman Old Style" pitchFamily="18" charset="0"/>
                        </a:rPr>
                        <a:t>indy</a:t>
                      </a:r>
                      <a:endParaRPr lang="en-GB" b="1" i="1" dirty="0" smtClean="0">
                        <a:latin typeface="Bookman Old Style" pitchFamily="18" charset="0"/>
                      </a:endParaRPr>
                    </a:p>
                    <a:p>
                      <a:r>
                        <a:rPr lang="en-GB" b="1" i="1" dirty="0" err="1" smtClean="0">
                          <a:latin typeface="Bookman Old Style" pitchFamily="18" charset="0"/>
                        </a:rPr>
                        <a:t>i`cue</a:t>
                      </a:r>
                      <a:endParaRPr lang="cs-CZ" b="1" i="1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528641">
                <a:tc>
                  <a:txBody>
                    <a:bodyPr/>
                    <a:lstStyle/>
                    <a:p>
                      <a:r>
                        <a:rPr lang="en-GB" b="1" dirty="0" smtClean="0">
                          <a:latin typeface="Bookman Old Style" pitchFamily="18" charset="0"/>
                        </a:rPr>
                        <a:t>3</a:t>
                      </a:r>
                      <a:r>
                        <a:rPr lang="en-GB" b="1" baseline="30000" dirty="0" smtClean="0">
                          <a:latin typeface="Bookman Old Style" pitchFamily="18" charset="0"/>
                        </a:rPr>
                        <a:t>rd</a:t>
                      </a:r>
                      <a:r>
                        <a:rPr lang="en-GB" b="1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en-GB" b="1" dirty="0" err="1" smtClean="0">
                          <a:latin typeface="Bookman Old Style" pitchFamily="18" charset="0"/>
                        </a:rPr>
                        <a:t>sg</a:t>
                      </a:r>
                      <a:r>
                        <a:rPr lang="en-GB" b="1" dirty="0" smtClean="0">
                          <a:latin typeface="Bookman Old Style" pitchFamily="18" charset="0"/>
                        </a:rPr>
                        <a:t>. </a:t>
                      </a:r>
                      <a:endParaRPr lang="cs-CZ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i="1" dirty="0" err="1" smtClean="0">
                          <a:latin typeface="Bookman Old Style" pitchFamily="18" charset="0"/>
                        </a:rPr>
                        <a:t>tyäa</a:t>
                      </a:r>
                      <a:endParaRPr lang="cs-CZ" b="1" i="1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528641">
                <a:tc>
                  <a:txBody>
                    <a:bodyPr/>
                    <a:lstStyle/>
                    <a:p>
                      <a:r>
                        <a:rPr lang="en-GB" b="1" dirty="0" smtClean="0">
                          <a:latin typeface="Bookman Old Style" pitchFamily="18" charset="0"/>
                        </a:rPr>
                        <a:t>1</a:t>
                      </a:r>
                      <a:r>
                        <a:rPr lang="en-GB" b="1" baseline="30000" dirty="0" smtClean="0">
                          <a:latin typeface="Bookman Old Style" pitchFamily="18" charset="0"/>
                        </a:rPr>
                        <a:t>st</a:t>
                      </a:r>
                      <a:r>
                        <a:rPr lang="en-GB" b="1" dirty="0" smtClean="0">
                          <a:latin typeface="Bookman Old Style" pitchFamily="18" charset="0"/>
                        </a:rPr>
                        <a:t> pl.</a:t>
                      </a:r>
                      <a:endParaRPr lang="cs-CZ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i="1" dirty="0" err="1" smtClean="0">
                          <a:latin typeface="Bookman Old Style" pitchFamily="18" charset="0"/>
                        </a:rPr>
                        <a:t>cue`sh</a:t>
                      </a:r>
                      <a:endParaRPr lang="cs-CZ" b="1" i="1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528641">
                <a:tc>
                  <a:txBody>
                    <a:bodyPr/>
                    <a:lstStyle/>
                    <a:p>
                      <a:r>
                        <a:rPr lang="en-GB" b="1" dirty="0" smtClean="0">
                          <a:latin typeface="Bookman Old Style" pitchFamily="18" charset="0"/>
                        </a:rPr>
                        <a:t>2</a:t>
                      </a:r>
                      <a:r>
                        <a:rPr lang="en-GB" b="1" baseline="30000" dirty="0" smtClean="0">
                          <a:latin typeface="Bookman Old Style" pitchFamily="18" charset="0"/>
                        </a:rPr>
                        <a:t>nd</a:t>
                      </a:r>
                      <a:r>
                        <a:rPr lang="en-GB" b="1" dirty="0" smtClean="0">
                          <a:latin typeface="Bookman Old Style" pitchFamily="18" charset="0"/>
                        </a:rPr>
                        <a:t> pl. </a:t>
                      </a:r>
                      <a:endParaRPr lang="cs-CZ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i="1" dirty="0" err="1" smtClean="0">
                          <a:latin typeface="Bookman Old Style" pitchFamily="18" charset="0"/>
                        </a:rPr>
                        <a:t>i`cue`sh</a:t>
                      </a:r>
                      <a:endParaRPr lang="cs-CZ" b="1" i="1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528641">
                <a:tc>
                  <a:txBody>
                    <a:bodyPr/>
                    <a:lstStyle/>
                    <a:p>
                      <a:r>
                        <a:rPr lang="en-GB" b="1" dirty="0" smtClean="0">
                          <a:latin typeface="Bookman Old Style" pitchFamily="18" charset="0"/>
                        </a:rPr>
                        <a:t>3</a:t>
                      </a:r>
                      <a:r>
                        <a:rPr lang="en-GB" b="1" baseline="30000" dirty="0" smtClean="0">
                          <a:latin typeface="Bookman Old Style" pitchFamily="18" charset="0"/>
                        </a:rPr>
                        <a:t>rd</a:t>
                      </a:r>
                      <a:r>
                        <a:rPr lang="en-GB" b="1" dirty="0" smtClean="0">
                          <a:latin typeface="Bookman Old Style" pitchFamily="18" charset="0"/>
                        </a:rPr>
                        <a:t> pl. </a:t>
                      </a:r>
                      <a:endParaRPr lang="cs-CZ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i="1" dirty="0" err="1" smtClean="0">
                          <a:latin typeface="Bookman Old Style" pitchFamily="18" charset="0"/>
                        </a:rPr>
                        <a:t>tyäawe`sh</a:t>
                      </a:r>
                      <a:endParaRPr lang="cs-CZ" b="1" i="1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57158" y="214290"/>
            <a:ext cx="7929618" cy="5323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Bookman Old Style" pitchFamily="18" charset="0"/>
              </a:rPr>
              <a:t>The </a:t>
            </a:r>
            <a:r>
              <a:rPr lang="en-GB" sz="2000" b="1" dirty="0" smtClean="0">
                <a:latin typeface="Bookman Old Style" pitchFamily="18" charset="0"/>
              </a:rPr>
              <a:t>nouns</a:t>
            </a:r>
            <a:r>
              <a:rPr lang="en-GB" sz="2000" dirty="0" smtClean="0">
                <a:latin typeface="Bookman Old Style" pitchFamily="18" charset="0"/>
              </a:rPr>
              <a:t> have declinations- there is </a:t>
            </a:r>
            <a:r>
              <a:rPr lang="en-GB" sz="2000" b="1" dirty="0" smtClean="0">
                <a:latin typeface="Bookman Old Style" pitchFamily="18" charset="0"/>
              </a:rPr>
              <a:t>nominative, accusative, dative, ablative, locative and instrumental</a:t>
            </a:r>
            <a:r>
              <a:rPr lang="en-GB" sz="2000" dirty="0" smtClean="0">
                <a:latin typeface="Bookman Old Style" pitchFamily="18" charset="0"/>
              </a:rPr>
              <a:t>. These are formed with suffixes. </a:t>
            </a:r>
            <a:endParaRPr lang="en-GB" sz="2000" dirty="0" smtClean="0">
              <a:latin typeface="Bookman Old Style" pitchFamily="18" charset="0"/>
            </a:endParaRPr>
          </a:p>
          <a:p>
            <a:r>
              <a:rPr lang="en-GB" sz="2000" dirty="0" smtClean="0">
                <a:latin typeface="Bookman Old Style" pitchFamily="18" charset="0"/>
              </a:rPr>
              <a:t>There is no lexical difference between singular and plural. Plural is marked by adding a suffix </a:t>
            </a:r>
            <a:r>
              <a:rPr lang="en-GB" sz="2000" b="1" i="1" dirty="0" err="1" smtClean="0">
                <a:latin typeface="Bookman Old Style" pitchFamily="18" charset="0"/>
              </a:rPr>
              <a:t>we`sh</a:t>
            </a:r>
            <a:r>
              <a:rPr lang="en-GB" sz="2000" dirty="0" smtClean="0">
                <a:latin typeface="Bookman Old Style" pitchFamily="18" charset="0"/>
              </a:rPr>
              <a:t>. (used only for people and animals and expresses a group of subjects):</a:t>
            </a:r>
            <a:endParaRPr lang="en-GB" sz="2000" dirty="0" smtClean="0">
              <a:latin typeface="Bookman Old Style" pitchFamily="18" charset="0"/>
            </a:endParaRPr>
          </a:p>
          <a:p>
            <a:endParaRPr lang="en-GB" sz="2000" dirty="0" smtClean="0">
              <a:latin typeface="Bookman Old Style" pitchFamily="18" charset="0"/>
            </a:endParaRPr>
          </a:p>
          <a:p>
            <a:r>
              <a:rPr lang="en-GB" sz="2000" i="1" dirty="0" err="1" smtClean="0">
                <a:latin typeface="Bookman Old Style" pitchFamily="18" charset="0"/>
              </a:rPr>
              <a:t>U`y</a:t>
            </a:r>
            <a:r>
              <a:rPr lang="en-GB" sz="2000" i="1" dirty="0" smtClean="0">
                <a:latin typeface="Bookman Old Style" pitchFamily="18" charset="0"/>
              </a:rPr>
              <a:t> </a:t>
            </a:r>
            <a:r>
              <a:rPr lang="en-GB" sz="2000" dirty="0" smtClean="0">
                <a:latin typeface="Bookman Old Style" pitchFamily="18" charset="0"/>
              </a:rPr>
              <a:t>“woman”</a:t>
            </a:r>
            <a:endParaRPr lang="en-GB" sz="2000" dirty="0" smtClean="0">
              <a:latin typeface="Bookman Old Style" pitchFamily="18" charset="0"/>
            </a:endParaRPr>
          </a:p>
          <a:p>
            <a:r>
              <a:rPr lang="en-GB" sz="2000" i="1" dirty="0" err="1" smtClean="0">
                <a:latin typeface="Bookman Old Style" pitchFamily="18" charset="0"/>
              </a:rPr>
              <a:t>Naa</a:t>
            </a:r>
            <a:r>
              <a:rPr lang="en-GB" sz="2000" i="1" dirty="0" smtClean="0">
                <a:latin typeface="Bookman Old Style" pitchFamily="18" charset="0"/>
              </a:rPr>
              <a:t> </a:t>
            </a:r>
            <a:r>
              <a:rPr lang="en-GB" sz="2000" i="1" dirty="0" err="1" smtClean="0">
                <a:latin typeface="Bookman Old Style" pitchFamily="18" charset="0"/>
              </a:rPr>
              <a:t>u`ya</a:t>
            </a:r>
            <a:r>
              <a:rPr lang="en-GB" sz="2000" i="1" dirty="0" smtClean="0">
                <a:latin typeface="Bookman Old Style" pitchFamily="18" charset="0"/>
              </a:rPr>
              <a:t>` </a:t>
            </a:r>
            <a:r>
              <a:rPr lang="en-GB" sz="2000" i="1" dirty="0" err="1" smtClean="0">
                <a:latin typeface="Bookman Old Style" pitchFamily="18" charset="0"/>
              </a:rPr>
              <a:t>wala</a:t>
            </a:r>
            <a:r>
              <a:rPr lang="en-GB" sz="2000" i="1" dirty="0" smtClean="0">
                <a:latin typeface="Bookman Old Style" pitchFamily="18" charset="0"/>
              </a:rPr>
              <a:t> </a:t>
            </a:r>
            <a:r>
              <a:rPr lang="en-GB" sz="2000" i="1" dirty="0" err="1" smtClean="0">
                <a:latin typeface="Bookman Old Style" pitchFamily="18" charset="0"/>
              </a:rPr>
              <a:t>zhichcue</a:t>
            </a:r>
            <a:r>
              <a:rPr lang="en-GB" sz="2000" i="1" dirty="0" smtClean="0">
                <a:latin typeface="Bookman Old Style" pitchFamily="18" charset="0"/>
              </a:rPr>
              <a:t>`  </a:t>
            </a:r>
            <a:endParaRPr lang="en-GB" sz="2000" i="1" dirty="0" smtClean="0">
              <a:latin typeface="Bookman Old Style" pitchFamily="18" charset="0"/>
            </a:endParaRPr>
          </a:p>
          <a:p>
            <a:r>
              <a:rPr lang="en-GB" sz="2000" dirty="0" smtClean="0">
                <a:latin typeface="Bookman Old Style" pitchFamily="18" charset="0"/>
              </a:rPr>
              <a:t>“This woman is very beautiful” (</a:t>
            </a:r>
            <a:r>
              <a:rPr lang="en-GB" sz="2000" dirty="0" err="1" smtClean="0">
                <a:latin typeface="Bookman Old Style" pitchFamily="18" charset="0"/>
              </a:rPr>
              <a:t>sg</a:t>
            </a:r>
            <a:r>
              <a:rPr lang="en-GB" sz="2000" dirty="0" smtClean="0">
                <a:latin typeface="Bookman Old Style" pitchFamily="18" charset="0"/>
              </a:rPr>
              <a:t>.)</a:t>
            </a:r>
            <a:endParaRPr lang="en-GB" sz="2000" dirty="0" smtClean="0">
              <a:latin typeface="Bookman Old Style" pitchFamily="18" charset="0"/>
            </a:endParaRPr>
          </a:p>
          <a:p>
            <a:r>
              <a:rPr lang="en-GB" sz="2000" i="1" dirty="0" err="1" smtClean="0">
                <a:latin typeface="Bookman Old Style" pitchFamily="18" charset="0"/>
              </a:rPr>
              <a:t>U`ya</a:t>
            </a:r>
            <a:r>
              <a:rPr lang="en-GB" sz="2000" i="1" dirty="0" smtClean="0">
                <a:latin typeface="Bookman Old Style" pitchFamily="18" charset="0"/>
              </a:rPr>
              <a:t>` </a:t>
            </a:r>
            <a:r>
              <a:rPr lang="en-GB" sz="2000" i="1" dirty="0" err="1" smtClean="0">
                <a:latin typeface="Bookman Old Style" pitchFamily="18" charset="0"/>
              </a:rPr>
              <a:t>tawtyi</a:t>
            </a:r>
            <a:r>
              <a:rPr lang="en-GB" sz="2000" i="1" dirty="0" smtClean="0">
                <a:latin typeface="Bookman Old Style" pitchFamily="18" charset="0"/>
              </a:rPr>
              <a:t> </a:t>
            </a:r>
            <a:r>
              <a:rPr lang="en-GB" sz="2000" i="1" dirty="0" err="1" smtClean="0">
                <a:latin typeface="Bookman Old Style" pitchFamily="18" charset="0"/>
              </a:rPr>
              <a:t>umu</a:t>
            </a:r>
            <a:r>
              <a:rPr lang="en-GB" sz="2000" i="1" dirty="0" smtClean="0">
                <a:latin typeface="Bookman Old Style" pitchFamily="18" charset="0"/>
              </a:rPr>
              <a:t>`  </a:t>
            </a:r>
            <a:r>
              <a:rPr lang="en-GB" sz="2000" dirty="0" smtClean="0">
                <a:latin typeface="Bookman Old Style" pitchFamily="18" charset="0"/>
              </a:rPr>
              <a:t>“The women weave </a:t>
            </a:r>
            <a:r>
              <a:rPr lang="en-GB" sz="2000" dirty="0" err="1" smtClean="0">
                <a:latin typeface="Bookman Old Style" pitchFamily="18" charset="0"/>
              </a:rPr>
              <a:t>chumbes</a:t>
            </a:r>
            <a:r>
              <a:rPr lang="en-GB" sz="2000" dirty="0" smtClean="0">
                <a:latin typeface="Bookman Old Style" pitchFamily="18" charset="0"/>
              </a:rPr>
              <a:t>” (pl.)</a:t>
            </a:r>
            <a:endParaRPr lang="en-GB" sz="2000" dirty="0" smtClean="0">
              <a:latin typeface="Bookman Old Style" pitchFamily="18" charset="0"/>
            </a:endParaRPr>
          </a:p>
          <a:p>
            <a:r>
              <a:rPr lang="en-GB" sz="2000" i="1" dirty="0" err="1" smtClean="0">
                <a:latin typeface="Bookman Old Style" pitchFamily="18" charset="0"/>
              </a:rPr>
              <a:t>U`ywesha</a:t>
            </a:r>
            <a:r>
              <a:rPr lang="en-GB" sz="2000" i="1" dirty="0" smtClean="0">
                <a:latin typeface="Bookman Old Style" pitchFamily="18" charset="0"/>
              </a:rPr>
              <a:t>` </a:t>
            </a:r>
            <a:r>
              <a:rPr lang="en-GB" sz="2000" i="1" dirty="0" err="1" smtClean="0">
                <a:latin typeface="Bookman Old Style" pitchFamily="18" charset="0"/>
              </a:rPr>
              <a:t>tjengnaty</a:t>
            </a:r>
            <a:r>
              <a:rPr lang="en-GB" sz="2000" i="1" dirty="0" smtClean="0">
                <a:latin typeface="Bookman Old Style" pitchFamily="18" charset="0"/>
              </a:rPr>
              <a:t> </a:t>
            </a:r>
            <a:r>
              <a:rPr lang="hu-HU" sz="2000" i="1" dirty="0" smtClean="0">
                <a:latin typeface="Bookman Old Style" pitchFamily="18" charset="0"/>
              </a:rPr>
              <a:t>ű</a:t>
            </a:r>
            <a:r>
              <a:rPr lang="en-GB" sz="2000" i="1" dirty="0" err="1" smtClean="0">
                <a:latin typeface="Bookman Old Style" pitchFamily="18" charset="0"/>
              </a:rPr>
              <a:t>su</a:t>
            </a:r>
            <a:r>
              <a:rPr lang="en-GB" sz="2000" i="1" dirty="0" smtClean="0">
                <a:latin typeface="Bookman Old Style" pitchFamily="18" charset="0"/>
              </a:rPr>
              <a:t>`  </a:t>
            </a:r>
            <a:r>
              <a:rPr lang="en-GB" sz="2000" dirty="0" smtClean="0">
                <a:latin typeface="Bookman Old Style" pitchFamily="18" charset="0"/>
              </a:rPr>
              <a:t>“the women (a group) are looking. (col. pl.)  </a:t>
            </a:r>
            <a:endParaRPr lang="cs-CZ" sz="2000" dirty="0" smtClean="0">
              <a:latin typeface="Bookman Old Style" pitchFamily="18" charset="0"/>
            </a:endParaRPr>
          </a:p>
          <a:p>
            <a:endParaRPr lang="cs-CZ" sz="2000" b="1" dirty="0" smtClean="0">
              <a:latin typeface="Bookman Old Style" pitchFamily="18" charset="0"/>
            </a:endParaRPr>
          </a:p>
          <a:p>
            <a:endParaRPr lang="en-GB" sz="2000" dirty="0" smtClean="0">
              <a:latin typeface="Bookman Old Style" pitchFamily="18" charset="0"/>
            </a:endParaRPr>
          </a:p>
          <a:p>
            <a:endParaRPr lang="en-GB" sz="2000" i="1" dirty="0" smtClean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14282" y="428604"/>
            <a:ext cx="771530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latin typeface="Bookman Old Style" pitchFamily="18" charset="0"/>
              </a:rPr>
              <a:t>Nominative</a:t>
            </a:r>
            <a:endParaRPr lang="en-GB" sz="2000" b="1" dirty="0" smtClean="0">
              <a:latin typeface="Bookman Old Style" pitchFamily="18" charset="0"/>
            </a:endParaRPr>
          </a:p>
          <a:p>
            <a:endParaRPr lang="en-GB" sz="2000" b="1" dirty="0" smtClean="0">
              <a:latin typeface="Bookman Old Style" pitchFamily="18" charset="0"/>
            </a:endParaRPr>
          </a:p>
          <a:p>
            <a:r>
              <a:rPr lang="en-GB" sz="2000" i="1" dirty="0" err="1" smtClean="0">
                <a:latin typeface="Bookman Old Style" pitchFamily="18" charset="0"/>
              </a:rPr>
              <a:t>Jimba</a:t>
            </a:r>
            <a:r>
              <a:rPr lang="en-GB" sz="2000" i="1" dirty="0" smtClean="0">
                <a:latin typeface="Bookman Old Style" pitchFamily="18" charset="0"/>
              </a:rPr>
              <a:t>` </a:t>
            </a:r>
            <a:r>
              <a:rPr lang="en-GB" sz="2000" i="1" dirty="0" err="1" smtClean="0">
                <a:latin typeface="Bookman Old Style" pitchFamily="18" charset="0"/>
              </a:rPr>
              <a:t>tangute`c</a:t>
            </a:r>
            <a:r>
              <a:rPr lang="en-GB" sz="2000" i="1" dirty="0" smtClean="0">
                <a:latin typeface="Bookman Old Style" pitchFamily="18" charset="0"/>
              </a:rPr>
              <a:t> </a:t>
            </a:r>
            <a:r>
              <a:rPr lang="en-GB" sz="2000" i="1" dirty="0" err="1" smtClean="0">
                <a:latin typeface="Bookman Old Style" pitchFamily="18" charset="0"/>
              </a:rPr>
              <a:t>wete</a:t>
            </a:r>
            <a:r>
              <a:rPr lang="en-GB" sz="2000" i="1" dirty="0" smtClean="0">
                <a:latin typeface="Bookman Old Style" pitchFamily="18" charset="0"/>
              </a:rPr>
              <a:t>.  </a:t>
            </a:r>
            <a:r>
              <a:rPr lang="en-GB" sz="2000" dirty="0" smtClean="0">
                <a:latin typeface="Bookman Old Style" pitchFamily="18" charset="0"/>
              </a:rPr>
              <a:t>“The horse fell down white returning.”</a:t>
            </a:r>
            <a:endParaRPr lang="en-GB" sz="2000" dirty="0" smtClean="0">
              <a:latin typeface="Bookman Old Style" pitchFamily="18" charset="0"/>
            </a:endParaRPr>
          </a:p>
          <a:p>
            <a:endParaRPr lang="en-GB" sz="2000" i="1" dirty="0" smtClean="0">
              <a:latin typeface="Bookman Old Style" pitchFamily="18" charset="0"/>
            </a:endParaRPr>
          </a:p>
          <a:p>
            <a:r>
              <a:rPr lang="en-GB" sz="2000" b="1" dirty="0" smtClean="0">
                <a:latin typeface="Bookman Old Style" pitchFamily="18" charset="0"/>
              </a:rPr>
              <a:t>Accusative</a:t>
            </a:r>
            <a:endParaRPr lang="en-GB" sz="2000" b="1" dirty="0" smtClean="0">
              <a:latin typeface="Bookman Old Style" pitchFamily="18" charset="0"/>
            </a:endParaRPr>
          </a:p>
          <a:p>
            <a:endParaRPr lang="en-GB" sz="2000" b="1" dirty="0" smtClean="0">
              <a:latin typeface="Bookman Old Style" pitchFamily="18" charset="0"/>
            </a:endParaRPr>
          </a:p>
          <a:p>
            <a:r>
              <a:rPr lang="en-GB" sz="2000" dirty="0" smtClean="0">
                <a:latin typeface="Bookman Old Style" pitchFamily="18" charset="0"/>
              </a:rPr>
              <a:t>In singular: </a:t>
            </a:r>
            <a:r>
              <a:rPr lang="en-GB" sz="2000" b="1" i="1" dirty="0" smtClean="0">
                <a:latin typeface="Bookman Old Style" pitchFamily="18" charset="0"/>
              </a:rPr>
              <a:t>`s</a:t>
            </a:r>
            <a:r>
              <a:rPr lang="en-GB" sz="2000" dirty="0" smtClean="0">
                <a:latin typeface="Bookman Old Style" pitchFamily="18" charset="0"/>
              </a:rPr>
              <a:t>, after a consonant: </a:t>
            </a:r>
            <a:r>
              <a:rPr lang="en-GB" sz="2000" b="1" i="1" dirty="0" err="1" smtClean="0">
                <a:latin typeface="Bookman Old Style" pitchFamily="18" charset="0"/>
              </a:rPr>
              <a:t>a`s</a:t>
            </a:r>
            <a:r>
              <a:rPr lang="en-GB" sz="2000" b="1" i="1" dirty="0" smtClean="0">
                <a:latin typeface="Bookman Old Style" pitchFamily="18" charset="0"/>
              </a:rPr>
              <a:t> </a:t>
            </a:r>
            <a:endParaRPr lang="en-GB" sz="2000" b="1" i="1" dirty="0" smtClean="0">
              <a:latin typeface="Bookman Old Style" pitchFamily="18" charset="0"/>
            </a:endParaRPr>
          </a:p>
          <a:p>
            <a:r>
              <a:rPr lang="en-GB" sz="2000" dirty="0" smtClean="0">
                <a:latin typeface="Bookman Old Style" pitchFamily="18" charset="0"/>
              </a:rPr>
              <a:t>In plural: </a:t>
            </a:r>
            <a:r>
              <a:rPr lang="en-GB" sz="2000" b="1" i="1" dirty="0" err="1" smtClean="0">
                <a:latin typeface="Bookman Old Style" pitchFamily="18" charset="0"/>
              </a:rPr>
              <a:t>ty</a:t>
            </a:r>
            <a:r>
              <a:rPr lang="en-GB" sz="2000" dirty="0" smtClean="0">
                <a:latin typeface="Bookman Old Style" pitchFamily="18" charset="0"/>
              </a:rPr>
              <a:t>, after a consonant: </a:t>
            </a:r>
            <a:r>
              <a:rPr lang="en-GB" sz="2000" b="1" i="1" dirty="0" err="1" smtClean="0">
                <a:latin typeface="Bookman Old Style" pitchFamily="18" charset="0"/>
              </a:rPr>
              <a:t>tyi</a:t>
            </a:r>
            <a:r>
              <a:rPr lang="en-GB" sz="2000" b="1" i="1" dirty="0" smtClean="0">
                <a:latin typeface="Bookman Old Style" pitchFamily="18" charset="0"/>
              </a:rPr>
              <a:t> </a:t>
            </a:r>
            <a:endParaRPr lang="en-GB" sz="2000" b="1" i="1" dirty="0" smtClean="0">
              <a:latin typeface="Bookman Old Style" pitchFamily="18" charset="0"/>
            </a:endParaRPr>
          </a:p>
          <a:p>
            <a:endParaRPr lang="en-GB" sz="2000" b="1" i="1" dirty="0" smtClean="0">
              <a:latin typeface="Bookman Old Style" pitchFamily="18" charset="0"/>
            </a:endParaRPr>
          </a:p>
          <a:p>
            <a:r>
              <a:rPr lang="en-GB" sz="2000" i="1" dirty="0" smtClean="0">
                <a:latin typeface="Bookman Old Style" pitchFamily="18" charset="0"/>
              </a:rPr>
              <a:t>Mama` </a:t>
            </a:r>
            <a:r>
              <a:rPr lang="en-GB" sz="2000" i="1" dirty="0" err="1" smtClean="0">
                <a:latin typeface="Bookman Old Style" pitchFamily="18" charset="0"/>
              </a:rPr>
              <a:t>luucha`s</a:t>
            </a:r>
            <a:r>
              <a:rPr lang="en-GB" sz="2000" i="1" dirty="0" smtClean="0">
                <a:latin typeface="Bookman Old Style" pitchFamily="18" charset="0"/>
              </a:rPr>
              <a:t> pa` </a:t>
            </a:r>
            <a:r>
              <a:rPr lang="en-GB" sz="2000" i="1" dirty="0" err="1" smtClean="0">
                <a:latin typeface="Bookman Old Style" pitchFamily="18" charset="0"/>
              </a:rPr>
              <a:t>ya</a:t>
            </a:r>
            <a:r>
              <a:rPr lang="en-GB" sz="2000" i="1" dirty="0" smtClean="0">
                <a:latin typeface="Bookman Old Style" pitchFamily="18" charset="0"/>
              </a:rPr>
              <a:t>` c. </a:t>
            </a:r>
            <a:r>
              <a:rPr lang="en-GB" sz="2000" dirty="0" smtClean="0">
                <a:latin typeface="Bookman Old Style" pitchFamily="18" charset="0"/>
              </a:rPr>
              <a:t>“Mother called the child.” </a:t>
            </a:r>
            <a:r>
              <a:rPr lang="en-GB" sz="2000" i="1" dirty="0" err="1" smtClean="0">
                <a:latin typeface="Bookman Old Style" pitchFamily="18" charset="0"/>
              </a:rPr>
              <a:t>luuch</a:t>
            </a:r>
            <a:r>
              <a:rPr lang="en-GB" sz="2000" i="1" dirty="0" smtClean="0">
                <a:latin typeface="Bookman Old Style" pitchFamily="18" charset="0"/>
              </a:rPr>
              <a:t>- </a:t>
            </a:r>
            <a:r>
              <a:rPr lang="en-GB" sz="2000" dirty="0" smtClean="0">
                <a:latin typeface="Bookman Old Style" pitchFamily="18" charset="0"/>
              </a:rPr>
              <a:t>“child”.</a:t>
            </a:r>
            <a:endParaRPr lang="en-GB" sz="2000" dirty="0" smtClean="0">
              <a:latin typeface="Bookman Old Style" pitchFamily="18" charset="0"/>
            </a:endParaRPr>
          </a:p>
          <a:p>
            <a:r>
              <a:rPr lang="en-GB" sz="2000" i="1" dirty="0" err="1" smtClean="0">
                <a:latin typeface="Bookman Old Style" pitchFamily="18" charset="0"/>
              </a:rPr>
              <a:t>Caapiyaj</a:t>
            </a:r>
            <a:r>
              <a:rPr lang="en-GB" sz="2000" i="1" dirty="0" smtClean="0">
                <a:latin typeface="Bookman Old Style" pitchFamily="18" charset="0"/>
              </a:rPr>
              <a:t> </a:t>
            </a:r>
            <a:r>
              <a:rPr lang="en-GB" sz="2000" i="1" dirty="0" err="1" smtClean="0">
                <a:latin typeface="Bookman Old Style" pitchFamily="18" charset="0"/>
              </a:rPr>
              <a:t>sa</a:t>
            </a:r>
            <a:r>
              <a:rPr lang="en-GB" sz="2000" i="1" dirty="0" smtClean="0">
                <a:latin typeface="Bookman Old Style" pitchFamily="18" charset="0"/>
              </a:rPr>
              <a:t>` </a:t>
            </a:r>
            <a:r>
              <a:rPr lang="en-GB" sz="2000" i="1" dirty="0" err="1" smtClean="0">
                <a:latin typeface="Bookman Old Style" pitchFamily="18" charset="0"/>
              </a:rPr>
              <a:t>luuchtyi</a:t>
            </a:r>
            <a:r>
              <a:rPr lang="en-GB" sz="2000" i="1" dirty="0" smtClean="0">
                <a:latin typeface="Bookman Old Style" pitchFamily="18" charset="0"/>
              </a:rPr>
              <a:t> </a:t>
            </a:r>
            <a:r>
              <a:rPr lang="en-GB" sz="2000" i="1" dirty="0" err="1" smtClean="0">
                <a:latin typeface="Bookman Old Style" pitchFamily="18" charset="0"/>
              </a:rPr>
              <a:t>pa`cuena</a:t>
            </a:r>
            <a:r>
              <a:rPr lang="en-GB" sz="2000" i="1" dirty="0" smtClean="0">
                <a:latin typeface="Bookman Old Style" pitchFamily="18" charset="0"/>
              </a:rPr>
              <a:t> </a:t>
            </a:r>
            <a:r>
              <a:rPr lang="hu-HU" sz="2000" i="1" dirty="0" smtClean="0">
                <a:latin typeface="Bookman Old Style" pitchFamily="18" charset="0"/>
              </a:rPr>
              <a:t>ű</a:t>
            </a:r>
            <a:r>
              <a:rPr lang="en-GB" sz="2000" i="1" dirty="0" err="1" smtClean="0">
                <a:latin typeface="Bookman Old Style" pitchFamily="18" charset="0"/>
              </a:rPr>
              <a:t>sa</a:t>
            </a:r>
            <a:r>
              <a:rPr lang="en-GB" sz="2000" i="1" dirty="0" smtClean="0">
                <a:latin typeface="Bookman Old Style" pitchFamily="18" charset="0"/>
              </a:rPr>
              <a:t>. </a:t>
            </a:r>
            <a:r>
              <a:rPr lang="en-GB" sz="2000" dirty="0" smtClean="0">
                <a:latin typeface="Bookman Old Style" pitchFamily="18" charset="0"/>
              </a:rPr>
              <a:t>“The teacher is looking for the children.”</a:t>
            </a:r>
            <a:endParaRPr lang="en-GB" sz="2000" dirty="0" smtClean="0">
              <a:latin typeface="Bookman Old Style" pitchFamily="18" charset="0"/>
            </a:endParaRPr>
          </a:p>
          <a:p>
            <a:endParaRPr lang="en-GB" sz="2000" i="1" dirty="0" smtClean="0">
              <a:latin typeface="Bookman Old Style" pitchFamily="18" charset="0"/>
            </a:endParaRPr>
          </a:p>
          <a:p>
            <a:r>
              <a:rPr lang="en-GB" sz="2000" b="1" dirty="0" smtClean="0">
                <a:latin typeface="Bookman Old Style" pitchFamily="18" charset="0"/>
              </a:rPr>
              <a:t>Adjectives</a:t>
            </a:r>
            <a:endParaRPr lang="en-GB" sz="2000" b="1" dirty="0" smtClean="0">
              <a:latin typeface="Bookman Old Style" pitchFamily="18" charset="0"/>
            </a:endParaRPr>
          </a:p>
          <a:p>
            <a:r>
              <a:rPr lang="en-GB" sz="2000" dirty="0" smtClean="0">
                <a:latin typeface="Bookman Old Style" pitchFamily="18" charset="0"/>
              </a:rPr>
              <a:t>Adjectives always follow the noun:</a:t>
            </a:r>
            <a:endParaRPr lang="en-GB" sz="2000" dirty="0" smtClean="0">
              <a:latin typeface="Bookman Old Style" pitchFamily="18" charset="0"/>
            </a:endParaRPr>
          </a:p>
          <a:p>
            <a:r>
              <a:rPr lang="en-GB" sz="2000" i="1" dirty="0" err="1" smtClean="0">
                <a:latin typeface="Bookman Old Style" pitchFamily="18" charset="0"/>
              </a:rPr>
              <a:t>Yat</a:t>
            </a:r>
            <a:r>
              <a:rPr lang="en-GB" sz="2000" i="1" dirty="0" smtClean="0">
                <a:latin typeface="Bookman Old Style" pitchFamily="18" charset="0"/>
              </a:rPr>
              <a:t> </a:t>
            </a:r>
            <a:r>
              <a:rPr lang="en-GB" sz="2000" i="1" dirty="0" err="1" smtClean="0">
                <a:latin typeface="Bookman Old Style" pitchFamily="18" charset="0"/>
              </a:rPr>
              <a:t>wala</a:t>
            </a:r>
            <a:r>
              <a:rPr lang="en-GB" sz="2000" i="1" dirty="0" smtClean="0">
                <a:latin typeface="Bookman Old Style" pitchFamily="18" charset="0"/>
              </a:rPr>
              <a:t> </a:t>
            </a:r>
            <a:r>
              <a:rPr lang="en-GB" sz="2000" dirty="0" smtClean="0">
                <a:latin typeface="Bookman Old Style" pitchFamily="18" charset="0"/>
              </a:rPr>
              <a:t>“a big house”</a:t>
            </a:r>
            <a:endParaRPr lang="cs-CZ" sz="2000" dirty="0" smtClean="0">
              <a:latin typeface="Bookman Old Style" pitchFamily="18" charset="0"/>
            </a:endParaRPr>
          </a:p>
          <a:p>
            <a:endParaRPr lang="en-GB" sz="2000" b="1" i="1" dirty="0">
              <a:latin typeface="Bookman Old Style" pitchFamily="18" charset="0"/>
            </a:endParaRPr>
          </a:p>
          <a:p>
            <a:endParaRPr lang="cs-CZ" sz="20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57158" y="571480"/>
            <a:ext cx="77153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Bookman Old Style" pitchFamily="18" charset="0"/>
              </a:rPr>
              <a:t>To say “</a:t>
            </a:r>
            <a:r>
              <a:rPr lang="en-GB" b="1" dirty="0" smtClean="0">
                <a:latin typeface="Bookman Old Style" pitchFamily="18" charset="0"/>
              </a:rPr>
              <a:t>thank you</a:t>
            </a:r>
            <a:r>
              <a:rPr lang="en-GB" dirty="0" smtClean="0">
                <a:latin typeface="Bookman Old Style" pitchFamily="18" charset="0"/>
              </a:rPr>
              <a:t>” to somebody, a word </a:t>
            </a:r>
            <a:r>
              <a:rPr lang="en-GB" b="1" i="1" dirty="0" err="1" smtClean="0">
                <a:latin typeface="Bookman Old Style" pitchFamily="18" charset="0"/>
              </a:rPr>
              <a:t>wech</a:t>
            </a:r>
            <a:r>
              <a:rPr lang="en-GB" b="1" i="1" dirty="0" smtClean="0">
                <a:latin typeface="Bookman Old Style" pitchFamily="18" charset="0"/>
              </a:rPr>
              <a:t> </a:t>
            </a:r>
            <a:r>
              <a:rPr lang="en-GB" dirty="0" smtClean="0">
                <a:latin typeface="Bookman Old Style" pitchFamily="18" charset="0"/>
              </a:rPr>
              <a:t>is used in the sentence:</a:t>
            </a:r>
            <a:endParaRPr lang="en-GB" dirty="0" smtClean="0">
              <a:latin typeface="Bookman Old Style" pitchFamily="18" charset="0"/>
            </a:endParaRPr>
          </a:p>
          <a:p>
            <a:endParaRPr lang="en-GB" b="1" i="1" dirty="0" smtClean="0">
              <a:latin typeface="Bookman Old Style" pitchFamily="18" charset="0"/>
            </a:endParaRPr>
          </a:p>
          <a:p>
            <a:r>
              <a:rPr lang="en-GB" i="1" dirty="0" err="1" smtClean="0">
                <a:latin typeface="Bookman Old Style" pitchFamily="18" charset="0"/>
              </a:rPr>
              <a:t>Wech</a:t>
            </a:r>
            <a:r>
              <a:rPr lang="en-GB" i="1" dirty="0" smtClean="0">
                <a:latin typeface="Bookman Old Style" pitchFamily="18" charset="0"/>
              </a:rPr>
              <a:t> </a:t>
            </a:r>
            <a:r>
              <a:rPr lang="en-GB" i="1" dirty="0" err="1" smtClean="0">
                <a:latin typeface="Bookman Old Style" pitchFamily="18" charset="0"/>
              </a:rPr>
              <a:t>pu`ching</a:t>
            </a:r>
            <a:r>
              <a:rPr lang="en-GB" i="1" dirty="0" smtClean="0">
                <a:latin typeface="Bookman Old Style" pitchFamily="18" charset="0"/>
              </a:rPr>
              <a:t> </a:t>
            </a:r>
            <a:r>
              <a:rPr lang="en-GB" dirty="0" smtClean="0">
                <a:latin typeface="Bookman Old Style" pitchFamily="18" charset="0"/>
              </a:rPr>
              <a:t>“Thank you for helping me.”</a:t>
            </a:r>
            <a:r>
              <a:rPr lang="en-GB" b="1" i="1" dirty="0" smtClean="0">
                <a:latin typeface="Bookman Old Style" pitchFamily="18" charset="0"/>
              </a:rPr>
              <a:t> </a:t>
            </a:r>
            <a:endParaRPr lang="en-GB" b="1" i="1" dirty="0" smtClean="0">
              <a:latin typeface="Bookman Old Style" pitchFamily="18" charset="0"/>
            </a:endParaRPr>
          </a:p>
          <a:p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571472" y="2428868"/>
            <a:ext cx="72866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Bookman Old Style" pitchFamily="18" charset="0"/>
              </a:rPr>
              <a:t>Some additional materials:</a:t>
            </a:r>
            <a:endParaRPr lang="en-GB" dirty="0" smtClean="0">
              <a:latin typeface="Bookman Old Style" pitchFamily="18" charset="0"/>
            </a:endParaRPr>
          </a:p>
          <a:p>
            <a:endParaRPr lang="en-GB" dirty="0" smtClean="0">
              <a:latin typeface="Bookman Old Style" pitchFamily="18" charset="0"/>
            </a:endParaRPr>
          </a:p>
          <a:p>
            <a:r>
              <a:rPr lang="cs-CZ" dirty="0" smtClean="0">
                <a:latin typeface="Bookman Old Style" pitchFamily="18" charset="0"/>
                <a:hlinkClick r:id="rId1"/>
              </a:rPr>
              <a:t>http://talkingdictionary.swarthmore.edu/paez/?lang=es</a:t>
            </a:r>
            <a:endParaRPr lang="en-GB" dirty="0" smtClean="0">
              <a:latin typeface="Bookman Old Style" pitchFamily="18" charset="0"/>
            </a:endParaRPr>
          </a:p>
          <a:p>
            <a:r>
              <a:rPr lang="en-GB" dirty="0" smtClean="0">
                <a:latin typeface="Bookman Old Style" pitchFamily="18" charset="0"/>
                <a:hlinkClick r:id="rId2"/>
              </a:rPr>
              <a:t>https://www.youtube.com/watch?v=F0njgdJkhmE&amp;t=269s</a:t>
            </a:r>
            <a:endParaRPr lang="en-GB" dirty="0" smtClean="0">
              <a:latin typeface="Bookman Old Style" pitchFamily="18" charset="0"/>
            </a:endParaRPr>
          </a:p>
          <a:p>
            <a:r>
              <a:rPr lang="en-GB" dirty="0" smtClean="0">
                <a:latin typeface="Bookman Old Style" pitchFamily="18" charset="0"/>
                <a:hlinkClick r:id="rId3"/>
              </a:rPr>
              <a:t>https://www.youtube.com/watch?v=XEGfbFAqF0E</a:t>
            </a:r>
            <a:endParaRPr lang="en-GB" dirty="0" smtClean="0">
              <a:latin typeface="Bookman Old Style" pitchFamily="18" charset="0"/>
            </a:endParaRPr>
          </a:p>
          <a:p>
            <a:r>
              <a:rPr lang="en-GB" dirty="0" smtClean="0">
                <a:latin typeface="Bookman Old Style" pitchFamily="18" charset="0"/>
                <a:hlinkClick r:id="rId4"/>
              </a:rPr>
              <a:t>https://www.youtube.com/watch?v=dYrqAHLvL6Y</a:t>
            </a:r>
            <a:endParaRPr lang="en-GB" dirty="0" smtClean="0">
              <a:latin typeface="Bookman Old Style" pitchFamily="18" charset="0"/>
            </a:endParaRPr>
          </a:p>
          <a:p>
            <a:endParaRPr lang="en-GB" dirty="0" smtClean="0">
              <a:latin typeface="Bookman Old Style" pitchFamily="18" charset="0"/>
            </a:endParaRPr>
          </a:p>
          <a:p>
            <a:endParaRPr lang="cs-CZ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2264</Words>
  <Application>WPS Presentation</Application>
  <PresentationFormat>Předvádění na obrazovce (4:3)</PresentationFormat>
  <Paragraphs>124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Arial</vt:lpstr>
      <vt:lpstr>SimSun</vt:lpstr>
      <vt:lpstr>Wingdings</vt:lpstr>
      <vt:lpstr>Bookman Old Style</vt:lpstr>
      <vt:lpstr>Liberation Mono</vt:lpstr>
      <vt:lpstr>Microsoft YaHei</vt:lpstr>
      <vt:lpstr>Arial Unicode MS</vt:lpstr>
      <vt:lpstr>Calibri</vt:lpstr>
      <vt:lpstr>Motiv sady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Uživatel systému Windows</dc:creator>
  <cp:lastModifiedBy>admin</cp:lastModifiedBy>
  <cp:revision>11</cp:revision>
  <dcterms:created xsi:type="dcterms:W3CDTF">2018-11-18T10:48:00Z</dcterms:created>
  <dcterms:modified xsi:type="dcterms:W3CDTF">2023-11-24T19:03:03Z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41244DDBC7B64EECAA0CDE224F57D639_12</vt:lpwstr>
  </property>
  <property fmtid="{D5CDD505-2E9C-101B-9397-08002B2CF9AE}" pid="3" name="KSOProductBuildVer">
    <vt:lpwstr>1033-12.2.0.13306</vt:lpwstr>
  </property>
</Properties>
</file>