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18"/>
  </p:notesMasterIdLst>
  <p:sldIdLst>
    <p:sldId id="256" r:id="rId2"/>
    <p:sldId id="259" r:id="rId3"/>
    <p:sldId id="275" r:id="rId4"/>
    <p:sldId id="276" r:id="rId5"/>
    <p:sldId id="277" r:id="rId6"/>
    <p:sldId id="278" r:id="rId7"/>
    <p:sldId id="279" r:id="rId8"/>
    <p:sldId id="280" r:id="rId9"/>
    <p:sldId id="281" r:id="rId10"/>
    <p:sldId id="282" r:id="rId11"/>
    <p:sldId id="283" r:id="rId12"/>
    <p:sldId id="284" r:id="rId13"/>
    <p:sldId id="285" r:id="rId14"/>
    <p:sldId id="286" r:id="rId15"/>
    <p:sldId id="270" r:id="rId16"/>
    <p:sldId id="272"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F2D09FA-C869-4F64-9B60-06363E74BB59}" v="256" dt="2023-10-26T08:04:05.672"/>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5787" autoAdjust="0"/>
  </p:normalViewPr>
  <p:slideViewPr>
    <p:cSldViewPr snapToGrid="0">
      <p:cViewPr varScale="1">
        <p:scale>
          <a:sx n="122" d="100"/>
          <a:sy n="122" d="100"/>
        </p:scale>
        <p:origin x="1240" y="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DF2D09FA-C869-4F64-9B60-06363E74BB59}"/>
    <pc:docChg chg="undo custSel addSld delSld modSld sldOrd">
      <pc:chgData name="Ondra Klíma" userId="381e0c8e360e8536" providerId="LiveId" clId="{DF2D09FA-C869-4F64-9B60-06363E74BB59}" dt="2023-10-26T08:04:13.138" v="9812" actId="2696"/>
      <pc:docMkLst>
        <pc:docMk/>
      </pc:docMkLst>
      <pc:sldChg chg="modSp mod">
        <pc:chgData name="Ondra Klíma" userId="381e0c8e360e8536" providerId="LiveId" clId="{DF2D09FA-C869-4F64-9B60-06363E74BB59}" dt="2023-10-26T08:04:05.671" v="9811" actId="20577"/>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pChg chg="mod">
          <ac:chgData name="Ondra Klíma" userId="381e0c8e360e8536" providerId="LiveId" clId="{DF2D09FA-C869-4F64-9B60-06363E74BB59}" dt="2023-10-26T08:04:05.671" v="9811" actId="20577"/>
          <ac:spMkLst>
            <pc:docMk/>
            <pc:sldMk cId="820938414" sldId="256"/>
            <ac:spMk id="3" creationId="{F70F6FCA-9956-7A25-CA96-DB0253126575}"/>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del mod">
        <pc:chgData name="Ondra Klíma" userId="381e0c8e360e8536" providerId="LiveId" clId="{DF2D09FA-C869-4F64-9B60-06363E74BB59}" dt="2023-10-26T08:04:13.138" v="9812" actId="2696"/>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del">
        <pc:chgData name="Ondra Klíma" userId="381e0c8e360e8536" providerId="LiveId" clId="{DF2D09FA-C869-4F64-9B60-06363E74BB59}" dt="2023-08-19T10:05:48.020" v="9802" actId="47"/>
        <pc:sldMkLst>
          <pc:docMk/>
          <pc:sldMk cId="1957254463" sldId="271"/>
        </pc:sldMkLst>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del ord">
        <pc:chgData name="Ondra Klíma" userId="381e0c8e360e8536" providerId="LiveId" clId="{DF2D09FA-C869-4F64-9B60-06363E74BB59}" dt="2022-12-11T13:32:13.821" v="9719" actId="47"/>
        <pc:sldMkLst>
          <pc:docMk/>
          <pc:sldMk cId="2871506002" sldId="273"/>
        </pc:sldMkLst>
      </pc:sldChg>
      <pc:sldChg chg="addSp delSp modSp new del mod ord setBg modNotesTx">
        <pc:chgData name="Ondra Klíma" userId="381e0c8e360e8536" providerId="LiveId" clId="{DF2D09FA-C869-4F64-9B60-06363E74BB59}" dt="2023-08-19T10:02:05.867" v="9801" actId="47"/>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modNotesTx">
        <pc:chgData name="Ondra Klíma" userId="381e0c8e360e8536" providerId="LiveId" clId="{DF2D09FA-C869-4F64-9B60-06363E74BB59}" dt="2022-12-13T12:12:53.347" v="9779" actId="15"/>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modNotesTx">
        <pc:chgData name="Ondra Klíma" userId="381e0c8e360e8536" providerId="LiveId" clId="{DF2D09FA-C869-4F64-9B60-06363E74BB59}" dt="2022-12-13T12:13:56.725" v="9787"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modNotesTx">
        <pc:chgData name="Ondra Klíma" userId="381e0c8e360e8536" providerId="LiveId" clId="{DF2D09FA-C869-4F64-9B60-06363E74BB59}" dt="2022-12-13T12:15:04.254" v="9788"/>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modNotesTx">
        <pc:chgData name="Ondra Klíma" userId="381e0c8e360e8536" providerId="LiveId" clId="{DF2D09FA-C869-4F64-9B60-06363E74BB59}" dt="2022-12-13T12:18:28.321" v="9800" actId="790"/>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del mod setBg">
        <pc:chgData name="Ondra Klíma" userId="381e0c8e360e8536" providerId="LiveId" clId="{DF2D09FA-C869-4F64-9B60-06363E74BB59}" dt="2023-08-19T10:14:54.592" v="9803" actId="4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C891E94-7BD3-4F11-BB17-29B933CAEAED}">
      <dgm:prSet/>
      <dgm:spPr/>
      <dgm:t>
        <a:bodyPr/>
        <a:lstStyle/>
        <a:p>
          <a:r>
            <a:rPr lang="cs-CZ" dirty="0"/>
            <a:t>Sociologická imaginace</a:t>
          </a:r>
          <a:endParaRPr lang="en-US" dirty="0"/>
        </a:p>
      </dgm:t>
    </dgm:pt>
    <dgm:pt modelId="{D1B9C2CF-56CB-42D8-9740-18692BC78A2A}" type="parTrans" cxnId="{C25A2BB9-3C8C-4610-8355-A9D7AB93D1D3}">
      <dgm:prSet/>
      <dgm:spPr/>
      <dgm:t>
        <a:bodyPr/>
        <a:lstStyle/>
        <a:p>
          <a:endParaRPr lang="en-US"/>
        </a:p>
      </dgm:t>
    </dgm:pt>
    <dgm:pt modelId="{9CF95B40-A8E9-4BC3-967D-5F0BF7F7CC9C}" type="sibTrans" cxnId="{C25A2BB9-3C8C-4610-8355-A9D7AB93D1D3}">
      <dgm:prSet/>
      <dgm:spPr/>
      <dgm:t>
        <a:bodyPr/>
        <a:lstStyle/>
        <a:p>
          <a:endParaRPr lang="en-US"/>
        </a:p>
      </dgm:t>
    </dgm:pt>
    <dgm:pt modelId="{A4C7CF19-9759-4491-83C8-11612FC57D96}">
      <dgm:prSet/>
      <dgm:spPr/>
      <dgm:t>
        <a:bodyPr/>
        <a:lstStyle/>
        <a:p>
          <a:r>
            <a:rPr lang="cs-CZ" dirty="0"/>
            <a:t>Nejznámější představitelé</a:t>
          </a:r>
          <a:endParaRPr lang="en-US" dirty="0"/>
        </a:p>
      </dgm:t>
    </dgm:pt>
    <dgm:pt modelId="{B8CDB002-04A3-415B-BC1C-41CC648FCC4E}" type="parTrans" cxnId="{D29D6639-FBB1-445B-9B95-E0547A78D36D}">
      <dgm:prSet/>
      <dgm:spPr/>
      <dgm:t>
        <a:bodyPr/>
        <a:lstStyle/>
        <a:p>
          <a:endParaRPr lang="en-US"/>
        </a:p>
      </dgm:t>
    </dgm:pt>
    <dgm:pt modelId="{D51176BF-65C0-47FD-A8A7-0A7855E87830}" type="sibTrans" cxnId="{D29D6639-FBB1-445B-9B95-E0547A78D36D}">
      <dgm:prSet/>
      <dgm:spPr/>
      <dgm:t>
        <a:bodyPr/>
        <a:lstStyle/>
        <a:p>
          <a:endParaRPr lang="en-US"/>
        </a:p>
      </dgm:t>
    </dgm:pt>
    <dgm:pt modelId="{FA40C34F-71EF-46A5-B726-AB04EB239E65}">
      <dgm:prSet/>
      <dgm:spPr/>
      <dgm:t>
        <a:bodyPr/>
        <a:lstStyle/>
        <a:p>
          <a:r>
            <a:rPr lang="cs-CZ" dirty="0"/>
            <a:t>K čemu je sociologie?</a:t>
          </a:r>
          <a:endParaRPr lang="en-US" dirty="0"/>
        </a:p>
      </dgm:t>
    </dgm:pt>
    <dgm:pt modelId="{36A75E2A-6774-4757-A0CF-622638F66078}" type="parTrans" cxnId="{17906597-AFDC-4640-8628-C27B58200C93}">
      <dgm:prSet/>
      <dgm:spPr/>
      <dgm:t>
        <a:bodyPr/>
        <a:lstStyle/>
        <a:p>
          <a:endParaRPr lang="en-US"/>
        </a:p>
      </dgm:t>
    </dgm:pt>
    <dgm:pt modelId="{8FE91148-BE5C-4E16-810A-12EC6F7AA721}" type="sibTrans" cxnId="{17906597-AFDC-4640-8628-C27B58200C93}">
      <dgm:prSet/>
      <dgm:spPr/>
      <dgm:t>
        <a:bodyPr/>
        <a:lstStyle/>
        <a:p>
          <a:endParaRPr lang="en-US"/>
        </a:p>
      </dgm:t>
    </dgm:pt>
    <dgm:pt modelId="{E10B6693-5900-4E36-A98C-647DF9C4BAE8}">
      <dgm:prSet/>
      <dgm:spPr/>
      <dgm:t>
        <a:bodyPr/>
        <a:lstStyle/>
        <a:p>
          <a:r>
            <a:rPr lang="cs-CZ" dirty="0"/>
            <a:t>Sociologie ve společnosti</a:t>
          </a:r>
          <a:endParaRPr lang="en-US" dirty="0"/>
        </a:p>
      </dgm:t>
    </dgm:pt>
    <dgm:pt modelId="{8DA7565A-0874-4C34-B888-7E9F7C388160}" type="parTrans" cxnId="{A8A36EBA-42BB-4878-AC40-0863B77D280D}">
      <dgm:prSet/>
      <dgm:spPr/>
      <dgm:t>
        <a:bodyPr/>
        <a:lstStyle/>
        <a:p>
          <a:endParaRPr lang="en-US"/>
        </a:p>
      </dgm:t>
    </dgm:pt>
    <dgm:pt modelId="{99C264CB-DC39-4155-93DA-44C157C280DB}" type="sibTrans" cxnId="{A8A36EBA-42BB-4878-AC40-0863B77D280D}">
      <dgm:prSet/>
      <dgm:spPr/>
      <dgm:t>
        <a:bodyPr/>
        <a:lstStyle/>
        <a:p>
          <a:endParaRPr lang="en-US"/>
        </a:p>
      </dgm:t>
    </dgm:pt>
    <dgm:pt modelId="{9DF403D9-A14E-464B-B2FC-D819E676CE49}">
      <dgm:prSet/>
      <dgm:spPr/>
      <dgm:t>
        <a:bodyPr/>
        <a:lstStyle/>
        <a:p>
          <a:r>
            <a:rPr lang="cs-CZ" dirty="0"/>
            <a:t>Sociologický přístup</a:t>
          </a:r>
          <a:endParaRPr lang="en-US" dirty="0"/>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5"/>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5"/>
      <dgm:spPr/>
    </dgm:pt>
    <dgm:pt modelId="{4773B798-A1EB-4C76-93BD-F04BC8AE58A6}" type="pres">
      <dgm:prSet presAssocID="{9DF403D9-A14E-464B-B2FC-D819E676CE49}" presName="vert1" presStyleCnt="0"/>
      <dgm:spPr/>
    </dgm:pt>
    <dgm:pt modelId="{DAA7FDC9-F7ED-49FB-82A6-553C3E14C1EE}" type="pres">
      <dgm:prSet presAssocID="{9C891E94-7BD3-4F11-BB17-29B933CAEAED}" presName="thickLine" presStyleLbl="alignNode1" presStyleIdx="1" presStyleCnt="5"/>
      <dgm:spPr/>
    </dgm:pt>
    <dgm:pt modelId="{ED1E8852-B01B-4165-B373-2D2AC0F11E0A}" type="pres">
      <dgm:prSet presAssocID="{9C891E94-7BD3-4F11-BB17-29B933CAEAED}" presName="horz1" presStyleCnt="0"/>
      <dgm:spPr/>
    </dgm:pt>
    <dgm:pt modelId="{5453773C-BA4F-4FCA-A04E-8AA18D102196}" type="pres">
      <dgm:prSet presAssocID="{9C891E94-7BD3-4F11-BB17-29B933CAEAED}" presName="tx1" presStyleLbl="revTx" presStyleIdx="1" presStyleCnt="5"/>
      <dgm:spPr/>
    </dgm:pt>
    <dgm:pt modelId="{717696FC-BDA9-42F7-A43E-658BA92F9119}" type="pres">
      <dgm:prSet presAssocID="{9C891E94-7BD3-4F11-BB17-29B933CAEAED}" presName="vert1" presStyleCnt="0"/>
      <dgm:spPr/>
    </dgm:pt>
    <dgm:pt modelId="{D7A7B43A-A95A-438F-B9FE-57BF7A7D2B39}" type="pres">
      <dgm:prSet presAssocID="{A4C7CF19-9759-4491-83C8-11612FC57D96}" presName="thickLine" presStyleLbl="alignNode1" presStyleIdx="2" presStyleCnt="5"/>
      <dgm:spPr/>
    </dgm:pt>
    <dgm:pt modelId="{48D6F6A6-B786-40F4-9C05-8D8E3DC0F791}" type="pres">
      <dgm:prSet presAssocID="{A4C7CF19-9759-4491-83C8-11612FC57D96}" presName="horz1" presStyleCnt="0"/>
      <dgm:spPr/>
    </dgm:pt>
    <dgm:pt modelId="{56E20AB1-8D54-4FFA-B703-4D49EBE9A8BE}" type="pres">
      <dgm:prSet presAssocID="{A4C7CF19-9759-4491-83C8-11612FC57D96}" presName="tx1" presStyleLbl="revTx" presStyleIdx="2" presStyleCnt="5"/>
      <dgm:spPr/>
    </dgm:pt>
    <dgm:pt modelId="{C54E99F1-55F1-4B34-9836-1D529BB196EA}" type="pres">
      <dgm:prSet presAssocID="{A4C7CF19-9759-4491-83C8-11612FC57D96}" presName="vert1" presStyleCnt="0"/>
      <dgm:spPr/>
    </dgm:pt>
    <dgm:pt modelId="{031C453D-8D43-4836-A7C9-73E258733938}" type="pres">
      <dgm:prSet presAssocID="{FA40C34F-71EF-46A5-B726-AB04EB239E65}" presName="thickLine" presStyleLbl="alignNode1" presStyleIdx="3" presStyleCnt="5"/>
      <dgm:spPr/>
    </dgm:pt>
    <dgm:pt modelId="{2442B7EE-FAD9-4710-9E26-7CD3C31F1FEA}" type="pres">
      <dgm:prSet presAssocID="{FA40C34F-71EF-46A5-B726-AB04EB239E65}" presName="horz1" presStyleCnt="0"/>
      <dgm:spPr/>
    </dgm:pt>
    <dgm:pt modelId="{A0CB5AF6-8002-4A32-8D27-2823009CB255}" type="pres">
      <dgm:prSet presAssocID="{FA40C34F-71EF-46A5-B726-AB04EB239E65}" presName="tx1" presStyleLbl="revTx" presStyleIdx="3" presStyleCnt="5"/>
      <dgm:spPr/>
    </dgm:pt>
    <dgm:pt modelId="{6A69CCA1-DCC5-4146-868E-E731CD4BC087}" type="pres">
      <dgm:prSet presAssocID="{FA40C34F-71EF-46A5-B726-AB04EB239E65}" presName="vert1" presStyleCnt="0"/>
      <dgm:spPr/>
    </dgm:pt>
    <dgm:pt modelId="{0DA6C6BC-A6B1-49C3-A838-8ECFEB58E92A}" type="pres">
      <dgm:prSet presAssocID="{E10B6693-5900-4E36-A98C-647DF9C4BAE8}" presName="thickLine" presStyleLbl="alignNode1" presStyleIdx="4" presStyleCnt="5"/>
      <dgm:spPr/>
    </dgm:pt>
    <dgm:pt modelId="{52A411AD-E725-4BA5-A2A6-F7FAE4D242A9}" type="pres">
      <dgm:prSet presAssocID="{E10B6693-5900-4E36-A98C-647DF9C4BAE8}" presName="horz1" presStyleCnt="0"/>
      <dgm:spPr/>
    </dgm:pt>
    <dgm:pt modelId="{4AEA6AFB-977A-45E2-AB8C-132FE1C3120B}" type="pres">
      <dgm:prSet presAssocID="{E10B6693-5900-4E36-A98C-647DF9C4BAE8}" presName="tx1" presStyleLbl="revTx" presStyleIdx="4" presStyleCnt="5"/>
      <dgm:spPr/>
    </dgm:pt>
    <dgm:pt modelId="{08B179B8-0D9C-40D2-AF27-979AC5CCDF5E}" type="pres">
      <dgm:prSet presAssocID="{E10B6693-5900-4E36-A98C-647DF9C4BAE8}" presName="vert1" presStyleCnt="0"/>
      <dgm:spPr/>
    </dgm:pt>
  </dgm:ptLst>
  <dgm:cxnLst>
    <dgm:cxn modelId="{35573F1A-2870-40A1-BBF1-465CFE9834AC}" srcId="{0700450D-7F04-42DD-A49A-DA94E3FB3C69}" destId="{9DF403D9-A14E-464B-B2FC-D819E676CE49}" srcOrd="0" destOrd="0" parTransId="{E7E99260-E174-467D-A50A-7AFEC0D926EB}" sibTransId="{7E238B3E-B145-4230-85B7-CA3BBC62FB05}"/>
    <dgm:cxn modelId="{D29D6639-FBB1-445B-9B95-E0547A78D36D}" srcId="{0700450D-7F04-42DD-A49A-DA94E3FB3C69}" destId="{A4C7CF19-9759-4491-83C8-11612FC57D96}" srcOrd="2" destOrd="0" parTransId="{B8CDB002-04A3-415B-BC1C-41CC648FCC4E}" sibTransId="{D51176BF-65C0-47FD-A8A7-0A7855E87830}"/>
    <dgm:cxn modelId="{36CE4546-70E1-481E-AC39-F7215C92009F}" type="presOf" srcId="{A4C7CF19-9759-4491-83C8-11612FC57D96}" destId="{56E20AB1-8D54-4FFA-B703-4D49EBE9A8BE}" srcOrd="0" destOrd="0" presId="urn:microsoft.com/office/officeart/2008/layout/LinedList"/>
    <dgm:cxn modelId="{17906597-AFDC-4640-8628-C27B58200C93}" srcId="{0700450D-7F04-42DD-A49A-DA94E3FB3C69}" destId="{FA40C34F-71EF-46A5-B726-AB04EB239E65}" srcOrd="3" destOrd="0" parTransId="{36A75E2A-6774-4757-A0CF-622638F66078}" sibTransId="{8FE91148-BE5C-4E16-810A-12EC6F7AA721}"/>
    <dgm:cxn modelId="{B4ED85A7-D256-49B4-AB00-A8F7CABB06BD}" type="presOf" srcId="{0700450D-7F04-42DD-A49A-DA94E3FB3C69}" destId="{4A0FA09E-5822-4F0F-AF5C-9399593CD3B5}" srcOrd="0" destOrd="0" presId="urn:microsoft.com/office/officeart/2008/layout/LinedList"/>
    <dgm:cxn modelId="{08EA3EB3-3B59-4F21-A575-56AF1A133715}" type="presOf" srcId="{9C891E94-7BD3-4F11-BB17-29B933CAEAED}" destId="{5453773C-BA4F-4FCA-A04E-8AA18D102196}" srcOrd="0" destOrd="0" presId="urn:microsoft.com/office/officeart/2008/layout/LinedList"/>
    <dgm:cxn modelId="{C25A2BB9-3C8C-4610-8355-A9D7AB93D1D3}" srcId="{0700450D-7F04-42DD-A49A-DA94E3FB3C69}" destId="{9C891E94-7BD3-4F11-BB17-29B933CAEAED}" srcOrd="1" destOrd="0" parTransId="{D1B9C2CF-56CB-42D8-9740-18692BC78A2A}" sibTransId="{9CF95B40-A8E9-4BC3-967D-5F0BF7F7CC9C}"/>
    <dgm:cxn modelId="{A8A36EBA-42BB-4878-AC40-0863B77D280D}" srcId="{0700450D-7F04-42DD-A49A-DA94E3FB3C69}" destId="{E10B6693-5900-4E36-A98C-647DF9C4BAE8}" srcOrd="4" destOrd="0" parTransId="{8DA7565A-0874-4C34-B888-7E9F7C388160}" sibTransId="{99C264CB-DC39-4155-93DA-44C157C280DB}"/>
    <dgm:cxn modelId="{894FC4DD-74A6-4F70-A5CA-FF9E510546CF}" type="presOf" srcId="{9DF403D9-A14E-464B-B2FC-D819E676CE49}" destId="{376D089A-A557-4871-A338-38D072332016}" srcOrd="0" destOrd="0" presId="urn:microsoft.com/office/officeart/2008/layout/LinedList"/>
    <dgm:cxn modelId="{A6FAB6E1-95CD-4079-9BD6-4EFE34CA9C33}" type="presOf" srcId="{FA40C34F-71EF-46A5-B726-AB04EB239E65}" destId="{A0CB5AF6-8002-4A32-8D27-2823009CB255}" srcOrd="0" destOrd="0" presId="urn:microsoft.com/office/officeart/2008/layout/LinedList"/>
    <dgm:cxn modelId="{B2EC2CF8-5D73-4DC2-9DFC-1D8229A40957}" type="presOf" srcId="{E10B6693-5900-4E36-A98C-647DF9C4BAE8}" destId="{4AEA6AFB-977A-45E2-AB8C-132FE1C3120B}"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06E99BCB-6258-47FE-B668-F0D36B4A59E9}" type="presParOf" srcId="{4A0FA09E-5822-4F0F-AF5C-9399593CD3B5}" destId="{DAA7FDC9-F7ED-49FB-82A6-553C3E14C1EE}" srcOrd="2" destOrd="0" presId="urn:microsoft.com/office/officeart/2008/layout/LinedList"/>
    <dgm:cxn modelId="{E751E290-C049-433A-B763-822DDD5A95B1}" type="presParOf" srcId="{4A0FA09E-5822-4F0F-AF5C-9399593CD3B5}" destId="{ED1E8852-B01B-4165-B373-2D2AC0F11E0A}" srcOrd="3" destOrd="0" presId="urn:microsoft.com/office/officeart/2008/layout/LinedList"/>
    <dgm:cxn modelId="{B610E11B-B417-42C7-9DE2-A51E0F739287}" type="presParOf" srcId="{ED1E8852-B01B-4165-B373-2D2AC0F11E0A}" destId="{5453773C-BA4F-4FCA-A04E-8AA18D102196}" srcOrd="0" destOrd="0" presId="urn:microsoft.com/office/officeart/2008/layout/LinedList"/>
    <dgm:cxn modelId="{1495D08E-2608-48CF-BAE7-FB3B8EA1F364}" type="presParOf" srcId="{ED1E8852-B01B-4165-B373-2D2AC0F11E0A}" destId="{717696FC-BDA9-42F7-A43E-658BA92F9119}" srcOrd="1" destOrd="0" presId="urn:microsoft.com/office/officeart/2008/layout/LinedList"/>
    <dgm:cxn modelId="{A096E1E1-1783-4352-BA93-B069E36E52EE}" type="presParOf" srcId="{4A0FA09E-5822-4F0F-AF5C-9399593CD3B5}" destId="{D7A7B43A-A95A-438F-B9FE-57BF7A7D2B39}" srcOrd="4" destOrd="0" presId="urn:microsoft.com/office/officeart/2008/layout/LinedList"/>
    <dgm:cxn modelId="{F313972F-BED9-4FD8-A5A8-1B13244A4FFE}" type="presParOf" srcId="{4A0FA09E-5822-4F0F-AF5C-9399593CD3B5}" destId="{48D6F6A6-B786-40F4-9C05-8D8E3DC0F791}" srcOrd="5" destOrd="0" presId="urn:microsoft.com/office/officeart/2008/layout/LinedList"/>
    <dgm:cxn modelId="{F576E116-444E-461B-B8F1-6D8C0CC7589B}" type="presParOf" srcId="{48D6F6A6-B786-40F4-9C05-8D8E3DC0F791}" destId="{56E20AB1-8D54-4FFA-B703-4D49EBE9A8BE}" srcOrd="0" destOrd="0" presId="urn:microsoft.com/office/officeart/2008/layout/LinedList"/>
    <dgm:cxn modelId="{1890F8B8-CCD4-4C1B-85DD-9F2687D6D00E}" type="presParOf" srcId="{48D6F6A6-B786-40F4-9C05-8D8E3DC0F791}" destId="{C54E99F1-55F1-4B34-9836-1D529BB196EA}" srcOrd="1" destOrd="0" presId="urn:microsoft.com/office/officeart/2008/layout/LinedList"/>
    <dgm:cxn modelId="{95849412-89C1-41C3-9946-BD6A35E49FD5}" type="presParOf" srcId="{4A0FA09E-5822-4F0F-AF5C-9399593CD3B5}" destId="{031C453D-8D43-4836-A7C9-73E258733938}" srcOrd="6" destOrd="0" presId="urn:microsoft.com/office/officeart/2008/layout/LinedList"/>
    <dgm:cxn modelId="{8B04A86A-3EFD-4C9A-A969-1C847B53DD88}" type="presParOf" srcId="{4A0FA09E-5822-4F0F-AF5C-9399593CD3B5}" destId="{2442B7EE-FAD9-4710-9E26-7CD3C31F1FEA}" srcOrd="7" destOrd="0" presId="urn:microsoft.com/office/officeart/2008/layout/LinedList"/>
    <dgm:cxn modelId="{1EC62FDC-35E5-4E2E-BFC9-40BCAEB30EA2}" type="presParOf" srcId="{2442B7EE-FAD9-4710-9E26-7CD3C31F1FEA}" destId="{A0CB5AF6-8002-4A32-8D27-2823009CB255}" srcOrd="0" destOrd="0" presId="urn:microsoft.com/office/officeart/2008/layout/LinedList"/>
    <dgm:cxn modelId="{C1AB8B03-0E5B-4E5A-B06E-FAB78B5D8CED}" type="presParOf" srcId="{2442B7EE-FAD9-4710-9E26-7CD3C31F1FEA}" destId="{6A69CCA1-DCC5-4146-868E-E731CD4BC087}" srcOrd="1" destOrd="0" presId="urn:microsoft.com/office/officeart/2008/layout/LinedList"/>
    <dgm:cxn modelId="{189F45EA-F0C3-4C79-AF8A-835896A42069}" type="presParOf" srcId="{4A0FA09E-5822-4F0F-AF5C-9399593CD3B5}" destId="{0DA6C6BC-A6B1-49C3-A838-8ECFEB58E92A}" srcOrd="8" destOrd="0" presId="urn:microsoft.com/office/officeart/2008/layout/LinedList"/>
    <dgm:cxn modelId="{CC4E1E6E-0409-4AB3-8B46-059D7B82BD4E}" type="presParOf" srcId="{4A0FA09E-5822-4F0F-AF5C-9399593CD3B5}" destId="{52A411AD-E725-4BA5-A2A6-F7FAE4D242A9}" srcOrd="9" destOrd="0" presId="urn:microsoft.com/office/officeart/2008/layout/LinedList"/>
    <dgm:cxn modelId="{CF551D28-C933-40D6-8AB7-BFA0BB3B9BF9}" type="presParOf" srcId="{52A411AD-E725-4BA5-A2A6-F7FAE4D242A9}" destId="{4AEA6AFB-977A-45E2-AB8C-132FE1C3120B}" srcOrd="0" destOrd="0" presId="urn:microsoft.com/office/officeart/2008/layout/LinedList"/>
    <dgm:cxn modelId="{BE5D0018-53B8-46EE-A162-6FE685CDD246}" type="presParOf" srcId="{52A411AD-E725-4BA5-A2A6-F7FAE4D242A9}" destId="{08B179B8-0D9C-40D2-AF27-979AC5CCDF5E}"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58ABC47-10CC-4D2F-AC8C-B3536D55EEBF}" type="doc">
      <dgm:prSet loTypeId="urn:microsoft.com/office/officeart/2005/8/layout/matrix3" loCatId="matrix" qsTypeId="urn:microsoft.com/office/officeart/2005/8/quickstyle/simple1" qsCatId="simple" csTypeId="urn:microsoft.com/office/officeart/2005/8/colors/colorful1" csCatId="colorful"/>
      <dgm:spPr/>
      <dgm:t>
        <a:bodyPr/>
        <a:lstStyle/>
        <a:p>
          <a:endParaRPr lang="en-US"/>
        </a:p>
      </dgm:t>
    </dgm:pt>
    <dgm:pt modelId="{938D77B9-F8B2-4DCD-B2B7-38BB6A53090A}">
      <dgm:prSet/>
      <dgm:spPr/>
      <dgm:t>
        <a:bodyPr/>
        <a:lstStyle/>
        <a:p>
          <a:r>
            <a:rPr lang="cs-CZ"/>
            <a:t>Poznání kulturních rozdílů</a:t>
          </a:r>
          <a:endParaRPr lang="en-US"/>
        </a:p>
      </dgm:t>
    </dgm:pt>
    <dgm:pt modelId="{BA99C99C-8961-4392-AFD2-5A3AFE7CBCF5}" type="parTrans" cxnId="{55CBF4CA-CEE0-486B-9BA8-AC611E8EF806}">
      <dgm:prSet/>
      <dgm:spPr/>
      <dgm:t>
        <a:bodyPr/>
        <a:lstStyle/>
        <a:p>
          <a:endParaRPr lang="en-US"/>
        </a:p>
      </dgm:t>
    </dgm:pt>
    <dgm:pt modelId="{CF3A731C-1CD1-49E5-A665-79A4F4E3D897}" type="sibTrans" cxnId="{55CBF4CA-CEE0-486B-9BA8-AC611E8EF806}">
      <dgm:prSet/>
      <dgm:spPr/>
      <dgm:t>
        <a:bodyPr/>
        <a:lstStyle/>
        <a:p>
          <a:endParaRPr lang="en-US"/>
        </a:p>
      </dgm:t>
    </dgm:pt>
    <dgm:pt modelId="{4C15AC60-EBAA-46F1-8BA8-4AD88ABC0BFB}">
      <dgm:prSet/>
      <dgm:spPr/>
      <dgm:t>
        <a:bodyPr/>
        <a:lstStyle/>
        <a:p>
          <a:r>
            <a:rPr lang="cs-CZ"/>
            <a:t>Hodnocení praktických přístupů</a:t>
          </a:r>
          <a:endParaRPr lang="en-US"/>
        </a:p>
      </dgm:t>
    </dgm:pt>
    <dgm:pt modelId="{2518E651-151B-4B60-9B74-B86D868B2EEA}" type="parTrans" cxnId="{BED78CCA-D2D8-4652-864B-0AE23A5A80FB}">
      <dgm:prSet/>
      <dgm:spPr/>
      <dgm:t>
        <a:bodyPr/>
        <a:lstStyle/>
        <a:p>
          <a:endParaRPr lang="en-US"/>
        </a:p>
      </dgm:t>
    </dgm:pt>
    <dgm:pt modelId="{F3B91BC0-8B54-4DD5-B363-0D37F240C291}" type="sibTrans" cxnId="{BED78CCA-D2D8-4652-864B-0AE23A5A80FB}">
      <dgm:prSet/>
      <dgm:spPr/>
      <dgm:t>
        <a:bodyPr/>
        <a:lstStyle/>
        <a:p>
          <a:endParaRPr lang="en-US"/>
        </a:p>
      </dgm:t>
    </dgm:pt>
    <dgm:pt modelId="{52552FF9-1CFA-4782-BF05-F6A5B56DE12D}">
      <dgm:prSet/>
      <dgm:spPr/>
      <dgm:t>
        <a:bodyPr/>
        <a:lstStyle/>
        <a:p>
          <a:r>
            <a:rPr lang="cs-CZ"/>
            <a:t>Sebepoznání </a:t>
          </a:r>
          <a:endParaRPr lang="en-US"/>
        </a:p>
      </dgm:t>
    </dgm:pt>
    <dgm:pt modelId="{BAEABD8C-4416-4C5D-93F0-95D5D9447F22}" type="parTrans" cxnId="{388CF066-6E26-4A02-962E-C398E13C5156}">
      <dgm:prSet/>
      <dgm:spPr/>
      <dgm:t>
        <a:bodyPr/>
        <a:lstStyle/>
        <a:p>
          <a:endParaRPr lang="en-US"/>
        </a:p>
      </dgm:t>
    </dgm:pt>
    <dgm:pt modelId="{04407487-4210-4D8D-8EE3-F2D1D3234B4E}" type="sibTrans" cxnId="{388CF066-6E26-4A02-962E-C398E13C5156}">
      <dgm:prSet/>
      <dgm:spPr/>
      <dgm:t>
        <a:bodyPr/>
        <a:lstStyle/>
        <a:p>
          <a:endParaRPr lang="en-US"/>
        </a:p>
      </dgm:t>
    </dgm:pt>
    <dgm:pt modelId="{F905EE17-8167-4097-9568-B5D4107B0228}">
      <dgm:prSet/>
      <dgm:spPr/>
      <dgm:t>
        <a:bodyPr/>
        <a:lstStyle/>
        <a:p>
          <a:r>
            <a:rPr lang="cs-CZ"/>
            <a:t>Úloha sociologie ve společnosti</a:t>
          </a:r>
          <a:endParaRPr lang="en-US"/>
        </a:p>
      </dgm:t>
    </dgm:pt>
    <dgm:pt modelId="{BD4CDCC9-765F-4680-92C5-44FF0E6EC4C8}" type="parTrans" cxnId="{750746B5-DF50-48C7-89C1-0A2C36D16D32}">
      <dgm:prSet/>
      <dgm:spPr/>
      <dgm:t>
        <a:bodyPr/>
        <a:lstStyle/>
        <a:p>
          <a:endParaRPr lang="en-US"/>
        </a:p>
      </dgm:t>
    </dgm:pt>
    <dgm:pt modelId="{44C4FEEA-1138-4595-9178-5CA13733FF2B}" type="sibTrans" cxnId="{750746B5-DF50-48C7-89C1-0A2C36D16D32}">
      <dgm:prSet/>
      <dgm:spPr/>
      <dgm:t>
        <a:bodyPr/>
        <a:lstStyle/>
        <a:p>
          <a:endParaRPr lang="en-US"/>
        </a:p>
      </dgm:t>
    </dgm:pt>
    <dgm:pt modelId="{3936C1B7-029D-4C24-8BD8-1166D91E2CE7}" type="pres">
      <dgm:prSet presAssocID="{658ABC47-10CC-4D2F-AC8C-B3536D55EEBF}" presName="matrix" presStyleCnt="0">
        <dgm:presLayoutVars>
          <dgm:chMax val="1"/>
          <dgm:dir/>
          <dgm:resizeHandles val="exact"/>
        </dgm:presLayoutVars>
      </dgm:prSet>
      <dgm:spPr/>
    </dgm:pt>
    <dgm:pt modelId="{739DB148-CDEF-4F2F-82E8-26CE1E18330A}" type="pres">
      <dgm:prSet presAssocID="{658ABC47-10CC-4D2F-AC8C-B3536D55EEBF}" presName="diamond" presStyleLbl="bgShp" presStyleIdx="0" presStyleCnt="1"/>
      <dgm:spPr/>
    </dgm:pt>
    <dgm:pt modelId="{C3F702B6-E8AF-46ED-8DB6-2EB6C001B601}" type="pres">
      <dgm:prSet presAssocID="{658ABC47-10CC-4D2F-AC8C-B3536D55EEBF}" presName="quad1" presStyleLbl="node1" presStyleIdx="0" presStyleCnt="4">
        <dgm:presLayoutVars>
          <dgm:chMax val="0"/>
          <dgm:chPref val="0"/>
          <dgm:bulletEnabled val="1"/>
        </dgm:presLayoutVars>
      </dgm:prSet>
      <dgm:spPr/>
    </dgm:pt>
    <dgm:pt modelId="{EF051D3A-B956-414A-948A-2252F96BF912}" type="pres">
      <dgm:prSet presAssocID="{658ABC47-10CC-4D2F-AC8C-B3536D55EEBF}" presName="quad2" presStyleLbl="node1" presStyleIdx="1" presStyleCnt="4">
        <dgm:presLayoutVars>
          <dgm:chMax val="0"/>
          <dgm:chPref val="0"/>
          <dgm:bulletEnabled val="1"/>
        </dgm:presLayoutVars>
      </dgm:prSet>
      <dgm:spPr/>
    </dgm:pt>
    <dgm:pt modelId="{A246CB65-44A5-4858-BD29-BAED88129596}" type="pres">
      <dgm:prSet presAssocID="{658ABC47-10CC-4D2F-AC8C-B3536D55EEBF}" presName="quad3" presStyleLbl="node1" presStyleIdx="2" presStyleCnt="4">
        <dgm:presLayoutVars>
          <dgm:chMax val="0"/>
          <dgm:chPref val="0"/>
          <dgm:bulletEnabled val="1"/>
        </dgm:presLayoutVars>
      </dgm:prSet>
      <dgm:spPr/>
    </dgm:pt>
    <dgm:pt modelId="{E425B60E-E612-4102-B6E6-1E836B717A36}" type="pres">
      <dgm:prSet presAssocID="{658ABC47-10CC-4D2F-AC8C-B3536D55EEBF}" presName="quad4" presStyleLbl="node1" presStyleIdx="3" presStyleCnt="4">
        <dgm:presLayoutVars>
          <dgm:chMax val="0"/>
          <dgm:chPref val="0"/>
          <dgm:bulletEnabled val="1"/>
        </dgm:presLayoutVars>
      </dgm:prSet>
      <dgm:spPr/>
    </dgm:pt>
  </dgm:ptLst>
  <dgm:cxnLst>
    <dgm:cxn modelId="{899A610C-7ECF-41DC-92DF-23A477AFB490}" type="presOf" srcId="{F905EE17-8167-4097-9568-B5D4107B0228}" destId="{E425B60E-E612-4102-B6E6-1E836B717A36}" srcOrd="0" destOrd="0" presId="urn:microsoft.com/office/officeart/2005/8/layout/matrix3"/>
    <dgm:cxn modelId="{F0F7C331-B945-4BF4-AAC7-B674E05B90BC}" type="presOf" srcId="{52552FF9-1CFA-4782-BF05-F6A5B56DE12D}" destId="{A246CB65-44A5-4858-BD29-BAED88129596}" srcOrd="0" destOrd="0" presId="urn:microsoft.com/office/officeart/2005/8/layout/matrix3"/>
    <dgm:cxn modelId="{3E84B85B-A5A1-4FD8-BAF3-0E16E3594FC8}" type="presOf" srcId="{658ABC47-10CC-4D2F-AC8C-B3536D55EEBF}" destId="{3936C1B7-029D-4C24-8BD8-1166D91E2CE7}" srcOrd="0" destOrd="0" presId="urn:microsoft.com/office/officeart/2005/8/layout/matrix3"/>
    <dgm:cxn modelId="{388CF066-6E26-4A02-962E-C398E13C5156}" srcId="{658ABC47-10CC-4D2F-AC8C-B3536D55EEBF}" destId="{52552FF9-1CFA-4782-BF05-F6A5B56DE12D}" srcOrd="2" destOrd="0" parTransId="{BAEABD8C-4416-4C5D-93F0-95D5D9447F22}" sibTransId="{04407487-4210-4D8D-8EE3-F2D1D3234B4E}"/>
    <dgm:cxn modelId="{E0E9F45A-F51B-4E39-954C-85CAB6787002}" type="presOf" srcId="{4C15AC60-EBAA-46F1-8BA8-4AD88ABC0BFB}" destId="{EF051D3A-B956-414A-948A-2252F96BF912}" srcOrd="0" destOrd="0" presId="urn:microsoft.com/office/officeart/2005/8/layout/matrix3"/>
    <dgm:cxn modelId="{750746B5-DF50-48C7-89C1-0A2C36D16D32}" srcId="{658ABC47-10CC-4D2F-AC8C-B3536D55EEBF}" destId="{F905EE17-8167-4097-9568-B5D4107B0228}" srcOrd="3" destOrd="0" parTransId="{BD4CDCC9-765F-4680-92C5-44FF0E6EC4C8}" sibTransId="{44C4FEEA-1138-4595-9178-5CA13733FF2B}"/>
    <dgm:cxn modelId="{FA50A3BD-0C68-4AA4-9A1C-282686789D60}" type="presOf" srcId="{938D77B9-F8B2-4DCD-B2B7-38BB6A53090A}" destId="{C3F702B6-E8AF-46ED-8DB6-2EB6C001B601}" srcOrd="0" destOrd="0" presId="urn:microsoft.com/office/officeart/2005/8/layout/matrix3"/>
    <dgm:cxn modelId="{BED78CCA-D2D8-4652-864B-0AE23A5A80FB}" srcId="{658ABC47-10CC-4D2F-AC8C-B3536D55EEBF}" destId="{4C15AC60-EBAA-46F1-8BA8-4AD88ABC0BFB}" srcOrd="1" destOrd="0" parTransId="{2518E651-151B-4B60-9B74-B86D868B2EEA}" sibTransId="{F3B91BC0-8B54-4DD5-B363-0D37F240C291}"/>
    <dgm:cxn modelId="{55CBF4CA-CEE0-486B-9BA8-AC611E8EF806}" srcId="{658ABC47-10CC-4D2F-AC8C-B3536D55EEBF}" destId="{938D77B9-F8B2-4DCD-B2B7-38BB6A53090A}" srcOrd="0" destOrd="0" parTransId="{BA99C99C-8961-4392-AFD2-5A3AFE7CBCF5}" sibTransId="{CF3A731C-1CD1-49E5-A665-79A4F4E3D897}"/>
    <dgm:cxn modelId="{FD5CD616-D7B6-4934-A08E-B84CFAE13566}" type="presParOf" srcId="{3936C1B7-029D-4C24-8BD8-1166D91E2CE7}" destId="{739DB148-CDEF-4F2F-82E8-26CE1E18330A}" srcOrd="0" destOrd="0" presId="urn:microsoft.com/office/officeart/2005/8/layout/matrix3"/>
    <dgm:cxn modelId="{26462B9A-4AC5-44F6-A2B3-9812C6919879}" type="presParOf" srcId="{3936C1B7-029D-4C24-8BD8-1166D91E2CE7}" destId="{C3F702B6-E8AF-46ED-8DB6-2EB6C001B601}" srcOrd="1" destOrd="0" presId="urn:microsoft.com/office/officeart/2005/8/layout/matrix3"/>
    <dgm:cxn modelId="{13294958-753F-433B-ACBD-D402B436416A}" type="presParOf" srcId="{3936C1B7-029D-4C24-8BD8-1166D91E2CE7}" destId="{EF051D3A-B956-414A-948A-2252F96BF912}" srcOrd="2" destOrd="0" presId="urn:microsoft.com/office/officeart/2005/8/layout/matrix3"/>
    <dgm:cxn modelId="{90036382-68F9-41CD-B76C-000AD68E89E4}" type="presParOf" srcId="{3936C1B7-029D-4C24-8BD8-1166D91E2CE7}" destId="{A246CB65-44A5-4858-BD29-BAED88129596}" srcOrd="3" destOrd="0" presId="urn:microsoft.com/office/officeart/2005/8/layout/matrix3"/>
    <dgm:cxn modelId="{134257DC-C8A2-4DE6-93DB-797ED1174A6E}" type="presParOf" srcId="{3936C1B7-029D-4C24-8BD8-1166D91E2CE7}" destId="{E425B60E-E612-4102-B6E6-1E836B717A36}" srcOrd="4" destOrd="0" presId="urn:microsoft.com/office/officeart/2005/8/layout/matrix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6A624601-1E85-4078-81EA-68697BBEFAA1}">
      <dgm:prSet/>
      <dgm:spPr/>
      <dgm:t>
        <a:bodyPr/>
        <a:lstStyle/>
        <a:p>
          <a:r>
            <a:rPr lang="cs-CZ" dirty="0"/>
            <a:t>Sociologický přístup</a:t>
          </a:r>
          <a:endParaRPr lang="en-US" dirty="0"/>
        </a:p>
      </dgm:t>
    </dgm:pt>
    <dgm:pt modelId="{FD994E45-7A4B-457F-87B7-6ABEB7315859}" type="parTrans" cxnId="{316BE021-DA53-4FB7-8200-DEB3505691C2}">
      <dgm:prSet/>
      <dgm:spPr/>
      <dgm:t>
        <a:bodyPr/>
        <a:lstStyle/>
        <a:p>
          <a:endParaRPr lang="en-US"/>
        </a:p>
      </dgm:t>
    </dgm:pt>
    <dgm:pt modelId="{CB360323-8116-4BC9-B8C9-6C9CFD556FFC}" type="sibTrans" cxnId="{316BE021-DA53-4FB7-8200-DEB3505691C2}">
      <dgm:prSet/>
      <dgm:spPr/>
      <dgm:t>
        <a:bodyPr/>
        <a:lstStyle/>
        <a:p>
          <a:endParaRPr lang="en-US"/>
        </a:p>
      </dgm:t>
    </dgm:pt>
    <dgm:pt modelId="{751B091E-3CDE-4E95-9396-2530BF01AC21}">
      <dgm:prSet/>
      <dgm:spPr/>
      <dgm:t>
        <a:bodyPr/>
        <a:lstStyle/>
        <a:p>
          <a:r>
            <a:rPr lang="cs-CZ" dirty="0"/>
            <a:t>Sociologická imaginace</a:t>
          </a:r>
          <a:endParaRPr lang="en-US" dirty="0"/>
        </a:p>
      </dgm:t>
    </dgm:pt>
    <dgm:pt modelId="{F9B5623C-FB96-47AE-B6D0-F5230BF9E25E}" type="parTrans" cxnId="{7660C0D3-A52F-44B6-9CE0-A53DEAB5C7B1}">
      <dgm:prSet/>
      <dgm:spPr/>
      <dgm:t>
        <a:bodyPr/>
        <a:lstStyle/>
        <a:p>
          <a:endParaRPr lang="en-US"/>
        </a:p>
      </dgm:t>
    </dgm:pt>
    <dgm:pt modelId="{A21BA192-C910-465C-8996-E24CBA08AE1D}" type="sibTrans" cxnId="{7660C0D3-A52F-44B6-9CE0-A53DEAB5C7B1}">
      <dgm:prSet/>
      <dgm:spPr/>
      <dgm:t>
        <a:bodyPr/>
        <a:lstStyle/>
        <a:p>
          <a:endParaRPr lang="en-US"/>
        </a:p>
      </dgm:t>
    </dgm:pt>
    <dgm:pt modelId="{8CB9DAB8-76A9-4885-BBAF-1A703909385A}">
      <dgm:prSet/>
      <dgm:spPr/>
      <dgm:t>
        <a:bodyPr/>
        <a:lstStyle/>
        <a:p>
          <a:r>
            <a:rPr lang="cs-CZ" dirty="0"/>
            <a:t>Nejznámější představitelé</a:t>
          </a:r>
          <a:endParaRPr lang="en-US" dirty="0"/>
        </a:p>
      </dgm:t>
    </dgm:pt>
    <dgm:pt modelId="{5C4BC323-D3DE-4799-BE6E-BD16FDC27CA9}" type="parTrans" cxnId="{115E2E21-D198-44F3-A0C8-1B554B23B538}">
      <dgm:prSet/>
      <dgm:spPr/>
      <dgm:t>
        <a:bodyPr/>
        <a:lstStyle/>
        <a:p>
          <a:endParaRPr lang="en-US"/>
        </a:p>
      </dgm:t>
    </dgm:pt>
    <dgm:pt modelId="{4F6CC271-2421-478D-8E46-8EF25018A06F}" type="sibTrans" cxnId="{115E2E21-D198-44F3-A0C8-1B554B23B538}">
      <dgm:prSet/>
      <dgm:spPr/>
      <dgm:t>
        <a:bodyPr/>
        <a:lstStyle/>
        <a:p>
          <a:endParaRPr lang="en-US"/>
        </a:p>
      </dgm:t>
    </dgm:pt>
    <dgm:pt modelId="{213DD231-E74D-4857-B05A-C70D1CB67527}">
      <dgm:prSet/>
      <dgm:spPr/>
      <dgm:t>
        <a:bodyPr/>
        <a:lstStyle/>
        <a:p>
          <a:r>
            <a:rPr lang="cs-CZ" dirty="0"/>
            <a:t>K čemu je sociologie?</a:t>
          </a:r>
          <a:endParaRPr lang="en-US" dirty="0"/>
        </a:p>
      </dgm:t>
    </dgm:pt>
    <dgm:pt modelId="{8BB38613-0EC4-44B2-A7DE-C2EB38BCA569}" type="parTrans" cxnId="{CF8E92F5-0F22-4B05-BBF5-6320D918BB4A}">
      <dgm:prSet/>
      <dgm:spPr/>
      <dgm:t>
        <a:bodyPr/>
        <a:lstStyle/>
        <a:p>
          <a:endParaRPr lang="en-US"/>
        </a:p>
      </dgm:t>
    </dgm:pt>
    <dgm:pt modelId="{C56C8652-4795-4498-82CA-7BFF2949CE1D}" type="sibTrans" cxnId="{CF8E92F5-0F22-4B05-BBF5-6320D918BB4A}">
      <dgm:prSet/>
      <dgm:spPr/>
      <dgm:t>
        <a:bodyPr/>
        <a:lstStyle/>
        <a:p>
          <a:endParaRPr lang="en-US"/>
        </a:p>
      </dgm:t>
    </dgm:pt>
    <dgm:pt modelId="{5DA20C5D-0A19-4DA6-9346-ED499F1A02DA}">
      <dgm:prSet/>
      <dgm:spPr/>
      <dgm:t>
        <a:bodyPr/>
        <a:lstStyle/>
        <a:p>
          <a:r>
            <a:rPr lang="cs-CZ" dirty="0"/>
            <a:t>Sociologie ve společnosti</a:t>
          </a:r>
          <a:endParaRPr lang="en-US" dirty="0"/>
        </a:p>
      </dgm:t>
    </dgm:pt>
    <dgm:pt modelId="{089371E2-069C-459D-B701-74E4B3505727}" type="parTrans" cxnId="{C008B63B-8017-473D-9751-276446174285}">
      <dgm:prSet/>
      <dgm:spPr/>
      <dgm:t>
        <a:bodyPr/>
        <a:lstStyle/>
        <a:p>
          <a:endParaRPr lang="en-US"/>
        </a:p>
      </dgm:t>
    </dgm:pt>
    <dgm:pt modelId="{3194B844-E82D-4029-9854-97B486ACBD15}" type="sibTrans" cxnId="{C008B63B-8017-473D-9751-276446174285}">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D5F4B325-EC0B-40D4-9DDC-BF07EC4FEAC5}" type="pres">
      <dgm:prSet presAssocID="{6A624601-1E85-4078-81EA-68697BBEFAA1}" presName="node" presStyleLbl="node1" presStyleIdx="0" presStyleCnt="5">
        <dgm:presLayoutVars>
          <dgm:bulletEnabled val="1"/>
        </dgm:presLayoutVars>
      </dgm:prSet>
      <dgm:spPr/>
    </dgm:pt>
    <dgm:pt modelId="{61D915CF-665E-4C14-ACF3-5FA101D5AF53}" type="pres">
      <dgm:prSet presAssocID="{CB360323-8116-4BC9-B8C9-6C9CFD556FFC}" presName="sibTrans" presStyleCnt="0"/>
      <dgm:spPr/>
    </dgm:pt>
    <dgm:pt modelId="{E2468386-C335-4BFC-950F-95E6EB604063}" type="pres">
      <dgm:prSet presAssocID="{751B091E-3CDE-4E95-9396-2530BF01AC21}" presName="node" presStyleLbl="node1" presStyleIdx="1" presStyleCnt="5">
        <dgm:presLayoutVars>
          <dgm:bulletEnabled val="1"/>
        </dgm:presLayoutVars>
      </dgm:prSet>
      <dgm:spPr/>
    </dgm:pt>
    <dgm:pt modelId="{29ACC9B3-D5BE-4490-96D5-13E1E866F1ED}" type="pres">
      <dgm:prSet presAssocID="{A21BA192-C910-465C-8996-E24CBA08AE1D}" presName="sibTrans" presStyleCnt="0"/>
      <dgm:spPr/>
    </dgm:pt>
    <dgm:pt modelId="{3DB4EB65-E633-46C6-A358-F1DBF15E0B6F}" type="pres">
      <dgm:prSet presAssocID="{8CB9DAB8-76A9-4885-BBAF-1A703909385A}" presName="node" presStyleLbl="node1" presStyleIdx="2" presStyleCnt="5">
        <dgm:presLayoutVars>
          <dgm:bulletEnabled val="1"/>
        </dgm:presLayoutVars>
      </dgm:prSet>
      <dgm:spPr/>
    </dgm:pt>
    <dgm:pt modelId="{EB5D19FE-6206-40AE-9B2C-58DEF705EC01}" type="pres">
      <dgm:prSet presAssocID="{4F6CC271-2421-478D-8E46-8EF25018A06F}" presName="sibTrans" presStyleCnt="0"/>
      <dgm:spPr/>
    </dgm:pt>
    <dgm:pt modelId="{EA4DBE9E-8A62-47FB-AE17-7DE0DE58453A}" type="pres">
      <dgm:prSet presAssocID="{213DD231-E74D-4857-B05A-C70D1CB67527}" presName="node" presStyleLbl="node1" presStyleIdx="3" presStyleCnt="5">
        <dgm:presLayoutVars>
          <dgm:bulletEnabled val="1"/>
        </dgm:presLayoutVars>
      </dgm:prSet>
      <dgm:spPr/>
    </dgm:pt>
    <dgm:pt modelId="{A09DB584-FF52-4EBB-BD49-650114A70893}" type="pres">
      <dgm:prSet presAssocID="{C56C8652-4795-4498-82CA-7BFF2949CE1D}" presName="sibTrans" presStyleCnt="0"/>
      <dgm:spPr/>
    </dgm:pt>
    <dgm:pt modelId="{0C76AEB1-5A45-4544-AC50-8D6827D7F2F4}" type="pres">
      <dgm:prSet presAssocID="{5DA20C5D-0A19-4DA6-9346-ED499F1A02DA}" presName="node" presStyleLbl="node1" presStyleIdx="4" presStyleCnt="5">
        <dgm:presLayoutVars>
          <dgm:bulletEnabled val="1"/>
        </dgm:presLayoutVars>
      </dgm:prSet>
      <dgm:spPr/>
    </dgm:pt>
  </dgm:ptLst>
  <dgm:cxnLst>
    <dgm:cxn modelId="{115E2E21-D198-44F3-A0C8-1B554B23B538}" srcId="{AEB335A6-5933-4E6E-B030-854C0E34B821}" destId="{8CB9DAB8-76A9-4885-BBAF-1A703909385A}" srcOrd="2" destOrd="0" parTransId="{5C4BC323-D3DE-4799-BE6E-BD16FDC27CA9}" sibTransId="{4F6CC271-2421-478D-8E46-8EF25018A06F}"/>
    <dgm:cxn modelId="{316BE021-DA53-4FB7-8200-DEB3505691C2}" srcId="{AEB335A6-5933-4E6E-B030-854C0E34B821}" destId="{6A624601-1E85-4078-81EA-68697BBEFAA1}" srcOrd="0" destOrd="0" parTransId="{FD994E45-7A4B-457F-87B7-6ABEB7315859}" sibTransId="{CB360323-8116-4BC9-B8C9-6C9CFD556FFC}"/>
    <dgm:cxn modelId="{C008B63B-8017-473D-9751-276446174285}" srcId="{AEB335A6-5933-4E6E-B030-854C0E34B821}" destId="{5DA20C5D-0A19-4DA6-9346-ED499F1A02DA}" srcOrd="4" destOrd="0" parTransId="{089371E2-069C-459D-B701-74E4B3505727}" sibTransId="{3194B844-E82D-4029-9854-97B486ACBD15}"/>
    <dgm:cxn modelId="{9BE5B464-524C-4910-9B65-D55AE813DA20}" type="presOf" srcId="{8CB9DAB8-76A9-4885-BBAF-1A703909385A}" destId="{3DB4EB65-E633-46C6-A358-F1DBF15E0B6F}" srcOrd="0" destOrd="0" presId="urn:microsoft.com/office/officeart/2005/8/layout/default"/>
    <dgm:cxn modelId="{B6600F76-9D3D-486F-B8B5-D7947FB0F9CF}" type="presOf" srcId="{5DA20C5D-0A19-4DA6-9346-ED499F1A02DA}" destId="{0C76AEB1-5A45-4544-AC50-8D6827D7F2F4}"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B4D9D3CD-3A7B-49CC-8B5C-4D9FF1DEB44D}" type="presOf" srcId="{6A624601-1E85-4078-81EA-68697BBEFAA1}" destId="{D5F4B325-EC0B-40D4-9DDC-BF07EC4FEAC5}" srcOrd="0" destOrd="0" presId="urn:microsoft.com/office/officeart/2005/8/layout/default"/>
    <dgm:cxn modelId="{7660C0D3-A52F-44B6-9CE0-A53DEAB5C7B1}" srcId="{AEB335A6-5933-4E6E-B030-854C0E34B821}" destId="{751B091E-3CDE-4E95-9396-2530BF01AC21}" srcOrd="1" destOrd="0" parTransId="{F9B5623C-FB96-47AE-B6D0-F5230BF9E25E}" sibTransId="{A21BA192-C910-465C-8996-E24CBA08AE1D}"/>
    <dgm:cxn modelId="{9A0161EB-11FD-4654-B98F-CFA6E99A9E93}" type="presOf" srcId="{751B091E-3CDE-4E95-9396-2530BF01AC21}" destId="{E2468386-C335-4BFC-950F-95E6EB604063}" srcOrd="0" destOrd="0" presId="urn:microsoft.com/office/officeart/2005/8/layout/default"/>
    <dgm:cxn modelId="{CF8E92F5-0F22-4B05-BBF5-6320D918BB4A}" srcId="{AEB335A6-5933-4E6E-B030-854C0E34B821}" destId="{213DD231-E74D-4857-B05A-C70D1CB67527}" srcOrd="3" destOrd="0" parTransId="{8BB38613-0EC4-44B2-A7DE-C2EB38BCA569}" sibTransId="{C56C8652-4795-4498-82CA-7BFF2949CE1D}"/>
    <dgm:cxn modelId="{861251FF-6A20-4AA2-81F5-9D66D19731DD}" type="presOf" srcId="{213DD231-E74D-4857-B05A-C70D1CB67527}" destId="{EA4DBE9E-8A62-47FB-AE17-7DE0DE58453A}" srcOrd="0" destOrd="0" presId="urn:microsoft.com/office/officeart/2005/8/layout/default"/>
    <dgm:cxn modelId="{5BCC50A4-8B88-4AA4-834D-AC7018765440}" type="presParOf" srcId="{C4285EDB-954F-4B95-ADC1-70ACB7114A75}" destId="{D5F4B325-EC0B-40D4-9DDC-BF07EC4FEAC5}" srcOrd="0" destOrd="0" presId="urn:microsoft.com/office/officeart/2005/8/layout/default"/>
    <dgm:cxn modelId="{72F8C330-3D97-4646-B7B3-9B7AF42AD3BC}" type="presParOf" srcId="{C4285EDB-954F-4B95-ADC1-70ACB7114A75}" destId="{61D915CF-665E-4C14-ACF3-5FA101D5AF53}" srcOrd="1" destOrd="0" presId="urn:microsoft.com/office/officeart/2005/8/layout/default"/>
    <dgm:cxn modelId="{267EA55A-09DD-4B86-BE6C-72DF5C162D56}" type="presParOf" srcId="{C4285EDB-954F-4B95-ADC1-70ACB7114A75}" destId="{E2468386-C335-4BFC-950F-95E6EB604063}" srcOrd="2" destOrd="0" presId="urn:microsoft.com/office/officeart/2005/8/layout/default"/>
    <dgm:cxn modelId="{0C0657C2-59EF-40A6-9222-459FB2E13D3D}" type="presParOf" srcId="{C4285EDB-954F-4B95-ADC1-70ACB7114A75}" destId="{29ACC9B3-D5BE-4490-96D5-13E1E866F1ED}" srcOrd="3" destOrd="0" presId="urn:microsoft.com/office/officeart/2005/8/layout/default"/>
    <dgm:cxn modelId="{AF3FE621-E932-4441-9667-C9C66337E545}" type="presParOf" srcId="{C4285EDB-954F-4B95-ADC1-70ACB7114A75}" destId="{3DB4EB65-E633-46C6-A358-F1DBF15E0B6F}" srcOrd="4" destOrd="0" presId="urn:microsoft.com/office/officeart/2005/8/layout/default"/>
    <dgm:cxn modelId="{62172AFD-BD0D-4F8E-AE2D-76925AE87A6D}" type="presParOf" srcId="{C4285EDB-954F-4B95-ADC1-70ACB7114A75}" destId="{EB5D19FE-6206-40AE-9B2C-58DEF705EC01}" srcOrd="5" destOrd="0" presId="urn:microsoft.com/office/officeart/2005/8/layout/default"/>
    <dgm:cxn modelId="{F1B9D426-F86E-4DAC-A747-D0E2FAB76246}" type="presParOf" srcId="{C4285EDB-954F-4B95-ADC1-70ACB7114A75}" destId="{EA4DBE9E-8A62-47FB-AE17-7DE0DE58453A}" srcOrd="6" destOrd="0" presId="urn:microsoft.com/office/officeart/2005/8/layout/default"/>
    <dgm:cxn modelId="{6D325AA1-B61A-4D4C-AAFD-9D5D189FF831}" type="presParOf" srcId="{C4285EDB-954F-4B95-ADC1-70ACB7114A75}" destId="{A09DB584-FF52-4EBB-BD49-650114A70893}" srcOrd="7" destOrd="0" presId="urn:microsoft.com/office/officeart/2005/8/layout/default"/>
    <dgm:cxn modelId="{904B66B8-4F3B-45F5-9B8D-8EB6037330F0}" type="presParOf" srcId="{C4285EDB-954F-4B95-ADC1-70ACB7114A75}" destId="{0C76AEB1-5A45-4544-AC50-8D6827D7F2F4}"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703"/>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703"/>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Sociologický přístup</a:t>
          </a:r>
          <a:endParaRPr lang="en-US" sz="4000" kern="1200" dirty="0"/>
        </a:p>
      </dsp:txBody>
      <dsp:txXfrm>
        <a:off x="0" y="703"/>
        <a:ext cx="6373813" cy="1151608"/>
      </dsp:txXfrm>
    </dsp:sp>
    <dsp:sp modelId="{DAA7FDC9-F7ED-49FB-82A6-553C3E14C1EE}">
      <dsp:nvSpPr>
        <dsp:cNvPr id="0" name=""/>
        <dsp:cNvSpPr/>
      </dsp:nvSpPr>
      <dsp:spPr>
        <a:xfrm>
          <a:off x="0" y="1152311"/>
          <a:ext cx="6373813" cy="0"/>
        </a:xfrm>
        <a:prstGeom prst="line">
          <a:avLst/>
        </a:prstGeom>
        <a:solidFill>
          <a:schemeClr val="accent2">
            <a:hueOff val="1923220"/>
            <a:satOff val="2051"/>
            <a:lumOff val="638"/>
            <a:alphaOff val="0"/>
          </a:schemeClr>
        </a:solidFill>
        <a:ln w="12700" cap="flat" cmpd="sng" algn="ctr">
          <a:solidFill>
            <a:schemeClr val="accent2">
              <a:hueOff val="1923220"/>
              <a:satOff val="2051"/>
              <a:lumOff val="63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53773C-BA4F-4FCA-A04E-8AA18D102196}">
      <dsp:nvSpPr>
        <dsp:cNvPr id="0" name=""/>
        <dsp:cNvSpPr/>
      </dsp:nvSpPr>
      <dsp:spPr>
        <a:xfrm>
          <a:off x="0" y="1152311"/>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Sociologická imaginace</a:t>
          </a:r>
          <a:endParaRPr lang="en-US" sz="4000" kern="1200" dirty="0"/>
        </a:p>
      </dsp:txBody>
      <dsp:txXfrm>
        <a:off x="0" y="1152311"/>
        <a:ext cx="6373813" cy="1151608"/>
      </dsp:txXfrm>
    </dsp:sp>
    <dsp:sp modelId="{D7A7B43A-A95A-438F-B9FE-57BF7A7D2B39}">
      <dsp:nvSpPr>
        <dsp:cNvPr id="0" name=""/>
        <dsp:cNvSpPr/>
      </dsp:nvSpPr>
      <dsp:spPr>
        <a:xfrm>
          <a:off x="0" y="2303920"/>
          <a:ext cx="6373813" cy="0"/>
        </a:xfrm>
        <a:prstGeom prst="line">
          <a:avLst/>
        </a:prstGeom>
        <a:solidFill>
          <a:schemeClr val="accent2">
            <a:hueOff val="3846440"/>
            <a:satOff val="4103"/>
            <a:lumOff val="1275"/>
            <a:alphaOff val="0"/>
          </a:schemeClr>
        </a:solidFill>
        <a:ln w="12700" cap="flat" cmpd="sng" algn="ctr">
          <a:solidFill>
            <a:schemeClr val="accent2">
              <a:hueOff val="3846440"/>
              <a:satOff val="4103"/>
              <a:lumOff val="127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6E20AB1-8D54-4FFA-B703-4D49EBE9A8BE}">
      <dsp:nvSpPr>
        <dsp:cNvPr id="0" name=""/>
        <dsp:cNvSpPr/>
      </dsp:nvSpPr>
      <dsp:spPr>
        <a:xfrm>
          <a:off x="0" y="2303920"/>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Nejznámější představitelé</a:t>
          </a:r>
          <a:endParaRPr lang="en-US" sz="4000" kern="1200" dirty="0"/>
        </a:p>
      </dsp:txBody>
      <dsp:txXfrm>
        <a:off x="0" y="2303920"/>
        <a:ext cx="6373813" cy="1151608"/>
      </dsp:txXfrm>
    </dsp:sp>
    <dsp:sp modelId="{031C453D-8D43-4836-A7C9-73E258733938}">
      <dsp:nvSpPr>
        <dsp:cNvPr id="0" name=""/>
        <dsp:cNvSpPr/>
      </dsp:nvSpPr>
      <dsp:spPr>
        <a:xfrm>
          <a:off x="0" y="3455529"/>
          <a:ext cx="6373813" cy="0"/>
        </a:xfrm>
        <a:prstGeom prst="line">
          <a:avLst/>
        </a:prstGeom>
        <a:solidFill>
          <a:schemeClr val="accent2">
            <a:hueOff val="5769660"/>
            <a:satOff val="6154"/>
            <a:lumOff val="1913"/>
            <a:alphaOff val="0"/>
          </a:schemeClr>
        </a:solidFill>
        <a:ln w="12700" cap="flat" cmpd="sng" algn="ctr">
          <a:solidFill>
            <a:schemeClr val="accent2">
              <a:hueOff val="5769660"/>
              <a:satOff val="6154"/>
              <a:lumOff val="191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0CB5AF6-8002-4A32-8D27-2823009CB255}">
      <dsp:nvSpPr>
        <dsp:cNvPr id="0" name=""/>
        <dsp:cNvSpPr/>
      </dsp:nvSpPr>
      <dsp:spPr>
        <a:xfrm>
          <a:off x="0" y="3455529"/>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K čemu je sociologie?</a:t>
          </a:r>
          <a:endParaRPr lang="en-US" sz="4000" kern="1200" dirty="0"/>
        </a:p>
      </dsp:txBody>
      <dsp:txXfrm>
        <a:off x="0" y="3455529"/>
        <a:ext cx="6373813" cy="1151608"/>
      </dsp:txXfrm>
    </dsp:sp>
    <dsp:sp modelId="{0DA6C6BC-A6B1-49C3-A838-8ECFEB58E92A}">
      <dsp:nvSpPr>
        <dsp:cNvPr id="0" name=""/>
        <dsp:cNvSpPr/>
      </dsp:nvSpPr>
      <dsp:spPr>
        <a:xfrm>
          <a:off x="0" y="4607138"/>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AEA6AFB-977A-45E2-AB8C-132FE1C3120B}">
      <dsp:nvSpPr>
        <dsp:cNvPr id="0" name=""/>
        <dsp:cNvSpPr/>
      </dsp:nvSpPr>
      <dsp:spPr>
        <a:xfrm>
          <a:off x="0" y="4607138"/>
          <a:ext cx="6373813" cy="11516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Sociologie ve společnosti</a:t>
          </a:r>
          <a:endParaRPr lang="en-US" sz="4000" kern="1200" dirty="0"/>
        </a:p>
      </dsp:txBody>
      <dsp:txXfrm>
        <a:off x="0" y="4607138"/>
        <a:ext cx="6373813" cy="115160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9DB148-CDEF-4F2F-82E8-26CE1E18330A}">
      <dsp:nvSpPr>
        <dsp:cNvPr id="0" name=""/>
        <dsp:cNvSpPr/>
      </dsp:nvSpPr>
      <dsp:spPr>
        <a:xfrm>
          <a:off x="0" y="629443"/>
          <a:ext cx="4500563" cy="4500563"/>
        </a:xfrm>
        <a:prstGeom prst="diamond">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3F702B6-E8AF-46ED-8DB6-2EB6C001B601}">
      <dsp:nvSpPr>
        <dsp:cNvPr id="0" name=""/>
        <dsp:cNvSpPr/>
      </dsp:nvSpPr>
      <dsp:spPr>
        <a:xfrm>
          <a:off x="427553" y="1056996"/>
          <a:ext cx="1755219" cy="175521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Poznání kulturních rozdílů</a:t>
          </a:r>
          <a:endParaRPr lang="en-US" sz="1800" kern="1200"/>
        </a:p>
      </dsp:txBody>
      <dsp:txXfrm>
        <a:off x="513236" y="1142679"/>
        <a:ext cx="1583853" cy="1583853"/>
      </dsp:txXfrm>
    </dsp:sp>
    <dsp:sp modelId="{EF051D3A-B956-414A-948A-2252F96BF912}">
      <dsp:nvSpPr>
        <dsp:cNvPr id="0" name=""/>
        <dsp:cNvSpPr/>
      </dsp:nvSpPr>
      <dsp:spPr>
        <a:xfrm>
          <a:off x="2317789" y="1056996"/>
          <a:ext cx="1755219" cy="1755219"/>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Hodnocení praktických přístupů</a:t>
          </a:r>
          <a:endParaRPr lang="en-US" sz="1800" kern="1200"/>
        </a:p>
      </dsp:txBody>
      <dsp:txXfrm>
        <a:off x="2403472" y="1142679"/>
        <a:ext cx="1583853" cy="1583853"/>
      </dsp:txXfrm>
    </dsp:sp>
    <dsp:sp modelId="{A246CB65-44A5-4858-BD29-BAED88129596}">
      <dsp:nvSpPr>
        <dsp:cNvPr id="0" name=""/>
        <dsp:cNvSpPr/>
      </dsp:nvSpPr>
      <dsp:spPr>
        <a:xfrm>
          <a:off x="427553" y="2947233"/>
          <a:ext cx="1755219" cy="17552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Sebepoznání </a:t>
          </a:r>
          <a:endParaRPr lang="en-US" sz="1800" kern="1200"/>
        </a:p>
      </dsp:txBody>
      <dsp:txXfrm>
        <a:off x="513236" y="3032916"/>
        <a:ext cx="1583853" cy="1583853"/>
      </dsp:txXfrm>
    </dsp:sp>
    <dsp:sp modelId="{E425B60E-E612-4102-B6E6-1E836B717A36}">
      <dsp:nvSpPr>
        <dsp:cNvPr id="0" name=""/>
        <dsp:cNvSpPr/>
      </dsp:nvSpPr>
      <dsp:spPr>
        <a:xfrm>
          <a:off x="2317789" y="2947233"/>
          <a:ext cx="1755219" cy="1755219"/>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cs-CZ" sz="1800" kern="1200"/>
            <a:t>Úloha sociologie ve společnosti</a:t>
          </a:r>
          <a:endParaRPr lang="en-US" sz="1800" kern="1200"/>
        </a:p>
      </dsp:txBody>
      <dsp:txXfrm>
        <a:off x="2403472" y="3032916"/>
        <a:ext cx="1583853" cy="15838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4B325-EC0B-40D4-9DDC-BF07EC4FEAC5}">
      <dsp:nvSpPr>
        <dsp:cNvPr id="0" name=""/>
        <dsp:cNvSpPr/>
      </dsp:nvSpPr>
      <dsp:spPr>
        <a:xfrm>
          <a:off x="1277981" y="812"/>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Sociologický přístup</a:t>
          </a:r>
          <a:endParaRPr lang="en-US" sz="3200" kern="1200" dirty="0"/>
        </a:p>
      </dsp:txBody>
      <dsp:txXfrm>
        <a:off x="1277981" y="812"/>
        <a:ext cx="2666973" cy="1600183"/>
      </dsp:txXfrm>
    </dsp:sp>
    <dsp:sp modelId="{E2468386-C335-4BFC-950F-95E6EB604063}">
      <dsp:nvSpPr>
        <dsp:cNvPr id="0" name=""/>
        <dsp:cNvSpPr/>
      </dsp:nvSpPr>
      <dsp:spPr>
        <a:xfrm>
          <a:off x="4211651" y="812"/>
          <a:ext cx="2666973" cy="16001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Sociologická imaginace</a:t>
          </a:r>
          <a:endParaRPr lang="en-US" sz="3200" kern="1200" dirty="0"/>
        </a:p>
      </dsp:txBody>
      <dsp:txXfrm>
        <a:off x="4211651" y="812"/>
        <a:ext cx="2666973" cy="1600183"/>
      </dsp:txXfrm>
    </dsp:sp>
    <dsp:sp modelId="{3DB4EB65-E633-46C6-A358-F1DBF15E0B6F}">
      <dsp:nvSpPr>
        <dsp:cNvPr id="0" name=""/>
        <dsp:cNvSpPr/>
      </dsp:nvSpPr>
      <dsp:spPr>
        <a:xfrm>
          <a:off x="7145321" y="812"/>
          <a:ext cx="2666973" cy="160018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Nejznámější představitelé</a:t>
          </a:r>
          <a:endParaRPr lang="en-US" sz="3200" kern="1200" dirty="0"/>
        </a:p>
      </dsp:txBody>
      <dsp:txXfrm>
        <a:off x="7145321" y="812"/>
        <a:ext cx="2666973" cy="1600183"/>
      </dsp:txXfrm>
    </dsp:sp>
    <dsp:sp modelId="{EA4DBE9E-8A62-47FB-AE17-7DE0DE58453A}">
      <dsp:nvSpPr>
        <dsp:cNvPr id="0" name=""/>
        <dsp:cNvSpPr/>
      </dsp:nvSpPr>
      <dsp:spPr>
        <a:xfrm>
          <a:off x="2744816" y="1867693"/>
          <a:ext cx="2666973" cy="160018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K čemu je sociologie?</a:t>
          </a:r>
          <a:endParaRPr lang="en-US" sz="3200" kern="1200" dirty="0"/>
        </a:p>
      </dsp:txBody>
      <dsp:txXfrm>
        <a:off x="2744816" y="1867693"/>
        <a:ext cx="2666973" cy="1600183"/>
      </dsp:txXfrm>
    </dsp:sp>
    <dsp:sp modelId="{0C76AEB1-5A45-4544-AC50-8D6827D7F2F4}">
      <dsp:nvSpPr>
        <dsp:cNvPr id="0" name=""/>
        <dsp:cNvSpPr/>
      </dsp:nvSpPr>
      <dsp:spPr>
        <a:xfrm>
          <a:off x="5678486" y="1867693"/>
          <a:ext cx="2666973" cy="1600183"/>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cs-CZ" sz="3200" kern="1200" dirty="0"/>
            <a:t>Sociologie ve společnosti</a:t>
          </a:r>
          <a:endParaRPr lang="en-US" sz="3200" kern="1200" dirty="0"/>
        </a:p>
      </dsp:txBody>
      <dsp:txXfrm>
        <a:off x="5678486"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10/26/2023</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youtube.com/c/DemocracyNow"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Sociologické přemýšlení je schopnost umět se odprosit od všeobecného a známého, od všech předsudků a ideálů které máme a začít pohlížet na svět jako něco úplně nové co chceme poznat. Když se toto naučíme tak dokážeme pak svět vidět úplně novým pohledem který nám byl doposud skrytý.  </a:t>
            </a:r>
          </a:p>
          <a:p>
            <a:pPr marL="171450" indent="-171450">
              <a:buFontTx/>
              <a:buChar char="-"/>
            </a:pPr>
            <a:r>
              <a:rPr lang="cs-CZ" dirty="0"/>
              <a:t>V dnešním světe je sociolog ten kdo vystuduje sociologii (či příbuzný obor) na akreditované univerzitě. Dříve to byli lidé kteří začali přemýšlet o světě jinak, filozofové kteří začali vytvářet vědecký přístup ke studii společnosti. Někdy jsou také za sociology označování lidé jejichž práce se stala stěžejní pro některá odvětví sociologii, ale sami se za sociology nikdy nepovažovali.</a:t>
            </a:r>
          </a:p>
          <a:p>
            <a:pPr marL="171450" indent="-171450">
              <a:buFontTx/>
              <a:buChar char="-"/>
            </a:pPr>
            <a:r>
              <a:rPr lang="cs-CZ" dirty="0"/>
              <a:t>Oproštění od běžného je velmi náročné, je to změna myšlení a ta nepřichází ze dne na den. Je to obvykle proces kterým prochází studenti v průběhu svých prvních semestrů studia, když mají štěstí. Někdy to trvá celý život a podle některých tento proces nikdy nekončí. Pokaždé se můžeme zdokonalovat v tom jak umíme analyzovat svět kolem nás a získat vhled do situací ze všech možných úhlů pohledu. Také postupně sílí naše schopnost predikce událostí. </a:t>
            </a:r>
          </a:p>
          <a:p>
            <a:pPr marL="171450" indent="-171450">
              <a:buFontTx/>
              <a:buChar char="-"/>
            </a:pPr>
            <a:r>
              <a:rPr lang="cs-CZ" dirty="0"/>
              <a:t>Sociologická imaginace je velmi často označována za způsob myšlení sociologů a tedy je nedílnou součástí jejích práce. (více na dalším slidu)</a:t>
            </a:r>
          </a:p>
          <a:p>
            <a:pPr marL="171450" indent="-171450">
              <a:buFontTx/>
              <a:buChar char="-"/>
            </a:pPr>
            <a:r>
              <a:rPr lang="cs-CZ" dirty="0"/>
              <a:t>Nezamýšlené důsledky jsou často předmětem sociologického bádání, například jaké jsou důsledky povinné školní docházky? </a:t>
            </a:r>
          </a:p>
          <a:p>
            <a:pPr marL="628650" lvl="1" indent="-171450">
              <a:buFontTx/>
              <a:buChar char="-"/>
            </a:pPr>
            <a:r>
              <a:rPr lang="cs-CZ" dirty="0"/>
              <a:t>Nějaká záruka společného vědomostního základu</a:t>
            </a:r>
          </a:p>
          <a:p>
            <a:pPr marL="628650" lvl="1" indent="-171450">
              <a:buFontTx/>
              <a:buChar char="-"/>
            </a:pPr>
            <a:r>
              <a:rPr lang="cs-CZ" dirty="0"/>
              <a:t>Zabránění vstupu na trh práce </a:t>
            </a:r>
          </a:p>
          <a:p>
            <a:pPr marL="628650" lvl="1" indent="-171450">
              <a:buFontTx/>
              <a:buChar char="-"/>
            </a:pPr>
            <a:r>
              <a:rPr lang="cs-CZ" dirty="0"/>
              <a:t>Umocňování nerovností – směřování k povoláním (gympl vs. učiliště vs. střední školy)</a:t>
            </a:r>
          </a:p>
          <a:p>
            <a:pPr marL="628650" lvl="1" indent="-171450">
              <a:buFontTx/>
              <a:buChar char="-"/>
            </a:pPr>
            <a:r>
              <a:rPr lang="cs-CZ" dirty="0"/>
              <a:t>Reprodukování kulturních zvyklostí společnosti</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dirty="0"/>
          </a:p>
        </p:txBody>
      </p:sp>
    </p:spTree>
    <p:extLst>
      <p:ext uri="{BB962C8B-B14F-4D97-AF65-F5344CB8AC3E}">
        <p14:creationId xmlns:p14="http://schemas.microsoft.com/office/powerpoint/2010/main" val="39731728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171450" indent="-171450">
              <a:buFontTx/>
              <a:buChar char="-"/>
            </a:pPr>
            <a:r>
              <a:rPr lang="cs-CZ" dirty="0"/>
              <a:t>Sociologie nám umožňuje vidět sociální svět z mnoha perspektiv – odstraňuje předsudky a bias</a:t>
            </a:r>
          </a:p>
          <a:p>
            <a:pPr marL="171450" indent="-171450">
              <a:buFontTx/>
              <a:buChar char="-"/>
            </a:pPr>
            <a:r>
              <a:rPr lang="cs-CZ" dirty="0"/>
              <a:t>Sociologie nám dovoluje se blížit k plnému porozumění společnosti a všech jejích aktérů a tyto poznatky pak mohou být využívané pro normativní rozhodnutí (zákony, vyhlášky, sociální politika, rekonstrukce a revitalizace měst)</a:t>
            </a:r>
          </a:p>
          <a:p>
            <a:pPr marL="171450" indent="-171450">
              <a:buFontTx/>
              <a:buChar char="-"/>
            </a:pPr>
            <a:r>
              <a:rPr lang="cs-CZ" dirty="0"/>
              <a:t>Sociologie umožňuje hodnotit všechny důsledky praktických projektů (například rozsáhlá výstavba sídlišť nebo satelitních městeček) a ukázat nám i nezamýšlené důsledky jaké měli na společnost</a:t>
            </a:r>
          </a:p>
          <a:p>
            <a:pPr marL="171450" indent="-171450">
              <a:buFontTx/>
              <a:buChar char="-"/>
            </a:pPr>
            <a:r>
              <a:rPr lang="cs-CZ" dirty="0"/>
              <a:t>Sociologie nám umožňuje najít místo ve světě, pochopit sebe sama a jak zapadáme do společnosti </a:t>
            </a:r>
          </a:p>
          <a:p>
            <a:pPr marL="171450" indent="-171450">
              <a:buFontTx/>
              <a:buChar char="-"/>
            </a:pPr>
            <a:r>
              <a:rPr lang="cs-CZ" dirty="0"/>
              <a:t>Na otázku úlohy panují různé názory</a:t>
            </a:r>
          </a:p>
          <a:p>
            <a:pPr marL="628650" lvl="1" indent="-171450">
              <a:buFontTx/>
              <a:buChar char="-"/>
            </a:pPr>
            <a:r>
              <a:rPr lang="cs-CZ" dirty="0"/>
              <a:t>Jeden tábor stojí za tím, že sociologie by neměla zasahovat do politiky a tedy se nechovat normativně – navrhovat opatření a zákony na řešení problémů které odhalí a popíše</a:t>
            </a:r>
          </a:p>
          <a:p>
            <a:pPr marL="628650" lvl="1" indent="-171450">
              <a:buFontTx/>
              <a:buChar char="-"/>
            </a:pPr>
            <a:r>
              <a:rPr lang="cs-CZ" dirty="0"/>
              <a:t>Druhý tábor sociologii využívá ke změně společnosti, ať už skrze aktivizmus nebo skrze aktivní prezentace výsledků a zapojování se do normativních procesů</a:t>
            </a:r>
          </a:p>
          <a:p>
            <a:pPr marL="628650" lvl="1" indent="-171450">
              <a:buFontTx/>
              <a:buChar char="-"/>
            </a:pPr>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22443556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err="1"/>
              <a:t>Arlie</a:t>
            </a:r>
            <a:r>
              <a:rPr lang="cs-CZ" noProof="0" dirty="0"/>
              <a:t> Russell </a:t>
            </a:r>
            <a:r>
              <a:rPr lang="cs-CZ" noProof="0" dirty="0" err="1"/>
              <a:t>Hochschild</a:t>
            </a:r>
            <a:r>
              <a:rPr lang="cs-CZ" noProof="0" dirty="0"/>
              <a:t> je americká emeritní profesorka sociologie na University </a:t>
            </a:r>
            <a:r>
              <a:rPr lang="cs-CZ" noProof="0" dirty="0" err="1"/>
              <a:t>of</a:t>
            </a:r>
            <a:r>
              <a:rPr lang="cs-CZ" noProof="0" dirty="0"/>
              <a:t> </a:t>
            </a:r>
            <a:r>
              <a:rPr lang="cs-CZ" noProof="0" dirty="0" err="1"/>
              <a:t>California</a:t>
            </a:r>
            <a:r>
              <a:rPr lang="cs-CZ" noProof="0" dirty="0"/>
              <a:t>, </a:t>
            </a:r>
            <a:r>
              <a:rPr lang="cs-CZ" noProof="0" dirty="0" err="1"/>
              <a:t>Berkeley</a:t>
            </a:r>
            <a:endParaRPr lang="cs-CZ" noProof="0" dirty="0"/>
          </a:p>
          <a:p>
            <a:endParaRPr lang="cs-CZ" noProof="0" dirty="0"/>
          </a:p>
          <a:p>
            <a:r>
              <a:rPr lang="cs-CZ" noProof="0" dirty="0"/>
              <a:t>V knize </a:t>
            </a:r>
            <a:r>
              <a:rPr lang="cs-CZ" i="1" noProof="0" dirty="0" err="1"/>
              <a:t>Strangers</a:t>
            </a:r>
            <a:r>
              <a:rPr lang="cs-CZ" i="1" noProof="0" dirty="0"/>
              <a:t> in </a:t>
            </a:r>
            <a:r>
              <a:rPr lang="cs-CZ" i="1" noProof="0" dirty="0" err="1"/>
              <a:t>Their</a:t>
            </a:r>
            <a:r>
              <a:rPr lang="cs-CZ" i="1" noProof="0" dirty="0"/>
              <a:t> </a:t>
            </a:r>
            <a:r>
              <a:rPr lang="cs-CZ" i="1" noProof="0" dirty="0" err="1"/>
              <a:t>Own</a:t>
            </a:r>
            <a:r>
              <a:rPr lang="cs-CZ" i="1" noProof="0" dirty="0"/>
              <a:t> Land</a:t>
            </a:r>
            <a:r>
              <a:rPr lang="cs-CZ" noProof="0" dirty="0"/>
              <a:t> se renomovaná socioložka </a:t>
            </a:r>
            <a:r>
              <a:rPr lang="cs-CZ" noProof="0" dirty="0" err="1"/>
              <a:t>Arlie</a:t>
            </a:r>
            <a:r>
              <a:rPr lang="cs-CZ" noProof="0" dirty="0"/>
              <a:t> </a:t>
            </a:r>
            <a:r>
              <a:rPr lang="cs-CZ" noProof="0" dirty="0" err="1"/>
              <a:t>Hochschild</a:t>
            </a:r>
            <a:r>
              <a:rPr lang="cs-CZ" noProof="0" dirty="0"/>
              <a:t> vydává na cestu k zamyšlení ze svého liberálního rodného města </a:t>
            </a:r>
            <a:r>
              <a:rPr lang="cs-CZ" noProof="0" dirty="0" err="1"/>
              <a:t>Berkeley</a:t>
            </a:r>
            <a:r>
              <a:rPr lang="cs-CZ" noProof="0" dirty="0"/>
              <a:t> v Kalifornii hluboko do země Louisiana </a:t>
            </a:r>
            <a:r>
              <a:rPr lang="cs-CZ" noProof="0" dirty="0" err="1"/>
              <a:t>Bayou</a:t>
            </a:r>
            <a:r>
              <a:rPr lang="cs-CZ" noProof="0" dirty="0"/>
              <a:t> - bašty konzervativní pravice. Když </a:t>
            </a:r>
            <a:r>
              <a:rPr lang="cs-CZ" noProof="0" dirty="0" err="1"/>
              <a:t>Hochschildová</a:t>
            </a:r>
            <a:r>
              <a:rPr lang="cs-CZ" noProof="0" dirty="0"/>
              <a:t> poznává lidi, kteří jsou silně proti mnoha myšlenkám, které proslavila, přesto najde společnou řeč a rychle sblíží s lidmi, které potká, mezi nimi i aktivistu Tea Party, jehož město pohltila prohlubeň způsobená vrtnou nehodou. Tito lidé, jejichž starosti jsou vlastně ty, které sdílejí všichni Američané: touha po komunitě, objetí rodiny a naděje pro své děti.</a:t>
            </a:r>
          </a:p>
          <a:p>
            <a:endParaRPr lang="cs-CZ" noProof="0" dirty="0"/>
          </a:p>
          <a:p>
            <a:r>
              <a:rPr lang="cs-CZ" i="1" noProof="0" dirty="0" err="1"/>
              <a:t>Strangers</a:t>
            </a:r>
            <a:r>
              <a:rPr lang="cs-CZ" i="1" noProof="0" dirty="0"/>
              <a:t> in </a:t>
            </a:r>
            <a:r>
              <a:rPr lang="cs-CZ" i="1" noProof="0" dirty="0" err="1"/>
              <a:t>Their</a:t>
            </a:r>
            <a:r>
              <a:rPr lang="cs-CZ" i="1" noProof="0" dirty="0"/>
              <a:t> </a:t>
            </a:r>
            <a:r>
              <a:rPr lang="cs-CZ" i="1" noProof="0" dirty="0" err="1"/>
              <a:t>Own</a:t>
            </a:r>
            <a:r>
              <a:rPr lang="cs-CZ" i="1" noProof="0" dirty="0"/>
              <a:t> Land </a:t>
            </a:r>
            <a:r>
              <a:rPr lang="cs-CZ" noProof="0" dirty="0"/>
              <a:t>přesahuje běžnou liberální představu, že jde o lidi, kteří byli podvedeni, aby hlasovali proti svým vlastním zájmům. Místo toho </a:t>
            </a:r>
            <a:r>
              <a:rPr lang="cs-CZ" noProof="0" dirty="0" err="1"/>
              <a:t>Hochschildová</a:t>
            </a:r>
            <a:r>
              <a:rPr lang="cs-CZ" noProof="0" dirty="0"/>
              <a:t> nalézá životy rozbité stagnujícími mzdami, ztrátou domova, prchavým americkým snem a politickými volbami a názory, které dávají smysl v kontextu jejich životů. </a:t>
            </a:r>
            <a:r>
              <a:rPr lang="cs-CZ" noProof="0" dirty="0" err="1"/>
              <a:t>Hochschildová</a:t>
            </a:r>
            <a:r>
              <a:rPr lang="cs-CZ" noProof="0" dirty="0"/>
              <a:t> čerpá ze svých odborných znalostí sociologie emocí, aby nám pomohla pochopit, jaké to je žít v „rudé“ Americe. Cestou nachází odpovědi na jednu ze zásadních otázek současné americké politiky: Proč se lidem, kteří, jak se zdá, nejvíce prospívá „liberální“ vládní intervence, hnusí samotná myšlenka takových intervencí?</a:t>
            </a:r>
          </a:p>
          <a:p>
            <a:endParaRPr lang="cs-CZ"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Arlie Hochschild: Strangers in their Own Land: Living in "Red" America Today</a:t>
            </a:r>
            <a:endParaRPr lang="cs-CZ" noProof="0" dirty="0"/>
          </a:p>
          <a:p>
            <a:r>
              <a:rPr lang="cs-CZ" noProof="0" dirty="0"/>
              <a:t>https://www.youtube.com/watch?v=RywaAeWbXjo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27680286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effectLst/>
                <a:latin typeface="Roboto" panose="02000000000000000000" pitchFamily="2" charset="0"/>
              </a:rPr>
              <a:t>Arlie Russell Hochschild on "Strangers in Their Own Land: Anger and Mourning on the America„</a:t>
            </a:r>
            <a:endParaRPr lang="cs-CZ" b="0" i="0" dirty="0">
              <a:effectLst/>
              <a:latin typeface="Roboto" panose="02000000000000000000" pitchFamily="2" charset="0"/>
            </a:endParaRPr>
          </a:p>
          <a:p>
            <a:br>
              <a:rPr lang="en-US" dirty="0">
                <a:effectLst/>
                <a:hlinkClick r:id="rId3"/>
              </a:rPr>
            </a:br>
            <a:r>
              <a:rPr lang="en-US" dirty="0">
                <a:effectLst/>
                <a:hlinkClick r:id="rId3"/>
              </a:rPr>
              <a:t>Democracy Now!</a:t>
            </a:r>
            <a:endParaRPr lang="en-US" dirty="0">
              <a:effectLst/>
            </a:endParaRPr>
          </a:p>
          <a:p>
            <a:r>
              <a:rPr lang="en-US" dirty="0"/>
              <a:t>1.16M subscribers</a:t>
            </a:r>
            <a:endParaRPr lang="cs-CZ" dirty="0"/>
          </a:p>
          <a:p>
            <a:r>
              <a:rPr lang="cs-CZ" dirty="0"/>
              <a:t>Part1 (na hodině)</a:t>
            </a:r>
          </a:p>
          <a:p>
            <a:r>
              <a:rPr lang="cs-CZ" dirty="0"/>
              <a:t>https://www.youtube.com/watch?v=21ijh_LMw08</a:t>
            </a:r>
          </a:p>
          <a:p>
            <a:r>
              <a:rPr lang="cs-CZ" dirty="0"/>
              <a:t>Part 2 (doma pro zajímavost)</a:t>
            </a:r>
          </a:p>
          <a:p>
            <a:r>
              <a:rPr lang="en-US" dirty="0"/>
              <a:t>https://www.youtube.com/watch?v=e__b4vh0UVo</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26392801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Co se tím myslí? Je to schopnost začít myslet úplně jinak. Odprosit se od toho co si myslíme, že je přirozené, normální, </a:t>
            </a:r>
            <a:r>
              <a:rPr lang="cs-CZ" dirty="0" err="1"/>
              <a:t>jísté</a:t>
            </a:r>
            <a:r>
              <a:rPr lang="cs-CZ" dirty="0"/>
              <a:t>. Od všeho co „dá rozum“ a je „přeci úplně jasné“.  Tento proces změny myšlení je velmi náročný a je třeba se jej postupně učit protože málokdy jsme k tomuto způsoby myšlení vedeni ve škole. Někdy by se to dalo nazvat kritickým myšlením. Schopností zpracovávat fakta objektivně a bez emocí a umět je dávat do širších souvislostí tak aby nakonec zapadala do obrovské skládačky kterou nazveme teorií. Je to schopnost jak umět popsat a vysvětlit chování společnosti skrze více úhlů pohledu. Také je to schopnost predikovat vývoj událostí. Sociologická imaginace silně těží z předchozího (sociologického, historického, antropologického ….) vědění skrze které se pak dívá na sociální situace a nabízí interpretace a vysvětlení.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a:p>
        </p:txBody>
      </p:sp>
    </p:spTree>
    <p:extLst>
      <p:ext uri="{BB962C8B-B14F-4D97-AF65-F5344CB8AC3E}">
        <p14:creationId xmlns:p14="http://schemas.microsoft.com/office/powerpoint/2010/main" val="18133163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Aplikace sociologické imaginace na akt mrkání.</a:t>
            </a:r>
          </a:p>
          <a:p>
            <a:r>
              <a:rPr lang="cs-CZ" dirty="0"/>
              <a:t>„</a:t>
            </a:r>
            <a:r>
              <a:rPr lang="cs-CZ" noProof="0" dirty="0"/>
              <a:t>Dva</a:t>
            </a:r>
            <a:r>
              <a:rPr lang="cs-CZ" dirty="0"/>
              <a:t> chlapci, jeden mrká, neboť má tik, druhý mrká, ale jako spiklenecké znamení, jde tedy o sdělení. „A to je všechno. Kapka chování, zrnko kultury a </a:t>
            </a:r>
            <a:r>
              <a:rPr lang="cs-CZ" dirty="0" err="1"/>
              <a:t>voila</a:t>
            </a:r>
            <a:r>
              <a:rPr lang="cs-CZ" dirty="0"/>
              <a:t> -gesto“(16) Proč ale nepokračovat? Přidáme třetího, opět chlapec mrká teď jako snahu parodovat spiklencovo mrkání, které pokládá za nepovedené, </a:t>
            </a:r>
            <a:r>
              <a:rPr lang="cs-CZ" dirty="0" err="1"/>
              <a:t>přehrané</a:t>
            </a:r>
            <a:r>
              <a:rPr lang="cs-CZ" dirty="0"/>
              <a:t>. „…grimasa… klauna – a také zde jde o sdělení“ Tu situaci je možné komplikovat do nekonečna, „v kterémžto případě neodpovídajícím způsobem mění naše popisy toho, co paroduje parodista a </a:t>
            </a:r>
            <a:r>
              <a:rPr lang="cs-CZ" noProof="0" dirty="0"/>
              <a:t>co</a:t>
            </a:r>
            <a:r>
              <a:rPr lang="cs-CZ" dirty="0"/>
              <a:t> zkouší nacvičující.“</a:t>
            </a:r>
          </a:p>
          <a:p>
            <a:endParaRPr lang="cs-CZ" dirty="0"/>
          </a:p>
          <a:p>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1700542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Pozorování aktu „dávání dárků“</a:t>
            </a:r>
          </a:p>
          <a:p>
            <a:r>
              <a:rPr lang="cs-CZ" dirty="0"/>
              <a:t>-&gt; teorie sociální směny </a:t>
            </a:r>
          </a:p>
          <a:p>
            <a:r>
              <a:rPr lang="cs-CZ" dirty="0"/>
              <a:t>Předpokládá, že každé sociální jednání lze pochopit a vysvětlit jako sociální směnu. Směna různých typů lidských činností je fundamentem všech spol. vztahů, na němž vyrůstají různé další strukturní útvary, jako je moc, prestiž, statusová struktura, konformita atd. </a:t>
            </a:r>
          </a:p>
          <a:p>
            <a:endParaRPr lang="cs-CZ" dirty="0"/>
          </a:p>
          <a:p>
            <a:r>
              <a:rPr lang="cs-CZ" dirty="0"/>
              <a:t>(https://encyklopedie.soc.cas.cz/w/Teorie_soci%C3%A1ln%C3%AD_sm%C4%9Bny)</a:t>
            </a:r>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10237923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Auguste Comte, </a:t>
            </a:r>
            <a:r>
              <a:rPr lang="en-US" dirty="0" err="1"/>
              <a:t>celým</a:t>
            </a:r>
            <a:r>
              <a:rPr lang="en-US" dirty="0"/>
              <a:t> </a:t>
            </a:r>
            <a:r>
              <a:rPr lang="en-US" dirty="0" err="1"/>
              <a:t>jménem</a:t>
            </a:r>
            <a:r>
              <a:rPr lang="en-US" dirty="0"/>
              <a:t> Isidore Marie Auguste François Xavier Comte (19. </a:t>
            </a:r>
            <a:r>
              <a:rPr lang="en-US" dirty="0" err="1"/>
              <a:t>ledna</a:t>
            </a:r>
            <a:r>
              <a:rPr lang="en-US" dirty="0"/>
              <a:t> 1798, Montpellier – 5. </a:t>
            </a:r>
            <a:r>
              <a:rPr lang="en-US" dirty="0" err="1"/>
              <a:t>září</a:t>
            </a:r>
            <a:r>
              <a:rPr lang="en-US" dirty="0"/>
              <a:t> 1857 </a:t>
            </a:r>
            <a:r>
              <a:rPr lang="en-US" dirty="0" err="1"/>
              <a:t>Paříž</a:t>
            </a:r>
            <a:r>
              <a:rPr lang="en-US" dirty="0"/>
              <a:t>), </a:t>
            </a:r>
            <a:r>
              <a:rPr lang="en-US" dirty="0" err="1"/>
              <a:t>byl</a:t>
            </a:r>
            <a:r>
              <a:rPr lang="en-US" dirty="0"/>
              <a:t> </a:t>
            </a:r>
            <a:r>
              <a:rPr lang="en-US" dirty="0" err="1"/>
              <a:t>francouzský</a:t>
            </a:r>
            <a:r>
              <a:rPr lang="en-US" dirty="0"/>
              <a:t> </a:t>
            </a:r>
            <a:r>
              <a:rPr lang="en-US" dirty="0" err="1"/>
              <a:t>matematik</a:t>
            </a:r>
            <a:r>
              <a:rPr lang="en-US" dirty="0"/>
              <a:t>, </a:t>
            </a:r>
            <a:r>
              <a:rPr lang="en-US" dirty="0" err="1"/>
              <a:t>společenský</a:t>
            </a:r>
            <a:r>
              <a:rPr lang="en-US" dirty="0"/>
              <a:t> </a:t>
            </a:r>
            <a:r>
              <a:rPr lang="en-US" dirty="0" err="1"/>
              <a:t>reformátor</a:t>
            </a:r>
            <a:r>
              <a:rPr lang="en-US" dirty="0"/>
              <a:t> a </a:t>
            </a:r>
            <a:r>
              <a:rPr lang="en-US" dirty="0" err="1"/>
              <a:t>originální</a:t>
            </a:r>
            <a:r>
              <a:rPr lang="en-US" dirty="0"/>
              <a:t> </a:t>
            </a:r>
            <a:r>
              <a:rPr lang="en-US" dirty="0" err="1"/>
              <a:t>myslitel</a:t>
            </a:r>
            <a:r>
              <a:rPr lang="en-US" dirty="0"/>
              <a:t>, </a:t>
            </a:r>
            <a:r>
              <a:rPr lang="en-US" dirty="0" err="1"/>
              <a:t>zakladatel</a:t>
            </a:r>
            <a:r>
              <a:rPr lang="en-US" dirty="0"/>
              <a:t> </a:t>
            </a:r>
            <a:r>
              <a:rPr lang="en-US" dirty="0" err="1"/>
              <a:t>pozitivismu</a:t>
            </a:r>
            <a:r>
              <a:rPr lang="en-US" dirty="0"/>
              <a:t> a </a:t>
            </a:r>
            <a:r>
              <a:rPr lang="en-US" dirty="0" err="1"/>
              <a:t>jeden</a:t>
            </a:r>
            <a:r>
              <a:rPr lang="en-US" dirty="0"/>
              <a:t> ze </a:t>
            </a:r>
            <a:r>
              <a:rPr lang="en-US" dirty="0" err="1"/>
              <a:t>zakladatelů</a:t>
            </a:r>
            <a:r>
              <a:rPr lang="en-US" dirty="0"/>
              <a:t> </a:t>
            </a:r>
            <a:r>
              <a:rPr lang="en-US" dirty="0" err="1"/>
              <a:t>sociologie</a:t>
            </a:r>
            <a:r>
              <a:rPr lang="en-US" dirty="0"/>
              <a:t>.</a:t>
            </a:r>
            <a:endParaRPr lang="cs-CZ" dirty="0"/>
          </a:p>
          <a:p>
            <a:endParaRPr lang="cs-CZ" dirty="0"/>
          </a:p>
          <a:p>
            <a:r>
              <a:rPr lang="cs-CZ" dirty="0"/>
              <a:t>Slovo „pozitivní“ může nabývat několika významů: něco skutečného, něco smysluplného a užitečného a něco jednoznačně definovaného. Auguste Comte vymezil pozitivistickou filosofii v souladu se všemi těmito významy. Pozitivismus se přidržuje pouze skutečnosti, tj. daných fakt. Zabývá se výhradně tím, co je společensky užitečné. A v protikladu k nekonečným sporům dřívější metafyziky, drží se výhradně toho, co lze přesně definovat. (</a:t>
            </a:r>
            <a:r>
              <a:rPr lang="cs-CZ" dirty="0" err="1"/>
              <a:t>Störig</a:t>
            </a:r>
            <a:r>
              <a:rPr lang="cs-CZ" dirty="0"/>
              <a:t>, s. 341)</a:t>
            </a:r>
          </a:p>
          <a:p>
            <a:endParaRPr lang="cs-CZ" dirty="0"/>
          </a:p>
          <a:p>
            <a:r>
              <a:rPr lang="cs-CZ" dirty="0"/>
              <a:t>Comte se inspiroval zejména R. Descartem a F. Baconem. Jádro jeho filosofie spočívá v přijímání faktů a zkoumání jejich vzájemných vztahů. Tento proces zkoumání lze shrnout do tří bodů:</a:t>
            </a:r>
          </a:p>
          <a:p>
            <a:endParaRPr lang="cs-CZ" dirty="0"/>
          </a:p>
          <a:p>
            <a:pPr marL="171450" indent="-171450">
              <a:buFont typeface="Arial" panose="020B0604020202020204" pitchFamily="34" charset="0"/>
              <a:buChar char="•"/>
            </a:pPr>
            <a:r>
              <a:rPr lang="cs-CZ" dirty="0"/>
              <a:t>konstatovat fakta daná formou jevu</a:t>
            </a:r>
          </a:p>
          <a:p>
            <a:pPr marL="171450" indent="-171450">
              <a:buFont typeface="Arial" panose="020B0604020202020204" pitchFamily="34" charset="0"/>
              <a:buChar char="•"/>
            </a:pPr>
            <a:r>
              <a:rPr lang="cs-CZ" dirty="0"/>
              <a:t>uspořádat je podle určitých zákonů</a:t>
            </a:r>
          </a:p>
          <a:p>
            <a:pPr marL="171450" indent="-171450">
              <a:buFont typeface="Arial" panose="020B0604020202020204" pitchFamily="34" charset="0"/>
              <a:buChar char="•"/>
            </a:pPr>
            <a:r>
              <a:rPr lang="cs-CZ" dirty="0"/>
              <a:t>předvídat ze zjištěných zákonitostí budoucí jevy a řídit se podle nich</a:t>
            </a:r>
          </a:p>
          <a:p>
            <a:pPr marL="171450" indent="-171450">
              <a:buFont typeface="Arial" panose="020B0604020202020204" pitchFamily="34" charset="0"/>
              <a:buChar char="•"/>
            </a:pPr>
            <a:endParaRPr lang="cs-CZ" dirty="0"/>
          </a:p>
          <a:p>
            <a:pPr marL="0" indent="0">
              <a:buFont typeface="Arial" panose="020B0604020202020204" pitchFamily="34" charset="0"/>
              <a:buNone/>
            </a:pPr>
            <a:r>
              <a:rPr lang="cs-CZ" dirty="0"/>
              <a:t>Jednotlivá fakta Comte spojuje podle principu podobnosti (tak získáváme pojmy) nebo podle principu posloupnosti (tím vznikají zákony). Tímto přístupem k filosofii Comte logicky musel dospět ke klasifikaci vědeckého poznání.</a:t>
            </a:r>
          </a:p>
          <a:p>
            <a:pPr marL="0" indent="0">
              <a:buFont typeface="Arial" panose="020B0604020202020204" pitchFamily="34" charset="0"/>
              <a:buNone/>
            </a:pPr>
            <a:endParaRPr lang="cs-CZ" dirty="0"/>
          </a:p>
          <a:p>
            <a:pPr marL="0" indent="0">
              <a:buFont typeface="Arial" panose="020B0604020202020204" pitchFamily="34" charset="0"/>
              <a:buNone/>
            </a:pPr>
            <a:r>
              <a:rPr lang="cs-CZ" dirty="0"/>
              <a:t>Auguste Comte žil v bouřlivé době revolucí a uvolňování morálky. Hlavním cílem jeho učení byla reforma společnosti, obnova morálních hodnot a stability. Zákonem tří stádií dokládá v prvních dvou stádiích vývoj myšlení lidského jedince i lidstva jako celku a ve třetím stádiu pak nabízí svou vizi ideálního společenského zřízení.</a:t>
            </a:r>
          </a:p>
          <a:p>
            <a:pPr marL="0" indent="0">
              <a:buFont typeface="Arial" panose="020B0604020202020204" pitchFamily="34" charset="0"/>
              <a:buNone/>
            </a:pPr>
            <a:endParaRPr lang="cs-CZ" dirty="0"/>
          </a:p>
          <a:p>
            <a:pPr marL="0" indent="0">
              <a:buFont typeface="Arial" panose="020B0604020202020204" pitchFamily="34" charset="0"/>
              <a:buNone/>
            </a:pPr>
            <a:r>
              <a:rPr lang="cs-CZ" dirty="0"/>
              <a:t>Zákon tří stádií </a:t>
            </a:r>
          </a:p>
          <a:p>
            <a:pPr marL="228600" indent="-228600">
              <a:buFont typeface="+mj-lt"/>
              <a:buAutoNum type="arabicPeriod"/>
            </a:pPr>
            <a:r>
              <a:rPr lang="cs-CZ" dirty="0"/>
              <a:t>Stadium teologické neboli fiktivní</a:t>
            </a:r>
          </a:p>
          <a:p>
            <a:pPr marL="628650" lvl="1" indent="-171450">
              <a:buFont typeface="Arial" panose="020B0604020202020204" pitchFamily="34" charset="0"/>
              <a:buChar char="•"/>
            </a:pPr>
            <a:r>
              <a:rPr lang="cs-CZ" dirty="0"/>
              <a:t>Člověk hledá absolutní poznání skrze zkoumání vnitřní povahy věcí. Věří, že za každým procesem je živá vůle. Toto stadium probíhá ve třech etapách: animismus, polyteismus a monoteismus.</a:t>
            </a:r>
          </a:p>
          <a:p>
            <a:pPr marL="228600" indent="-228600">
              <a:buFont typeface="+mj-lt"/>
              <a:buAutoNum type="arabicPeriod"/>
            </a:pPr>
            <a:r>
              <a:rPr lang="cs-CZ" dirty="0"/>
              <a:t>Stadium metafyzické neboli abstraktní</a:t>
            </a:r>
          </a:p>
          <a:p>
            <a:pPr marL="628650" lvl="1" indent="-171450">
              <a:buFont typeface="Arial" panose="020B0604020202020204" pitchFamily="34" charset="0"/>
              <a:buChar char="•"/>
            </a:pPr>
            <a:r>
              <a:rPr lang="cs-CZ" dirty="0"/>
              <a:t>I zde hledá člověk absolutní poznání, ale nezkoumá již nadpřirozené síly, nýbrž abstraktní pojmy a entity. Za nejvyšší obecnou entitu uznává přírodu, v níž vidí pramen všech ostatních jevů.</a:t>
            </a:r>
          </a:p>
          <a:p>
            <a:pPr marL="228600" indent="-228600">
              <a:buFont typeface="+mj-lt"/>
              <a:buAutoNum type="arabicPeriod"/>
            </a:pPr>
            <a:r>
              <a:rPr lang="cs-CZ" dirty="0"/>
              <a:t>Stadium vědecké neboli pozitivní</a:t>
            </a:r>
          </a:p>
          <a:p>
            <a:pPr marL="628650" lvl="1" indent="-171450">
              <a:buFont typeface="Arial" panose="020B0604020202020204" pitchFamily="34" charset="0"/>
              <a:buChar char="•"/>
            </a:pPr>
            <a:r>
              <a:rPr lang="cs-CZ" dirty="0"/>
              <a:t>Člověk dospívá k tomu, že absolutní poznání není možné. Snaží se tedy pozorováním a rozumem poznat podobnosti a posloupnosti v daných faktech, s cílem podřídit je jedinému všeobecnému faktu.</a:t>
            </a:r>
          </a:p>
          <a:p>
            <a:pPr marL="0" indent="0">
              <a:buFont typeface="Arial" panose="020B0604020202020204" pitchFamily="34" charset="0"/>
              <a:buNone/>
            </a:pPr>
            <a:endParaRPr lang="cs-CZ" dirty="0"/>
          </a:p>
          <a:p>
            <a:pPr marL="0" indent="0">
              <a:buFont typeface="Arial" panose="020B0604020202020204" pitchFamily="34" charset="0"/>
              <a:buNone/>
            </a:pPr>
            <a:r>
              <a:rPr lang="cs-CZ" dirty="0"/>
              <a:t>Ve stadiu pozitivního myšlení lidstva by měla nastat podle Comta ideální forma společenského zřízení. Jednalo by se o stát s pevně stanoveným řádem, řízený vědci, odborníky a specialisty, kde by u každého převažoval smysl pro celek.</a:t>
            </a:r>
          </a:p>
          <a:p>
            <a:pPr marL="0" indent="0">
              <a:buFont typeface="Arial" panose="020B0604020202020204" pitchFamily="34" charset="0"/>
              <a:buNone/>
            </a:pPr>
            <a:endParaRPr lang="cs-CZ" dirty="0"/>
          </a:p>
          <a:p>
            <a:pPr marL="0" indent="0">
              <a:buFont typeface="Arial" panose="020B0604020202020204" pitchFamily="34" charset="0"/>
              <a:buNone/>
            </a:pPr>
            <a:r>
              <a:rPr lang="cs-CZ" dirty="0"/>
              <a:t>Comte tak do filosofie dějin zahrnuje vznik své vlastní doktríny. Dějiny směřují k pozitivnímu stadiu. To bude spočívat v poznání univerzálních zákonů na základě pozorování faktů. Na základě těchto zákonů bude pak možno řídit běh společnosti.</a:t>
            </a:r>
          </a:p>
          <a:p>
            <a:endParaRPr lang="cs-CZ" dirty="0"/>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David </a:t>
            </a:r>
            <a:r>
              <a:rPr lang="cs-CZ" noProof="0" dirty="0" err="1"/>
              <a:t>Émile</a:t>
            </a:r>
            <a:r>
              <a:rPr lang="cs-CZ" noProof="0" dirty="0"/>
              <a:t> Durkheim (15. dubna 1858 </a:t>
            </a:r>
            <a:r>
              <a:rPr lang="cs-CZ" noProof="0" dirty="0" err="1"/>
              <a:t>Épinal</a:t>
            </a:r>
            <a:r>
              <a:rPr lang="cs-CZ" noProof="0" dirty="0"/>
              <a:t> – 15. listopadu 1917 Paříž) byl francouzský sociolog. Je řazen mezi tzv. otce zakladatele moderní sociologie. Durkheim založil v roce 1895 první katedru sociologie v Evropě a v roce 1898 také jeden z prvních odborných sociologických časopisů </a:t>
            </a:r>
            <a:r>
              <a:rPr lang="cs-CZ" noProof="0" dirty="0" err="1"/>
              <a:t>L'Année</a:t>
            </a:r>
            <a:r>
              <a:rPr lang="cs-CZ" noProof="0" dirty="0"/>
              <a:t> </a:t>
            </a:r>
            <a:r>
              <a:rPr lang="cs-CZ" noProof="0" dirty="0" err="1"/>
              <a:t>Sociologique</a:t>
            </a:r>
            <a:r>
              <a:rPr lang="cs-CZ" noProof="0" dirty="0"/>
              <a:t>.</a:t>
            </a:r>
          </a:p>
          <a:p>
            <a:endParaRPr lang="cs-CZ" noProof="0" dirty="0"/>
          </a:p>
          <a:p>
            <a:r>
              <a:rPr lang="cs-CZ" noProof="0" dirty="0" err="1"/>
              <a:t>Émile</a:t>
            </a:r>
            <a:r>
              <a:rPr lang="cs-CZ" noProof="0" dirty="0"/>
              <a:t> Durkheim svými myšlenkami rozvíjí osvícenskou i konzervativní tradici. Navazuje například na Rousseaua (inspiruje se především v jeho koncepci obecné vůle) a na de </a:t>
            </a:r>
            <a:r>
              <a:rPr lang="cs-CZ" noProof="0" dirty="0" err="1"/>
              <a:t>Montesquieuho</a:t>
            </a:r>
            <a:r>
              <a:rPr lang="cs-CZ" noProof="0" dirty="0"/>
              <a:t>. Výrazněji je však v </a:t>
            </a:r>
            <a:r>
              <a:rPr lang="cs-CZ" noProof="0" dirty="0" err="1"/>
              <a:t>Durkheimově</a:t>
            </a:r>
            <a:r>
              <a:rPr lang="cs-CZ" noProof="0" dirty="0"/>
              <a:t> díle znát odkaz na pozitivistický přístup Augusta Comta i na jeho patrona Saint-Simona. Sám se sice za pozitivistu nepovažuje, ale po </a:t>
            </a:r>
            <a:r>
              <a:rPr lang="cs-CZ" noProof="0" dirty="0" err="1"/>
              <a:t>Comtově</a:t>
            </a:r>
            <a:r>
              <a:rPr lang="cs-CZ" noProof="0" dirty="0"/>
              <a:t> vzoru se snaží budovat sociologii jako exaktní vědu popisující objektivní sociální skutečnost. Část </a:t>
            </a:r>
            <a:r>
              <a:rPr lang="cs-CZ" noProof="0" dirty="0" err="1"/>
              <a:t>Comtových</a:t>
            </a:r>
            <a:r>
              <a:rPr lang="cs-CZ" noProof="0" dirty="0"/>
              <a:t> myšlenek ovšem Durkheim kritizuje jako příliš vágní a spekulativní.</a:t>
            </a:r>
          </a:p>
          <a:p>
            <a:endParaRPr lang="cs-CZ" noProof="0" dirty="0"/>
          </a:p>
          <a:p>
            <a:r>
              <a:rPr lang="cs-CZ" noProof="0" dirty="0"/>
              <a:t>Comtovo pojetí sociologie jako univerzální společenské vědy během dvaceti let, které uběhly od jeho smrti, ve Francii prakticky upadlo v zapomnění. O vytvoření univerzální vědy o člověku tehdy usilovali především antropologové. V roce 1859 založil Paul </a:t>
            </a:r>
            <a:r>
              <a:rPr lang="cs-CZ" noProof="0" dirty="0" err="1"/>
              <a:t>Broca</a:t>
            </a:r>
            <a:r>
              <a:rPr lang="cs-CZ" noProof="0" dirty="0"/>
              <a:t> v Paříži Antropologickou společnost, která operovala s mnoha rasistickými předsudky. Mezi další vlivné antropology té doby patřili například Arthur </a:t>
            </a:r>
            <a:r>
              <a:rPr lang="cs-CZ" noProof="0" dirty="0" err="1"/>
              <a:t>Gobineau</a:t>
            </a:r>
            <a:r>
              <a:rPr lang="cs-CZ" noProof="0" dirty="0"/>
              <a:t>, Georges de </a:t>
            </a:r>
            <a:r>
              <a:rPr lang="cs-CZ" noProof="0" dirty="0" err="1"/>
              <a:t>Lapouge</a:t>
            </a:r>
            <a:r>
              <a:rPr lang="cs-CZ" noProof="0" dirty="0"/>
              <a:t> nebo Gustave </a:t>
            </a:r>
            <a:r>
              <a:rPr lang="cs-CZ" noProof="0" dirty="0" err="1"/>
              <a:t>Le</a:t>
            </a:r>
            <a:r>
              <a:rPr lang="cs-CZ" noProof="0" dirty="0"/>
              <a:t> Bon, kteří všichni propagovali teze o nerovnosti ras. Durkheim staví svou sociologii v důrazné polemice s </a:t>
            </a:r>
            <a:r>
              <a:rPr lang="cs-CZ" noProof="0" dirty="0" err="1"/>
              <a:t>biologizujícími</a:t>
            </a:r>
            <a:r>
              <a:rPr lang="cs-CZ" noProof="0" dirty="0"/>
              <a:t> směry a koncept rasy se snaží nahradit pojmem společnosti jako hlavního vysvětlujícího faktoru lidského jednání a lidské povahy.</a:t>
            </a:r>
          </a:p>
          <a:p>
            <a:endParaRPr lang="cs-CZ" noProof="0" dirty="0"/>
          </a:p>
          <a:p>
            <a:r>
              <a:rPr lang="cs-CZ" noProof="0" dirty="0"/>
              <a:t>Ve Francii měl také silnou odezvu evolucionismus Herberta Spencera. Mezi nejvýraznější kritiky tohoto filozofa patřili dva z </a:t>
            </a:r>
            <a:r>
              <a:rPr lang="cs-CZ" noProof="0" dirty="0" err="1"/>
              <a:t>Durkheimových</a:t>
            </a:r>
            <a:r>
              <a:rPr lang="cs-CZ" noProof="0" dirty="0"/>
              <a:t> učitelů, Charles </a:t>
            </a:r>
            <a:r>
              <a:rPr lang="cs-CZ" noProof="0" dirty="0" err="1"/>
              <a:t>Renouvier</a:t>
            </a:r>
            <a:r>
              <a:rPr lang="cs-CZ" noProof="0" dirty="0"/>
              <a:t> a Emile </a:t>
            </a:r>
            <a:r>
              <a:rPr lang="cs-CZ" noProof="0" dirty="0" err="1"/>
              <a:t>Boutroux</a:t>
            </a:r>
            <a:r>
              <a:rPr lang="cs-CZ" noProof="0" dirty="0"/>
              <a:t>. Se </a:t>
            </a:r>
            <a:r>
              <a:rPr lang="cs-CZ" noProof="0" dirty="0" err="1"/>
              <a:t>Spencerem</a:t>
            </a:r>
            <a:r>
              <a:rPr lang="cs-CZ" noProof="0" dirty="0"/>
              <a:t> se Durkheim v mnohém rozchází, lze však najít i témata, v nichž se jejich názory shodují. Durkheimova dichotomie dvou solidarit se podobá </a:t>
            </a:r>
            <a:r>
              <a:rPr lang="cs-CZ" noProof="0" dirty="0" err="1"/>
              <a:t>Spencerovu</a:t>
            </a:r>
            <a:r>
              <a:rPr lang="cs-CZ" noProof="0" dirty="0"/>
              <a:t> vývoji od nekoherentní homogenity ke koherentní heterogenitě; Durkheim též se </a:t>
            </a:r>
            <a:r>
              <a:rPr lang="cs-CZ" noProof="0" dirty="0" err="1"/>
              <a:t>Spencerem</a:t>
            </a:r>
            <a:r>
              <a:rPr lang="cs-CZ" noProof="0" dirty="0"/>
              <a:t> souhlasí v tom, že během vývoje lidstva neustále nabývá na významu lidská individualita. Durkheim ovšem s </a:t>
            </a:r>
            <a:r>
              <a:rPr lang="cs-CZ" noProof="0" dirty="0" err="1"/>
              <a:t>organicismem</a:t>
            </a:r>
            <a:r>
              <a:rPr lang="cs-CZ" noProof="0" dirty="0"/>
              <a:t> obecně výrazně polemizoval a již ve svých raných pracích kritizoval prvky tohoto směru právě u Spencera, ale i u Comta a </a:t>
            </a:r>
            <a:r>
              <a:rPr lang="cs-CZ" noProof="0" dirty="0" err="1"/>
              <a:t>Schäffleho</a:t>
            </a:r>
            <a:r>
              <a:rPr lang="cs-CZ" noProof="0" dirty="0"/>
              <a:t>. Podobně Durkheim a jeho přívrženci odsuzovali i geografický determinismus a byli toho názoru, že geografické podmínky působí na člověka až zprostředkovaně skrze sociální prostředí.</a:t>
            </a:r>
          </a:p>
          <a:p>
            <a:endParaRPr lang="cs-CZ" noProof="0" dirty="0"/>
          </a:p>
          <a:p>
            <a:r>
              <a:rPr lang="cs-CZ" noProof="0" dirty="0"/>
              <a:t>Durkheim je představitelem a zakladatelem sociologického paradigmatu sociálního faktu či dle jiného dělení paradigmatu objektivistického. Jeho pohled je objektivistický; předmětem zájmu sociologie jsou dle něj sociální fakta, která lze zkoumat jako věci. Základními dvěma rysy sociálního faktu, jež Durkheim načrtl ve svém díle Pravidla sociologické metody, je:</a:t>
            </a:r>
          </a:p>
          <a:p>
            <a:endParaRPr lang="cs-CZ" noProof="0" dirty="0"/>
          </a:p>
          <a:p>
            <a:r>
              <a:rPr lang="cs-CZ" noProof="0" dirty="0"/>
              <a:t>jeho situovanost mimo individuum</a:t>
            </a:r>
          </a:p>
          <a:p>
            <a:r>
              <a:rPr lang="cs-CZ" noProof="0" dirty="0"/>
              <a:t>jeho donucovací ráz ve vztahu k jedinci</a:t>
            </a:r>
          </a:p>
          <a:p>
            <a:r>
              <a:rPr lang="cs-CZ" noProof="0" dirty="0"/>
              <a:t>Ústředními obecnými tématy </a:t>
            </a:r>
            <a:r>
              <a:rPr lang="cs-CZ" noProof="0" dirty="0" err="1"/>
              <a:t>Durkheimovy</a:t>
            </a:r>
            <a:r>
              <a:rPr lang="cs-CZ" noProof="0" dirty="0"/>
              <a:t> sociologie jsou například věda, morálka a pedagogika. Jeho konkrétní úvahy se týkají dělby práce, sebevraždy (kolektivní vědomí), problému normálního a patologického, náboženství atd. Významnou částí jeho práce je i reakce na sociologické současníky, především Georga Simmela, Maxe Webera a předchůdce (Auguste Comte, Karl Marx).</a:t>
            </a:r>
          </a:p>
          <a:p>
            <a:endParaRPr lang="cs-CZ" noProof="0" dirty="0"/>
          </a:p>
          <a:p>
            <a:r>
              <a:rPr lang="cs-CZ" noProof="0" dirty="0"/>
              <a:t>Durkheim si byl vědom toho, že dokonalé sociální integrace nelze dosáhnout bez systému sdílené víry a zaměřil se proto na důkladné zkoumání náboženství. Soustředil se především na prvek kolektivních rituálů a obecně na sociální vztahy, které se mezi věřícími utvářejí. Ve svém posledním velkém díle Elementární formy náboženského života se snaží mimo jiné prokázat, že víra v určitého boha není nutnou charakteristikou náboženství. Na náboženství nahlíží spíše jako na sdílený „systém věr a praktik“, v němž lidé skrze sakrální záležitosti vzývají především společnost samotnou. Poukazuje též na to, že za určitých podmínek (například během extrémního kolektivního napětí) jsou společenství bohy a náboženství schopna vytvářet.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11567142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Karl Heinrich Marx, </a:t>
            </a:r>
            <a:r>
              <a:rPr lang="en-US" dirty="0" err="1"/>
              <a:t>dříve</a:t>
            </a:r>
            <a:r>
              <a:rPr lang="en-US" dirty="0"/>
              <a:t> </a:t>
            </a:r>
            <a:r>
              <a:rPr lang="en-US" dirty="0" err="1"/>
              <a:t>uváděn</a:t>
            </a:r>
            <a:r>
              <a:rPr lang="en-US" dirty="0"/>
              <a:t> </a:t>
            </a:r>
            <a:r>
              <a:rPr lang="en-US" dirty="0" err="1"/>
              <a:t>také</a:t>
            </a:r>
            <a:r>
              <a:rPr lang="en-US" dirty="0"/>
              <a:t> </a:t>
            </a:r>
            <a:r>
              <a:rPr lang="en-US" dirty="0" err="1"/>
              <a:t>jako</a:t>
            </a:r>
            <a:r>
              <a:rPr lang="en-US" dirty="0"/>
              <a:t> Karel Marx (5. </a:t>
            </a:r>
            <a:r>
              <a:rPr lang="en-US" dirty="0" err="1"/>
              <a:t>května</a:t>
            </a:r>
            <a:r>
              <a:rPr lang="en-US" dirty="0"/>
              <a:t> 1818 </a:t>
            </a:r>
            <a:r>
              <a:rPr lang="en-US" dirty="0" err="1"/>
              <a:t>Trevír</a:t>
            </a:r>
            <a:r>
              <a:rPr lang="en-US" dirty="0"/>
              <a:t> – 14. </a:t>
            </a:r>
            <a:r>
              <a:rPr lang="en-US" dirty="0" err="1"/>
              <a:t>března</a:t>
            </a:r>
            <a:r>
              <a:rPr lang="en-US" dirty="0"/>
              <a:t> 1883 </a:t>
            </a:r>
            <a:r>
              <a:rPr lang="en-US" dirty="0" err="1"/>
              <a:t>Londýn</a:t>
            </a:r>
            <a:r>
              <a:rPr lang="en-US" dirty="0"/>
              <a:t>) </a:t>
            </a:r>
            <a:r>
              <a:rPr lang="en-US" dirty="0" err="1"/>
              <a:t>byl</a:t>
            </a:r>
            <a:r>
              <a:rPr lang="en-US" dirty="0"/>
              <a:t> </a:t>
            </a:r>
            <a:r>
              <a:rPr lang="en-US" dirty="0" err="1"/>
              <a:t>německý</a:t>
            </a:r>
            <a:r>
              <a:rPr lang="en-US" dirty="0"/>
              <a:t> </a:t>
            </a:r>
            <a:r>
              <a:rPr lang="en-US" dirty="0" err="1"/>
              <a:t>filosof</a:t>
            </a:r>
            <a:r>
              <a:rPr lang="en-US" dirty="0"/>
              <a:t>, </a:t>
            </a:r>
            <a:r>
              <a:rPr lang="en-US" dirty="0" err="1"/>
              <a:t>politický</a:t>
            </a:r>
            <a:r>
              <a:rPr lang="en-US" dirty="0"/>
              <a:t> </a:t>
            </a:r>
            <a:r>
              <a:rPr lang="en-US" dirty="0" err="1"/>
              <a:t>publicista</a:t>
            </a:r>
            <a:r>
              <a:rPr lang="en-US" dirty="0"/>
              <a:t>, </a:t>
            </a:r>
            <a:r>
              <a:rPr lang="en-US" dirty="0" err="1"/>
              <a:t>kritik</a:t>
            </a:r>
            <a:r>
              <a:rPr lang="en-US" dirty="0"/>
              <a:t> </a:t>
            </a:r>
            <a:r>
              <a:rPr lang="en-US" dirty="0" err="1"/>
              <a:t>klasické</a:t>
            </a:r>
            <a:r>
              <a:rPr lang="en-US" dirty="0"/>
              <a:t> </a:t>
            </a:r>
            <a:r>
              <a:rPr lang="en-US" dirty="0" err="1"/>
              <a:t>ekonomie</a:t>
            </a:r>
            <a:r>
              <a:rPr lang="en-US" dirty="0"/>
              <a:t>, </a:t>
            </a:r>
            <a:r>
              <a:rPr lang="en-US" dirty="0" err="1"/>
              <a:t>teoretik</a:t>
            </a:r>
            <a:r>
              <a:rPr lang="en-US" dirty="0"/>
              <a:t> </a:t>
            </a:r>
            <a:r>
              <a:rPr lang="en-US" dirty="0" err="1"/>
              <a:t>dělnického</a:t>
            </a:r>
            <a:r>
              <a:rPr lang="en-US" dirty="0"/>
              <a:t> </a:t>
            </a:r>
            <a:r>
              <a:rPr lang="en-US" dirty="0" err="1"/>
              <a:t>hnutí</a:t>
            </a:r>
            <a:r>
              <a:rPr lang="en-US" dirty="0"/>
              <a:t>, </a:t>
            </a:r>
            <a:r>
              <a:rPr lang="en-US" dirty="0" err="1"/>
              <a:t>socialismu</a:t>
            </a:r>
            <a:r>
              <a:rPr lang="en-US" dirty="0"/>
              <a:t> a </a:t>
            </a:r>
            <a:r>
              <a:rPr lang="en-US" dirty="0" err="1"/>
              <a:t>komunismu</a:t>
            </a:r>
            <a:r>
              <a:rPr lang="en-US" dirty="0"/>
              <a:t>. </a:t>
            </a:r>
            <a:r>
              <a:rPr lang="en-US" dirty="0" err="1"/>
              <a:t>Mezi</a:t>
            </a:r>
            <a:r>
              <a:rPr lang="en-US" dirty="0"/>
              <a:t> </a:t>
            </a:r>
            <a:r>
              <a:rPr lang="en-US" dirty="0" err="1"/>
              <a:t>jeho</a:t>
            </a:r>
            <a:r>
              <a:rPr lang="en-US" dirty="0"/>
              <a:t> </a:t>
            </a:r>
            <a:r>
              <a:rPr lang="en-US" dirty="0" err="1"/>
              <a:t>nejznámější</a:t>
            </a:r>
            <a:r>
              <a:rPr lang="en-US" dirty="0"/>
              <a:t> </a:t>
            </a:r>
            <a:r>
              <a:rPr lang="en-US" dirty="0" err="1"/>
              <a:t>díla</a:t>
            </a:r>
            <a:r>
              <a:rPr lang="en-US" dirty="0"/>
              <a:t> </a:t>
            </a:r>
            <a:r>
              <a:rPr lang="en-US" dirty="0" err="1"/>
              <a:t>patří</a:t>
            </a:r>
            <a:r>
              <a:rPr lang="en-US" dirty="0"/>
              <a:t> </a:t>
            </a:r>
            <a:r>
              <a:rPr lang="en-US" dirty="0" err="1"/>
              <a:t>Ekonomicko-filosofické</a:t>
            </a:r>
            <a:r>
              <a:rPr lang="en-US" dirty="0"/>
              <a:t> </a:t>
            </a:r>
            <a:r>
              <a:rPr lang="en-US" dirty="0" err="1"/>
              <a:t>rukopisy</a:t>
            </a:r>
            <a:r>
              <a:rPr lang="en-US" dirty="0"/>
              <a:t>, </a:t>
            </a:r>
            <a:r>
              <a:rPr lang="en-US" dirty="0" err="1"/>
              <a:t>Komunistický</a:t>
            </a:r>
            <a:r>
              <a:rPr lang="en-US" dirty="0"/>
              <a:t> manifest a </a:t>
            </a:r>
            <a:r>
              <a:rPr lang="en-US" dirty="0" err="1"/>
              <a:t>nedokončený</a:t>
            </a:r>
            <a:r>
              <a:rPr lang="en-US" dirty="0"/>
              <a:t> </a:t>
            </a:r>
            <a:r>
              <a:rPr lang="en-US" dirty="0" err="1"/>
              <a:t>Kapitál</a:t>
            </a:r>
            <a:r>
              <a:rPr lang="en-US" dirty="0"/>
              <a:t>.</a:t>
            </a:r>
          </a:p>
          <a:p>
            <a:endParaRPr lang="en-US" dirty="0"/>
          </a:p>
          <a:p>
            <a:r>
              <a:rPr lang="en-US" dirty="0" err="1"/>
              <a:t>Společně</a:t>
            </a:r>
            <a:r>
              <a:rPr lang="en-US" dirty="0"/>
              <a:t> s </a:t>
            </a:r>
            <a:r>
              <a:rPr lang="en-US" dirty="0" err="1"/>
              <a:t>Friedrichem</a:t>
            </a:r>
            <a:r>
              <a:rPr lang="en-US" dirty="0"/>
              <a:t> </a:t>
            </a:r>
            <a:r>
              <a:rPr lang="en-US" dirty="0" err="1"/>
              <a:t>Engelsem</a:t>
            </a:r>
            <a:r>
              <a:rPr lang="en-US" dirty="0"/>
              <a:t> </a:t>
            </a:r>
            <a:r>
              <a:rPr lang="en-US" dirty="0" err="1"/>
              <a:t>rozpracoval</a:t>
            </a:r>
            <a:r>
              <a:rPr lang="en-US" dirty="0"/>
              <a:t> </a:t>
            </a:r>
            <a:r>
              <a:rPr lang="en-US" dirty="0" err="1"/>
              <a:t>vlastní</a:t>
            </a:r>
            <a:r>
              <a:rPr lang="en-US" dirty="0"/>
              <a:t> </a:t>
            </a:r>
            <a:r>
              <a:rPr lang="en-US" dirty="0" err="1"/>
              <a:t>materialistické</a:t>
            </a:r>
            <a:r>
              <a:rPr lang="en-US" dirty="0"/>
              <a:t> </a:t>
            </a:r>
            <a:r>
              <a:rPr lang="en-US" dirty="0" err="1"/>
              <a:t>pojetí</a:t>
            </a:r>
            <a:r>
              <a:rPr lang="en-US" dirty="0"/>
              <a:t> </a:t>
            </a:r>
            <a:r>
              <a:rPr lang="en-US" dirty="0" err="1"/>
              <a:t>dějin</a:t>
            </a:r>
            <a:r>
              <a:rPr lang="en-US" dirty="0"/>
              <a:t>, </a:t>
            </a:r>
            <a:r>
              <a:rPr lang="en-US" dirty="0" err="1"/>
              <a:t>založené</a:t>
            </a:r>
            <a:r>
              <a:rPr lang="en-US" dirty="0"/>
              <a:t> </a:t>
            </a:r>
            <a:r>
              <a:rPr lang="en-US" dirty="0" err="1"/>
              <a:t>na</a:t>
            </a:r>
            <a:r>
              <a:rPr lang="en-US" dirty="0"/>
              <a:t> </a:t>
            </a:r>
            <a:r>
              <a:rPr lang="en-US" dirty="0" err="1"/>
              <a:t>ekonomických</a:t>
            </a:r>
            <a:r>
              <a:rPr lang="en-US" dirty="0"/>
              <a:t> </a:t>
            </a:r>
            <a:r>
              <a:rPr lang="en-US" dirty="0" err="1"/>
              <a:t>zákonitostech</a:t>
            </a:r>
            <a:r>
              <a:rPr lang="en-US" dirty="0"/>
              <a:t>. </a:t>
            </a:r>
            <a:r>
              <a:rPr lang="en-US" dirty="0" err="1"/>
              <a:t>Ve</a:t>
            </a:r>
            <a:r>
              <a:rPr lang="en-US" dirty="0"/>
              <a:t> </a:t>
            </a:r>
            <a:r>
              <a:rPr lang="en-US" dirty="0" err="1"/>
              <a:t>společnosti</a:t>
            </a:r>
            <a:r>
              <a:rPr lang="en-US" dirty="0"/>
              <a:t> je </a:t>
            </a:r>
            <a:r>
              <a:rPr lang="en-US" dirty="0" err="1"/>
              <a:t>podle</a:t>
            </a:r>
            <a:r>
              <a:rPr lang="en-US" dirty="0"/>
              <a:t> </a:t>
            </a:r>
            <a:r>
              <a:rPr lang="en-US" dirty="0" err="1"/>
              <a:t>nich</a:t>
            </a:r>
            <a:r>
              <a:rPr lang="en-US" dirty="0"/>
              <a:t> </a:t>
            </a:r>
            <a:r>
              <a:rPr lang="en-US" dirty="0" err="1"/>
              <a:t>přítomen</a:t>
            </a:r>
            <a:r>
              <a:rPr lang="en-US" dirty="0"/>
              <a:t> </a:t>
            </a:r>
            <a:r>
              <a:rPr lang="en-US" dirty="0" err="1"/>
              <a:t>konflikt</a:t>
            </a:r>
            <a:r>
              <a:rPr lang="en-US" dirty="0"/>
              <a:t> </a:t>
            </a:r>
            <a:r>
              <a:rPr lang="en-US" dirty="0" err="1"/>
              <a:t>mezi</a:t>
            </a:r>
            <a:r>
              <a:rPr lang="en-US" dirty="0"/>
              <a:t> </a:t>
            </a:r>
            <a:r>
              <a:rPr lang="en-US" dirty="0" err="1"/>
              <a:t>ovládanými</a:t>
            </a:r>
            <a:r>
              <a:rPr lang="en-US" dirty="0"/>
              <a:t> a </a:t>
            </a:r>
            <a:r>
              <a:rPr lang="en-US" dirty="0" err="1"/>
              <a:t>vládnoucími</a:t>
            </a:r>
            <a:r>
              <a:rPr lang="en-US" dirty="0"/>
              <a:t>, </a:t>
            </a:r>
            <a:r>
              <a:rPr lang="en-US" dirty="0" err="1"/>
              <a:t>který</a:t>
            </a:r>
            <a:r>
              <a:rPr lang="en-US" dirty="0"/>
              <a:t> </a:t>
            </a:r>
            <a:r>
              <a:rPr lang="en-US" dirty="0" err="1"/>
              <a:t>bude</a:t>
            </a:r>
            <a:r>
              <a:rPr lang="en-US" dirty="0"/>
              <a:t> </a:t>
            </a:r>
            <a:r>
              <a:rPr lang="en-US" dirty="0" err="1"/>
              <a:t>odstraněn</a:t>
            </a:r>
            <a:r>
              <a:rPr lang="en-US" dirty="0"/>
              <a:t> </a:t>
            </a:r>
            <a:r>
              <a:rPr lang="en-US" dirty="0" err="1"/>
              <a:t>zrušením</a:t>
            </a:r>
            <a:r>
              <a:rPr lang="en-US" dirty="0"/>
              <a:t> </a:t>
            </a:r>
            <a:r>
              <a:rPr lang="en-US" dirty="0" err="1"/>
              <a:t>soukromého</a:t>
            </a:r>
            <a:r>
              <a:rPr lang="en-US" dirty="0"/>
              <a:t> </a:t>
            </a:r>
            <a:r>
              <a:rPr lang="en-US" dirty="0" err="1"/>
              <a:t>vlastnictví</a:t>
            </a:r>
            <a:r>
              <a:rPr lang="en-US" dirty="0"/>
              <a:t> </a:t>
            </a:r>
            <a:r>
              <a:rPr lang="en-US" dirty="0" err="1"/>
              <a:t>výrobních</a:t>
            </a:r>
            <a:r>
              <a:rPr lang="en-US" dirty="0"/>
              <a:t> </a:t>
            </a:r>
            <a:r>
              <a:rPr lang="en-US" dirty="0" err="1"/>
              <a:t>prostředků</a:t>
            </a:r>
            <a:r>
              <a:rPr lang="en-US" dirty="0"/>
              <a:t> a </a:t>
            </a:r>
            <a:r>
              <a:rPr lang="en-US" dirty="0" err="1"/>
              <a:t>nastolením</a:t>
            </a:r>
            <a:r>
              <a:rPr lang="en-US" dirty="0"/>
              <a:t> </a:t>
            </a:r>
            <a:r>
              <a:rPr lang="en-US" dirty="0" err="1"/>
              <a:t>beztřídní</a:t>
            </a:r>
            <a:r>
              <a:rPr lang="en-US" dirty="0"/>
              <a:t>, </a:t>
            </a:r>
            <a:r>
              <a:rPr lang="en-US" dirty="0" err="1"/>
              <a:t>komunistické</a:t>
            </a:r>
            <a:r>
              <a:rPr lang="en-US" dirty="0"/>
              <a:t> </a:t>
            </a:r>
            <a:r>
              <a:rPr lang="en-US" dirty="0" err="1"/>
              <a:t>společnosti</a:t>
            </a:r>
            <a:r>
              <a:rPr lang="en-US" dirty="0"/>
              <a:t>.</a:t>
            </a:r>
          </a:p>
          <a:p>
            <a:endParaRPr lang="en-US" dirty="0"/>
          </a:p>
          <a:p>
            <a:r>
              <a:rPr lang="en-US" dirty="0" err="1"/>
              <a:t>Jeho</a:t>
            </a:r>
            <a:r>
              <a:rPr lang="en-US" dirty="0"/>
              <a:t> </a:t>
            </a:r>
            <a:r>
              <a:rPr lang="en-US" dirty="0" err="1"/>
              <a:t>filosofický</a:t>
            </a:r>
            <a:r>
              <a:rPr lang="en-US" dirty="0"/>
              <a:t> </a:t>
            </a:r>
            <a:r>
              <a:rPr lang="en-US" dirty="0" err="1"/>
              <a:t>i</a:t>
            </a:r>
            <a:r>
              <a:rPr lang="en-US" dirty="0"/>
              <a:t> </a:t>
            </a:r>
            <a:r>
              <a:rPr lang="en-US" dirty="0" err="1"/>
              <a:t>politický</a:t>
            </a:r>
            <a:r>
              <a:rPr lang="en-US" dirty="0"/>
              <a:t> </a:t>
            </a:r>
            <a:r>
              <a:rPr lang="en-US" dirty="0" err="1"/>
              <a:t>vliv</a:t>
            </a:r>
            <a:r>
              <a:rPr lang="en-US" dirty="0"/>
              <a:t> </a:t>
            </a:r>
            <a:r>
              <a:rPr lang="en-US" dirty="0" err="1"/>
              <a:t>byl</a:t>
            </a:r>
            <a:r>
              <a:rPr lang="en-US" dirty="0"/>
              <a:t> </a:t>
            </a:r>
            <a:r>
              <a:rPr lang="en-US" dirty="0" err="1"/>
              <a:t>obrovský</a:t>
            </a:r>
            <a:r>
              <a:rPr lang="en-US" dirty="0"/>
              <a:t> a z </a:t>
            </a:r>
            <a:r>
              <a:rPr lang="en-US" dirty="0" err="1"/>
              <a:t>jeho</a:t>
            </a:r>
            <a:r>
              <a:rPr lang="en-US" dirty="0"/>
              <a:t> </a:t>
            </a:r>
            <a:r>
              <a:rPr lang="en-US" dirty="0" err="1"/>
              <a:t>myšlenek</a:t>
            </a:r>
            <a:r>
              <a:rPr lang="en-US" dirty="0"/>
              <a:t> </a:t>
            </a:r>
            <a:r>
              <a:rPr lang="en-US" dirty="0" err="1"/>
              <a:t>vyšla</a:t>
            </a:r>
            <a:r>
              <a:rPr lang="en-US" dirty="0"/>
              <a:t> </a:t>
            </a:r>
            <a:r>
              <a:rPr lang="en-US" dirty="0" err="1"/>
              <a:t>celá</a:t>
            </a:r>
            <a:r>
              <a:rPr lang="en-US" dirty="0"/>
              <a:t> </a:t>
            </a:r>
            <a:r>
              <a:rPr lang="en-US" dirty="0" err="1"/>
              <a:t>řada</a:t>
            </a:r>
            <a:r>
              <a:rPr lang="en-US" dirty="0"/>
              <a:t> </a:t>
            </a:r>
            <a:r>
              <a:rPr lang="en-US" dirty="0" err="1"/>
              <a:t>směrů</a:t>
            </a:r>
            <a:r>
              <a:rPr lang="en-US" dirty="0"/>
              <a:t> v </a:t>
            </a:r>
            <a:r>
              <a:rPr lang="en-US" dirty="0" err="1"/>
              <a:t>levé</a:t>
            </a:r>
            <a:r>
              <a:rPr lang="en-US" dirty="0"/>
              <a:t> </a:t>
            </a:r>
            <a:r>
              <a:rPr lang="en-US" dirty="0" err="1"/>
              <a:t>části</a:t>
            </a:r>
            <a:r>
              <a:rPr lang="en-US" dirty="0"/>
              <a:t> </a:t>
            </a:r>
            <a:r>
              <a:rPr lang="en-US" dirty="0" err="1"/>
              <a:t>politického</a:t>
            </a:r>
            <a:r>
              <a:rPr lang="en-US" dirty="0"/>
              <a:t> </a:t>
            </a:r>
            <a:r>
              <a:rPr lang="en-US" dirty="0" err="1"/>
              <a:t>spektra</a:t>
            </a:r>
            <a:r>
              <a:rPr lang="en-US" dirty="0"/>
              <a:t>, a to jak </a:t>
            </a:r>
            <a:r>
              <a:rPr lang="en-US" dirty="0" err="1"/>
              <a:t>oficiální</a:t>
            </a:r>
            <a:r>
              <a:rPr lang="en-US" dirty="0"/>
              <a:t> </a:t>
            </a:r>
            <a:r>
              <a:rPr lang="en-US" dirty="0" err="1"/>
              <a:t>ideologie</a:t>
            </a:r>
            <a:r>
              <a:rPr lang="en-US" dirty="0"/>
              <a:t> </a:t>
            </a:r>
            <a:r>
              <a:rPr lang="en-US" dirty="0" err="1"/>
              <a:t>socialistických</a:t>
            </a:r>
            <a:r>
              <a:rPr lang="en-US" dirty="0"/>
              <a:t> </a:t>
            </a:r>
            <a:r>
              <a:rPr lang="en-US" dirty="0" err="1"/>
              <a:t>států</a:t>
            </a:r>
            <a:r>
              <a:rPr lang="en-US" dirty="0"/>
              <a:t> (</a:t>
            </a:r>
            <a:r>
              <a:rPr lang="en-US" dirty="0" err="1"/>
              <a:t>marxismus-leninismus</a:t>
            </a:r>
            <a:r>
              <a:rPr lang="en-US" dirty="0"/>
              <a:t>), </a:t>
            </a:r>
            <a:r>
              <a:rPr lang="en-US" dirty="0" err="1"/>
              <a:t>tak</a:t>
            </a:r>
            <a:r>
              <a:rPr lang="en-US" dirty="0"/>
              <a:t> </a:t>
            </a:r>
            <a:r>
              <a:rPr lang="en-US" dirty="0" err="1"/>
              <a:t>nejrůznější</a:t>
            </a:r>
            <a:r>
              <a:rPr lang="en-US" dirty="0"/>
              <a:t> </a:t>
            </a:r>
            <a:r>
              <a:rPr lang="en-US" dirty="0" err="1"/>
              <a:t>variace</a:t>
            </a:r>
            <a:r>
              <a:rPr lang="en-US" dirty="0"/>
              <a:t> </a:t>
            </a:r>
            <a:r>
              <a:rPr lang="en-US" dirty="0" err="1"/>
              <a:t>neortodoxního</a:t>
            </a:r>
            <a:r>
              <a:rPr lang="en-US" dirty="0"/>
              <a:t> </a:t>
            </a:r>
            <a:r>
              <a:rPr lang="en-US" dirty="0" err="1"/>
              <a:t>marxismu</a:t>
            </a:r>
            <a:r>
              <a:rPr lang="en-US" dirty="0"/>
              <a:t>, </a:t>
            </a:r>
            <a:r>
              <a:rPr lang="en-US" dirty="0" err="1"/>
              <a:t>například</a:t>
            </a:r>
            <a:r>
              <a:rPr lang="en-US" dirty="0"/>
              <a:t> </a:t>
            </a:r>
            <a:r>
              <a:rPr lang="en-US" dirty="0" err="1"/>
              <a:t>frankfurtská</a:t>
            </a:r>
            <a:r>
              <a:rPr lang="en-US" dirty="0"/>
              <a:t> </a:t>
            </a:r>
            <a:r>
              <a:rPr lang="en-US" dirty="0" err="1"/>
              <a:t>škola</a:t>
            </a:r>
            <a:r>
              <a:rPr lang="en-US" dirty="0"/>
              <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12975518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a:t>Max Weber (21. dubna 1864 – 14. června 1920) byl německý sociolog a ekonom. Bývá řazen mezi tzv. otce zakladatele sociologie. Jeho sociologické úvahy se věnují např. náboženství, moci či byrokracii.</a:t>
            </a:r>
          </a:p>
          <a:p>
            <a:endParaRPr lang="cs-CZ" noProof="0"/>
          </a:p>
          <a:p>
            <a:r>
              <a:rPr lang="cs-CZ" noProof="0"/>
              <a:t>Koncepce ideálního typu je umělým intelektuálním konstruktem, který nemá existující oporu v realitě, je jaksi „utopický“. Jeho hlavním účelem je nápomoc při poměřování reality (nakolik se reálný stav odchyluje od ideálního typu). Ideálním typem je například pojem „kapitalistická ekonomika“.</a:t>
            </a:r>
          </a:p>
          <a:p>
            <a:endParaRPr lang="cs-CZ" noProof="0"/>
          </a:p>
          <a:p>
            <a:r>
              <a:rPr lang="cs-CZ" noProof="0"/>
              <a:t>Konstrukce pojmů (ideálních typů) umožňuje poznání: umožňuje přechod od různotvárnosti a rozmanitosti empirických faktů a fenoménů, od kontingence pouhé empirické současnosti a následnosti jevů k teorii o těchto faktech a fenoménech. Ideální typ je analytický konstrukt. Ideální typy jsou badatelskými hypotézami, umožňujícími orientaci v empirické látce a navzájem srovnávat fakta, procesy a společenské konstelace. Jedná se vlastně o jednostranné zdůraznění založené na vědcově zájmu. Ideální typ musí splňovat požadavek konstituce předmětu poznání a komunikaci mezi vědci.</a:t>
            </a:r>
          </a:p>
          <a:p>
            <a:endParaRPr lang="cs-CZ" noProof="0"/>
          </a:p>
          <a:p>
            <a:r>
              <a:rPr lang="cs-CZ" noProof="0"/>
              <a:t>Ideální typ má tvorbu hypotéz usměrňovat; není prostým zobrazením reality, ale poskytuje k zobrazení prostředky. Vytváření ideál typů má význam pro porovnávání s realitou. Weberova teorie obsahuje racionální jádro, neboť mezi pojmem a skutečností nikdy není úplná totožnost (pojem nevyčerpá realitu) – více viz reprezentace v jazyce. Základní problém koncepce ideál typů je v tom, že Weber všechny své závěry relativizuje. Sociální realita je velmi rozmanitá a nevyznačuje se objektivními zákonitostmi a opakovatelnostmi; sociologické poznání tudíž nemůže být odrážením skutečnosti s hlubokým proniknutím k podstatě jevů. Nejsou-li pojmy podmíněny sociální realitou jako odrazy sociálního života, neexistuje žádné spolehlivé měřítko jejich utváření; jediným měřítkem je úspěšnost. Poznávací pluralita v sociologii je tedy nevyhnutelná. Takto chápaná sociologie se nemůže stát nástrojem přeměny světa</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3156007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Zygmunt Bauman považuje holocaust za produkt modernity: "Holocaust byl jedinečným setkáním starých napětí, která modernita ignorovala, bagatelizovala či neuměla řešit, s mocnými nástroji racionálního a efektivního jednání, jež zrodil moderní vývoj sám. Přestože jejich setkání bylo jedinečné a předpokládalo vzácnou kombinaci okolností, faktory, které se tu spojily, byly a stále jsou všudypřítomné a „normální". Po holocaustu se neudělalo dost pro to, aby se změřil jejich strašlivý potenciál, a ještě méně se udělalo pro zneškodnění jejich případných hrůzných účinků. Věřím, že v obou ohledech lze - a rozhodně by se mělo - udělat mnohem víc." Dále vyslovuje názor, že holocaust pravděpodobně nebyl deviací. Ukázal se jen jako druhá tvář moderní společnosti, která se v souladu s podmínkami objevila a do té doby zůstávala skryta. Tzn. lidé, kteří páchali zločiny, by za jiných okolností žili zcela obyčejné, nenápadné životy.</a:t>
            </a:r>
          </a:p>
          <a:p>
            <a:endParaRPr lang="cs-CZ" noProof="0" dirty="0"/>
          </a:p>
          <a:p>
            <a:r>
              <a:rPr lang="cs-CZ" noProof="0" dirty="0"/>
              <a:t>"Hlavní poučení podle mne z holocaustu vyvodil Richard L. </a:t>
            </a:r>
            <a:r>
              <a:rPr lang="cs-CZ" noProof="0" dirty="0" err="1"/>
              <a:t>Rubenstein</a:t>
            </a:r>
            <a:r>
              <a:rPr lang="cs-CZ" noProof="0" dirty="0"/>
              <a:t>: „Svědčí o pokroku civilizace," Dodejme, že šlo o pokrok v dvojím smyslu. Průmyslový potenciál a technologické know-how, na které je naše civilizace tak pyšná, dosáhly v konečném řešení nové úrovně, když úspěšně zdolaly úkol nebývalé velikosti. V témže konečném řešení nám však naše společnost odkryla svou do té doby neznámou schopnost. Jelikož jsme naučeni ctít a obdivovat technickou efektivitu a dobrý plán, jsme nuceni připustit, že jsme při chvále materiálního pokroku, který přinesla naše civilizace, žalostně podcenili její skutečný potenciál. Svět táborů smrti a společnost, již tento svět plodí, odhalují stále výraznější odvrácenou stranu židovsko-křesťanské civilizace. Civilizace, to je otroctví, války, vykořisťování a tábory smrti. Je to také zdravotní hygiena, vznešené náboženské ideje, krásné umění a vynikající hudba. Je chyba si myslet, že civilizace a surová krutost jsou v rozporu... V naší době se krutost tak jako většina jiných aspektů našeho světa uplatňuje mnohem účinněji než kdy předtím. Nepřestala a nepřestane existovat. Tvoření a ničení jsou neoddělitelnými stránkami toho, čemu říkáme civilizace." ?</a:t>
            </a:r>
            <a:r>
              <a:rPr lang="cs-CZ" noProof="0" dirty="0" err="1"/>
              <a:t>oderní</a:t>
            </a:r>
            <a:r>
              <a:rPr lang="cs-CZ" noProof="0" dirty="0"/>
              <a:t>, technicky vyspělá společnost byla podmínkou, aby se holocaust mohl udát v tak masovém měřítku. Efektivitě ještě přispěla striktní byrokratizace. Byrokracii se věnuje zevrubněji a ukazuje, jak se vyvíjelo řešení židovské otázky. Hitler si přál Německo bez Židů. Původně měli Židé emigrovat mimo Německo. S rostoucím počtem zabíraných území však rostla i židovská populace v rámci říše. Místo toho byla jako řešení tedy zvolena fyzická likvidace. Pak už nastalo plánování mezi různými odděleními státní byrokracie, přípravy, plánování, kalkulace. Holocaust se prostě stal součástí byrokratické rutiny. Přitom se vyvražďování nedostalo do sporu s racionalitou. Jednalo se nejefektivnější a nejúčinnější splnění zadaného úkolu. Neznamená to, že moderní byrokracie musí vést k jevům jako je holocaust, ale svým přístupem dává vzniknout prostředí, v němž je možné jev jako je holocaust realizovat.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307567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October 26, 2023</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October 26, 2023</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October 26, 2023</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October 26, 2023</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October 26, 2023</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October 26, 2023</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October 26, 2023</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October 26, 2023</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October 26, 2023</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October 26, 2023</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October 26, 2023</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October 26, 2023</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video" Target="https://www.youtube.com/embed/21ijh_LMw08?start=80&amp;feature=oembed" TargetMode="External"/><Relationship Id="rId4" Type="http://schemas.openxmlformats.org/officeDocument/2006/relationships/image" Target="../media/image12.jpe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4.sv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6101396" cy="2429284"/>
          </a:xfrm>
        </p:spPr>
        <p:txBody>
          <a:bodyPr anchor="b">
            <a:normAutofit/>
          </a:bodyPr>
          <a:lstStyle/>
          <a:p>
            <a:r>
              <a:rPr lang="cs-CZ" sz="4800" b="0" i="0" dirty="0">
                <a:effectLst/>
                <a:latin typeface="Roboto" panose="02000000000000000000" pitchFamily="2" charset="0"/>
              </a:rPr>
              <a:t>Co je to ta sociologie</a:t>
            </a:r>
            <a:r>
              <a:rPr lang="cs-CZ" sz="4800" dirty="0">
                <a:latin typeface="Roboto" panose="02000000000000000000" pitchFamily="2" charset="0"/>
              </a:rPr>
              <a:t>?</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klima@fss.muni.cz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Max Weber</a:t>
            </a:r>
            <a:br>
              <a:rPr lang="cs-CZ" sz="4100" dirty="0"/>
            </a:br>
            <a:r>
              <a:rPr lang="fr-FR" sz="2400" dirty="0"/>
              <a:t>Maximilian Carl Emil Weber</a:t>
            </a:r>
            <a:br>
              <a:rPr lang="cs-CZ" sz="2400" dirty="0"/>
            </a:br>
            <a:r>
              <a:rPr lang="cs-CZ" sz="2400" dirty="0"/>
              <a:t>1864 - 1920</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Studoval vývoj moderního kapitalizmu a snažil se také porozumět změně co se odehrávala ve světě </a:t>
            </a:r>
          </a:p>
          <a:p>
            <a:r>
              <a:rPr lang="cs-CZ" sz="2000" dirty="0"/>
              <a:t>K Marxovi se stavěl kriticky – odmítal materializmus</a:t>
            </a:r>
          </a:p>
          <a:p>
            <a:r>
              <a:rPr lang="cs-CZ" sz="2000" dirty="0"/>
              <a:t>Studoval hlavně náboženství a jeho vliv na kapitalizmus – rozvoj vědy a byrokracie = racionalizace = nejefektivnější organizace společnosti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652" b="7652"/>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06877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055" name="Freeform: Shape 2054">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7" name="Oval 2056">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59" name="Oval 2058">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61" name="Group 2060">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062" name="Freeform: Shape 2061">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3" name="Freeform: Shape 2062">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064" name="Oval 2063">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65" name="Oval 2064">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067" name="Rectangle 2066">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9" name="Oval 2068">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71" name="Group 2070">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2072" name="Freeform: Shape 2071">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3" name="Oval 2072">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07599732-2E11-1719-0F0F-40D21366E74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cs-CZ" dirty="0"/>
              <a:t>Modernita a Holocaust </a:t>
            </a:r>
            <a:br>
              <a:rPr lang="cs-CZ" dirty="0"/>
            </a:br>
            <a:r>
              <a:rPr lang="cs-CZ" sz="3200" dirty="0"/>
              <a:t>Zygmunt Bauman</a:t>
            </a:r>
            <a:br>
              <a:rPr lang="cs-CZ" sz="3200" dirty="0"/>
            </a:br>
            <a:r>
              <a:rPr lang="cs-CZ" sz="3200" dirty="0"/>
              <a:t>1925 - 2017</a:t>
            </a:r>
            <a:endParaRPr lang="cs-CZ" dirty="0"/>
          </a:p>
        </p:txBody>
      </p:sp>
      <p:grpSp>
        <p:nvGrpSpPr>
          <p:cNvPr id="2075" name="Group 2074">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2076"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7"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78"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2050" name="Picture 2" descr="Modernita a holocaust - Bauman, Zygmunt - knihobot.cz">
            <a:extLst>
              <a:ext uri="{FF2B5EF4-FFF2-40B4-BE49-F238E27FC236}">
                <a16:creationId xmlns:a16="http://schemas.microsoft.com/office/drawing/2014/main" id="{C7749812-F670-90FA-EA2B-BBEBB368149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63521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BAA6772-417F-C76F-4D0D-DE72153E0EAC}"/>
              </a:ext>
            </a:extLst>
          </p:cNvPr>
          <p:cNvSpPr>
            <a:spLocks noGrp="1"/>
          </p:cNvSpPr>
          <p:nvPr>
            <p:ph type="title"/>
          </p:nvPr>
        </p:nvSpPr>
        <p:spPr>
          <a:xfrm>
            <a:off x="550863" y="1520825"/>
            <a:ext cx="5437188" cy="3779838"/>
          </a:xfrm>
        </p:spPr>
        <p:txBody>
          <a:bodyPr anchor="ctr">
            <a:normAutofit/>
          </a:bodyPr>
          <a:lstStyle/>
          <a:p>
            <a:r>
              <a:rPr lang="cs-CZ" sz="8000"/>
              <a:t>K čemu je sociologie?</a:t>
            </a:r>
            <a:endParaRPr lang="en-US" sz="8000"/>
          </a:p>
        </p:txBody>
      </p:sp>
      <p:sp>
        <p:nvSpPr>
          <p:cNvPr id="11" name="Freeform: Shape 10">
            <a:extLst>
              <a:ext uri="{FF2B5EF4-FFF2-40B4-BE49-F238E27FC236}">
                <a16:creationId xmlns:a16="http://schemas.microsoft.com/office/drawing/2014/main" id="{AFF323B2-FCDB-4497-8AF0-2F7A3C88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787" y="0"/>
            <a:ext cx="1972470" cy="1377426"/>
          </a:xfrm>
          <a:custGeom>
            <a:avLst/>
            <a:gdLst>
              <a:gd name="connsiteX0" fmla="*/ 81022 w 1972470"/>
              <a:gd name="connsiteY0" fmla="*/ 0 h 1377426"/>
              <a:gd name="connsiteX1" fmla="*/ 1891449 w 1972470"/>
              <a:gd name="connsiteY1" fmla="*/ 0 h 1377426"/>
              <a:gd name="connsiteX2" fmla="*/ 1894967 w 1972470"/>
              <a:gd name="connsiteY2" fmla="*/ 7304 h 1377426"/>
              <a:gd name="connsiteX3" fmla="*/ 1972470 w 1972470"/>
              <a:gd name="connsiteY3" fmla="*/ 391191 h 1377426"/>
              <a:gd name="connsiteX4" fmla="*/ 986235 w 1972470"/>
              <a:gd name="connsiteY4" fmla="*/ 1377426 h 1377426"/>
              <a:gd name="connsiteX5" fmla="*/ 0 w 1972470"/>
              <a:gd name="connsiteY5" fmla="*/ 391191 h 1377426"/>
              <a:gd name="connsiteX6" fmla="*/ 77503 w 1972470"/>
              <a:gd name="connsiteY6" fmla="*/ 7304 h 1377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72470" h="1377426">
                <a:moveTo>
                  <a:pt x="81022" y="0"/>
                </a:moveTo>
                <a:lnTo>
                  <a:pt x="1891449" y="0"/>
                </a:lnTo>
                <a:lnTo>
                  <a:pt x="1894967" y="7304"/>
                </a:lnTo>
                <a:cubicBezTo>
                  <a:pt x="1944873" y="125295"/>
                  <a:pt x="1972470" y="255020"/>
                  <a:pt x="1972470" y="391191"/>
                </a:cubicBezTo>
                <a:cubicBezTo>
                  <a:pt x="1972470" y="935874"/>
                  <a:pt x="1530918" y="1377426"/>
                  <a:pt x="986235" y="1377426"/>
                </a:cubicBezTo>
                <a:cubicBezTo>
                  <a:pt x="441552" y="1377426"/>
                  <a:pt x="0" y="935874"/>
                  <a:pt x="0" y="391191"/>
                </a:cubicBezTo>
                <a:cubicBezTo>
                  <a:pt x="0" y="255020"/>
                  <a:pt x="27597" y="125295"/>
                  <a:pt x="77503" y="7304"/>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508000" dist="254000" dir="2700000">
              <a:schemeClr val="accent1">
                <a:lumMod val="60000"/>
                <a:lumOff val="40000"/>
                <a:alpha val="6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3" name="Group 12">
            <a:extLst>
              <a:ext uri="{FF2B5EF4-FFF2-40B4-BE49-F238E27FC236}">
                <a16:creationId xmlns:a16="http://schemas.microsoft.com/office/drawing/2014/main" id="{7B7CADF7-83F2-4D18-8E02-975078DBAA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855456" y="1041329"/>
            <a:ext cx="734257" cy="760506"/>
            <a:chOff x="5243759" y="1363788"/>
            <a:chExt cx="734257" cy="760506"/>
          </a:xfrm>
        </p:grpSpPr>
        <p:sp>
          <p:nvSpPr>
            <p:cNvPr id="14" name="Freeform 5">
              <a:extLst>
                <a:ext uri="{FF2B5EF4-FFF2-40B4-BE49-F238E27FC236}">
                  <a16:creationId xmlns:a16="http://schemas.microsoft.com/office/drawing/2014/main" id="{5B68AF98-121D-4CB9-B8F9-066483D45578}"/>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6">
              <a:extLst>
                <a:ext uri="{FF2B5EF4-FFF2-40B4-BE49-F238E27FC236}">
                  <a16:creationId xmlns:a16="http://schemas.microsoft.com/office/drawing/2014/main" id="{25579FD5-6C6A-4E96-8A86-B6F79A2B592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8">
              <a:extLst>
                <a:ext uri="{FF2B5EF4-FFF2-40B4-BE49-F238E27FC236}">
                  <a16:creationId xmlns:a16="http://schemas.microsoft.com/office/drawing/2014/main" id="{9F6C08C9-D1BF-4C48-81D5-86996BD9563C}"/>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pSp>
        <p:nvGrpSpPr>
          <p:cNvPr id="18" name="Group 17">
            <a:extLst>
              <a:ext uri="{FF2B5EF4-FFF2-40B4-BE49-F238E27FC236}">
                <a16:creationId xmlns:a16="http://schemas.microsoft.com/office/drawing/2014/main" id="{F76A531C-147A-4C94-B721-EA95D8E88BB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595682" y="4989421"/>
            <a:ext cx="1335600" cy="1262947"/>
            <a:chOff x="7735641" y="2106638"/>
            <a:chExt cx="1335600" cy="1262947"/>
          </a:xfrm>
        </p:grpSpPr>
        <p:sp>
          <p:nvSpPr>
            <p:cNvPr id="19" name="Freeform: Shape 18">
              <a:extLst>
                <a:ext uri="{FF2B5EF4-FFF2-40B4-BE49-F238E27FC236}">
                  <a16:creationId xmlns:a16="http://schemas.microsoft.com/office/drawing/2014/main" id="{EC9CFF41-146B-4B53-A1D0-A1241BF49309}"/>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7735641" y="210663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0194B0DA-7496-49E2-8ECA-BC44509DDC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261241" y="2453712"/>
              <a:ext cx="540000" cy="108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graphicFrame>
        <p:nvGraphicFramePr>
          <p:cNvPr id="5" name="Zástupný obsah 2">
            <a:extLst>
              <a:ext uri="{FF2B5EF4-FFF2-40B4-BE49-F238E27FC236}">
                <a16:creationId xmlns:a16="http://schemas.microsoft.com/office/drawing/2014/main" id="{0D47D8CC-A46C-CE14-52A3-E7AE55B2081B}"/>
              </a:ext>
            </a:extLst>
          </p:cNvPr>
          <p:cNvGraphicFramePr>
            <a:graphicFrameLocks noGrp="1"/>
          </p:cNvGraphicFramePr>
          <p:nvPr>
            <p:ph idx="1"/>
            <p:extLst>
              <p:ext uri="{D42A27DB-BD31-4B8C-83A1-F6EECF244321}">
                <p14:modId xmlns:p14="http://schemas.microsoft.com/office/powerpoint/2010/main" val="751785320"/>
              </p:ext>
            </p:extLst>
          </p:nvPr>
        </p:nvGraphicFramePr>
        <p:xfrm>
          <a:off x="7140575" y="549275"/>
          <a:ext cx="4500563"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050982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117" name="Freeform: Shape 3080">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18" name="Oval 3082">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19" name="Oval 3084">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20" name="Group 3086">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088" name="Freeform: Shape 3087">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89" name="Freeform: Shape 3088">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90" name="Oval 3089">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1" name="Oval 3090">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121" name="Rectangle 3092">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22" name="Oval 3094">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123" name="Group 3096">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3098" name="Freeform: Shape 3097">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99" name="Oval 3098">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Nadpis 1">
            <a:extLst>
              <a:ext uri="{FF2B5EF4-FFF2-40B4-BE49-F238E27FC236}">
                <a16:creationId xmlns:a16="http://schemas.microsoft.com/office/drawing/2014/main" id="{C15DF598-1B1E-45C6-01BF-263BCFC13CCD}"/>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pPr>
              <a:lnSpc>
                <a:spcPct val="90000"/>
              </a:lnSpc>
            </a:pPr>
            <a:r>
              <a:rPr lang="en-US" sz="4400" dirty="0"/>
              <a:t>Strangers in Their Own Land</a:t>
            </a:r>
            <a:br>
              <a:rPr lang="en-US" sz="4400" dirty="0"/>
            </a:br>
            <a:r>
              <a:rPr lang="en-US" sz="2400" dirty="0"/>
              <a:t>Arlie Russell Hochschild</a:t>
            </a:r>
            <a:endParaRPr lang="en-US" sz="4400" dirty="0"/>
          </a:p>
        </p:txBody>
      </p:sp>
      <p:grpSp>
        <p:nvGrpSpPr>
          <p:cNvPr id="3124" name="Group 3100">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3102"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03"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04"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3076" name="Picture 4" descr="Democrats, not Republicans, are now strangers in their own land | CBC Radio">
            <a:extLst>
              <a:ext uri="{FF2B5EF4-FFF2-40B4-BE49-F238E27FC236}">
                <a16:creationId xmlns:a16="http://schemas.microsoft.com/office/drawing/2014/main" id="{C7295AF6-897C-C606-622A-63F2884077D8}"/>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4295776" y="1363910"/>
            <a:ext cx="7345363" cy="4131766"/>
          </a:xfrm>
          <a:custGeom>
            <a:avLst/>
            <a:gdLst/>
            <a:ahLst/>
            <a:cxnLst/>
            <a:rect l="l" t="t" r="r" b="b"/>
            <a:pathLst>
              <a:path w="7345363" h="5761037">
                <a:moveTo>
                  <a:pt x="0" y="0"/>
                </a:moveTo>
                <a:lnTo>
                  <a:pt x="7345363" y="0"/>
                </a:lnTo>
                <a:lnTo>
                  <a:pt x="7345363" y="5761037"/>
                </a:lnTo>
                <a:lnTo>
                  <a:pt x="0" y="5761037"/>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6680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What Drives Trump Supporters?: Sociologist Arlie Russell Hochschild on Anger &amp; Mourning of the Right">
            <a:hlinkClick r:id="" action="ppaction://media"/>
            <a:extLst>
              <a:ext uri="{FF2B5EF4-FFF2-40B4-BE49-F238E27FC236}">
                <a16:creationId xmlns:a16="http://schemas.microsoft.com/office/drawing/2014/main" id="{F412DBEA-3EC8-7B36-71F2-03B826775C0A}"/>
              </a:ext>
            </a:extLst>
          </p:cNvPr>
          <p:cNvPicPr>
            <a:picLocks noGrp="1" noRot="1" noChangeAspect="1"/>
          </p:cNvPicPr>
          <p:nvPr>
            <p:ph idx="1"/>
            <a:videoFile r:link="rId1"/>
          </p:nvPr>
        </p:nvPicPr>
        <p:blipFill>
          <a:blip r:embed="rId4"/>
          <a:stretch>
            <a:fillRect/>
          </a:stretch>
        </p:blipFill>
        <p:spPr>
          <a:xfrm>
            <a:off x="159703" y="74866"/>
            <a:ext cx="11872595" cy="6708269"/>
          </a:xfrm>
          <a:prstGeom prst="rect">
            <a:avLst/>
          </a:prstGeom>
          <a:ln>
            <a:noFill/>
          </a:ln>
          <a:effectLst>
            <a:softEdge rad="112500"/>
          </a:effectLst>
        </p:spPr>
      </p:pic>
    </p:spTree>
    <p:extLst>
      <p:ext uri="{BB962C8B-B14F-4D97-AF65-F5344CB8AC3E}">
        <p14:creationId xmlns:p14="http://schemas.microsoft.com/office/powerpoint/2010/main" val="348022278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2091002130"/>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cs-CZ" dirty="0"/>
              <a:t>Sociologie jako produkt krize</a:t>
            </a:r>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303713167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E01F490B-9A06-CCC7-E752-B929CC379A97}"/>
              </a:ext>
            </a:extLst>
          </p:cNvPr>
          <p:cNvSpPr>
            <a:spLocks noGrp="1"/>
          </p:cNvSpPr>
          <p:nvPr>
            <p:ph type="title"/>
          </p:nvPr>
        </p:nvSpPr>
        <p:spPr>
          <a:xfrm>
            <a:off x="550863" y="549275"/>
            <a:ext cx="5437185" cy="1997855"/>
          </a:xfrm>
        </p:spPr>
        <p:txBody>
          <a:bodyPr wrap="square" anchor="b">
            <a:normAutofit/>
          </a:bodyPr>
          <a:lstStyle/>
          <a:p>
            <a:r>
              <a:rPr lang="cs-CZ" dirty="0"/>
              <a:t>Sociologický přístup</a:t>
            </a:r>
            <a:endParaRPr lang="en-US" dirty="0"/>
          </a:p>
        </p:txBody>
      </p:sp>
      <p:sp>
        <p:nvSpPr>
          <p:cNvPr id="3" name="Zástupný obsah 2">
            <a:extLst>
              <a:ext uri="{FF2B5EF4-FFF2-40B4-BE49-F238E27FC236}">
                <a16:creationId xmlns:a16="http://schemas.microsoft.com/office/drawing/2014/main" id="{63231B22-86D3-D343-227D-69F2ACF041E0}"/>
              </a:ext>
            </a:extLst>
          </p:cNvPr>
          <p:cNvSpPr>
            <a:spLocks noGrp="1"/>
          </p:cNvSpPr>
          <p:nvPr>
            <p:ph idx="1"/>
          </p:nvPr>
        </p:nvSpPr>
        <p:spPr>
          <a:xfrm>
            <a:off x="550863" y="2677306"/>
            <a:ext cx="5437187" cy="3415519"/>
          </a:xfrm>
        </p:spPr>
        <p:txBody>
          <a:bodyPr anchor="t">
            <a:normAutofit/>
          </a:bodyPr>
          <a:lstStyle/>
          <a:p>
            <a:r>
              <a:rPr lang="cs-CZ" sz="2000" dirty="0"/>
              <a:t>Jak myslet sociologicky?</a:t>
            </a:r>
          </a:p>
          <a:p>
            <a:r>
              <a:rPr lang="cs-CZ" sz="2000" dirty="0"/>
              <a:t>Kdo je to ten sociolog?</a:t>
            </a:r>
          </a:p>
          <a:p>
            <a:r>
              <a:rPr lang="cs-CZ" sz="2000" dirty="0"/>
              <a:t>Oproštění se od bezprostřední situace </a:t>
            </a:r>
          </a:p>
          <a:p>
            <a:r>
              <a:rPr lang="cs-CZ" sz="2000" dirty="0"/>
              <a:t>Sociologická imaginace jako podmínka práce sociologů</a:t>
            </a:r>
          </a:p>
          <a:p>
            <a:r>
              <a:rPr lang="cs-CZ" sz="2000" dirty="0"/>
              <a:t>Nezamýšlené důsledky</a:t>
            </a:r>
          </a:p>
          <a:p>
            <a:endParaRPr lang="en-US" sz="2000" dirty="0"/>
          </a:p>
        </p:txBody>
      </p:sp>
      <p:pic>
        <p:nvPicPr>
          <p:cNvPr id="7" name="Graphic 6" descr="Office Worker">
            <a:extLst>
              <a:ext uri="{FF2B5EF4-FFF2-40B4-BE49-F238E27FC236}">
                <a16:creationId xmlns:a16="http://schemas.microsoft.com/office/drawing/2014/main" id="{8AC5AE95-E3B7-4C24-AF24-3DD785E3A9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24675" y="1072039"/>
            <a:ext cx="4713922" cy="4713922"/>
          </a:xfrm>
          <a:custGeom>
            <a:avLst/>
            <a:gdLst/>
            <a:ahLst/>
            <a:cxnLst/>
            <a:rect l="l" t="t" r="r" b="b"/>
            <a:pathLst>
              <a:path w="4713922" h="5759450">
                <a:moveTo>
                  <a:pt x="0" y="0"/>
                </a:moveTo>
                <a:lnTo>
                  <a:pt x="4713922" y="0"/>
                </a:lnTo>
                <a:lnTo>
                  <a:pt x="4713922" y="5759450"/>
                </a:lnTo>
                <a:lnTo>
                  <a:pt x="0" y="5759450"/>
                </a:lnTo>
                <a:close/>
              </a:path>
            </a:pathLst>
          </a:custGeom>
        </p:spPr>
      </p:pic>
    </p:spTree>
    <p:extLst>
      <p:ext uri="{BB962C8B-B14F-4D97-AF65-F5344CB8AC3E}">
        <p14:creationId xmlns:p14="http://schemas.microsoft.com/office/powerpoint/2010/main" val="32255679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93B497D3-F7FB-6743-BB14-AFD0C5F71265}"/>
              </a:ext>
            </a:extLst>
          </p:cNvPr>
          <p:cNvSpPr>
            <a:spLocks noGrp="1"/>
          </p:cNvSpPr>
          <p:nvPr>
            <p:ph type="title"/>
          </p:nvPr>
        </p:nvSpPr>
        <p:spPr>
          <a:xfrm>
            <a:off x="550862" y="580363"/>
            <a:ext cx="5437188" cy="1997855"/>
          </a:xfrm>
        </p:spPr>
        <p:txBody>
          <a:bodyPr wrap="square" anchor="t">
            <a:normAutofit/>
          </a:bodyPr>
          <a:lstStyle/>
          <a:p>
            <a:r>
              <a:rPr lang="cs-CZ" dirty="0"/>
              <a:t>Sociologická imaginace</a:t>
            </a:r>
            <a:endParaRPr lang="en-US" dirty="0"/>
          </a:p>
        </p:txBody>
      </p:sp>
      <p:sp>
        <p:nvSpPr>
          <p:cNvPr id="10" name="Oval 9">
            <a:extLst>
              <a:ext uri="{FF2B5EF4-FFF2-40B4-BE49-F238E27FC236}">
                <a16:creationId xmlns:a16="http://schemas.microsoft.com/office/drawing/2014/main" id="{6959C3E7-D59B-44C4-9BBD-3BC2A41A0C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20151" y="3295640"/>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nvGrpSpPr>
          <p:cNvPr id="12" name="Group 11">
            <a:extLst>
              <a:ext uri="{FF2B5EF4-FFF2-40B4-BE49-F238E27FC236}">
                <a16:creationId xmlns:a16="http://schemas.microsoft.com/office/drawing/2014/main" id="{3654876B-FB01-4E58-9C9F-3D510011B1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22329" y="4018501"/>
            <a:ext cx="1468514" cy="1521012"/>
            <a:chOff x="8926879" y="88028"/>
            <a:chExt cx="1468514" cy="1521012"/>
          </a:xfrm>
        </p:grpSpPr>
        <p:sp>
          <p:nvSpPr>
            <p:cNvPr id="13" name="Freeform 5">
              <a:extLst>
                <a:ext uri="{FF2B5EF4-FFF2-40B4-BE49-F238E27FC236}">
                  <a16:creationId xmlns:a16="http://schemas.microsoft.com/office/drawing/2014/main" id="{6EE14B10-2C91-4CF8-ABB6-7E21AA98CC1A}"/>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153221" y="88028"/>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4" name="Freeform 6">
              <a:extLst>
                <a:ext uri="{FF2B5EF4-FFF2-40B4-BE49-F238E27FC236}">
                  <a16:creationId xmlns:a16="http://schemas.microsoft.com/office/drawing/2014/main" id="{5A93B35E-1AB2-4CCC-91AC-122E57A18A55}"/>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8926879" y="221946"/>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5" name="Freeform 8">
              <a:extLst>
                <a:ext uri="{FF2B5EF4-FFF2-40B4-BE49-F238E27FC236}">
                  <a16:creationId xmlns:a16="http://schemas.microsoft.com/office/drawing/2014/main" id="{E9951197-11BD-489A-BF2C-E542541ABC13}"/>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9455555" y="532490"/>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3" name="Zástupný obsah 2">
            <a:extLst>
              <a:ext uri="{FF2B5EF4-FFF2-40B4-BE49-F238E27FC236}">
                <a16:creationId xmlns:a16="http://schemas.microsoft.com/office/drawing/2014/main" id="{13035E41-09A3-54DB-7661-372483E50480}"/>
              </a:ext>
            </a:extLst>
          </p:cNvPr>
          <p:cNvSpPr>
            <a:spLocks noGrp="1"/>
          </p:cNvSpPr>
          <p:nvPr>
            <p:ph idx="1"/>
          </p:nvPr>
        </p:nvSpPr>
        <p:spPr>
          <a:xfrm>
            <a:off x="7140575" y="1520825"/>
            <a:ext cx="4500562" cy="4572000"/>
          </a:xfrm>
        </p:spPr>
        <p:txBody>
          <a:bodyPr anchor="t">
            <a:normAutofit/>
          </a:bodyPr>
          <a:lstStyle/>
          <a:p>
            <a:pPr marL="0" indent="0">
              <a:buNone/>
            </a:pPr>
            <a:r>
              <a:rPr lang="cs-CZ" dirty="0"/>
              <a:t>„Tato imaginace vyžaduje především schopnost odmyslet se od obvyklé rutiny našeho běžného života, abychom se na ni dokázali podívat novým způsobem“ (Mills, 1970)</a:t>
            </a:r>
            <a:endParaRPr lang="en-US" dirty="0"/>
          </a:p>
        </p:txBody>
      </p:sp>
    </p:spTree>
    <p:extLst>
      <p:ext uri="{BB962C8B-B14F-4D97-AF65-F5344CB8AC3E}">
        <p14:creationId xmlns:p14="http://schemas.microsoft.com/office/powerpoint/2010/main" val="132928711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15">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014ECF29-9739-9EA8-1AE3-3704B80EDCC8}"/>
              </a:ext>
            </a:extLst>
          </p:cNvPr>
          <p:cNvSpPr>
            <a:spLocks noGrp="1"/>
          </p:cNvSpPr>
          <p:nvPr>
            <p:ph type="title"/>
          </p:nvPr>
        </p:nvSpPr>
        <p:spPr>
          <a:xfrm>
            <a:off x="550864" y="549275"/>
            <a:ext cx="3565524" cy="1997855"/>
          </a:xfrm>
        </p:spPr>
        <p:txBody>
          <a:bodyPr wrap="square" anchor="b">
            <a:normAutofit/>
          </a:bodyPr>
          <a:lstStyle/>
          <a:p>
            <a:r>
              <a:rPr lang="cs-CZ" dirty="0"/>
              <a:t>Mrknutí a mrkání</a:t>
            </a:r>
            <a:endParaRPr lang="en-US" dirty="0"/>
          </a:p>
        </p:txBody>
      </p:sp>
      <p:sp>
        <p:nvSpPr>
          <p:cNvPr id="3" name="Zástupný obsah 2">
            <a:extLst>
              <a:ext uri="{FF2B5EF4-FFF2-40B4-BE49-F238E27FC236}">
                <a16:creationId xmlns:a16="http://schemas.microsoft.com/office/drawing/2014/main" id="{50B3A66C-DF6E-64B9-BEEA-D7640D5F711B}"/>
              </a:ext>
            </a:extLst>
          </p:cNvPr>
          <p:cNvSpPr>
            <a:spLocks noGrp="1"/>
          </p:cNvSpPr>
          <p:nvPr>
            <p:ph idx="1"/>
          </p:nvPr>
        </p:nvSpPr>
        <p:spPr>
          <a:xfrm>
            <a:off x="550863" y="2678400"/>
            <a:ext cx="3565525" cy="3414425"/>
          </a:xfrm>
        </p:spPr>
        <p:txBody>
          <a:bodyPr anchor="t">
            <a:normAutofit/>
          </a:bodyPr>
          <a:lstStyle/>
          <a:p>
            <a:pPr marL="0" indent="0">
              <a:buNone/>
            </a:pPr>
            <a:r>
              <a:rPr lang="en-US" sz="1600" dirty="0"/>
              <a:t>Clifford Geertz</a:t>
            </a:r>
            <a:br>
              <a:rPr lang="cs-CZ" sz="1600" dirty="0"/>
            </a:br>
            <a:r>
              <a:rPr lang="cs-CZ" sz="1600" dirty="0"/>
              <a:t>1926 - 2006</a:t>
            </a:r>
            <a:endParaRPr lang="en-US" sz="1600" dirty="0"/>
          </a:p>
        </p:txBody>
      </p:sp>
      <p:pic>
        <p:nvPicPr>
          <p:cNvPr id="5" name="Picture 4">
            <a:extLst>
              <a:ext uri="{FF2B5EF4-FFF2-40B4-BE49-F238E27FC236}">
                <a16:creationId xmlns:a16="http://schemas.microsoft.com/office/drawing/2014/main" id="{8955CCD1-9F46-EEF5-8F5B-81B77438FE5A}"/>
              </a:ext>
            </a:extLst>
          </p:cNvPr>
          <p:cNvPicPr>
            <a:picLocks noChangeAspect="1"/>
          </p:cNvPicPr>
          <p:nvPr/>
        </p:nvPicPr>
        <p:blipFill rotWithShape="1">
          <a:blip r:embed="rId3"/>
          <a:srcRect l="17822" r="19505"/>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35" name="Rectangle 17">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9069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57DB56A-EFD0-F346-7F7E-E736428F2322}"/>
              </a:ext>
            </a:extLst>
          </p:cNvPr>
          <p:cNvSpPr>
            <a:spLocks noGrp="1"/>
          </p:cNvSpPr>
          <p:nvPr>
            <p:ph type="title"/>
          </p:nvPr>
        </p:nvSpPr>
        <p:spPr>
          <a:xfrm>
            <a:off x="550864" y="549275"/>
            <a:ext cx="3565524" cy="1997855"/>
          </a:xfrm>
        </p:spPr>
        <p:txBody>
          <a:bodyPr wrap="square" anchor="b">
            <a:normAutofit/>
          </a:bodyPr>
          <a:lstStyle/>
          <a:p>
            <a:r>
              <a:rPr lang="cs-CZ" dirty="0"/>
              <a:t>Dávání dárků</a:t>
            </a:r>
            <a:endParaRPr lang="en-US" dirty="0"/>
          </a:p>
        </p:txBody>
      </p:sp>
      <p:sp>
        <p:nvSpPr>
          <p:cNvPr id="3" name="Zástupný obsah 2">
            <a:extLst>
              <a:ext uri="{FF2B5EF4-FFF2-40B4-BE49-F238E27FC236}">
                <a16:creationId xmlns:a16="http://schemas.microsoft.com/office/drawing/2014/main" id="{4FDC2836-DA99-22D0-ED5E-FDFACF079280}"/>
              </a:ext>
            </a:extLst>
          </p:cNvPr>
          <p:cNvSpPr>
            <a:spLocks noGrp="1"/>
          </p:cNvSpPr>
          <p:nvPr>
            <p:ph idx="1"/>
          </p:nvPr>
        </p:nvSpPr>
        <p:spPr>
          <a:xfrm>
            <a:off x="550863" y="2678400"/>
            <a:ext cx="3565525" cy="3414425"/>
          </a:xfrm>
        </p:spPr>
        <p:txBody>
          <a:bodyPr anchor="t">
            <a:normAutofit/>
          </a:bodyPr>
          <a:lstStyle/>
          <a:p>
            <a:pPr marL="0" indent="0">
              <a:buNone/>
            </a:pPr>
            <a:r>
              <a:rPr lang="cs-CZ" sz="1600" dirty="0"/>
              <a:t>Teorie sociální směny</a:t>
            </a:r>
            <a:br>
              <a:rPr lang="cs-CZ" sz="1600" dirty="0"/>
            </a:br>
            <a:r>
              <a:rPr lang="cs-CZ" sz="1600" dirty="0"/>
              <a:t>(desítky autorů z nichž některé si projdeme později)</a:t>
            </a:r>
          </a:p>
        </p:txBody>
      </p:sp>
      <p:pic>
        <p:nvPicPr>
          <p:cNvPr id="5" name="Picture 4" descr="Různé barevné dary">
            <a:extLst>
              <a:ext uri="{FF2B5EF4-FFF2-40B4-BE49-F238E27FC236}">
                <a16:creationId xmlns:a16="http://schemas.microsoft.com/office/drawing/2014/main" id="{5DD328F2-F9A7-8B67-BDED-382F84AE6DD2}"/>
              </a:ext>
            </a:extLst>
          </p:cNvPr>
          <p:cNvPicPr>
            <a:picLocks noChangeAspect="1"/>
          </p:cNvPicPr>
          <p:nvPr/>
        </p:nvPicPr>
        <p:blipFill rotWithShape="1">
          <a:blip r:embed="rId3"/>
          <a:srcRect l="2189" r="17311"/>
          <a:stretch/>
        </p:blipFill>
        <p:spPr>
          <a:xfrm>
            <a:off x="4550899" y="10"/>
            <a:ext cx="7641102" cy="6857990"/>
          </a:xfrm>
          <a:custGeom>
            <a:avLst/>
            <a:gdLst/>
            <a:ahLst/>
            <a:cxnLst/>
            <a:rect l="l" t="t" r="r" b="b"/>
            <a:pathLst>
              <a:path w="7641102" h="6858000">
                <a:moveTo>
                  <a:pt x="0" y="0"/>
                </a:moveTo>
                <a:lnTo>
                  <a:pt x="7641102" y="0"/>
                </a:lnTo>
                <a:lnTo>
                  <a:pt x="7641102" y="6858000"/>
                </a:lnTo>
                <a:lnTo>
                  <a:pt x="0" y="6858000"/>
                </a:lnTo>
                <a:close/>
              </a:path>
            </a:pathLst>
          </a:custGeom>
        </p:spPr>
      </p:pic>
      <p:sp>
        <p:nvSpPr>
          <p:cNvPr id="11" name="Rectangle 10">
            <a:extLst>
              <a:ext uri="{FF2B5EF4-FFF2-40B4-BE49-F238E27FC236}">
                <a16:creationId xmlns:a16="http://schemas.microsoft.com/office/drawing/2014/main" id="{6FF3A87B-2255-45E0-A551-C11FAF93290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8" y="5773729"/>
            <a:ext cx="7641102"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39783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Auguste Comte</a:t>
            </a:r>
            <a:br>
              <a:rPr lang="cs-CZ" sz="4100" dirty="0"/>
            </a:br>
            <a:r>
              <a:rPr lang="fr-FR" sz="2400" dirty="0"/>
              <a:t>Isidore Marie Auguste Xavier Comte</a:t>
            </a:r>
            <a:br>
              <a:rPr lang="cs-CZ" sz="2400" dirty="0"/>
            </a:br>
            <a:r>
              <a:rPr lang="cs-CZ" sz="2400" dirty="0"/>
              <a:t>1798 - 1857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Považován za jednoho (někdy i prvního) zakladatele sociologie</a:t>
            </a:r>
          </a:p>
          <a:p>
            <a:r>
              <a:rPr lang="cs-CZ" sz="2000" dirty="0"/>
              <a:t>Zakladatel pojmu „sociální fyzika“, který později převedl do „sociologie“</a:t>
            </a:r>
          </a:p>
          <a:p>
            <a:r>
              <a:rPr lang="cs-CZ" sz="2000" dirty="0"/>
              <a:t>Sociologii definoval jako nejkomplexnější a nejmladší vědu která bude chápat, předvídat a ovlivňovat lidské jednání</a:t>
            </a:r>
          </a:p>
          <a:p>
            <a:r>
              <a:rPr lang="cs-CZ" sz="2000" dirty="0"/>
              <a:t>Pozitivistický přístup</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 b="320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err="1"/>
              <a:t>Émile</a:t>
            </a:r>
            <a:r>
              <a:rPr lang="cs-CZ" sz="4100" dirty="0"/>
              <a:t> Durkheim</a:t>
            </a:r>
            <a:br>
              <a:rPr lang="cs-CZ" sz="4100" dirty="0"/>
            </a:br>
            <a:r>
              <a:rPr lang="fr-FR" sz="2400" dirty="0"/>
              <a:t>David Émile Durkheim</a:t>
            </a:r>
            <a:br>
              <a:rPr lang="cs-CZ" sz="2400" dirty="0"/>
            </a:br>
            <a:r>
              <a:rPr lang="cs-CZ" sz="2400" dirty="0"/>
              <a:t>1858 - 1917</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Domníval se, že Comte nedotáhl sociologii k vědě</a:t>
            </a:r>
          </a:p>
          <a:p>
            <a:r>
              <a:rPr lang="cs-CZ" sz="2000" dirty="0"/>
              <a:t>Podle něj musí sociologie zkoumat „sociální fakta“ (ekonomické podmínky, náboženství apod.)</a:t>
            </a:r>
          </a:p>
          <a:p>
            <a:r>
              <a:rPr lang="cs-CZ" sz="2000" dirty="0"/>
              <a:t>Analýza sociální změny, náboženství, anomie, a sebevražd.</a:t>
            </a:r>
          </a:p>
          <a:p>
            <a:r>
              <a:rPr lang="cs-CZ" sz="2000" dirty="0"/>
              <a:t>Pozitivistický přístup</a:t>
            </a:r>
          </a:p>
          <a:p>
            <a:endParaRPr lang="cs-CZ" sz="2000" dirty="0"/>
          </a:p>
          <a:p>
            <a:endParaRPr lang="cs-CZ" sz="2000" dirty="0"/>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373" b="737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6412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42" name="Rectangle 1044">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Karel Marx</a:t>
            </a:r>
            <a:br>
              <a:rPr lang="cs-CZ" sz="4100" dirty="0"/>
            </a:br>
            <a:r>
              <a:rPr lang="fr-FR" sz="2400" dirty="0"/>
              <a:t>Karl Heinrich Marx</a:t>
            </a:r>
            <a:br>
              <a:rPr lang="cs-CZ" sz="2400" dirty="0"/>
            </a:br>
            <a:r>
              <a:rPr lang="cs-CZ" sz="2400" dirty="0"/>
              <a:t>1818 – 1883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lnSpcReduction="10000"/>
          </a:bodyPr>
          <a:lstStyle/>
          <a:p>
            <a:r>
              <a:rPr lang="cs-CZ" sz="2000" dirty="0"/>
              <a:t>Také se zaměřuje na změny ve společnosti po průmyslové revoluci</a:t>
            </a:r>
          </a:p>
          <a:p>
            <a:r>
              <a:rPr lang="cs-CZ" sz="2000" dirty="0"/>
              <a:t>Vyzdvihoval důležitost ekonomických podmínek nad hodnoty a myšlenky</a:t>
            </a:r>
          </a:p>
          <a:p>
            <a:r>
              <a:rPr lang="cs-CZ" sz="2000" dirty="0"/>
              <a:t>Analýza třídního konfliktu jako hnací síly historického vývoje – ideální společnost nemá třídy a výrobní prostředky jsou rozdělené mezi lid což nastoluje větší (ne úplnou) rovnost</a:t>
            </a:r>
          </a:p>
          <a:p>
            <a:r>
              <a:rPr lang="cs-CZ" sz="2000" dirty="0"/>
              <a:t>Historický materializmus -&gt; marxizmus  </a:t>
            </a:r>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3873" b="3873"/>
          <a:stretch/>
        </p:blipFill>
        <p:spPr bwMode="auto">
          <a:xfrm>
            <a:off x="692467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65737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457</TotalTime>
  <Words>3553</Words>
  <Application>Microsoft Office PowerPoint</Application>
  <PresentationFormat>Širokoúhlá obrazovka</PresentationFormat>
  <Paragraphs>165</Paragraphs>
  <Slides>16</Slides>
  <Notes>14</Notes>
  <HiddenSlides>0</HiddenSlides>
  <MMClips>1</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16</vt:i4>
      </vt:variant>
    </vt:vector>
  </HeadingPairs>
  <TitlesOfParts>
    <vt:vector size="21" baseType="lpstr">
      <vt:lpstr>Arial</vt:lpstr>
      <vt:lpstr>Avenir Next LT Pro</vt:lpstr>
      <vt:lpstr>Calibri</vt:lpstr>
      <vt:lpstr>Roboto</vt:lpstr>
      <vt:lpstr>3DFloatVTI</vt:lpstr>
      <vt:lpstr>Co je to ta sociologie?</vt:lpstr>
      <vt:lpstr>Dneska projdeme</vt:lpstr>
      <vt:lpstr>Sociologický přístup</vt:lpstr>
      <vt:lpstr>Sociologická imaginace</vt:lpstr>
      <vt:lpstr>Mrknutí a mrkání</vt:lpstr>
      <vt:lpstr>Dávání dárků</vt:lpstr>
      <vt:lpstr>Auguste Comte Isidore Marie Auguste Xavier Comte 1798 - 1857</vt:lpstr>
      <vt:lpstr>Émile Durkheim David Émile Durkheim 1858 - 1917</vt:lpstr>
      <vt:lpstr>Karel Marx Karl Heinrich Marx 1818 – 1883</vt:lpstr>
      <vt:lpstr>Max Weber Maximilian Carl Emil Weber 1864 - 1920</vt:lpstr>
      <vt:lpstr>Modernita a Holocaust  Zygmunt Bauman 1925 - 2017</vt:lpstr>
      <vt:lpstr>K čemu je sociologie?</vt:lpstr>
      <vt:lpstr>Strangers in Their Own Land Arlie Russell Hochschild</vt:lpstr>
      <vt:lpstr>Prezentace aplikace PowerPoint</vt:lpstr>
      <vt:lpstr>O čem jsme mluvili</vt:lpstr>
      <vt:lpstr>Příště</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2023-10-26T08:04:23Z</dcterms:modified>
</cp:coreProperties>
</file>