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B1354-028D-4575-8B28-7845E7A7E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89BFA1-9A7B-45D4-A753-B336CA89C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AF83A0-CBC5-4795-9EC5-241293B1B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F98EB3-4372-4EA3-ABBE-CE74B4069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098B3C-6E6B-4926-A12F-8AB6C42F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81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17571-CA8F-4187-8BF9-3E4F7DFE2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092096-79F5-486B-A085-E817F0000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7D407E-3DED-48F2-BEC1-C32CD54A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940E2A-356E-460A-AF1B-619968E7D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5DE5DD-EE4B-4BD4-B0A2-C4EED80D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41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93B3BD-5DA3-48EE-9DE2-069FA2EC3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93816D-A3F9-4287-A190-EE8D43F26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944DFD-2082-48AD-B122-3C0504F0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1630C5-1EC5-4393-8DE8-0C8CD86AD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E98793-ADF4-4B38-BADE-22E9502B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99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FC119-FCC3-44AE-A5A7-A138DCD72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ABF7F4-98B8-4496-B9A3-2A90ADD8E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B0E683-9618-4197-92E7-0E1E18B3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BEC629-2E57-42BF-BC2F-2916A096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2FBACF-8D9D-48D9-B737-BD4D2A11B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62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62329-0199-463D-A5B7-BFA15F95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EE07A6B-646A-4234-B766-D0B090CA3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13823-4886-4868-983D-25179257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5C5182-3897-4ADA-90E4-BC709CBF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E3082C-E44A-4509-AE46-E5C5741C1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03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3BB64-175F-44B5-878A-7013BFF5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333EAF-73CE-4A5C-ADB2-CC67E27B7F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85F0435-8ED9-423F-8017-C3B94B672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44AADC-4BF8-4513-BE76-2C0FC02D7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35C6DB-A121-4FC1-9502-C2BF62569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F4585F-2323-44A2-A7DA-1B1FC3595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33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F8D19-5232-49DD-BDA7-E7AEA2A25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6DBC28-701E-46D4-9224-A645D31BD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69E7785-42CF-4D33-9A31-278DAA618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ED117C3-37E8-4C23-9686-79DC2307B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0EC55A4-56C3-4CBA-9639-F50848318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49037E-8294-440C-A4B1-A6638E82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BF64A8F-6C73-4DB8-ADDC-36C7E994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2AB7D09-BB61-4CA2-9003-5A5C0DEA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92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BF618-04B1-4CBF-8B6E-181382CB1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C48FF48-39C3-4498-94E6-F8C49A290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2B217A-2493-4F55-A946-3924A0901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847554-3E0D-4903-9741-A2EE43825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35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D13860E-332D-4715-880B-F22DC2697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F040D16-48BE-4FC7-827B-E05262769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5A6AD0-20DF-4410-936D-2AFC362C6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29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0FDB8-DA36-4EE7-BC0D-3FA7AD565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CC7848-5EB0-4FC5-8772-027C799A8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0D1C0E-58ED-4127-B999-560DF0637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CF5C79-832F-4B30-8545-7F53569B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DB02C8-699C-41AE-A567-423D8AC0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FEB5B7-26E2-4CBA-86EF-1DDA7B620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11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6F31E-1798-4C25-9B1B-1278CC4DD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4B1FC2D-F146-4F8C-B9D1-86D330DFEA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1B21017-1E60-428B-8640-885F7CAED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AC3191-8490-4175-8DD7-F6EED301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B8D80C-B446-472B-95D3-8D858361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7947C2-C13D-4A8E-AFFB-8BD3917D6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14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84BA3E-1A78-46DE-9546-A55C3846D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13E9DEB-AB3A-4955-8FD6-0E68AD0BB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AF0B0A-E174-463D-995E-5B233BA99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2CEF3-B8E0-4202-8F57-94D8BA284118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3405E4-5783-4210-AA97-CA983672A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94BE30-7EBB-4FF5-B7B1-88CA588C5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545EA-8C1F-4853-8CB8-4D2D2E68F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58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5DF1E-5A47-450D-A6F9-6B7EBAF735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NORMA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647866-95F5-41B1-9D8D-CC920DFAEE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466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F233B-85CB-42BC-9CC6-0E7C6ADB5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události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DCFAAE-8D54-43AA-AB7D-C6A870623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události jsou právní skutečnosti nezávislé na lidské vůli.</a:t>
            </a:r>
          </a:p>
          <a:p>
            <a:pPr marL="0" indent="0">
              <a:buNone/>
            </a:pPr>
            <a:r>
              <a:rPr lang="cs-CZ" dirty="0"/>
              <a:t>Rozlišují se:</a:t>
            </a:r>
          </a:p>
          <a:p>
            <a:r>
              <a:rPr lang="cs-CZ" dirty="0"/>
              <a:t>Stavy v souladu s právem</a:t>
            </a:r>
          </a:p>
          <a:p>
            <a:r>
              <a:rPr lang="cs-CZ" dirty="0"/>
              <a:t>Protiprávní stavy</a:t>
            </a:r>
          </a:p>
        </p:txBody>
      </p:sp>
    </p:spTree>
    <p:extLst>
      <p:ext uri="{BB962C8B-B14F-4D97-AF65-F5344CB8AC3E}">
        <p14:creationId xmlns:p14="http://schemas.microsoft.com/office/powerpoint/2010/main" val="3330605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4BEFA-5C55-4C61-A0D4-56D53003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právní akty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B537DF-B02A-47E7-B867-AB4F0684F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skutečnosti  v podobě rozhodnutí veřejné moci</a:t>
            </a:r>
          </a:p>
          <a:p>
            <a:r>
              <a:rPr lang="cs-CZ" dirty="0"/>
              <a:t>Normativní právní akt x individuální právní (správní) akt</a:t>
            </a:r>
          </a:p>
          <a:p>
            <a:r>
              <a:rPr lang="cs-CZ" dirty="0"/>
              <a:t>Rozsudek</a:t>
            </a:r>
          </a:p>
          <a:p>
            <a:r>
              <a:rPr lang="cs-CZ" dirty="0"/>
              <a:t>Správní rozhodnutí 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Konstitutivní</a:t>
            </a:r>
          </a:p>
          <a:p>
            <a:pPr marL="0" indent="0">
              <a:buNone/>
            </a:pPr>
            <a:r>
              <a:rPr lang="cs-CZ" dirty="0"/>
              <a:t>Deklaratorní</a:t>
            </a:r>
          </a:p>
        </p:txBody>
      </p:sp>
    </p:spTree>
    <p:extLst>
      <p:ext uri="{BB962C8B-B14F-4D97-AF65-F5344CB8AC3E}">
        <p14:creationId xmlns:p14="http://schemas.microsoft.com/office/powerpoint/2010/main" val="1268534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A0679-EFB3-4834-839C-43A2C232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právních vztahů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13AC99-79D2-4D70-8765-BFE5AD7C4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Fyzické osoby</a:t>
            </a:r>
          </a:p>
          <a:p>
            <a:r>
              <a:rPr lang="cs-CZ" dirty="0"/>
              <a:t>Právnické osoby</a:t>
            </a:r>
          </a:p>
          <a:p>
            <a:endParaRPr lang="cs-CZ" dirty="0"/>
          </a:p>
          <a:p>
            <a:r>
              <a:rPr lang="cs-CZ" dirty="0"/>
              <a:t>Právní subjektivita (právní osobnost) = způsobilost k právům a povinnostem, způsobilost k právním úkonům (jednání), způsobilost k protiprávnímu jednání.</a:t>
            </a:r>
          </a:p>
        </p:txBody>
      </p:sp>
    </p:spTree>
    <p:extLst>
      <p:ext uri="{BB962C8B-B14F-4D97-AF65-F5344CB8AC3E}">
        <p14:creationId xmlns:p14="http://schemas.microsoft.com/office/powerpoint/2010/main" val="3573562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DE370-2ED3-4AEE-AA39-DD728F60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Fyzické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83618E-B612-4107-B106-717741B0A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osobnost </a:t>
            </a:r>
          </a:p>
          <a:p>
            <a:r>
              <a:rPr lang="cs-CZ" dirty="0" err="1"/>
              <a:t>Nasciturus</a:t>
            </a:r>
            <a:r>
              <a:rPr lang="cs-CZ" dirty="0"/>
              <a:t> - § 25 OZ</a:t>
            </a:r>
          </a:p>
          <a:p>
            <a:r>
              <a:rPr lang="cs-CZ" dirty="0"/>
              <a:t>Narození</a:t>
            </a:r>
          </a:p>
          <a:p>
            <a:r>
              <a:rPr lang="cs-CZ" dirty="0"/>
              <a:t>Smrt</a:t>
            </a:r>
          </a:p>
          <a:p>
            <a:r>
              <a:rPr lang="cs-CZ" dirty="0"/>
              <a:t>Změna pohlaví</a:t>
            </a:r>
          </a:p>
          <a:p>
            <a:r>
              <a:rPr lang="cs-CZ" dirty="0"/>
              <a:t>Zletilost</a:t>
            </a:r>
          </a:p>
          <a:p>
            <a:r>
              <a:rPr lang="cs-CZ" dirty="0"/>
              <a:t>Nezletilí </a:t>
            </a:r>
          </a:p>
          <a:p>
            <a:r>
              <a:rPr lang="cs-CZ" dirty="0"/>
              <a:t>Přiznání svéprávnosti x omezení svéprávnosti</a:t>
            </a:r>
          </a:p>
        </p:txBody>
      </p:sp>
    </p:spTree>
    <p:extLst>
      <p:ext uri="{BB962C8B-B14F-4D97-AF65-F5344CB8AC3E}">
        <p14:creationId xmlns:p14="http://schemas.microsoft.com/office/powerpoint/2010/main" val="352208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3A447-C534-4522-88E8-3F0CCA864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8E64B0-78D7-4F26-9A11-E99DBBEEC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Společenský útvar, kterému právní řád přiznává právní osobnost (subjektivitu)</a:t>
            </a:r>
          </a:p>
          <a:p>
            <a:r>
              <a:rPr lang="cs-CZ" dirty="0"/>
              <a:t>Vznik – zánik</a:t>
            </a:r>
          </a:p>
          <a:p>
            <a:r>
              <a:rPr lang="cs-CZ" dirty="0"/>
              <a:t>Formy</a:t>
            </a:r>
          </a:p>
          <a:p>
            <a:r>
              <a:rPr lang="cs-CZ" dirty="0"/>
              <a:t>Stát, územní samosprávný celek</a:t>
            </a:r>
          </a:p>
          <a:p>
            <a:r>
              <a:rPr lang="cs-CZ" dirty="0"/>
              <a:t>Státní fond, příspěvková organizace, Česká národní banka</a:t>
            </a:r>
          </a:p>
          <a:p>
            <a:r>
              <a:rPr lang="cs-CZ" dirty="0"/>
              <a:t>Korporace</a:t>
            </a:r>
          </a:p>
          <a:p>
            <a:r>
              <a:rPr lang="cs-CZ" dirty="0"/>
              <a:t>Obchodní korporace: obchodní společnosti, družstva</a:t>
            </a:r>
          </a:p>
          <a:p>
            <a:r>
              <a:rPr lang="cs-CZ" dirty="0"/>
              <a:t>Spolky</a:t>
            </a:r>
          </a:p>
          <a:p>
            <a:r>
              <a:rPr lang="cs-CZ" dirty="0"/>
              <a:t>Fundace: nadace, nadační fond,</a:t>
            </a:r>
          </a:p>
          <a:p>
            <a:r>
              <a:rPr lang="cs-CZ" dirty="0"/>
              <a:t>Ústav</a:t>
            </a:r>
          </a:p>
        </p:txBody>
      </p:sp>
    </p:spTree>
    <p:extLst>
      <p:ext uri="{BB962C8B-B14F-4D97-AF65-F5344CB8AC3E}">
        <p14:creationId xmlns:p14="http://schemas.microsoft.com/office/powerpoint/2010/main" val="309956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5F3DB-12FB-4DEE-83F2-28250556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Znaky právní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7BF79A-0CFB-4965-ABBF-B578C8C9D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Všeobecná závaznost</a:t>
            </a:r>
          </a:p>
          <a:p>
            <a:r>
              <a:rPr lang="cs-CZ" dirty="0"/>
              <a:t>Vynutitelnost veřejnou mocí</a:t>
            </a:r>
          </a:p>
          <a:p>
            <a:r>
              <a:rPr lang="cs-CZ" dirty="0"/>
              <a:t>Státem uznaná forma</a:t>
            </a:r>
          </a:p>
          <a:p>
            <a:r>
              <a:rPr lang="cs-CZ" dirty="0"/>
              <a:t>Normativnost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73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0C905-54E5-4B6D-8519-F7E0583A0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právní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8B6073-2990-44F0-83B5-FE7915D70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Hypotéza</a:t>
            </a:r>
          </a:p>
          <a:p>
            <a:r>
              <a:rPr lang="cs-CZ" dirty="0"/>
              <a:t>Dispozice</a:t>
            </a:r>
          </a:p>
          <a:p>
            <a:r>
              <a:rPr lang="cs-CZ" dirty="0"/>
              <a:t>Sankce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Antecedent</a:t>
            </a:r>
          </a:p>
          <a:p>
            <a:r>
              <a:rPr lang="cs-CZ" dirty="0"/>
              <a:t>Konsekvent</a:t>
            </a:r>
          </a:p>
        </p:txBody>
      </p:sp>
    </p:spTree>
    <p:extLst>
      <p:ext uri="{BB962C8B-B14F-4D97-AF65-F5344CB8AC3E}">
        <p14:creationId xmlns:p14="http://schemas.microsoft.com/office/powerpoint/2010/main" val="389818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89103-F2B0-4BD8-8D0C-710256F5D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právních norem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F6E143-E2DD-44CC-B90D-97D936220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/>
              <a:t>Podle míry vázanosti adresátů právní normy</a:t>
            </a:r>
            <a:r>
              <a:rPr lang="cs-CZ" b="1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Kogentní – </a:t>
            </a:r>
            <a:r>
              <a:rPr lang="cs-CZ" dirty="0"/>
              <a:t>donucující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Dispozitivní – </a:t>
            </a:r>
            <a:r>
              <a:rPr lang="cs-CZ" dirty="0"/>
              <a:t>možnost odlišného ujednání</a:t>
            </a:r>
            <a:endParaRPr lang="cs-CZ" b="1" dirty="0"/>
          </a:p>
          <a:p>
            <a:pPr marL="0" indent="0">
              <a:buNone/>
            </a:pPr>
            <a:r>
              <a:rPr lang="cs-CZ" b="1" u="sng" dirty="0"/>
              <a:t>Podle jazykového vyjádření:</a:t>
            </a:r>
            <a:endParaRPr lang="cs-CZ" b="1" dirty="0"/>
          </a:p>
          <a:p>
            <a:pPr marL="514350" indent="-514350">
              <a:buAutoNum type="arabicPeriod"/>
            </a:pPr>
            <a:r>
              <a:rPr lang="cs-CZ" b="1" dirty="0"/>
              <a:t>Zavazující</a:t>
            </a:r>
          </a:p>
          <a:p>
            <a:pPr marL="514350" indent="-514350">
              <a:buAutoNum type="arabicPeriod"/>
            </a:pPr>
            <a:r>
              <a:rPr lang="cs-CZ" b="1" dirty="0"/>
              <a:t>Opravňující</a:t>
            </a:r>
          </a:p>
          <a:p>
            <a:pPr marL="0" indent="0">
              <a:buNone/>
            </a:pPr>
            <a:r>
              <a:rPr lang="cs-CZ" b="1" u="sng" dirty="0"/>
              <a:t>Podle právní síly:</a:t>
            </a:r>
          </a:p>
          <a:p>
            <a:pPr marL="514350" indent="-514350">
              <a:buAutoNum type="arabicPeriod"/>
            </a:pPr>
            <a:r>
              <a:rPr lang="cs-CZ" b="1" dirty="0"/>
              <a:t>Primární – zákonné</a:t>
            </a:r>
          </a:p>
          <a:p>
            <a:pPr marL="514350" indent="-514350">
              <a:buAutoNum type="arabicPeriod"/>
            </a:pPr>
            <a:r>
              <a:rPr lang="cs-CZ" b="1" dirty="0"/>
              <a:t>Sekundární - podzákonné</a:t>
            </a:r>
          </a:p>
        </p:txBody>
      </p:sp>
    </p:spTree>
    <p:extLst>
      <p:ext uri="{BB962C8B-B14F-4D97-AF65-F5344CB8AC3E}">
        <p14:creationId xmlns:p14="http://schemas.microsoft.com/office/powerpoint/2010/main" val="426048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662A5-0864-42CF-B471-4061DD8FF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právní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9924E9-CF3D-42E5-B304-981E7AC9E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působnost označuje oblast vztahů, které se právní normou řídí. </a:t>
            </a:r>
          </a:p>
          <a:p>
            <a:pPr marL="0" indent="0">
              <a:buNone/>
            </a:pPr>
            <a:r>
              <a:rPr lang="cs-CZ" b="1" dirty="0"/>
              <a:t>Kategorie působnosti:</a:t>
            </a:r>
          </a:p>
          <a:p>
            <a:pPr marL="514350" indent="-514350">
              <a:buAutoNum type="arabicPeriod"/>
            </a:pPr>
            <a:r>
              <a:rPr lang="cs-CZ" dirty="0"/>
              <a:t>Časová působnost</a:t>
            </a:r>
          </a:p>
          <a:p>
            <a:pPr marL="514350" indent="-514350">
              <a:buAutoNum type="arabicPeriod"/>
            </a:pPr>
            <a:r>
              <a:rPr lang="cs-CZ" dirty="0"/>
              <a:t>Prostorová působnost</a:t>
            </a:r>
          </a:p>
          <a:p>
            <a:pPr marL="514350" indent="-514350">
              <a:buAutoNum type="arabicPeriod"/>
            </a:pPr>
            <a:r>
              <a:rPr lang="cs-CZ" dirty="0"/>
              <a:t>Osobní působnost</a:t>
            </a:r>
          </a:p>
          <a:p>
            <a:pPr marL="514350" indent="-514350">
              <a:buAutoNum type="arabicPeriod"/>
            </a:pPr>
            <a:r>
              <a:rPr lang="cs-CZ" dirty="0"/>
              <a:t>Věcná působnost</a:t>
            </a:r>
          </a:p>
        </p:txBody>
      </p:sp>
    </p:spTree>
    <p:extLst>
      <p:ext uri="{BB962C8B-B14F-4D97-AF65-F5344CB8AC3E}">
        <p14:creationId xmlns:p14="http://schemas.microsoft.com/office/powerpoint/2010/main" val="193661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7FF5DD6-310B-4799-8976-93A29D814E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VZTAHY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6EB85DA-5D0E-4E06-B8D9-26BCAE9CD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346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1C2B7-67FE-4F92-8935-3AD21123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vztahy a právní skutečnosti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ED6033-3D58-45DC-84EB-A4EEB436C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Právní vztah = společenský vztah upravený právní normou</a:t>
            </a:r>
          </a:p>
          <a:p>
            <a:pPr marL="0" indent="0">
              <a:buNone/>
            </a:pPr>
            <a:r>
              <a:rPr lang="cs-CZ" b="1" dirty="0"/>
              <a:t>Struktura právního vztahu:</a:t>
            </a:r>
          </a:p>
          <a:p>
            <a:r>
              <a:rPr lang="cs-CZ" dirty="0"/>
              <a:t>Subjekt</a:t>
            </a:r>
          </a:p>
          <a:p>
            <a:r>
              <a:rPr lang="cs-CZ" dirty="0"/>
              <a:t>Objekt</a:t>
            </a:r>
          </a:p>
          <a:p>
            <a:r>
              <a:rPr lang="cs-CZ" dirty="0"/>
              <a:t>Obsah: subjektivní práva a povinnosti</a:t>
            </a:r>
          </a:p>
          <a:p>
            <a:pPr marL="0" indent="0">
              <a:buNone/>
            </a:pPr>
            <a:r>
              <a:rPr lang="cs-CZ" b="1" dirty="0"/>
              <a:t>Právní skutečnost – </a:t>
            </a:r>
            <a:r>
              <a:rPr lang="cs-CZ" dirty="0"/>
              <a:t>podmínka vzniku, změny nebo zániku vztahu (v PN)</a:t>
            </a:r>
          </a:p>
          <a:p>
            <a:pPr marL="0" indent="0">
              <a:buNone/>
            </a:pPr>
            <a:r>
              <a:rPr lang="cs-CZ" b="1" dirty="0"/>
              <a:t>Obecný předpoklad = </a:t>
            </a:r>
            <a:r>
              <a:rPr lang="cs-CZ" dirty="0"/>
              <a:t>právní norma + právní skutečnosti (v hypotéze PN)</a:t>
            </a:r>
          </a:p>
          <a:p>
            <a:pPr marL="0" indent="0">
              <a:buNone/>
            </a:pPr>
            <a:r>
              <a:rPr lang="cs-CZ" b="1" dirty="0"/>
              <a:t>Právní skutečnosti: </a:t>
            </a:r>
            <a:r>
              <a:rPr lang="cs-CZ" dirty="0"/>
              <a:t>1. subjektivní (právní úkon, právní jednání), 2. objektivní (právní události)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2221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5A93C-DADA-4A80-B0D4-BCDF40D5D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jednání (úkon)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2033EB-33D5-4765-ADCB-D875A3E55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Soulad s právní normou</a:t>
            </a:r>
          </a:p>
          <a:p>
            <a:r>
              <a:rPr lang="cs-CZ" dirty="0"/>
              <a:t>Dělení:</a:t>
            </a:r>
          </a:p>
          <a:p>
            <a:r>
              <a:rPr lang="cs-CZ" b="1" dirty="0" err="1"/>
              <a:t>Komisivní</a:t>
            </a:r>
            <a:r>
              <a:rPr lang="cs-CZ" b="1" dirty="0"/>
              <a:t> –</a:t>
            </a:r>
            <a:r>
              <a:rPr lang="cs-CZ" dirty="0"/>
              <a:t> projev vůle konáním</a:t>
            </a:r>
          </a:p>
          <a:p>
            <a:r>
              <a:rPr lang="cs-CZ" b="1" dirty="0"/>
              <a:t>Omisivní – </a:t>
            </a:r>
            <a:r>
              <a:rPr lang="cs-CZ" dirty="0"/>
              <a:t>projev vůle nečinností</a:t>
            </a:r>
          </a:p>
          <a:p>
            <a:endParaRPr lang="cs-CZ" b="1" dirty="0"/>
          </a:p>
          <a:p>
            <a:r>
              <a:rPr lang="cs-CZ" b="1" dirty="0"/>
              <a:t>Jednostranný úkon, dvoustranný, vícestranný </a:t>
            </a:r>
            <a:r>
              <a:rPr lang="cs-CZ" dirty="0"/>
              <a:t> projev vůle.</a:t>
            </a:r>
          </a:p>
          <a:p>
            <a:r>
              <a:rPr lang="cs-CZ" b="1" dirty="0"/>
              <a:t>Výslovný projev vůle x konkludentní jednání </a:t>
            </a:r>
            <a:r>
              <a:rPr lang="cs-CZ" dirty="0"/>
              <a:t>(mlčky)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0606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B139C-1E5C-4535-8097-C47B5EF8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Protiprávní jednání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539F6-F58B-4214-9229-53B121F58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Jednání v rozporu s právní normou</a:t>
            </a:r>
          </a:p>
          <a:p>
            <a:r>
              <a:rPr lang="cs-CZ" dirty="0"/>
              <a:t>Důsledek – naplnění právního deliktu – právní odpovědnost</a:t>
            </a:r>
          </a:p>
          <a:p>
            <a:r>
              <a:rPr lang="cs-CZ" dirty="0"/>
              <a:t>Trestné činy – přečiny, zločiny</a:t>
            </a:r>
          </a:p>
          <a:p>
            <a:r>
              <a:rPr lang="cs-CZ" dirty="0"/>
              <a:t>Správní přestupky</a:t>
            </a:r>
          </a:p>
          <a:p>
            <a:r>
              <a:rPr lang="cs-CZ" dirty="0"/>
              <a:t>Občanskoprávní delikty</a:t>
            </a:r>
          </a:p>
          <a:p>
            <a:r>
              <a:rPr lang="cs-CZ" dirty="0"/>
              <a:t>Pracovněprávní delikty</a:t>
            </a:r>
          </a:p>
          <a:p>
            <a:r>
              <a:rPr lang="cs-CZ" dirty="0"/>
              <a:t>Finančněprávní delikty …</a:t>
            </a:r>
          </a:p>
        </p:txBody>
      </p:sp>
    </p:spTree>
    <p:extLst>
      <p:ext uri="{BB962C8B-B14F-4D97-AF65-F5344CB8AC3E}">
        <p14:creationId xmlns:p14="http://schemas.microsoft.com/office/powerpoint/2010/main" val="7741512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375</Words>
  <Application>Microsoft Office PowerPoint</Application>
  <PresentationFormat>Širokoúhlá obrazovka</PresentationFormat>
  <Paragraphs>95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PRÁVNÍ NORMA</vt:lpstr>
      <vt:lpstr>Znaky právní normy</vt:lpstr>
      <vt:lpstr>Struktura právní normy</vt:lpstr>
      <vt:lpstr>Druhy právních norem</vt:lpstr>
      <vt:lpstr>Působnost právní normy</vt:lpstr>
      <vt:lpstr>PRÁVNÍ VZTAHY</vt:lpstr>
      <vt:lpstr>Právní vztahy a právní skutečnosti </vt:lpstr>
      <vt:lpstr>Právní jednání (úkon)</vt:lpstr>
      <vt:lpstr>Protiprávní jednání</vt:lpstr>
      <vt:lpstr>Právní události</vt:lpstr>
      <vt:lpstr>Individuální právní akty</vt:lpstr>
      <vt:lpstr>Subjekty právních vztahů</vt:lpstr>
      <vt:lpstr>Fyzické osoby</vt:lpstr>
      <vt:lpstr>Právnické osoby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NORMA</dc:title>
  <dc:creator>Petr Mrkývka</dc:creator>
  <cp:lastModifiedBy>Petr Mrkývka</cp:lastModifiedBy>
  <cp:revision>6</cp:revision>
  <dcterms:created xsi:type="dcterms:W3CDTF">2020-10-27T13:54:15Z</dcterms:created>
  <dcterms:modified xsi:type="dcterms:W3CDTF">2020-10-27T14:39:53Z</dcterms:modified>
</cp:coreProperties>
</file>