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sldIdLst>
    <p:sldId id="282" r:id="rId5"/>
    <p:sldId id="318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32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1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812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65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11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2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8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0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1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8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6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Yarowsky_algorithm&amp;oldid=97404672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115/1075527.10755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8D8E8AE-BF13-4D13-9314-484CF8E6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890876"/>
            <a:ext cx="812698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0E1119-74F3-4DCC-997A-FCB0AD461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890876"/>
            <a:ext cx="812698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775B8AC-17FD-4558-8B4E-E4F34C0E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890876"/>
            <a:ext cx="8126984" cy="3809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C361D-1014-4627-819B-CD0D918CC163}"/>
              </a:ext>
            </a:extLst>
          </p:cNvPr>
          <p:cNvSpPr txBox="1"/>
          <p:nvPr/>
        </p:nvSpPr>
        <p:spPr>
          <a:xfrm>
            <a:off x="8135332" y="2505670"/>
            <a:ext cx="3073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Jakmile množiny zařazených slov přestanou narůstat, zastav.</a:t>
            </a:r>
          </a:p>
        </p:txBody>
      </p:sp>
    </p:spTree>
    <p:extLst>
      <p:ext uri="{BB962C8B-B14F-4D97-AF65-F5344CB8AC3E}">
        <p14:creationId xmlns:p14="http://schemas.microsoft.com/office/powerpoint/2010/main" val="332095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B9A3-7840-4B41-9907-5B8C3F46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 sense per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330C-014A-4B51-821C-7D7015D3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... </a:t>
            </a:r>
            <a:r>
              <a:rPr lang="en-US" dirty="0"/>
              <a:t>if a polysemous word such as </a:t>
            </a:r>
            <a:r>
              <a:rPr lang="en-US" i="1" dirty="0"/>
              <a:t>sentence </a:t>
            </a:r>
            <a:r>
              <a:rPr lang="en-US" dirty="0"/>
              <a:t>appears two or more times in a well-written discourse, it is extremely likely that they will all share the same sense.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06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Wikipedia contributors.</a:t>
            </a:r>
            <a:r>
              <a:rPr lang="cs-CZ" b="1" i="1" dirty="0"/>
              <a:t> Yarowsky algorithm.</a:t>
            </a:r>
            <a:r>
              <a:rPr lang="cs-CZ" dirty="0"/>
              <a:t> Wikipedia, The Free Encyclopedia. August 20, 2020, 19:47 UTC. Available at: </a:t>
            </a:r>
            <a:r>
              <a:rPr lang="cs-CZ" dirty="0">
                <a:hlinkClick r:id="rId3"/>
              </a:rPr>
              <a:t>https://en.wikipedia.org/w/index.php?title=Yarowsky_algorithm&amp;oldid=974046729</a:t>
            </a:r>
            <a:r>
              <a:rPr lang="cs-CZ" dirty="0"/>
              <a:t>. Accessed November 2, 2020. </a:t>
            </a:r>
          </a:p>
          <a:p>
            <a:r>
              <a:rPr lang="en-US" dirty="0"/>
              <a:t>William A. Gale, Kenneth W. Church, and David </a:t>
            </a:r>
            <a:r>
              <a:rPr lang="en-US" dirty="0" err="1"/>
              <a:t>Yarowsky</a:t>
            </a:r>
            <a:r>
              <a:rPr lang="en-US" dirty="0"/>
              <a:t>. </a:t>
            </a:r>
            <a:r>
              <a:rPr lang="en-US" b="1" i="1" dirty="0"/>
              <a:t>One sense per discourse.</a:t>
            </a:r>
            <a:r>
              <a:rPr lang="en-US" dirty="0"/>
              <a:t> In Proceedings of the workshop on Speech and Natural Language (HLT '91). Association for Computational Linguistics, USA, 233–237. 1992. DOI:</a:t>
            </a:r>
            <a:r>
              <a:rPr lang="cs-CZ" dirty="0"/>
              <a:t> </a:t>
            </a:r>
            <a:r>
              <a:rPr lang="en-US" dirty="0">
                <a:hlinkClick r:id="rId4"/>
              </a:rPr>
              <a:t>https://doi.org/10.3115/1075527.1075579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Lexikální desambiguace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Opakov</a:t>
            </a:r>
            <a:r>
              <a:rPr lang="cs-CZ" dirty="0">
                <a:solidFill>
                  <a:srgbClr val="FFFFFF"/>
                </a:solidFill>
              </a:rPr>
              <a:t>ání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900"/>
            <a:ext cx="7183597" cy="31523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Lexikální desambiguace je přirazení slova v daném kontextu významu      v určitém repozitáři významů (např. Slovníku).</a:t>
            </a:r>
          </a:p>
          <a:p>
            <a:r>
              <a:rPr lang="cs-CZ" dirty="0"/>
              <a:t>Leskův algoritmus řeší úlohu porovnáním kontextu slova se slovy z definice významu.</a:t>
            </a:r>
          </a:p>
          <a:p>
            <a:r>
              <a:rPr lang="cs-CZ" dirty="0"/>
              <a:t>V definici nutně nemusejí být slova, která se vůbec kdy s hledaným slovem vyskytují.</a:t>
            </a:r>
          </a:p>
          <a:p>
            <a:r>
              <a:rPr lang="cs-CZ" dirty="0"/>
              <a:t>Úspěch algorimu silně závisí na použitém slovníku.</a:t>
            </a:r>
          </a:p>
          <a:p>
            <a:r>
              <a:rPr lang="cs-CZ" dirty="0"/>
              <a:t>Slovníky nebyly napsány s cílem být zdrojem pro algoritmus WSD.</a:t>
            </a:r>
          </a:p>
          <a:p>
            <a:r>
              <a:rPr lang="cs-CZ" dirty="0"/>
              <a:t>Je tedy třeba se porozhlédnout po </a:t>
            </a:r>
            <a:r>
              <a:rPr lang="cs-CZ" b="1" dirty="0">
                <a:solidFill>
                  <a:srgbClr val="FFC000"/>
                </a:solidFill>
              </a:rPr>
              <a:t>jiných algoritmech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46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D93EDF-9B50-4A6B-B9B5-BACE84416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hledáme význam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slova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vezmi všechny výskyty slova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z korpusu včetně jejich </a:t>
                </a:r>
                <a:r>
                  <a:rPr lang="cs-CZ" b="1" dirty="0">
                    <a:solidFill>
                      <a:schemeClr val="accent4"/>
                    </a:solidFill>
                  </a:rPr>
                  <a:t>kontextů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pro každý možný </a:t>
                </a:r>
                <a:r>
                  <a:rPr lang="cs-CZ" b="1" dirty="0">
                    <a:solidFill>
                      <a:schemeClr val="accent4"/>
                    </a:solidFill>
                  </a:rPr>
                  <a:t>význam </a:t>
                </a:r>
                <a:r>
                  <a:rPr lang="cs-CZ" dirty="0"/>
                  <a:t>slova, vytvoř malou sadu příkladů (buď ručně, nebo pomocí kolokací)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vytvoř </a:t>
                </a:r>
                <a:r>
                  <a:rPr lang="cs-CZ" b="1" dirty="0">
                    <a:solidFill>
                      <a:schemeClr val="accent4"/>
                    </a:solidFill>
                  </a:rPr>
                  <a:t>rozhodovací seznam </a:t>
                </a:r>
                <a:r>
                  <a:rPr lang="cs-CZ" dirty="0"/>
                  <a:t>s pravděpodobnostmi pro další slova, která se vyskytují v kontextech a aplikuj tento seznam na celý korpus (s prahem pro pravděpodobnost)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nově zařazená slova obsahují </a:t>
                </a:r>
                <a:r>
                  <a:rPr lang="cs-CZ" b="1" dirty="0">
                    <a:solidFill>
                      <a:schemeClr val="accent4"/>
                    </a:solidFill>
                  </a:rPr>
                  <a:t>další slova</a:t>
                </a:r>
                <a:r>
                  <a:rPr lang="cs-CZ" dirty="0"/>
                  <a:t> v kontextech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algoritmus můžeme upravit pomocí zařazení předpokladu</a:t>
                </a:r>
                <a:r>
                  <a:rPr lang="cs-CZ" i="1" dirty="0"/>
                  <a:t> </a:t>
                </a:r>
                <a:r>
                  <a:rPr lang="cs-CZ" i="1" dirty="0">
                    <a:solidFill>
                      <a:schemeClr val="tx2"/>
                    </a:solidFill>
                  </a:rPr>
                  <a:t>one-sense-per-discourse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opakuj kroky 3--6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jakmile množiny označených výskytů přestanou narůstat, zastav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systém je nyní natrénovaný i na jiný korpus!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D93EDF-9B50-4A6B-B9B5-BACE84416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76" b="-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1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62C69351-6586-40E5-BB67-1E0E4D16E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380"/>
          <a:stretch/>
        </p:blipFill>
        <p:spPr>
          <a:xfrm>
            <a:off x="3524027" y="3140439"/>
            <a:ext cx="5143946" cy="27364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343A9849-9B7B-474D-BC71-32EF931C23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191" y="2420775"/>
                <a:ext cx="11029615" cy="10082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cs-CZ" sz="1600" dirty="0"/>
                  <a:t>vezmi všechny výskyty slova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z korpusu včetně jejich </a:t>
                </a:r>
                <a:r>
                  <a:rPr lang="cs-CZ" sz="1600" b="1" dirty="0">
                    <a:solidFill>
                      <a:schemeClr val="accent4"/>
                    </a:solidFill>
                  </a:rPr>
                  <a:t>kontextů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343A9849-9B7B-474D-BC71-32EF931C2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1" y="2420775"/>
                <a:ext cx="11029615" cy="1008225"/>
              </a:xfrm>
              <a:prstGeom prst="rect">
                <a:avLst/>
              </a:prstGeom>
              <a:blipFill>
                <a:blip r:embed="rId6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01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8738D02-3DB2-419F-AE31-8906FB82ACDC}"/>
              </a:ext>
            </a:extLst>
          </p:cNvPr>
          <p:cNvSpPr txBox="1">
            <a:spLocks/>
          </p:cNvSpPr>
          <p:nvPr/>
        </p:nvSpPr>
        <p:spPr>
          <a:xfrm>
            <a:off x="581191" y="2793550"/>
            <a:ext cx="11029615" cy="100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cs-CZ" sz="1600"/>
              <a:t>pro každý možný </a:t>
            </a:r>
            <a:r>
              <a:rPr lang="cs-CZ" sz="1600" b="1">
                <a:solidFill>
                  <a:schemeClr val="accent4"/>
                </a:solidFill>
              </a:rPr>
              <a:t>význam </a:t>
            </a:r>
            <a:r>
              <a:rPr lang="cs-CZ" sz="1600"/>
              <a:t>slova, vytvoř malou sadu příkladů (buď ručně, nebo pomocí kolokací)</a:t>
            </a:r>
            <a:endParaRPr lang="cs-CZ" sz="16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ED3FA69-867F-416A-B24E-C66906FEB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26"/>
          <a:stretch/>
        </p:blipFill>
        <p:spPr>
          <a:xfrm>
            <a:off x="3338619" y="3406721"/>
            <a:ext cx="5814564" cy="25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8738D02-3DB2-419F-AE31-8906FB82ACDC}"/>
              </a:ext>
            </a:extLst>
          </p:cNvPr>
          <p:cNvSpPr txBox="1">
            <a:spLocks/>
          </p:cNvSpPr>
          <p:nvPr/>
        </p:nvSpPr>
        <p:spPr>
          <a:xfrm>
            <a:off x="581191" y="2793550"/>
            <a:ext cx="11029615" cy="100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cs-CZ" sz="1600"/>
              <a:t>pro každý možný </a:t>
            </a:r>
            <a:r>
              <a:rPr lang="cs-CZ" sz="1600" b="1">
                <a:solidFill>
                  <a:schemeClr val="accent4"/>
                </a:solidFill>
              </a:rPr>
              <a:t>význam </a:t>
            </a:r>
            <a:r>
              <a:rPr lang="cs-CZ" sz="1600"/>
              <a:t>slova, vytvoř malou sadu příkladů (buď ručně, nebo pomocí kolokací)</a:t>
            </a:r>
            <a:endParaRPr lang="cs-CZ" sz="1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DBF7862-3D32-47C3-A627-DCF14B0E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88" y="3492764"/>
            <a:ext cx="5631668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89CE9C7-D764-4204-9B46-251FB12224B5}"/>
              </a:ext>
            </a:extLst>
          </p:cNvPr>
          <p:cNvSpPr txBox="1">
            <a:spLocks/>
          </p:cNvSpPr>
          <p:nvPr/>
        </p:nvSpPr>
        <p:spPr>
          <a:xfrm>
            <a:off x="581192" y="3429000"/>
            <a:ext cx="11029615" cy="70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cs-CZ" sz="1600" dirty="0"/>
              <a:t>vytvoř </a:t>
            </a:r>
            <a:r>
              <a:rPr lang="cs-CZ" sz="1600" b="1" dirty="0">
                <a:solidFill>
                  <a:schemeClr val="accent4"/>
                </a:solidFill>
              </a:rPr>
              <a:t>rozhodovací seznam </a:t>
            </a:r>
            <a:r>
              <a:rPr lang="cs-CZ" sz="1600" dirty="0"/>
              <a:t>s pravděpodobnostmi pro další slova, která se vyskytují v kontextech a aplikuj tento seznam na celý korpus (s prahem pro pravděpodobnost)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772B1D-6E1B-467D-BE75-31CEA67081E4}"/>
              </a:ext>
            </a:extLst>
          </p:cNvPr>
          <p:cNvSpPr/>
          <p:nvPr/>
        </p:nvSpPr>
        <p:spPr>
          <a:xfrm>
            <a:off x="5056682" y="3979810"/>
            <a:ext cx="6096000" cy="1754326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('pes' in context(w)) then s(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w,A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)=1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('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vlasy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 in context(w)) then s(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w,B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)=1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('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 in context(w)) then s(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w,A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)=0.9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('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prsa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 in context(w)) then s(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w,B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)=1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('o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č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 in context(w)) then s(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w,B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)=0.6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('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č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lov</a:t>
            </a:r>
            <a:r>
              <a:rPr lang="cs-CZ" dirty="0">
                <a:solidFill>
                  <a:srgbClr val="000000"/>
                </a:solidFill>
                <a:latin typeface="Consolas" panose="020B0609020204030204" pitchFamily="49" charset="0"/>
              </a:rPr>
              <a:t>ě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k' in context(w)) then s(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w,A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)=0.8</a:t>
            </a:r>
            <a:r>
              <a:rPr lang="en-US" dirty="0">
                <a:latin typeface="Consolas" panose="020B0609020204030204" pitchFamily="49" charset="0"/>
              </a:rPr>
              <a:t> </a:t>
            </a:r>
            <a:endParaRPr lang="cs-CZ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5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6A7923-1415-40D8-A845-644AEF950DE9}"/>
              </a:ext>
            </a:extLst>
          </p:cNvPr>
          <p:cNvSpPr txBox="1">
            <a:spLocks/>
          </p:cNvSpPr>
          <p:nvPr/>
        </p:nvSpPr>
        <p:spPr>
          <a:xfrm>
            <a:off x="581192" y="3964898"/>
            <a:ext cx="11029615" cy="623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cs-CZ" sz="1600" dirty="0"/>
              <a:t>nově zařazená slova obsahují </a:t>
            </a:r>
            <a:r>
              <a:rPr lang="cs-CZ" sz="1600" b="1" dirty="0">
                <a:solidFill>
                  <a:schemeClr val="accent4"/>
                </a:solidFill>
              </a:rPr>
              <a:t>další slova</a:t>
            </a:r>
            <a:r>
              <a:rPr lang="cs-CZ" sz="1600" dirty="0"/>
              <a:t> v kontextech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3F7E5-935D-4DDA-95A2-2955E9B48C70}"/>
              </a:ext>
            </a:extLst>
          </p:cNvPr>
          <p:cNvSpPr/>
          <p:nvPr/>
        </p:nvSpPr>
        <p:spPr>
          <a:xfrm>
            <a:off x="5199089" y="4588759"/>
            <a:ext cx="6096000" cy="646331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cs-CZ" dirty="0"/>
              <a:t>pes </a:t>
            </a:r>
            <a:r>
              <a:rPr lang="cs-CZ" dirty="0">
                <a:cs typeface="Times New Roman" panose="02020603050405020304" pitchFamily="18" charset="0"/>
              </a:rPr>
              <a:t>→ majitel, žrát</a:t>
            </a:r>
          </a:p>
          <a:p>
            <a:r>
              <a:rPr lang="cs-CZ" dirty="0">
                <a:cs typeface="Times New Roman" panose="02020603050405020304" pitchFamily="18" charset="0"/>
              </a:rPr>
              <a:t>vlasy → pohledná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23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651B8-167C-4DC8-ACB5-8568D96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 (Yarowski, 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75C8B0-6C29-4AC2-8BFB-1A45C98B1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340864"/>
                <a:ext cx="11029615" cy="36344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hledáme význam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slova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vezmi všechny výskyty slova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z korpusu včetně jejich </a:t>
                </a:r>
                <a:r>
                  <a:rPr lang="cs-CZ" b="1" dirty="0">
                    <a:solidFill>
                      <a:schemeClr val="accent4"/>
                    </a:solidFill>
                  </a:rPr>
                  <a:t>kontextů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pro každý možný </a:t>
                </a:r>
                <a:r>
                  <a:rPr lang="cs-CZ" b="1" dirty="0">
                    <a:solidFill>
                      <a:schemeClr val="accent4"/>
                    </a:solidFill>
                  </a:rPr>
                  <a:t>význam </a:t>
                </a:r>
                <a:r>
                  <a:rPr lang="cs-CZ" dirty="0"/>
                  <a:t>slova, vytvoř malou sadu příkladů (buď ručně, nebo pomocí kolokací)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vytvoř </a:t>
                </a:r>
                <a:r>
                  <a:rPr lang="cs-CZ" b="1" dirty="0">
                    <a:solidFill>
                      <a:schemeClr val="accent4"/>
                    </a:solidFill>
                  </a:rPr>
                  <a:t>rozhodovací seznam </a:t>
                </a:r>
                <a:r>
                  <a:rPr lang="cs-CZ" dirty="0"/>
                  <a:t>s pravděpodobnostmi pro další slova, která se vyskytují v kontextech a aplikuj tento seznam na celý korpus (s prahem pro pravděpodobnost)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nově zařazená slova obsahují </a:t>
                </a:r>
                <a:r>
                  <a:rPr lang="cs-CZ" b="1" dirty="0">
                    <a:solidFill>
                      <a:schemeClr val="accent4"/>
                    </a:solidFill>
                  </a:rPr>
                  <a:t>další slova</a:t>
                </a:r>
                <a:r>
                  <a:rPr lang="cs-CZ" dirty="0"/>
                  <a:t> v kontextech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algoritmus můžeme upravit pomocí zařazení předpokladu</a:t>
                </a:r>
                <a:r>
                  <a:rPr lang="cs-CZ" i="1" dirty="0"/>
                  <a:t> </a:t>
                </a:r>
                <a:r>
                  <a:rPr lang="cs-CZ" i="1" dirty="0">
                    <a:solidFill>
                      <a:schemeClr val="tx2"/>
                    </a:solidFill>
                  </a:rPr>
                  <a:t>one-sense-per-discourse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opakuj kroky 3--6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jakmile množiny přestanou narůstat, zastav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/>
                  <a:t>systém je nyní natrénovaný i na jiný korpus!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75C8B0-6C29-4AC2-8BFB-1A45C98B1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340864"/>
                <a:ext cx="11029615" cy="3634486"/>
              </a:xfrm>
              <a:blipFill>
                <a:blip r:embed="rId5"/>
                <a:stretch>
                  <a:fillRect l="-276" b="-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596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Widescreen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Cambria Math</vt:lpstr>
      <vt:lpstr>Consolas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Lexikální desambiguace  Opakování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Lexikální desambiguace (Yarowski, 1995)</vt:lpstr>
      <vt:lpstr>One sense per discourse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2020-11-01T16:12:16Z</dcterms:created>
  <dcterms:modified xsi:type="dcterms:W3CDTF">2020-11-03T14:37:32Z</dcterms:modified>
</cp:coreProperties>
</file>