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3"/>
  </p:notesMasterIdLst>
  <p:sldIdLst>
    <p:sldId id="282" r:id="rId5"/>
    <p:sldId id="333" r:id="rId6"/>
    <p:sldId id="335" r:id="rId7"/>
    <p:sldId id="336" r:id="rId8"/>
    <p:sldId id="337" r:id="rId9"/>
    <p:sldId id="338" r:id="rId10"/>
    <p:sldId id="339"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3725" autoAdjust="0"/>
  </p:normalViewPr>
  <p:slideViewPr>
    <p:cSldViewPr snapToGrid="0">
      <p:cViewPr varScale="1">
        <p:scale>
          <a:sx n="67" d="100"/>
          <a:sy n="67" d="100"/>
        </p:scale>
        <p:origin x="456"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D81C7-07A7-4597-8819-4D1F7568290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F4F9BBF-8951-4F7A-8D11-3713E1CFCE9D}">
      <dgm:prSet/>
      <dgm:spPr/>
      <dgm:t>
        <a:bodyPr/>
        <a:lstStyle/>
        <a:p>
          <a:pPr>
            <a:defRPr cap="all"/>
          </a:pPr>
          <a:r>
            <a:rPr lang="cs-CZ" b="0" dirty="0"/>
            <a:t>ZNALOST Světa</a:t>
          </a:r>
          <a:endParaRPr lang="en-US" b="0" dirty="0"/>
        </a:p>
      </dgm:t>
    </dgm:pt>
    <dgm:pt modelId="{F755B8D8-0ECF-47EE-94FF-50D08CA96770}" type="parTrans" cxnId="{385A031B-9FBA-4059-9B8A-35B2E683375C}">
      <dgm:prSet/>
      <dgm:spPr/>
      <dgm:t>
        <a:bodyPr/>
        <a:lstStyle/>
        <a:p>
          <a:endParaRPr lang="en-US"/>
        </a:p>
      </dgm:t>
    </dgm:pt>
    <dgm:pt modelId="{E537F0EA-9ACF-4562-8B44-78DE024A6EF3}" type="sibTrans" cxnId="{385A031B-9FBA-4059-9B8A-35B2E683375C}">
      <dgm:prSet/>
      <dgm:spPr/>
      <dgm:t>
        <a:bodyPr/>
        <a:lstStyle/>
        <a:p>
          <a:endParaRPr lang="en-US"/>
        </a:p>
      </dgm:t>
    </dgm:pt>
    <dgm:pt modelId="{52A9CB95-781D-4097-B88E-1B759CC18223}">
      <dgm:prSet/>
      <dgm:spPr/>
      <dgm:t>
        <a:bodyPr/>
        <a:lstStyle/>
        <a:p>
          <a:pPr>
            <a:defRPr cap="all"/>
          </a:pPr>
          <a:r>
            <a:rPr lang="cs-CZ" b="0" dirty="0"/>
            <a:t>Znalost jazyka</a:t>
          </a:r>
          <a:endParaRPr lang="en-US" b="0" dirty="0"/>
        </a:p>
      </dgm:t>
    </dgm:pt>
    <dgm:pt modelId="{5EB02980-4CDC-47B9-B9FE-55DB490F9420}" type="parTrans" cxnId="{B4BB527D-9057-4459-9480-D2FDBA705777}">
      <dgm:prSet/>
      <dgm:spPr/>
      <dgm:t>
        <a:bodyPr/>
        <a:lstStyle/>
        <a:p>
          <a:endParaRPr lang="en-US"/>
        </a:p>
      </dgm:t>
    </dgm:pt>
    <dgm:pt modelId="{180891B6-D53E-4471-8235-B7272249A455}" type="sibTrans" cxnId="{B4BB527D-9057-4459-9480-D2FDBA705777}">
      <dgm:prSet/>
      <dgm:spPr/>
      <dgm:t>
        <a:bodyPr/>
        <a:lstStyle/>
        <a:p>
          <a:endParaRPr lang="en-US"/>
        </a:p>
      </dgm:t>
    </dgm:pt>
    <dgm:pt modelId="{7B57B1AD-88DD-4EE5-938E-F40F713296B4}" type="pres">
      <dgm:prSet presAssocID="{F7DD81C7-07A7-4597-8819-4D1F75682900}" presName="root" presStyleCnt="0">
        <dgm:presLayoutVars>
          <dgm:dir/>
          <dgm:resizeHandles val="exact"/>
        </dgm:presLayoutVars>
      </dgm:prSet>
      <dgm:spPr/>
    </dgm:pt>
    <dgm:pt modelId="{BE9605A1-9CB0-4572-AFE6-0FEC38CC85DE}" type="pres">
      <dgm:prSet presAssocID="{1F4F9BBF-8951-4F7A-8D11-3713E1CFCE9D}" presName="compNode" presStyleCnt="0"/>
      <dgm:spPr/>
    </dgm:pt>
    <dgm:pt modelId="{B4DE2924-7044-4E65-928B-08E4256D2326}" type="pres">
      <dgm:prSet presAssocID="{1F4F9BBF-8951-4F7A-8D11-3713E1CFCE9D}" presName="iconBgRect" presStyleLbl="bgShp" presStyleIdx="0" presStyleCnt="2"/>
      <dgm:spPr/>
    </dgm:pt>
    <dgm:pt modelId="{5BDEE778-7C83-4611-99F1-C0346CDFAE19}" type="pres">
      <dgm:prSet presAssocID="{1F4F9BBF-8951-4F7A-8D11-3713E1CFCE9D}"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ain in head"/>
        </a:ext>
      </dgm:extLst>
    </dgm:pt>
    <dgm:pt modelId="{D1CE23FF-08E5-4968-BB61-59D619C7D175}" type="pres">
      <dgm:prSet presAssocID="{1F4F9BBF-8951-4F7A-8D11-3713E1CFCE9D}" presName="spaceRect" presStyleCnt="0"/>
      <dgm:spPr/>
    </dgm:pt>
    <dgm:pt modelId="{AA2E294C-DDE4-45B4-9C46-24F286BD4943}" type="pres">
      <dgm:prSet presAssocID="{1F4F9BBF-8951-4F7A-8D11-3713E1CFCE9D}" presName="textRect" presStyleLbl="revTx" presStyleIdx="0" presStyleCnt="2">
        <dgm:presLayoutVars>
          <dgm:chMax val="1"/>
          <dgm:chPref val="1"/>
        </dgm:presLayoutVars>
      </dgm:prSet>
      <dgm:spPr/>
    </dgm:pt>
    <dgm:pt modelId="{EC57A06B-9C3A-4164-A77B-0CCAAE00924C}" type="pres">
      <dgm:prSet presAssocID="{E537F0EA-9ACF-4562-8B44-78DE024A6EF3}" presName="sibTrans" presStyleCnt="0"/>
      <dgm:spPr/>
    </dgm:pt>
    <dgm:pt modelId="{BF070F4E-7545-46C7-9B12-E69A7E01DD5B}" type="pres">
      <dgm:prSet presAssocID="{52A9CB95-781D-4097-B88E-1B759CC18223}" presName="compNode" presStyleCnt="0"/>
      <dgm:spPr/>
    </dgm:pt>
    <dgm:pt modelId="{A7D375DC-878E-4025-9D80-96363155E0F6}" type="pres">
      <dgm:prSet presAssocID="{52A9CB95-781D-4097-B88E-1B759CC18223}" presName="iconBgRect" presStyleLbl="bgShp" presStyleIdx="1" presStyleCnt="2"/>
      <dgm:spPr/>
    </dgm:pt>
    <dgm:pt modelId="{CFC30C53-435F-4587-812B-4CD0CF3B63D7}" type="pres">
      <dgm:prSet presAssocID="{52A9CB95-781D-4097-B88E-1B759CC1822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peech"/>
        </a:ext>
      </dgm:extLst>
    </dgm:pt>
    <dgm:pt modelId="{C5FD54FC-4229-4C9C-930D-4CBB3E48B983}" type="pres">
      <dgm:prSet presAssocID="{52A9CB95-781D-4097-B88E-1B759CC18223}" presName="spaceRect" presStyleCnt="0"/>
      <dgm:spPr/>
    </dgm:pt>
    <dgm:pt modelId="{7DD67DB1-E051-41BF-8022-80AA8D95BA2B}" type="pres">
      <dgm:prSet presAssocID="{52A9CB95-781D-4097-B88E-1B759CC18223}" presName="textRect" presStyleLbl="revTx" presStyleIdx="1" presStyleCnt="2" custLinFactNeighborX="-2880">
        <dgm:presLayoutVars>
          <dgm:chMax val="1"/>
          <dgm:chPref val="1"/>
        </dgm:presLayoutVars>
      </dgm:prSet>
      <dgm:spPr/>
    </dgm:pt>
  </dgm:ptLst>
  <dgm:cxnLst>
    <dgm:cxn modelId="{385A031B-9FBA-4059-9B8A-35B2E683375C}" srcId="{F7DD81C7-07A7-4597-8819-4D1F75682900}" destId="{1F4F9BBF-8951-4F7A-8D11-3713E1CFCE9D}" srcOrd="0" destOrd="0" parTransId="{F755B8D8-0ECF-47EE-94FF-50D08CA96770}" sibTransId="{E537F0EA-9ACF-4562-8B44-78DE024A6EF3}"/>
    <dgm:cxn modelId="{95D9E31C-AA94-41E3-AACE-A59DB7AE7721}" type="presOf" srcId="{1F4F9BBF-8951-4F7A-8D11-3713E1CFCE9D}" destId="{AA2E294C-DDE4-45B4-9C46-24F286BD4943}" srcOrd="0" destOrd="0" presId="urn:microsoft.com/office/officeart/2018/5/layout/IconCircleLabelList"/>
    <dgm:cxn modelId="{F2B7DD69-FFBB-427A-8A68-6950573F4C87}" type="presOf" srcId="{F7DD81C7-07A7-4597-8819-4D1F75682900}" destId="{7B57B1AD-88DD-4EE5-938E-F40F713296B4}" srcOrd="0" destOrd="0" presId="urn:microsoft.com/office/officeart/2018/5/layout/IconCircleLabelList"/>
    <dgm:cxn modelId="{B4BB527D-9057-4459-9480-D2FDBA705777}" srcId="{F7DD81C7-07A7-4597-8819-4D1F75682900}" destId="{52A9CB95-781D-4097-B88E-1B759CC18223}" srcOrd="1" destOrd="0" parTransId="{5EB02980-4CDC-47B9-B9FE-55DB490F9420}" sibTransId="{180891B6-D53E-4471-8235-B7272249A455}"/>
    <dgm:cxn modelId="{0FA5CFAC-A1FE-4026-8B00-478AD82F51EB}" type="presOf" srcId="{52A9CB95-781D-4097-B88E-1B759CC18223}" destId="{7DD67DB1-E051-41BF-8022-80AA8D95BA2B}" srcOrd="0" destOrd="0" presId="urn:microsoft.com/office/officeart/2018/5/layout/IconCircleLabelList"/>
    <dgm:cxn modelId="{8FCE078B-284C-47C1-809C-7197D7617F5B}" type="presParOf" srcId="{7B57B1AD-88DD-4EE5-938E-F40F713296B4}" destId="{BE9605A1-9CB0-4572-AFE6-0FEC38CC85DE}" srcOrd="0" destOrd="0" presId="urn:microsoft.com/office/officeart/2018/5/layout/IconCircleLabelList"/>
    <dgm:cxn modelId="{2B8A0275-A959-4F5F-BB6E-4543964E1C25}" type="presParOf" srcId="{BE9605A1-9CB0-4572-AFE6-0FEC38CC85DE}" destId="{B4DE2924-7044-4E65-928B-08E4256D2326}" srcOrd="0" destOrd="0" presId="urn:microsoft.com/office/officeart/2018/5/layout/IconCircleLabelList"/>
    <dgm:cxn modelId="{EEE562A6-8455-4691-9DAE-AA90C398AB4F}" type="presParOf" srcId="{BE9605A1-9CB0-4572-AFE6-0FEC38CC85DE}" destId="{5BDEE778-7C83-4611-99F1-C0346CDFAE19}" srcOrd="1" destOrd="0" presId="urn:microsoft.com/office/officeart/2018/5/layout/IconCircleLabelList"/>
    <dgm:cxn modelId="{F5CE906D-6AC3-4C7B-8E56-BF7A1F54C658}" type="presParOf" srcId="{BE9605A1-9CB0-4572-AFE6-0FEC38CC85DE}" destId="{D1CE23FF-08E5-4968-BB61-59D619C7D175}" srcOrd="2" destOrd="0" presId="urn:microsoft.com/office/officeart/2018/5/layout/IconCircleLabelList"/>
    <dgm:cxn modelId="{6E205147-90B1-4EEA-81A9-1A19268F3D53}" type="presParOf" srcId="{BE9605A1-9CB0-4572-AFE6-0FEC38CC85DE}" destId="{AA2E294C-DDE4-45B4-9C46-24F286BD4943}" srcOrd="3" destOrd="0" presId="urn:microsoft.com/office/officeart/2018/5/layout/IconCircleLabelList"/>
    <dgm:cxn modelId="{3F311B0B-2CDA-4D9B-97E0-BDE77D0D9F7E}" type="presParOf" srcId="{7B57B1AD-88DD-4EE5-938E-F40F713296B4}" destId="{EC57A06B-9C3A-4164-A77B-0CCAAE00924C}" srcOrd="1" destOrd="0" presId="urn:microsoft.com/office/officeart/2018/5/layout/IconCircleLabelList"/>
    <dgm:cxn modelId="{4E944CD9-7AC7-47B1-AAE0-0A9772DD7E84}" type="presParOf" srcId="{7B57B1AD-88DD-4EE5-938E-F40F713296B4}" destId="{BF070F4E-7545-46C7-9B12-E69A7E01DD5B}" srcOrd="2" destOrd="0" presId="urn:microsoft.com/office/officeart/2018/5/layout/IconCircleLabelList"/>
    <dgm:cxn modelId="{AADC4BB6-85B5-431E-978D-8685CDE7CA31}" type="presParOf" srcId="{BF070F4E-7545-46C7-9B12-E69A7E01DD5B}" destId="{A7D375DC-878E-4025-9D80-96363155E0F6}" srcOrd="0" destOrd="0" presId="urn:microsoft.com/office/officeart/2018/5/layout/IconCircleLabelList"/>
    <dgm:cxn modelId="{E5C1B074-9546-4283-8C65-982D6D107523}" type="presParOf" srcId="{BF070F4E-7545-46C7-9B12-E69A7E01DD5B}" destId="{CFC30C53-435F-4587-812B-4CD0CF3B63D7}" srcOrd="1" destOrd="0" presId="urn:microsoft.com/office/officeart/2018/5/layout/IconCircleLabelList"/>
    <dgm:cxn modelId="{7B9770F9-723A-46D5-813A-9B3779C89C05}" type="presParOf" srcId="{BF070F4E-7545-46C7-9B12-E69A7E01DD5B}" destId="{C5FD54FC-4229-4C9C-930D-4CBB3E48B983}" srcOrd="2" destOrd="0" presId="urn:microsoft.com/office/officeart/2018/5/layout/IconCircleLabelList"/>
    <dgm:cxn modelId="{CACCD95E-14ED-4980-894A-35DBFC370797}" type="presParOf" srcId="{BF070F4E-7545-46C7-9B12-E69A7E01DD5B}" destId="{7DD67DB1-E051-41BF-8022-80AA8D95BA2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E2924-7044-4E65-928B-08E4256D2326}">
      <dsp:nvSpPr>
        <dsp:cNvPr id="0" name=""/>
        <dsp:cNvSpPr/>
      </dsp:nvSpPr>
      <dsp:spPr>
        <a:xfrm>
          <a:off x="2301974" y="107140"/>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EE778-7C83-4611-99F1-C0346CDFAE19}">
      <dsp:nvSpPr>
        <dsp:cNvPr id="0" name=""/>
        <dsp:cNvSpPr/>
      </dsp:nvSpPr>
      <dsp:spPr>
        <a:xfrm>
          <a:off x="2769974" y="575140"/>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2E294C-DDE4-45B4-9C46-24F286BD4943}">
      <dsp:nvSpPr>
        <dsp:cNvPr id="0" name=""/>
        <dsp:cNvSpPr/>
      </dsp:nvSpPr>
      <dsp:spPr>
        <a:xfrm>
          <a:off x="1599974"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defRPr cap="all"/>
          </a:pPr>
          <a:r>
            <a:rPr lang="cs-CZ" sz="3900" b="0" kern="1200" dirty="0"/>
            <a:t>ZNALOST Světa</a:t>
          </a:r>
          <a:endParaRPr lang="en-US" sz="3900" b="0" kern="1200" dirty="0"/>
        </a:p>
      </dsp:txBody>
      <dsp:txXfrm>
        <a:off x="1599974" y="2987140"/>
        <a:ext cx="3600000" cy="720000"/>
      </dsp:txXfrm>
    </dsp:sp>
    <dsp:sp modelId="{A7D375DC-878E-4025-9D80-96363155E0F6}">
      <dsp:nvSpPr>
        <dsp:cNvPr id="0" name=""/>
        <dsp:cNvSpPr/>
      </dsp:nvSpPr>
      <dsp:spPr>
        <a:xfrm>
          <a:off x="6531975" y="10714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C30C53-435F-4587-812B-4CD0CF3B63D7}">
      <dsp:nvSpPr>
        <dsp:cNvPr id="0" name=""/>
        <dsp:cNvSpPr/>
      </dsp:nvSpPr>
      <dsp:spPr>
        <a:xfrm>
          <a:off x="6999975" y="575140"/>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D67DB1-E051-41BF-8022-80AA8D95BA2B}">
      <dsp:nvSpPr>
        <dsp:cNvPr id="0" name=""/>
        <dsp:cNvSpPr/>
      </dsp:nvSpPr>
      <dsp:spPr>
        <a:xfrm>
          <a:off x="5726295" y="29871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33550">
            <a:lnSpc>
              <a:spcPct val="90000"/>
            </a:lnSpc>
            <a:spcBef>
              <a:spcPct val="0"/>
            </a:spcBef>
            <a:spcAft>
              <a:spcPct val="35000"/>
            </a:spcAft>
            <a:buNone/>
            <a:defRPr cap="all"/>
          </a:pPr>
          <a:r>
            <a:rPr lang="cs-CZ" sz="3900" b="0" kern="1200" dirty="0"/>
            <a:t>Znalost jazyka</a:t>
          </a:r>
          <a:endParaRPr lang="en-US" sz="3900" b="0" kern="1200" dirty="0"/>
        </a:p>
      </dsp:txBody>
      <dsp:txXfrm>
        <a:off x="5726295" y="2987140"/>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90E5A-AD8F-4753-9F40-5EE6436ADE0A}" type="datetimeFigureOut">
              <a:rPr lang="cs-CZ" smtClean="0"/>
              <a:t>23.11.2023</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6F96C-7264-4BE7-9BD7-69D008FCEB31}" type="slidenum">
              <a:rPr lang="cs-CZ" smtClean="0"/>
              <a:t>‹#›</a:t>
            </a:fld>
            <a:endParaRPr lang="cs-CZ"/>
          </a:p>
        </p:txBody>
      </p:sp>
    </p:spTree>
    <p:extLst>
      <p:ext uri="{BB962C8B-B14F-4D97-AF65-F5344CB8AC3E}">
        <p14:creationId xmlns:p14="http://schemas.microsoft.com/office/powerpoint/2010/main" val="249488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Toto video se zabývá znalostmi. </a:t>
            </a:r>
          </a:p>
        </p:txBody>
      </p:sp>
      <p:sp>
        <p:nvSpPr>
          <p:cNvPr id="4" name="Slide Number Placeholder 3"/>
          <p:cNvSpPr>
            <a:spLocks noGrp="1"/>
          </p:cNvSpPr>
          <p:nvPr>
            <p:ph type="sldNum" sz="quarter" idx="5"/>
          </p:nvPr>
        </p:nvSpPr>
        <p:spPr/>
        <p:txBody>
          <a:bodyPr/>
          <a:lstStyle/>
          <a:p>
            <a:fld id="{6586F96C-7264-4BE7-9BD7-69D008FCEB31}" type="slidenum">
              <a:rPr lang="cs-CZ" smtClean="0"/>
              <a:t>1</a:t>
            </a:fld>
            <a:endParaRPr lang="cs-CZ"/>
          </a:p>
        </p:txBody>
      </p:sp>
    </p:spTree>
    <p:extLst>
      <p:ext uri="{BB962C8B-B14F-4D97-AF65-F5344CB8AC3E}">
        <p14:creationId xmlns:p14="http://schemas.microsoft.com/office/powerpoint/2010/main" val="4582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cs-CZ" dirty="0"/>
              <a:t>Minule jsem rozdělila znalosti na znalost jazyka a znalost světa, ať už encyklopedickou či common sense.</a:t>
            </a:r>
            <a:endParaRPr lang="en-US" dirty="0"/>
          </a:p>
        </p:txBody>
      </p:sp>
      <p:sp>
        <p:nvSpPr>
          <p:cNvPr id="4" name="Slide Number Placeholder 3"/>
          <p:cNvSpPr>
            <a:spLocks noGrp="1"/>
          </p:cNvSpPr>
          <p:nvPr>
            <p:ph type="sldNum" sz="quarter" idx="5"/>
          </p:nvPr>
        </p:nvSpPr>
        <p:spPr/>
        <p:txBody>
          <a:bodyPr/>
          <a:lstStyle/>
          <a:p>
            <a:fld id="{6586F96C-7264-4BE7-9BD7-69D008FCEB31}" type="slidenum">
              <a:rPr lang="cs-CZ" smtClean="0"/>
              <a:t>2</a:t>
            </a:fld>
            <a:endParaRPr lang="cs-CZ"/>
          </a:p>
        </p:txBody>
      </p:sp>
    </p:spTree>
    <p:extLst>
      <p:ext uri="{BB962C8B-B14F-4D97-AF65-F5344CB8AC3E}">
        <p14:creationId xmlns:p14="http://schemas.microsoft.com/office/powerpoint/2010/main" val="132179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 tomto videu se chci vrátit k té znalosti jazykové, i když znalost světa tu hraje roli také. Podíváme se na slovesné rámce, které pracují s pojetím slovesa, jako centra věty. Pokud totiž vezmeme závislostní syntaktický strom a všechny větné členy, které závisejí na slovesu, tento strom tvoří propozice – tvrzení. Na rozdíl od sémantických sítí, kde jsme viděli dva uzly propojené jednou hranou, slovesný rámec může obsahovat složitější propozici, kterou by bylo možné popsat jen za použití více trojic, ne jen jedné.</a:t>
            </a:r>
          </a:p>
        </p:txBody>
      </p:sp>
      <p:sp>
        <p:nvSpPr>
          <p:cNvPr id="4" name="Slide Number Placeholder 3"/>
          <p:cNvSpPr>
            <a:spLocks noGrp="1"/>
          </p:cNvSpPr>
          <p:nvPr>
            <p:ph type="sldNum" sz="quarter" idx="5"/>
          </p:nvPr>
        </p:nvSpPr>
        <p:spPr/>
        <p:txBody>
          <a:bodyPr/>
          <a:lstStyle/>
          <a:p>
            <a:fld id="{6586F96C-7264-4BE7-9BD7-69D008FCEB31}" type="slidenum">
              <a:rPr lang="cs-CZ" smtClean="0"/>
              <a:t>3</a:t>
            </a:fld>
            <a:endParaRPr lang="cs-CZ"/>
          </a:p>
        </p:txBody>
      </p:sp>
    </p:spTree>
    <p:extLst>
      <p:ext uri="{BB962C8B-B14F-4D97-AF65-F5344CB8AC3E}">
        <p14:creationId xmlns:p14="http://schemas.microsoft.com/office/powerpoint/2010/main" val="31564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Zmínila jsem závislostní syntaktický strom. Znamená to, že už se nezabýváme sémantikou? Ne. Zde jsme v oblasti, kde syntax a sémantika úzce souvisí. Také to dá rozum. Smysl věty může být zcela jiný, pokud se použijí stejná slova, ale jinak se syntakticky uspořádají. A se syntaktickou strukturou souvisí termín valence – schopnost slovesa, přesněji přísudku, vázat na sebe ostatní větné členy. Taková valence potom říká, jaké jsou role jednotlivých větných členů, kde je v popisu významu slovesa jejich místo. Větné členy vyplní slovesnou valenci jako nějakou skládanku a získáme tak úplnější informaci o slovese samotném. Slovesné valence jsou popsány ve valenčních slovnících. České jsou .... Jiné slovní druhy mají taky někdy valenci, jasné je to například u deverbativ. Někdy bývá i valence jiných slovních druhů popsána ve slovníku. Podívejme se ale na ten, který vznikl na FF a FI MUNI.</a:t>
            </a:r>
          </a:p>
        </p:txBody>
      </p:sp>
      <p:sp>
        <p:nvSpPr>
          <p:cNvPr id="4" name="Slide Number Placeholder 3"/>
          <p:cNvSpPr>
            <a:spLocks noGrp="1"/>
          </p:cNvSpPr>
          <p:nvPr>
            <p:ph type="sldNum" sz="quarter" idx="5"/>
          </p:nvPr>
        </p:nvSpPr>
        <p:spPr/>
        <p:txBody>
          <a:bodyPr/>
          <a:lstStyle/>
          <a:p>
            <a:fld id="{6586F96C-7264-4BE7-9BD7-69D008FCEB31}" type="slidenum">
              <a:rPr lang="cs-CZ" smtClean="0"/>
              <a:t>4</a:t>
            </a:fld>
            <a:endParaRPr lang="cs-CZ"/>
          </a:p>
        </p:txBody>
      </p:sp>
    </p:spTree>
    <p:extLst>
      <p:ext uri="{BB962C8B-B14F-4D97-AF65-F5344CB8AC3E}">
        <p14:creationId xmlns:p14="http://schemas.microsoft.com/office/powerpoint/2010/main" val="55793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VerbaLex je organizován podobně jako VALLEX, ale obsahuje i jiné znalosti. Z výkladu o wordnetu už znáte termín synset – synonymická množina. Jeden synset popisuje pojem, koncept. Verbalex má přes 6 tisíc synsetů. V jednom synsetu vidíte slova, která jsou v kontextu toho synsetu synonymní, včetně vidových dvojic. Každý synset obsahuje jeden nebo více rámců, které popisují užití všech nebo jen některých slov ze synsetu. Rámců ve verbalexu je kolem 20 tisíc, slovesných lemmat asi 10 tisíc. Rámec obsahuje různý počet slotů – těch prázdných míst, kam zapadnou závislé větné členy. Ty nejsou ale popsány jen pomocí syntaktických rolí, ale hlavně pomocí svých rolí sémantických, např. Agens – vykonavatel děje. V našem případě je to ART jako artefakt. V různých systémech jsou sémantické role pojmenovány různě: theta role, hloubkové pády apod. Také jednotlivé role mohou mít různá jména, bývá jich však omezený počet, pouhé nízké desítky. Kromě sémantické role obsahuje VerbaLex výběrová omezení, která jsou napojena na wordnet, to je příklad sum:1. Syntaktická informace nechybí, u jednotlivých sémantických rolí najdeme informaci o pádu případně předložce.</a:t>
            </a:r>
          </a:p>
        </p:txBody>
      </p:sp>
      <p:sp>
        <p:nvSpPr>
          <p:cNvPr id="4" name="Slide Number Placeholder 3"/>
          <p:cNvSpPr>
            <a:spLocks noGrp="1"/>
          </p:cNvSpPr>
          <p:nvPr>
            <p:ph type="sldNum" sz="quarter" idx="5"/>
          </p:nvPr>
        </p:nvSpPr>
        <p:spPr/>
        <p:txBody>
          <a:bodyPr/>
          <a:lstStyle/>
          <a:p>
            <a:fld id="{6586F96C-7264-4BE7-9BD7-69D008FCEB31}" type="slidenum">
              <a:rPr lang="cs-CZ" smtClean="0"/>
              <a:t>5</a:t>
            </a:fld>
            <a:endParaRPr lang="cs-CZ"/>
          </a:p>
        </p:txBody>
      </p:sp>
    </p:spTree>
    <p:extLst>
      <p:ext uri="{BB962C8B-B14F-4D97-AF65-F5344CB8AC3E}">
        <p14:creationId xmlns:p14="http://schemas.microsoft.com/office/powerpoint/2010/main" val="92701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Co jsou sémantické role a výběrová omezení. Sémantické role jsou nositeli širšího významu, například, kdo děj vykonává, kdo nebo co vykonáním děje utrpí, jakým způsobem je děj vykonán apod. Z tohoto popisu je snad jasné, že opravdu jde o význam. Typicky však člen s určitou sémantickou rolí je také větný člen. Sémantické role existují napříč jazyky, slovesné rámce jsou velmi často univerzální. Naproti tomu jejich realizace syntaktická může být zcela rozdílná v různých jazycích. Výběrová omezení představují typické představitele určité sémantické role. Například vykonavatel je velmi často člověk. Může to být i zvíře nebo skupina lidí, jako třeba instituce. Výběrová omezení také mohou sloužit k desamibiguaci závislosti větných členů. Například u koordinace.</a:t>
            </a:r>
          </a:p>
        </p:txBody>
      </p:sp>
      <p:sp>
        <p:nvSpPr>
          <p:cNvPr id="4" name="Slide Number Placeholder 3"/>
          <p:cNvSpPr>
            <a:spLocks noGrp="1"/>
          </p:cNvSpPr>
          <p:nvPr>
            <p:ph type="sldNum" sz="quarter" idx="5"/>
          </p:nvPr>
        </p:nvSpPr>
        <p:spPr/>
        <p:txBody>
          <a:bodyPr/>
          <a:lstStyle/>
          <a:p>
            <a:fld id="{6586F96C-7264-4BE7-9BD7-69D008FCEB31}" type="slidenum">
              <a:rPr lang="cs-CZ" smtClean="0"/>
              <a:t>6</a:t>
            </a:fld>
            <a:endParaRPr lang="cs-CZ"/>
          </a:p>
        </p:txBody>
      </p:sp>
    </p:spTree>
    <p:extLst>
      <p:ext uri="{BB962C8B-B14F-4D97-AF65-F5344CB8AC3E}">
        <p14:creationId xmlns:p14="http://schemas.microsoft.com/office/powerpoint/2010/main" val="116985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Výběrová omezení nepomáhají jen u desambiguace koordinace, mohou převrátit celé syntaktické stromy. Věta </a:t>
            </a:r>
            <a:r>
              <a:rPr lang="cs-CZ" dirty="0">
                <a:solidFill>
                  <a:srgbClr val="000000"/>
                </a:solidFill>
                <a:latin typeface="LMSans10-Regular"/>
              </a:rPr>
              <a:t>Rodinné domy postaví malé stavební firmy. Může mít jako podmět rodinné domy i malé stavební firmy, avšak teprve se znalostí toho, kdo je typický vykonavatel u slovesného rámce postavit budovu, si můžeme výt jisti, že podmětem jsou malé stavební firmy. Jen taková poznámka na okraj, když jste se učili o zpracování jazyka na více úrovních, také jste se možná učili, že se promluva zpracovává postupně na všech úrovních. Tady můžete vidět, že zatímco na synkaktické úrovni nedokážeme rozhodnout, který strom je ten správný, s použitím slovesných rámců to není problém. Otázku syntaktickou ale dokážeme vyřešit až na jiné úrovni – sémantické.</a:t>
            </a:r>
            <a:endParaRPr lang="cs-CZ" dirty="0"/>
          </a:p>
        </p:txBody>
      </p:sp>
      <p:sp>
        <p:nvSpPr>
          <p:cNvPr id="4" name="Slide Number Placeholder 3"/>
          <p:cNvSpPr>
            <a:spLocks noGrp="1"/>
          </p:cNvSpPr>
          <p:nvPr>
            <p:ph type="sldNum" sz="quarter" idx="5"/>
          </p:nvPr>
        </p:nvSpPr>
        <p:spPr/>
        <p:txBody>
          <a:bodyPr/>
          <a:lstStyle/>
          <a:p>
            <a:fld id="{6586F96C-7264-4BE7-9BD7-69D008FCEB31}" type="slidenum">
              <a:rPr lang="cs-CZ" smtClean="0"/>
              <a:t>7</a:t>
            </a:fld>
            <a:endParaRPr lang="cs-CZ"/>
          </a:p>
        </p:txBody>
      </p:sp>
    </p:spTree>
    <p:extLst>
      <p:ext uri="{BB962C8B-B14F-4D97-AF65-F5344CB8AC3E}">
        <p14:creationId xmlns:p14="http://schemas.microsoft.com/office/powerpoint/2010/main" val="3389350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Ke čtení doporučuji nahlédnout do všech uvedených, nejdéle pak do disertační práce Dany Hlaváčkové. Na slovník Verbalex se určitě podívejte podrobněji.</a:t>
            </a:r>
            <a:endParaRPr lang="en-US" dirty="0"/>
          </a:p>
        </p:txBody>
      </p:sp>
      <p:sp>
        <p:nvSpPr>
          <p:cNvPr id="4" name="Slide Number Placeholder 3"/>
          <p:cNvSpPr>
            <a:spLocks noGrp="1"/>
          </p:cNvSpPr>
          <p:nvPr>
            <p:ph type="sldNum" sz="quarter" idx="5"/>
          </p:nvPr>
        </p:nvSpPr>
        <p:spPr/>
        <p:txBody>
          <a:bodyPr/>
          <a:lstStyle/>
          <a:p>
            <a:fld id="{6586F96C-7264-4BE7-9BD7-69D008FCEB31}" type="slidenum">
              <a:rPr lang="cs-CZ" smtClean="0"/>
              <a:t>8</a:t>
            </a:fld>
            <a:endParaRPr lang="cs-CZ"/>
          </a:p>
        </p:txBody>
      </p:sp>
    </p:spTree>
    <p:extLst>
      <p:ext uri="{BB962C8B-B14F-4D97-AF65-F5344CB8AC3E}">
        <p14:creationId xmlns:p14="http://schemas.microsoft.com/office/powerpoint/2010/main" val="324010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11/23/2023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11/23/2023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11/23/2023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11/23/2023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11/23/2023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11/23/2023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11/23/2023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a:bodyPr>
          <a:lstStyle/>
          <a:p>
            <a:r>
              <a:rPr lang="cs-CZ" dirty="0"/>
              <a:t>PLIN021 Sémantická analýza v</a:t>
            </a:r>
            <a:r>
              <a:rPr lang="cs-CZ" dirty="0">
                <a:latin typeface="Times New Roman" panose="02020603050405020304" pitchFamily="18" charset="0"/>
                <a:cs typeface="Times New Roman" panose="02020603050405020304" pitchFamily="18" charset="0"/>
              </a:rPr>
              <a:t> </a:t>
            </a:r>
            <a:r>
              <a:rPr lang="cs-CZ" dirty="0"/>
              <a:t>praxi</a:t>
            </a: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a:bodyPr>
          <a:lstStyle/>
          <a:p>
            <a:r>
              <a:rPr lang="cs-CZ" sz="2000" dirty="0"/>
              <a:t>Zuzana Nevěřilová</a:t>
            </a:r>
          </a:p>
          <a:p>
            <a:r>
              <a:rPr lang="cs-CZ" sz="2000" dirty="0"/>
              <a:t>2020/21</a:t>
            </a:r>
            <a:endParaRPr lang="en-US" sz="2000" dirty="0"/>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4">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F54BD36-B18E-444D-8BD9-81E35C0A3B1A}"/>
              </a:ext>
            </a:extLst>
          </p:cNvPr>
          <p:cNvSpPr>
            <a:spLocks noGrp="1"/>
          </p:cNvSpPr>
          <p:nvPr>
            <p:ph type="title"/>
          </p:nvPr>
        </p:nvSpPr>
        <p:spPr>
          <a:xfrm>
            <a:off x="581192" y="702156"/>
            <a:ext cx="11029616" cy="1188720"/>
          </a:xfrm>
        </p:spPr>
        <p:txBody>
          <a:bodyPr>
            <a:normAutofit/>
          </a:bodyPr>
          <a:lstStyle/>
          <a:p>
            <a:r>
              <a:rPr lang="cs-CZ" dirty="0">
                <a:solidFill>
                  <a:schemeClr val="tx1">
                    <a:lumMod val="85000"/>
                    <a:lumOff val="15000"/>
                  </a:schemeClr>
                </a:solidFill>
              </a:rPr>
              <a:t>zdroje znalostí pro zpracování přirozeného jazyka</a:t>
            </a:r>
          </a:p>
        </p:txBody>
      </p:sp>
      <p:sp>
        <p:nvSpPr>
          <p:cNvPr id="34" name="Rectangle 26">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5" name="Rectangle 28">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6" name="Rectangle 30">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aphicFrame>
        <p:nvGraphicFramePr>
          <p:cNvPr id="37" name="Content Placeholder 5">
            <a:extLst>
              <a:ext uri="{FF2B5EF4-FFF2-40B4-BE49-F238E27FC236}">
                <a16:creationId xmlns:a16="http://schemas.microsoft.com/office/drawing/2014/main" id="{A20DF524-5E55-45CB-A04C-56E3465AA62E}"/>
              </a:ext>
            </a:extLst>
          </p:cNvPr>
          <p:cNvGraphicFramePr>
            <a:graphicFrameLocks noGrp="1"/>
          </p:cNvGraphicFramePr>
          <p:nvPr>
            <p:ph idx="1"/>
            <p:extLst>
              <p:ext uri="{D42A27DB-BD31-4B8C-83A1-F6EECF244321}">
                <p14:modId xmlns:p14="http://schemas.microsoft.com/office/powerpoint/2010/main" val="409318977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58573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7A2F-5FFD-4972-B94E-35AADBA1F458}"/>
              </a:ext>
            </a:extLst>
          </p:cNvPr>
          <p:cNvSpPr>
            <a:spLocks noGrp="1"/>
          </p:cNvSpPr>
          <p:nvPr>
            <p:ph type="title"/>
          </p:nvPr>
        </p:nvSpPr>
        <p:spPr/>
        <p:txBody>
          <a:bodyPr/>
          <a:lstStyle/>
          <a:p>
            <a:r>
              <a:rPr lang="en-US" dirty="0" err="1"/>
              <a:t>Slovesn</a:t>
            </a:r>
            <a:r>
              <a:rPr lang="cs-CZ" dirty="0"/>
              <a:t>é rámce</a:t>
            </a:r>
          </a:p>
        </p:txBody>
      </p:sp>
      <p:sp>
        <p:nvSpPr>
          <p:cNvPr id="13" name="Content Placeholder 12">
            <a:extLst>
              <a:ext uri="{FF2B5EF4-FFF2-40B4-BE49-F238E27FC236}">
                <a16:creationId xmlns:a16="http://schemas.microsoft.com/office/drawing/2014/main" id="{0D078B60-BA4B-4FA3-B603-4E6A03B2D144}"/>
              </a:ext>
            </a:extLst>
          </p:cNvPr>
          <p:cNvSpPr>
            <a:spLocks noGrp="1"/>
          </p:cNvSpPr>
          <p:nvPr>
            <p:ph idx="1"/>
          </p:nvPr>
        </p:nvSpPr>
        <p:spPr/>
        <p:txBody>
          <a:bodyPr anchor="t"/>
          <a:lstStyle/>
          <a:p>
            <a:r>
              <a:rPr lang="cs-CZ" dirty="0"/>
              <a:t>Sloveso jako centrum věty</a:t>
            </a:r>
          </a:p>
          <a:p>
            <a:r>
              <a:rPr lang="cs-CZ" dirty="0"/>
              <a:t>Sloveso a větné členy na něm závislé tvoří propozici</a:t>
            </a:r>
          </a:p>
          <a:p>
            <a:pPr lvl="1"/>
            <a:r>
              <a:rPr lang="cs-CZ" dirty="0"/>
              <a:t>Logika</a:t>
            </a:r>
          </a:p>
          <a:p>
            <a:r>
              <a:rPr lang="cs-CZ" dirty="0"/>
              <a:t>Propozice mohou být složitější než trojice, jak je známe ze sémantických sítí</a:t>
            </a:r>
          </a:p>
          <a:p>
            <a:pPr marL="0" indent="0">
              <a:buNone/>
            </a:pPr>
            <a:endParaRPr lang="cs-CZ" dirty="0"/>
          </a:p>
        </p:txBody>
      </p:sp>
      <p:grpSp>
        <p:nvGrpSpPr>
          <p:cNvPr id="16" name="Group 15">
            <a:extLst>
              <a:ext uri="{FF2B5EF4-FFF2-40B4-BE49-F238E27FC236}">
                <a16:creationId xmlns:a16="http://schemas.microsoft.com/office/drawing/2014/main" id="{F6120C7E-9D5D-4F1C-A57F-4B7CF463724C}"/>
              </a:ext>
            </a:extLst>
          </p:cNvPr>
          <p:cNvGrpSpPr/>
          <p:nvPr/>
        </p:nvGrpSpPr>
        <p:grpSpPr>
          <a:xfrm>
            <a:off x="4991519" y="4158107"/>
            <a:ext cx="6361781" cy="1342702"/>
            <a:chOff x="4991519" y="4158107"/>
            <a:chExt cx="6361781" cy="1342702"/>
          </a:xfrm>
        </p:grpSpPr>
        <p:pic>
          <p:nvPicPr>
            <p:cNvPr id="14" name="Content Placeholder 8">
              <a:extLst>
                <a:ext uri="{FF2B5EF4-FFF2-40B4-BE49-F238E27FC236}">
                  <a16:creationId xmlns:a16="http://schemas.microsoft.com/office/drawing/2014/main" id="{18AFA4F7-9BCC-4CBC-A094-5E2A572DFB38}"/>
                </a:ext>
              </a:extLst>
            </p:cNvPr>
            <p:cNvPicPr>
              <a:picLocks noChangeAspect="1"/>
            </p:cNvPicPr>
            <p:nvPr/>
          </p:nvPicPr>
          <p:blipFill>
            <a:blip r:embed="rId4"/>
            <a:stretch>
              <a:fillRect/>
            </a:stretch>
          </p:blipFill>
          <p:spPr>
            <a:xfrm>
              <a:off x="4991519" y="4158107"/>
              <a:ext cx="6361781" cy="868162"/>
            </a:xfrm>
            <a:prstGeom prst="rect">
              <a:avLst/>
            </a:prstGeom>
          </p:spPr>
        </p:pic>
        <p:sp>
          <p:nvSpPr>
            <p:cNvPr id="15" name="TextBox 14">
              <a:extLst>
                <a:ext uri="{FF2B5EF4-FFF2-40B4-BE49-F238E27FC236}">
                  <a16:creationId xmlns:a16="http://schemas.microsoft.com/office/drawing/2014/main" id="{F14A25D0-FD75-425B-BE9E-CFB036221B55}"/>
                </a:ext>
              </a:extLst>
            </p:cNvPr>
            <p:cNvSpPr txBox="1"/>
            <p:nvPr/>
          </p:nvSpPr>
          <p:spPr>
            <a:xfrm>
              <a:off x="4991519" y="5131477"/>
              <a:ext cx="4887941" cy="369332"/>
            </a:xfrm>
            <a:prstGeom prst="rect">
              <a:avLst/>
            </a:prstGeom>
            <a:noFill/>
          </p:spPr>
          <p:txBody>
            <a:bodyPr wrap="none" rtlCol="0">
              <a:spAutoFit/>
            </a:bodyPr>
            <a:lstStyle/>
            <a:p>
              <a:r>
                <a:rPr lang="cs-CZ" dirty="0"/>
                <a:t>STUDENT study SUBJECT with teacher TEACHER</a:t>
              </a:r>
            </a:p>
          </p:txBody>
        </p:sp>
      </p:grpSp>
    </p:spTree>
    <p:custDataLst>
      <p:tags r:id="rId1"/>
    </p:custDataLst>
    <p:extLst>
      <p:ext uri="{BB962C8B-B14F-4D97-AF65-F5344CB8AC3E}">
        <p14:creationId xmlns:p14="http://schemas.microsoft.com/office/powerpoint/2010/main" val="34203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FC3E-4943-4F85-8681-05A69F206D98}"/>
              </a:ext>
            </a:extLst>
          </p:cNvPr>
          <p:cNvSpPr>
            <a:spLocks noGrp="1"/>
          </p:cNvSpPr>
          <p:nvPr>
            <p:ph type="title"/>
          </p:nvPr>
        </p:nvSpPr>
        <p:spPr/>
        <p:txBody>
          <a:bodyPr/>
          <a:lstStyle/>
          <a:p>
            <a:r>
              <a:rPr lang="cs-CZ" dirty="0"/>
              <a:t>Sémantika a syntax slovesných rámců</a:t>
            </a:r>
          </a:p>
        </p:txBody>
      </p:sp>
      <p:sp>
        <p:nvSpPr>
          <p:cNvPr id="3" name="Content Placeholder 2">
            <a:extLst>
              <a:ext uri="{FF2B5EF4-FFF2-40B4-BE49-F238E27FC236}">
                <a16:creationId xmlns:a16="http://schemas.microsoft.com/office/drawing/2014/main" id="{A2C3838D-3122-4479-B3FE-7EFC049C17C2}"/>
              </a:ext>
            </a:extLst>
          </p:cNvPr>
          <p:cNvSpPr>
            <a:spLocks noGrp="1"/>
          </p:cNvSpPr>
          <p:nvPr>
            <p:ph idx="1"/>
          </p:nvPr>
        </p:nvSpPr>
        <p:spPr/>
        <p:txBody>
          <a:bodyPr/>
          <a:lstStyle/>
          <a:p>
            <a:r>
              <a:rPr lang="cs-CZ" dirty="0"/>
              <a:t>Slovesná valence</a:t>
            </a:r>
          </a:p>
          <a:p>
            <a:r>
              <a:rPr lang="cs-CZ" dirty="0"/>
              <a:t>Valenční slovíky: české VALLEX a VerbaLex, anglický VerbNet</a:t>
            </a:r>
          </a:p>
          <a:p>
            <a:pPr lvl="1"/>
            <a:r>
              <a:rPr lang="cs-CZ" dirty="0"/>
              <a:t>Obsahují i informaci o syntaxi</a:t>
            </a:r>
          </a:p>
          <a:p>
            <a:r>
              <a:rPr lang="cs-CZ" dirty="0"/>
              <a:t>Valence jiných slovních druhů</a:t>
            </a:r>
          </a:p>
          <a:p>
            <a:endParaRPr lang="cs-CZ" dirty="0"/>
          </a:p>
        </p:txBody>
      </p:sp>
      <p:pic>
        <p:nvPicPr>
          <p:cNvPr id="11" name="Picture 10" descr="Icon&#10;&#10;Description automatically generated">
            <a:extLst>
              <a:ext uri="{FF2B5EF4-FFF2-40B4-BE49-F238E27FC236}">
                <a16:creationId xmlns:a16="http://schemas.microsoft.com/office/drawing/2014/main" id="{EDE1046B-63DE-451B-89FC-6850B0ADC865}"/>
              </a:ext>
            </a:extLst>
          </p:cNvPr>
          <p:cNvPicPr>
            <a:picLocks noChangeAspect="1"/>
          </p:cNvPicPr>
          <p:nvPr/>
        </p:nvPicPr>
        <p:blipFill>
          <a:blip r:embed="rId4"/>
          <a:stretch>
            <a:fillRect/>
          </a:stretch>
        </p:blipFill>
        <p:spPr>
          <a:xfrm>
            <a:off x="6732600" y="1922935"/>
            <a:ext cx="3491144" cy="3491144"/>
          </a:xfrm>
          <a:prstGeom prst="rect">
            <a:avLst/>
          </a:prstGeom>
        </p:spPr>
      </p:pic>
      <p:pic>
        <p:nvPicPr>
          <p:cNvPr id="13" name="Picture 12">
            <a:extLst>
              <a:ext uri="{FF2B5EF4-FFF2-40B4-BE49-F238E27FC236}">
                <a16:creationId xmlns:a16="http://schemas.microsoft.com/office/drawing/2014/main" id="{B9FE5C5A-844E-45F8-A31D-ACA56E37A9A5}"/>
              </a:ext>
            </a:extLst>
          </p:cNvPr>
          <p:cNvPicPr>
            <a:picLocks noChangeAspect="1"/>
          </p:cNvPicPr>
          <p:nvPr/>
        </p:nvPicPr>
        <p:blipFill>
          <a:blip r:embed="rId5"/>
          <a:stretch>
            <a:fillRect/>
          </a:stretch>
        </p:blipFill>
        <p:spPr>
          <a:xfrm>
            <a:off x="6732600" y="1922935"/>
            <a:ext cx="3491144" cy="3491144"/>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5AC174C8-E43F-4EA5-862C-71AF38CF7A32}"/>
              </a:ext>
            </a:extLst>
          </p:cNvPr>
          <p:cNvPicPr>
            <a:picLocks noChangeAspect="1"/>
          </p:cNvPicPr>
          <p:nvPr/>
        </p:nvPicPr>
        <p:blipFill>
          <a:blip r:embed="rId6"/>
          <a:stretch>
            <a:fillRect/>
          </a:stretch>
        </p:blipFill>
        <p:spPr>
          <a:xfrm>
            <a:off x="6732600" y="1922935"/>
            <a:ext cx="3491144" cy="3491144"/>
          </a:xfrm>
          <a:prstGeom prst="rect">
            <a:avLst/>
          </a:prstGeom>
        </p:spPr>
      </p:pic>
      <p:pic>
        <p:nvPicPr>
          <p:cNvPr id="17" name="Picture 16" descr="A picture containing text, sign&#10;&#10;Description automatically generated">
            <a:extLst>
              <a:ext uri="{FF2B5EF4-FFF2-40B4-BE49-F238E27FC236}">
                <a16:creationId xmlns:a16="http://schemas.microsoft.com/office/drawing/2014/main" id="{7F7CF2CD-F3F9-463B-AEB6-D06FC48FF806}"/>
              </a:ext>
            </a:extLst>
          </p:cNvPr>
          <p:cNvPicPr>
            <a:picLocks noChangeAspect="1"/>
          </p:cNvPicPr>
          <p:nvPr/>
        </p:nvPicPr>
        <p:blipFill>
          <a:blip r:embed="rId7"/>
          <a:stretch>
            <a:fillRect/>
          </a:stretch>
        </p:blipFill>
        <p:spPr>
          <a:xfrm>
            <a:off x="6732600" y="1922935"/>
            <a:ext cx="3491144" cy="3491144"/>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30609507-835C-419A-BFCB-B7E30B9C8BE5}"/>
              </a:ext>
            </a:extLst>
          </p:cNvPr>
          <p:cNvPicPr>
            <a:picLocks noChangeAspect="1"/>
          </p:cNvPicPr>
          <p:nvPr/>
        </p:nvPicPr>
        <p:blipFill>
          <a:blip r:embed="rId8"/>
          <a:stretch>
            <a:fillRect/>
          </a:stretch>
        </p:blipFill>
        <p:spPr>
          <a:xfrm>
            <a:off x="6732600" y="1922935"/>
            <a:ext cx="3491144" cy="3491144"/>
          </a:xfrm>
          <a:prstGeom prst="rect">
            <a:avLst/>
          </a:prstGeom>
        </p:spPr>
      </p:pic>
      <p:pic>
        <p:nvPicPr>
          <p:cNvPr id="21" name="Picture 20" descr="A picture containing text, sign&#10;&#10;Description automatically generated">
            <a:extLst>
              <a:ext uri="{FF2B5EF4-FFF2-40B4-BE49-F238E27FC236}">
                <a16:creationId xmlns:a16="http://schemas.microsoft.com/office/drawing/2014/main" id="{4348B1BD-54BA-44B1-8086-5FD5C420E7AD}"/>
              </a:ext>
            </a:extLst>
          </p:cNvPr>
          <p:cNvPicPr>
            <a:picLocks noChangeAspect="1"/>
          </p:cNvPicPr>
          <p:nvPr/>
        </p:nvPicPr>
        <p:blipFill>
          <a:blip r:embed="rId9"/>
          <a:stretch>
            <a:fillRect/>
          </a:stretch>
        </p:blipFill>
        <p:spPr>
          <a:xfrm>
            <a:off x="6732600" y="1922935"/>
            <a:ext cx="3491144" cy="3491144"/>
          </a:xfrm>
          <a:prstGeom prst="rect">
            <a:avLst/>
          </a:prstGeom>
        </p:spPr>
      </p:pic>
    </p:spTree>
    <p:custDataLst>
      <p:tags r:id="rId1"/>
    </p:custDataLst>
    <p:extLst>
      <p:ext uri="{BB962C8B-B14F-4D97-AF65-F5344CB8AC3E}">
        <p14:creationId xmlns:p14="http://schemas.microsoft.com/office/powerpoint/2010/main" val="10285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75" name="Rectangle 74">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77" name="Rectangle 76">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79" name="Rectangle 78">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Title 1">
            <a:extLst>
              <a:ext uri="{FF2B5EF4-FFF2-40B4-BE49-F238E27FC236}">
                <a16:creationId xmlns:a16="http://schemas.microsoft.com/office/drawing/2014/main" id="{6C51FDEE-6E80-4666-8E73-D091FF9671D4}"/>
              </a:ext>
            </a:extLst>
          </p:cNvPr>
          <p:cNvSpPr>
            <a:spLocks noGrp="1"/>
          </p:cNvSpPr>
          <p:nvPr>
            <p:ph type="title"/>
          </p:nvPr>
        </p:nvSpPr>
        <p:spPr>
          <a:xfrm>
            <a:off x="601255" y="702155"/>
            <a:ext cx="3409783" cy="1300365"/>
          </a:xfrm>
        </p:spPr>
        <p:txBody>
          <a:bodyPr>
            <a:normAutofit/>
          </a:bodyPr>
          <a:lstStyle/>
          <a:p>
            <a:r>
              <a:rPr lang="cs-CZ" dirty="0">
                <a:solidFill>
                  <a:srgbClr val="FFFFFF"/>
                </a:solidFill>
              </a:rPr>
              <a:t>Valenční rámce</a:t>
            </a:r>
            <a:br>
              <a:rPr lang="cs-CZ" dirty="0">
                <a:solidFill>
                  <a:srgbClr val="FFFFFF"/>
                </a:solidFill>
              </a:rPr>
            </a:br>
            <a:r>
              <a:rPr lang="cs-CZ" dirty="0">
                <a:solidFill>
                  <a:srgbClr val="FFFFFF"/>
                </a:solidFill>
              </a:rPr>
              <a:t>VerbaLexu</a:t>
            </a:r>
          </a:p>
        </p:txBody>
      </p:sp>
      <p:sp>
        <p:nvSpPr>
          <p:cNvPr id="3" name="Content Placeholder 2">
            <a:extLst>
              <a:ext uri="{FF2B5EF4-FFF2-40B4-BE49-F238E27FC236}">
                <a16:creationId xmlns:a16="http://schemas.microsoft.com/office/drawing/2014/main" id="{9C8B95AC-AE05-42A4-A4A2-4DB3489B4DCD}"/>
              </a:ext>
            </a:extLst>
          </p:cNvPr>
          <p:cNvSpPr>
            <a:spLocks noGrp="1"/>
          </p:cNvSpPr>
          <p:nvPr>
            <p:ph idx="1"/>
          </p:nvPr>
        </p:nvSpPr>
        <p:spPr>
          <a:xfrm>
            <a:off x="601255" y="2177142"/>
            <a:ext cx="3409782" cy="3823607"/>
          </a:xfrm>
        </p:spPr>
        <p:txBody>
          <a:bodyPr>
            <a:normAutofit/>
          </a:bodyPr>
          <a:lstStyle/>
          <a:p>
            <a:r>
              <a:rPr lang="cs-CZ" dirty="0">
                <a:solidFill>
                  <a:srgbClr val="FFFFFF"/>
                </a:solidFill>
              </a:rPr>
              <a:t>Synset</a:t>
            </a:r>
          </a:p>
          <a:p>
            <a:r>
              <a:rPr lang="cs-CZ" dirty="0">
                <a:solidFill>
                  <a:srgbClr val="FFFFFF"/>
                </a:solidFill>
              </a:rPr>
              <a:t>Rámec</a:t>
            </a:r>
          </a:p>
          <a:p>
            <a:r>
              <a:rPr lang="cs-CZ" dirty="0">
                <a:solidFill>
                  <a:srgbClr val="FFFFFF"/>
                </a:solidFill>
              </a:rPr>
              <a:t>Slot</a:t>
            </a:r>
          </a:p>
          <a:p>
            <a:r>
              <a:rPr lang="cs-CZ" dirty="0">
                <a:solidFill>
                  <a:srgbClr val="FFFFFF"/>
                </a:solidFill>
              </a:rPr>
              <a:t>Sémantická role</a:t>
            </a:r>
            <a:r>
              <a:rPr lang="en-US" dirty="0">
                <a:solidFill>
                  <a:srgbClr val="FFFFFF"/>
                </a:solidFill>
              </a:rPr>
              <a:t>*</a:t>
            </a:r>
            <a:endParaRPr lang="cs-CZ" dirty="0">
              <a:solidFill>
                <a:srgbClr val="FFFFFF"/>
              </a:solidFill>
            </a:endParaRPr>
          </a:p>
          <a:p>
            <a:r>
              <a:rPr lang="cs-CZ" dirty="0">
                <a:solidFill>
                  <a:srgbClr val="FFFFFF"/>
                </a:solidFill>
              </a:rPr>
              <a:t>Výběrová omezení</a:t>
            </a:r>
          </a:p>
          <a:p>
            <a:r>
              <a:rPr lang="cs-CZ" dirty="0">
                <a:solidFill>
                  <a:srgbClr val="FFFFFF"/>
                </a:solidFill>
              </a:rPr>
              <a:t>Syntaktické informace</a:t>
            </a:r>
          </a:p>
        </p:txBody>
      </p:sp>
      <p:pic>
        <p:nvPicPr>
          <p:cNvPr id="1026" name="Picture 2">
            <a:extLst>
              <a:ext uri="{FF2B5EF4-FFF2-40B4-BE49-F238E27FC236}">
                <a16:creationId xmlns:a16="http://schemas.microsoft.com/office/drawing/2014/main" id="{57018057-4F87-4C8C-97A8-5CC4BA3065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49854" y="548640"/>
            <a:ext cx="8029990" cy="30313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D5870C-BAE8-4C7E-AC23-C9A627BBFC4C}"/>
              </a:ext>
            </a:extLst>
          </p:cNvPr>
          <p:cNvSpPr/>
          <p:nvPr/>
        </p:nvSpPr>
        <p:spPr>
          <a:xfrm>
            <a:off x="4490529" y="3917855"/>
            <a:ext cx="5602378" cy="2308324"/>
          </a:xfrm>
          <a:prstGeom prst="rect">
            <a:avLst/>
          </a:prstGeom>
        </p:spPr>
        <p:txBody>
          <a:bodyPr wrap="square">
            <a:spAutoFit/>
          </a:bodyPr>
          <a:lstStyle/>
          <a:p>
            <a:r>
              <a:rPr lang="en-US" dirty="0">
                <a:solidFill>
                  <a:schemeClr val="accent4"/>
                </a:solidFill>
                <a:latin typeface="LMSans12-Regular"/>
              </a:rPr>
              <a:t>*semantic role, thematic relation, theta-role, deep case</a:t>
            </a:r>
            <a:r>
              <a:rPr lang="en-US" dirty="0">
                <a:solidFill>
                  <a:schemeClr val="accent4"/>
                </a:solidFill>
              </a:rPr>
              <a:t> </a:t>
            </a:r>
          </a:p>
          <a:p>
            <a:endParaRPr lang="en-US" dirty="0">
              <a:solidFill>
                <a:schemeClr val="accent4"/>
              </a:solidFill>
            </a:endParaRPr>
          </a:p>
          <a:p>
            <a:endParaRPr lang="en-US" dirty="0">
              <a:solidFill>
                <a:schemeClr val="accent4"/>
              </a:solidFill>
            </a:endParaRPr>
          </a:p>
          <a:p>
            <a:endParaRPr lang="en-US" dirty="0">
              <a:solidFill>
                <a:schemeClr val="accent4"/>
              </a:solidFill>
            </a:endParaRPr>
          </a:p>
          <a:p>
            <a:r>
              <a:rPr lang="cs-CZ" dirty="0">
                <a:solidFill>
                  <a:schemeClr val="accent1"/>
                </a:solidFill>
              </a:rPr>
              <a:t>AGENT, EXPERIENCER, THEME, PATIENT, INSTRUMENT</a:t>
            </a:r>
            <a:r>
              <a:rPr lang="en-US" dirty="0">
                <a:solidFill>
                  <a:schemeClr val="accent1"/>
                </a:solidFill>
              </a:rPr>
              <a:t>, </a:t>
            </a:r>
            <a:r>
              <a:rPr lang="cs-CZ" dirty="0">
                <a:solidFill>
                  <a:schemeClr val="accent1"/>
                </a:solidFill>
              </a:rPr>
              <a:t>FORCE/NATURAL CAUSE, LOCATION, DIRECTION/GOAL,</a:t>
            </a:r>
            <a:r>
              <a:rPr lang="en-US" dirty="0">
                <a:solidFill>
                  <a:schemeClr val="accent1"/>
                </a:solidFill>
              </a:rPr>
              <a:t> </a:t>
            </a:r>
            <a:r>
              <a:rPr lang="cs-CZ" dirty="0">
                <a:solidFill>
                  <a:schemeClr val="accent1"/>
                </a:solidFill>
              </a:rPr>
              <a:t>RECIPIENT, SOURCE/ORIGIN, TIME, BENEFICIARY,</a:t>
            </a:r>
            <a:r>
              <a:rPr lang="en-US" dirty="0">
                <a:solidFill>
                  <a:schemeClr val="accent1"/>
                </a:solidFill>
              </a:rPr>
              <a:t> </a:t>
            </a:r>
            <a:r>
              <a:rPr lang="cs-CZ" dirty="0">
                <a:solidFill>
                  <a:schemeClr val="accent1"/>
                </a:solidFill>
              </a:rPr>
              <a:t>MANNER, PURPOSE, CAUSE </a:t>
            </a:r>
          </a:p>
        </p:txBody>
      </p:sp>
      <p:sp>
        <p:nvSpPr>
          <p:cNvPr id="6" name="Arrow: Right 5">
            <a:extLst>
              <a:ext uri="{FF2B5EF4-FFF2-40B4-BE49-F238E27FC236}">
                <a16:creationId xmlns:a16="http://schemas.microsoft.com/office/drawing/2014/main" id="{A8DA8068-66EB-492A-8109-C598FF68B6A1}"/>
              </a:ext>
            </a:extLst>
          </p:cNvPr>
          <p:cNvSpPr/>
          <p:nvPr/>
        </p:nvSpPr>
        <p:spPr>
          <a:xfrm>
            <a:off x="2915728" y="796103"/>
            <a:ext cx="1095309" cy="353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26003281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4.58333E-6 3.33333E-6 L 0.00105 0.09606 " pathEditMode="relative" rAng="0" ptsTypes="AA">
                                      <p:cBhvr>
                                        <p:cTn id="10" dur="2000" fill="hold"/>
                                        <p:tgtEl>
                                          <p:spTgt spid="6"/>
                                        </p:tgtEl>
                                        <p:attrNameLst>
                                          <p:attrName>ppt_x</p:attrName>
                                          <p:attrName>ppt_y</p:attrName>
                                        </p:attrNameLst>
                                      </p:cBhvr>
                                      <p:rCtr x="52" y="4792"/>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2" nodeType="clickEffect">
                                  <p:stCondLst>
                                    <p:cond delay="0"/>
                                  </p:stCondLst>
                                  <p:childTnLst>
                                    <p:animMotion origin="layout" path="M 0.00105 0.09606 C 0.02292 0.10995 0.06732 0.03981 0.1 0.04676 C 0.13282 0.0537 0.17045 0.11852 0.19714 0.13865 " pathEditMode="relative" rAng="0" ptsTypes="AAA">
                                      <p:cBhvr>
                                        <p:cTn id="14" dur="2000" fill="hold"/>
                                        <p:tgtEl>
                                          <p:spTgt spid="6"/>
                                        </p:tgtEl>
                                        <p:attrNameLst>
                                          <p:attrName>ppt_x</p:attrName>
                                          <p:attrName>ppt_y</p:attrName>
                                        </p:attrNameLst>
                                      </p:cBhvr>
                                      <p:rCtr x="9805" y="-370"/>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3" nodeType="clickEffect">
                                  <p:stCondLst>
                                    <p:cond delay="0"/>
                                  </p:stCondLst>
                                  <p:childTnLst>
                                    <p:animMotion origin="layout" path="M 0.19714 0.13865 C 0.19401 0.11736 0.1599 0.05 0.18217 0.03657 C 0.20443 0.02314 0.31094 0.15463 0.33386 0.1412 " pathEditMode="relative" rAng="0" ptsTypes="AAA">
                                      <p:cBhvr>
                                        <p:cTn id="18" dur="2000" fill="hold"/>
                                        <p:tgtEl>
                                          <p:spTgt spid="6"/>
                                        </p:tgtEl>
                                        <p:attrNameLst>
                                          <p:attrName>ppt_x</p:attrName>
                                          <p:attrName>ppt_y</p:attrName>
                                        </p:attrNameLst>
                                      </p:cBhvr>
                                      <p:rCtr x="5716" y="-4977"/>
                                    </p:animMotion>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4" nodeType="clickEffect">
                                  <p:stCondLst>
                                    <p:cond delay="0"/>
                                  </p:stCondLst>
                                  <p:childTnLst>
                                    <p:animMotion origin="layout" path="M 0.33386 0.1412 C 0.30391 0.11828 0.12344 0.12569 0.19011 0.03148 C 0.21224 0.01805 0.3681 0.32106 0.39076 0.30787 " pathEditMode="relative" rAng="0" ptsTypes="AAA">
                                      <p:cBhvr>
                                        <p:cTn id="22" dur="2000" fill="hold"/>
                                        <p:tgtEl>
                                          <p:spTgt spid="6"/>
                                        </p:tgtEl>
                                        <p:attrNameLst>
                                          <p:attrName>ppt_x</p:attrName>
                                          <p:attrName>ppt_y</p:attrName>
                                        </p:attrNameLst>
                                      </p:cBhvr>
                                      <p:rCtr x="-5078" y="2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2368-7190-4167-BBEC-B7E7B84D3F64}"/>
              </a:ext>
            </a:extLst>
          </p:cNvPr>
          <p:cNvSpPr>
            <a:spLocks noGrp="1"/>
          </p:cNvSpPr>
          <p:nvPr>
            <p:ph type="title"/>
          </p:nvPr>
        </p:nvSpPr>
        <p:spPr/>
        <p:txBody>
          <a:bodyPr/>
          <a:lstStyle/>
          <a:p>
            <a:r>
              <a:rPr lang="cs-CZ" dirty="0"/>
              <a:t>sémantické role a výběrová omezení</a:t>
            </a:r>
          </a:p>
        </p:txBody>
      </p:sp>
      <p:sp>
        <p:nvSpPr>
          <p:cNvPr id="5" name="Text Placeholder 4">
            <a:extLst>
              <a:ext uri="{FF2B5EF4-FFF2-40B4-BE49-F238E27FC236}">
                <a16:creationId xmlns:a16="http://schemas.microsoft.com/office/drawing/2014/main" id="{56657B86-C482-4562-AF1F-B9D935FA7A9B}"/>
              </a:ext>
            </a:extLst>
          </p:cNvPr>
          <p:cNvSpPr>
            <a:spLocks noGrp="1"/>
          </p:cNvSpPr>
          <p:nvPr>
            <p:ph type="body" idx="1"/>
          </p:nvPr>
        </p:nvSpPr>
        <p:spPr/>
        <p:txBody>
          <a:bodyPr/>
          <a:lstStyle/>
          <a:p>
            <a:r>
              <a:rPr lang="cs-CZ" dirty="0"/>
              <a:t>Sémantické role</a:t>
            </a:r>
          </a:p>
        </p:txBody>
      </p:sp>
      <p:sp>
        <p:nvSpPr>
          <p:cNvPr id="3" name="Content Placeholder 2">
            <a:extLst>
              <a:ext uri="{FF2B5EF4-FFF2-40B4-BE49-F238E27FC236}">
                <a16:creationId xmlns:a16="http://schemas.microsoft.com/office/drawing/2014/main" id="{11829C79-0272-498F-92D9-DE62D13FAE19}"/>
              </a:ext>
            </a:extLst>
          </p:cNvPr>
          <p:cNvSpPr>
            <a:spLocks noGrp="1"/>
          </p:cNvSpPr>
          <p:nvPr>
            <p:ph sz="half" idx="2"/>
          </p:nvPr>
        </p:nvSpPr>
        <p:spPr/>
        <p:txBody>
          <a:bodyPr>
            <a:normAutofit/>
          </a:bodyPr>
          <a:lstStyle/>
          <a:p>
            <a:r>
              <a:rPr lang="cs-CZ" dirty="0"/>
              <a:t>jsou nositelé širšího významu</a:t>
            </a:r>
            <a:br>
              <a:rPr lang="cs-CZ" dirty="0"/>
            </a:br>
            <a:r>
              <a:rPr lang="cs-CZ" dirty="0"/>
              <a:t>(Jackendoff, 1992, kap. 2.2)</a:t>
            </a:r>
          </a:p>
          <a:p>
            <a:r>
              <a:rPr lang="cs-CZ" dirty="0"/>
              <a:t>jsou součástí sémantické struktury promluvy (conceptual structure), ne syntaxe</a:t>
            </a:r>
          </a:p>
          <a:p>
            <a:r>
              <a:rPr lang="cs-CZ" dirty="0"/>
              <a:t>typicky však odpovídají větným členům</a:t>
            </a:r>
          </a:p>
          <a:p>
            <a:r>
              <a:rPr lang="cs-CZ" dirty="0"/>
              <a:t>objevují se v slovesných rámcích</a:t>
            </a:r>
            <a:br>
              <a:rPr lang="cs-CZ" dirty="0"/>
            </a:br>
            <a:br>
              <a:rPr lang="cs-CZ" dirty="0"/>
            </a:br>
            <a:endParaRPr lang="cs-CZ" dirty="0"/>
          </a:p>
        </p:txBody>
      </p:sp>
      <p:sp>
        <p:nvSpPr>
          <p:cNvPr id="6" name="Text Placeholder 5">
            <a:extLst>
              <a:ext uri="{FF2B5EF4-FFF2-40B4-BE49-F238E27FC236}">
                <a16:creationId xmlns:a16="http://schemas.microsoft.com/office/drawing/2014/main" id="{5F0CC872-A036-4A0A-B736-DD95021DAC18}"/>
              </a:ext>
            </a:extLst>
          </p:cNvPr>
          <p:cNvSpPr>
            <a:spLocks noGrp="1"/>
          </p:cNvSpPr>
          <p:nvPr>
            <p:ph type="body" sz="quarter" idx="3"/>
          </p:nvPr>
        </p:nvSpPr>
        <p:spPr/>
        <p:txBody>
          <a:bodyPr/>
          <a:lstStyle/>
          <a:p>
            <a:r>
              <a:rPr lang="cs-CZ" dirty="0"/>
              <a:t>Výběrová omezení</a:t>
            </a:r>
          </a:p>
        </p:txBody>
      </p:sp>
      <p:sp>
        <p:nvSpPr>
          <p:cNvPr id="4" name="Content Placeholder 3">
            <a:extLst>
              <a:ext uri="{FF2B5EF4-FFF2-40B4-BE49-F238E27FC236}">
                <a16:creationId xmlns:a16="http://schemas.microsoft.com/office/drawing/2014/main" id="{0542D4F1-8C61-4506-99C7-28FABB849AF6}"/>
              </a:ext>
            </a:extLst>
          </p:cNvPr>
          <p:cNvSpPr>
            <a:spLocks noGrp="1"/>
          </p:cNvSpPr>
          <p:nvPr>
            <p:ph sz="quarter" idx="4"/>
          </p:nvPr>
        </p:nvSpPr>
        <p:spPr/>
        <p:txBody>
          <a:bodyPr/>
          <a:lstStyle/>
          <a:p>
            <a:r>
              <a:rPr lang="cs-CZ" dirty="0"/>
              <a:t>slouží pro desambiguaci závislosti větných členů (Allen, 1995, kap. 10.1)</a:t>
            </a:r>
          </a:p>
          <a:p>
            <a:r>
              <a:rPr lang="cs-CZ" dirty="0"/>
              <a:t>Koupila jsem si pletenou čepici a šálu.</a:t>
            </a:r>
            <a:br>
              <a:rPr lang="cs-CZ" dirty="0"/>
            </a:br>
            <a:r>
              <a:rPr lang="cs-CZ" dirty="0"/>
              <a:t>Koupila jsem si nealkoholické pivo a křupky.</a:t>
            </a:r>
            <a:br>
              <a:rPr lang="cs-CZ" dirty="0"/>
            </a:br>
            <a:r>
              <a:rPr lang="cs-CZ" dirty="0"/>
              <a:t>pletená šála – OK, </a:t>
            </a:r>
            <a:br>
              <a:rPr lang="cs-CZ" dirty="0"/>
            </a:br>
            <a:r>
              <a:rPr lang="cs-CZ" dirty="0"/>
              <a:t>nealkoholické křupky – NOT OK </a:t>
            </a:r>
            <a:br>
              <a:rPr lang="cs-CZ" dirty="0"/>
            </a:br>
            <a:endParaRPr lang="cs-CZ" dirty="0"/>
          </a:p>
        </p:txBody>
      </p:sp>
    </p:spTree>
    <p:extLst>
      <p:ext uri="{BB962C8B-B14F-4D97-AF65-F5344CB8AC3E}">
        <p14:creationId xmlns:p14="http://schemas.microsoft.com/office/powerpoint/2010/main" val="377484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1" name="Rectangle 20">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Rectangle 22">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Rectangle 2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Title 1">
            <a:extLst>
              <a:ext uri="{FF2B5EF4-FFF2-40B4-BE49-F238E27FC236}">
                <a16:creationId xmlns:a16="http://schemas.microsoft.com/office/drawing/2014/main" id="{C6D64348-65F5-408C-B473-E078D0132923}"/>
              </a:ext>
            </a:extLst>
          </p:cNvPr>
          <p:cNvSpPr>
            <a:spLocks noGrp="1"/>
          </p:cNvSpPr>
          <p:nvPr>
            <p:ph type="title"/>
          </p:nvPr>
        </p:nvSpPr>
        <p:spPr>
          <a:xfrm>
            <a:off x="601255" y="702155"/>
            <a:ext cx="3409783" cy="1300365"/>
          </a:xfrm>
        </p:spPr>
        <p:txBody>
          <a:bodyPr>
            <a:normAutofit/>
          </a:bodyPr>
          <a:lstStyle/>
          <a:p>
            <a:r>
              <a:rPr lang="cs-CZ">
                <a:solidFill>
                  <a:srgbClr val="FFFFFF"/>
                </a:solidFill>
              </a:rPr>
              <a:t>Výběrová omezení a Syntax</a:t>
            </a:r>
          </a:p>
        </p:txBody>
      </p:sp>
      <p:sp>
        <p:nvSpPr>
          <p:cNvPr id="11" name="Content Placeholder 10">
            <a:extLst>
              <a:ext uri="{FF2B5EF4-FFF2-40B4-BE49-F238E27FC236}">
                <a16:creationId xmlns:a16="http://schemas.microsoft.com/office/drawing/2014/main" id="{2DDF1985-8F39-4135-A9F6-6D870D736CFC}"/>
              </a:ext>
            </a:extLst>
          </p:cNvPr>
          <p:cNvSpPr>
            <a:spLocks noGrp="1"/>
          </p:cNvSpPr>
          <p:nvPr>
            <p:ph idx="1"/>
          </p:nvPr>
        </p:nvSpPr>
        <p:spPr>
          <a:xfrm>
            <a:off x="601255" y="2177142"/>
            <a:ext cx="3409782" cy="3823607"/>
          </a:xfrm>
        </p:spPr>
        <p:txBody>
          <a:bodyPr>
            <a:normAutofit/>
          </a:bodyPr>
          <a:lstStyle/>
          <a:p>
            <a:r>
              <a:rPr lang="en-US" dirty="0"/>
              <a:t>AGENT = </a:t>
            </a:r>
            <a:r>
              <a:rPr lang="en-US" dirty="0" err="1"/>
              <a:t>rodinné</a:t>
            </a:r>
            <a:r>
              <a:rPr lang="cs-CZ" dirty="0"/>
              <a:t> </a:t>
            </a:r>
            <a:r>
              <a:rPr lang="en-US" dirty="0" err="1"/>
              <a:t>domy</a:t>
            </a:r>
            <a:br>
              <a:rPr lang="en-US" dirty="0"/>
            </a:br>
            <a:r>
              <a:rPr lang="en-US" dirty="0"/>
              <a:t>THEME = </a:t>
            </a:r>
            <a:r>
              <a:rPr lang="en-US" dirty="0" err="1"/>
              <a:t>malé</a:t>
            </a:r>
            <a:r>
              <a:rPr lang="cs-CZ" dirty="0"/>
              <a:t> </a:t>
            </a:r>
            <a:r>
              <a:rPr lang="en-US" dirty="0" err="1"/>
              <a:t>stavební</a:t>
            </a:r>
            <a:r>
              <a:rPr lang="en-US" dirty="0"/>
              <a:t> </a:t>
            </a:r>
            <a:r>
              <a:rPr lang="en-US" dirty="0" err="1"/>
              <a:t>firmy</a:t>
            </a:r>
            <a:endParaRPr lang="cs-CZ" dirty="0"/>
          </a:p>
          <a:p>
            <a:r>
              <a:rPr lang="en-US" dirty="0"/>
              <a:t>AGENT = </a:t>
            </a:r>
            <a:r>
              <a:rPr lang="en-US" dirty="0" err="1"/>
              <a:t>malé</a:t>
            </a:r>
            <a:r>
              <a:rPr lang="cs-CZ" dirty="0"/>
              <a:t> </a:t>
            </a:r>
            <a:r>
              <a:rPr lang="en-US" dirty="0" err="1"/>
              <a:t>stavební</a:t>
            </a:r>
            <a:r>
              <a:rPr lang="en-US" dirty="0"/>
              <a:t> </a:t>
            </a:r>
            <a:r>
              <a:rPr lang="en-US" dirty="0" err="1"/>
              <a:t>firmy</a:t>
            </a:r>
            <a:br>
              <a:rPr lang="en-US" dirty="0"/>
            </a:br>
            <a:r>
              <a:rPr lang="en-US" dirty="0"/>
              <a:t>THEME = </a:t>
            </a:r>
            <a:r>
              <a:rPr lang="en-US" dirty="0" err="1"/>
              <a:t>rodinné</a:t>
            </a:r>
            <a:r>
              <a:rPr lang="cs-CZ" dirty="0"/>
              <a:t> </a:t>
            </a:r>
            <a:r>
              <a:rPr lang="en-US" dirty="0" err="1"/>
              <a:t>domy</a:t>
            </a:r>
            <a:r>
              <a:rPr lang="en-US" dirty="0"/>
              <a:t> </a:t>
            </a:r>
            <a:br>
              <a:rPr lang="en-US" dirty="0"/>
            </a:br>
            <a:endParaRPr lang="cs-CZ" dirty="0">
              <a:solidFill>
                <a:srgbClr val="FFFFFF"/>
              </a:solidFill>
            </a:endParaRPr>
          </a:p>
        </p:txBody>
      </p:sp>
      <p:pic>
        <p:nvPicPr>
          <p:cNvPr id="12" name="Content Placeholder 8" descr="A picture containing chart&#10;&#10;Description automatically generated">
            <a:extLst>
              <a:ext uri="{FF2B5EF4-FFF2-40B4-BE49-F238E27FC236}">
                <a16:creationId xmlns:a16="http://schemas.microsoft.com/office/drawing/2014/main" id="{2D22F4A6-053C-425B-BF86-11086C855FFA}"/>
              </a:ext>
            </a:extLst>
          </p:cNvPr>
          <p:cNvPicPr>
            <a:picLocks noChangeAspect="1"/>
          </p:cNvPicPr>
          <p:nvPr/>
        </p:nvPicPr>
        <p:blipFill>
          <a:blip r:embed="rId3"/>
          <a:stretch>
            <a:fillRect/>
          </a:stretch>
        </p:blipFill>
        <p:spPr>
          <a:xfrm>
            <a:off x="4626396" y="2614619"/>
            <a:ext cx="5954320" cy="3147826"/>
          </a:xfrm>
          <a:prstGeom prst="rect">
            <a:avLst/>
          </a:prstGeom>
        </p:spPr>
      </p:pic>
      <p:sp>
        <p:nvSpPr>
          <p:cNvPr id="13" name="Rectangle 12">
            <a:extLst>
              <a:ext uri="{FF2B5EF4-FFF2-40B4-BE49-F238E27FC236}">
                <a16:creationId xmlns:a16="http://schemas.microsoft.com/office/drawing/2014/main" id="{8205D5C2-CA7F-47DB-917D-DDC9D41D68D7}"/>
              </a:ext>
            </a:extLst>
          </p:cNvPr>
          <p:cNvSpPr/>
          <p:nvPr/>
        </p:nvSpPr>
        <p:spPr>
          <a:xfrm>
            <a:off x="4592231" y="927670"/>
            <a:ext cx="6096000" cy="1477328"/>
          </a:xfrm>
          <a:prstGeom prst="rect">
            <a:avLst/>
          </a:prstGeom>
        </p:spPr>
        <p:txBody>
          <a:bodyPr>
            <a:spAutoFit/>
          </a:bodyPr>
          <a:lstStyle/>
          <a:p>
            <a:r>
              <a:rPr lang="cs-CZ" dirty="0">
                <a:solidFill>
                  <a:srgbClr val="000000"/>
                </a:solidFill>
                <a:latin typeface="LMSans10-Regular"/>
              </a:rPr>
              <a:t>Rodinné domy postaví malé stavební firmy.</a:t>
            </a:r>
            <a:br>
              <a:rPr lang="cs-CZ" dirty="0">
                <a:solidFill>
                  <a:srgbClr val="000000"/>
                </a:solidFill>
                <a:latin typeface="LMSans10-Regular"/>
              </a:rPr>
            </a:br>
            <a:br>
              <a:rPr lang="cs-CZ" dirty="0">
                <a:solidFill>
                  <a:srgbClr val="000000"/>
                </a:solidFill>
                <a:latin typeface="LMSans10-Regular"/>
              </a:rPr>
            </a:br>
            <a:r>
              <a:rPr lang="en-US" dirty="0">
                <a:solidFill>
                  <a:schemeClr val="accent1"/>
                </a:solidFill>
              </a:rPr>
              <a:t>(AGENT </a:t>
            </a:r>
            <a:r>
              <a:rPr lang="en-US" dirty="0" err="1">
                <a:solidFill>
                  <a:schemeClr val="accent1"/>
                </a:solidFill>
              </a:rPr>
              <a:t>postavit</a:t>
            </a:r>
            <a:r>
              <a:rPr lang="en-US" dirty="0">
                <a:solidFill>
                  <a:schemeClr val="accent1"/>
                </a:solidFill>
              </a:rPr>
              <a:t> PERSON | INSTITUTION)</a:t>
            </a:r>
            <a:br>
              <a:rPr lang="en-US" dirty="0">
                <a:solidFill>
                  <a:schemeClr val="accent1"/>
                </a:solidFill>
              </a:rPr>
            </a:br>
            <a:r>
              <a:rPr lang="en-US" dirty="0">
                <a:solidFill>
                  <a:schemeClr val="accent1"/>
                </a:solidFill>
              </a:rPr>
              <a:t>(THEME </a:t>
            </a:r>
            <a:r>
              <a:rPr lang="en-US" dirty="0" err="1">
                <a:solidFill>
                  <a:schemeClr val="accent1"/>
                </a:solidFill>
              </a:rPr>
              <a:t>postavit</a:t>
            </a:r>
            <a:r>
              <a:rPr lang="en-US" dirty="0">
                <a:solidFill>
                  <a:schemeClr val="accent1"/>
                </a:solidFill>
              </a:rPr>
              <a:t> BUILDING) </a:t>
            </a:r>
            <a:br>
              <a:rPr lang="en-US" dirty="0">
                <a:solidFill>
                  <a:schemeClr val="accent1"/>
                </a:solidFill>
              </a:rPr>
            </a:br>
            <a:r>
              <a:rPr lang="cs-CZ" dirty="0"/>
              <a:t> </a:t>
            </a:r>
          </a:p>
        </p:txBody>
      </p:sp>
      <p:cxnSp>
        <p:nvCxnSpPr>
          <p:cNvPr id="15" name="Straight Connector 14">
            <a:extLst>
              <a:ext uri="{FF2B5EF4-FFF2-40B4-BE49-F238E27FC236}">
                <a16:creationId xmlns:a16="http://schemas.microsoft.com/office/drawing/2014/main" id="{3EF32A88-4CF0-4052-9605-931019072A20}"/>
              </a:ext>
            </a:extLst>
          </p:cNvPr>
          <p:cNvCxnSpPr>
            <a:cxnSpLocks/>
          </p:cNvCxnSpPr>
          <p:nvPr/>
        </p:nvCxnSpPr>
        <p:spPr>
          <a:xfrm>
            <a:off x="601255" y="3959525"/>
            <a:ext cx="33125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66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BD36-B18E-444D-8BD9-81E35C0A3B1A}"/>
              </a:ext>
            </a:extLst>
          </p:cNvPr>
          <p:cNvSpPr>
            <a:spLocks noGrp="1"/>
          </p:cNvSpPr>
          <p:nvPr>
            <p:ph type="title"/>
          </p:nvPr>
        </p:nvSpPr>
        <p:spPr/>
        <p:txBody>
          <a:bodyPr/>
          <a:lstStyle/>
          <a:p>
            <a:r>
              <a:rPr lang="cs-CZ" dirty="0"/>
              <a:t>Literatura</a:t>
            </a:r>
          </a:p>
        </p:txBody>
      </p:sp>
      <p:sp>
        <p:nvSpPr>
          <p:cNvPr id="3" name="Content Placeholder 2">
            <a:extLst>
              <a:ext uri="{FF2B5EF4-FFF2-40B4-BE49-F238E27FC236}">
                <a16:creationId xmlns:a16="http://schemas.microsoft.com/office/drawing/2014/main" id="{6E55CA31-F4B3-42F7-AD2D-2B9185DBEAF4}"/>
              </a:ext>
            </a:extLst>
          </p:cNvPr>
          <p:cNvSpPr>
            <a:spLocks noGrp="1"/>
          </p:cNvSpPr>
          <p:nvPr>
            <p:ph idx="1"/>
          </p:nvPr>
        </p:nvSpPr>
        <p:spPr/>
        <p:txBody>
          <a:bodyPr>
            <a:normAutofit/>
          </a:bodyPr>
          <a:lstStyle/>
          <a:p>
            <a:r>
              <a:rPr lang="cs-CZ" dirty="0"/>
              <a:t>Allen, J. (1995). </a:t>
            </a:r>
            <a:r>
              <a:rPr lang="cs-CZ" i="1" dirty="0"/>
              <a:t>Natural Language Understanding (2nd ed.)</a:t>
            </a:r>
            <a:r>
              <a:rPr lang="cs-CZ" dirty="0"/>
              <a:t>. Benjamin-Cummings Publishing Co., Inc., Redwood City, CA, USA.</a:t>
            </a:r>
          </a:p>
          <a:p>
            <a:r>
              <a:rPr lang="cs-CZ" dirty="0"/>
              <a:t>Croft, W. and Cruse, D. (2004). </a:t>
            </a:r>
            <a:r>
              <a:rPr lang="cs-CZ" i="1" dirty="0"/>
              <a:t>Cognitive linguistics</a:t>
            </a:r>
            <a:r>
              <a:rPr lang="cs-CZ" dirty="0"/>
              <a:t>. Cambridge textbooks in linguistics. Cambridge University Press.</a:t>
            </a:r>
          </a:p>
          <a:p>
            <a:r>
              <a:rPr lang="cs-CZ" dirty="0"/>
              <a:t>Fillmore, C. (1968). The case for case. In Bach, E. and Harms, R., editors, </a:t>
            </a:r>
            <a:r>
              <a:rPr lang="cs-CZ" i="1" dirty="0"/>
              <a:t>Universals in Linguistic</a:t>
            </a:r>
            <a:br>
              <a:rPr lang="cs-CZ" i="1" dirty="0"/>
            </a:br>
            <a:r>
              <a:rPr lang="cs-CZ" i="1" dirty="0"/>
              <a:t>Theory</a:t>
            </a:r>
            <a:r>
              <a:rPr lang="cs-CZ" dirty="0"/>
              <a:t>. Holt, Rinehart, and Winston, New York.</a:t>
            </a:r>
          </a:p>
          <a:p>
            <a:r>
              <a:rPr lang="cs-CZ" dirty="0"/>
              <a:t>Hlaváčková, D. (2007). </a:t>
            </a:r>
            <a:r>
              <a:rPr lang="cs-CZ" i="1" dirty="0"/>
              <a:t>Databáze slovesných valenčních rámců VerbaLex</a:t>
            </a:r>
            <a:r>
              <a:rPr lang="cs-CZ" dirty="0"/>
              <a:t>. PhD thesis, Masarykova univerzita, Filozofická fakulta, Ústav českého jazyka. </a:t>
            </a:r>
          </a:p>
          <a:p>
            <a:r>
              <a:rPr lang="en-US" dirty="0" err="1"/>
              <a:t>Jackendoff</a:t>
            </a:r>
            <a:r>
              <a:rPr lang="en-US" dirty="0"/>
              <a:t>, R. (1992).</a:t>
            </a:r>
            <a:r>
              <a:rPr lang="cs-CZ" dirty="0"/>
              <a:t> </a:t>
            </a:r>
            <a:r>
              <a:rPr lang="en-US" i="1" dirty="0"/>
              <a:t>Semantic Structures</a:t>
            </a:r>
            <a:r>
              <a:rPr lang="en-US" dirty="0"/>
              <a:t>.</a:t>
            </a:r>
            <a:r>
              <a:rPr lang="cs-CZ" dirty="0"/>
              <a:t> </a:t>
            </a:r>
            <a:r>
              <a:rPr lang="en-US" dirty="0"/>
              <a:t>Current Studies in Linguistics. MIT Press </a:t>
            </a:r>
            <a:endParaRPr lang="cs-CZ" dirty="0"/>
          </a:p>
        </p:txBody>
      </p:sp>
    </p:spTree>
    <p:extLst>
      <p:ext uri="{BB962C8B-B14F-4D97-AF65-F5344CB8AC3E}">
        <p14:creationId xmlns:p14="http://schemas.microsoft.com/office/powerpoint/2010/main" val="1890183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9.2"/>
</p:tagLst>
</file>

<file path=ppt/tags/tag2.xml><?xml version="1.0" encoding="utf-8"?>
<p:tagLst xmlns:a="http://schemas.openxmlformats.org/drawingml/2006/main" xmlns:r="http://schemas.openxmlformats.org/officeDocument/2006/relationships" xmlns:p="http://schemas.openxmlformats.org/presentationml/2006/main">
  <p:tag name="TIMING" val="|40.6|18|1.8|1.1|1.4|1.5"/>
</p:tagLst>
</file>

<file path=ppt/tags/tag3.xml><?xml version="1.0" encoding="utf-8"?>
<p:tagLst xmlns:a="http://schemas.openxmlformats.org/drawingml/2006/main" xmlns:r="http://schemas.openxmlformats.org/officeDocument/2006/relationships" xmlns:p="http://schemas.openxmlformats.org/presentationml/2006/main">
  <p:tag name="TIMING" val="|35.7|18.7|54.6|48.7|40.6"/>
</p:tagLst>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455B2D-BAB7-438A-85DA-0266A24CB79F}">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terms/"/>
    <ds:schemaRef ds:uri="71af3243-3dd4-4a8d-8c0d-dd76da1f02a5"/>
    <ds:schemaRef ds:uri="http://purl.org/dc/dcmitype/"/>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64</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LMSans10-Regular</vt:lpstr>
      <vt:lpstr>LMSans12-Regular</vt:lpstr>
      <vt:lpstr>Calibri</vt:lpstr>
      <vt:lpstr>Franklin Gothic Book</vt:lpstr>
      <vt:lpstr>Franklin Gothic Demi</vt:lpstr>
      <vt:lpstr>Gill Sans MT</vt:lpstr>
      <vt:lpstr>Times New Roman</vt:lpstr>
      <vt:lpstr>Wingdings 2</vt:lpstr>
      <vt:lpstr>DividendVTI</vt:lpstr>
      <vt:lpstr>PLIN021 Sémantická analýza v praxi</vt:lpstr>
      <vt:lpstr>zdroje znalostí pro zpracování přirozeného jazyka</vt:lpstr>
      <vt:lpstr>Slovesné rámce</vt:lpstr>
      <vt:lpstr>Sémantika a syntax slovesných rámců</vt:lpstr>
      <vt:lpstr>Valenční rámce VerbaLexu</vt:lpstr>
      <vt:lpstr>sémantické role a výběrová omezení</vt:lpstr>
      <vt:lpstr>Výběrová omezení a Syntax</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2020-11-30T21:06:22Z</dcterms:created>
  <dcterms:modified xsi:type="dcterms:W3CDTF">2023-11-23T10:56:03Z</dcterms:modified>
</cp:coreProperties>
</file>