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sldIdLst>
    <p:sldId id="282" r:id="rId5"/>
    <p:sldId id="298" r:id="rId6"/>
    <p:sldId id="299" r:id="rId7"/>
    <p:sldId id="300" r:id="rId8"/>
    <p:sldId id="303" r:id="rId9"/>
    <p:sldId id="304" r:id="rId10"/>
    <p:sldId id="301" r:id="rId11"/>
    <p:sldId id="302" r:id="rId12"/>
    <p:sldId id="305" r:id="rId13"/>
    <p:sldId id="306" r:id="rId14"/>
    <p:sldId id="307" r:id="rId15"/>
    <p:sldId id="308" r:id="rId16"/>
    <p:sldId id="309" r:id="rId17"/>
    <p:sldId id="310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F589D-85B3-4F3B-9755-5DBC82A421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9D83D-C03F-4022-840B-4E31BAA17E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(Sémantické) sítě, </a:t>
          </a:r>
          <a:br>
            <a:rPr lang="cs-CZ" dirty="0"/>
          </a:br>
          <a:r>
            <a:rPr lang="cs-CZ" dirty="0"/>
            <a:t>ontologie</a:t>
          </a:r>
          <a:endParaRPr lang="en-US" dirty="0"/>
        </a:p>
      </dgm:t>
    </dgm:pt>
    <dgm:pt modelId="{9A8F9DF3-B66F-4072-9AB5-ECCA61F2CD59}" type="parTrans" cxnId="{DF818B67-3AD9-4808-A729-890DC9885415}">
      <dgm:prSet/>
      <dgm:spPr/>
      <dgm:t>
        <a:bodyPr/>
        <a:lstStyle/>
        <a:p>
          <a:endParaRPr lang="en-US"/>
        </a:p>
      </dgm:t>
    </dgm:pt>
    <dgm:pt modelId="{0F96532A-3E77-4631-91A8-12D7A14C8CE2}" type="sibTrans" cxnId="{DF818B67-3AD9-4808-A729-890DC9885415}">
      <dgm:prSet/>
      <dgm:spPr/>
      <dgm:t>
        <a:bodyPr/>
        <a:lstStyle/>
        <a:p>
          <a:endParaRPr lang="en-US"/>
        </a:p>
      </dgm:t>
    </dgm:pt>
    <dgm:pt modelId="{62D759A7-F03E-4EF4-9DDE-39677670E5A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Sémantické rámce</a:t>
          </a:r>
          <a:endParaRPr lang="en-US"/>
        </a:p>
      </dgm:t>
    </dgm:pt>
    <dgm:pt modelId="{0D0A71AD-92E8-445C-9561-131D1F183B25}" type="parTrans" cxnId="{420459A3-0142-422C-AEBF-CD388E4F5273}">
      <dgm:prSet/>
      <dgm:spPr/>
      <dgm:t>
        <a:bodyPr/>
        <a:lstStyle/>
        <a:p>
          <a:endParaRPr lang="en-US"/>
        </a:p>
      </dgm:t>
    </dgm:pt>
    <dgm:pt modelId="{065B54D1-7B5E-4AB4-AB38-8D5D3DE2CD56}" type="sibTrans" cxnId="{420459A3-0142-422C-AEBF-CD388E4F5273}">
      <dgm:prSet/>
      <dgm:spPr/>
      <dgm:t>
        <a:bodyPr/>
        <a:lstStyle/>
        <a:p>
          <a:endParaRPr lang="en-US"/>
        </a:p>
      </dgm:t>
    </dgm:pt>
    <dgm:pt modelId="{446EF09B-07A8-4813-9CEA-AFCECC445EA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Sloty, (slovesná) valence</a:t>
          </a:r>
          <a:endParaRPr lang="en-US" dirty="0"/>
        </a:p>
      </dgm:t>
    </dgm:pt>
    <dgm:pt modelId="{CAFA48FA-FBE1-4D56-B68B-D32427005254}" type="parTrans" cxnId="{06923D5C-085C-4433-AEC1-7A6DC002C765}">
      <dgm:prSet/>
      <dgm:spPr/>
      <dgm:t>
        <a:bodyPr/>
        <a:lstStyle/>
        <a:p>
          <a:endParaRPr lang="en-US"/>
        </a:p>
      </dgm:t>
    </dgm:pt>
    <dgm:pt modelId="{46E82BD4-DEBD-4B85-846D-BDA5AAEB50FB}" type="sibTrans" cxnId="{06923D5C-085C-4433-AEC1-7A6DC002C765}">
      <dgm:prSet/>
      <dgm:spPr/>
      <dgm:t>
        <a:bodyPr/>
        <a:lstStyle/>
        <a:p>
          <a:endParaRPr lang="en-US"/>
        </a:p>
      </dgm:t>
    </dgm:pt>
    <dgm:pt modelId="{E1321414-5321-47B6-B65B-C6433DDC17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Výběrová omezení</a:t>
          </a:r>
          <a:endParaRPr lang="en-US" dirty="0"/>
        </a:p>
      </dgm:t>
    </dgm:pt>
    <dgm:pt modelId="{F1018B1A-6C5F-4CBE-802C-0EF879486218}" type="parTrans" cxnId="{4C355AA2-797C-447D-B9AD-78FA36E330F5}">
      <dgm:prSet/>
      <dgm:spPr/>
      <dgm:t>
        <a:bodyPr/>
        <a:lstStyle/>
        <a:p>
          <a:endParaRPr lang="en-US"/>
        </a:p>
      </dgm:t>
    </dgm:pt>
    <dgm:pt modelId="{252ABAA1-D374-41DA-B429-9620234FB0E0}" type="sibTrans" cxnId="{4C355AA2-797C-447D-B9AD-78FA36E330F5}">
      <dgm:prSet/>
      <dgm:spPr/>
      <dgm:t>
        <a:bodyPr/>
        <a:lstStyle/>
        <a:p>
          <a:endParaRPr lang="en-US"/>
        </a:p>
      </dgm:t>
    </dgm:pt>
    <dgm:pt modelId="{886EF13D-D06A-424A-9481-3D085A01CED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(Masivní) propojení znalostí </a:t>
          </a:r>
          <a:br>
            <a:rPr lang="cs-CZ" dirty="0"/>
          </a:br>
          <a:r>
            <a:rPr lang="cs-CZ" dirty="0"/>
            <a:t>o jazyce a o světě</a:t>
          </a:r>
          <a:endParaRPr lang="en-US" dirty="0"/>
        </a:p>
      </dgm:t>
    </dgm:pt>
    <dgm:pt modelId="{46CB9C6F-70C2-400B-AE3D-59AD6F2C6209}" type="parTrans" cxnId="{0090E624-97DC-4592-BE2F-02501E77C73E}">
      <dgm:prSet/>
      <dgm:spPr/>
      <dgm:t>
        <a:bodyPr/>
        <a:lstStyle/>
        <a:p>
          <a:endParaRPr lang="en-US"/>
        </a:p>
      </dgm:t>
    </dgm:pt>
    <dgm:pt modelId="{2BA950AC-689E-4F10-B1C1-6FA898230F9A}" type="sibTrans" cxnId="{0090E624-97DC-4592-BE2F-02501E77C73E}">
      <dgm:prSet/>
      <dgm:spPr/>
      <dgm:t>
        <a:bodyPr/>
        <a:lstStyle/>
        <a:p>
          <a:endParaRPr lang="en-US"/>
        </a:p>
      </dgm:t>
    </dgm:pt>
    <dgm:pt modelId="{4E6640F7-874E-4335-B9DD-4FA036F02A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Vektorová reprezentace</a:t>
          </a:r>
          <a:endParaRPr lang="en-US"/>
        </a:p>
      </dgm:t>
    </dgm:pt>
    <dgm:pt modelId="{3FB47434-0851-4B25-B00D-B9E5D5E4A54A}" type="parTrans" cxnId="{1BDC53F8-ABB6-40A6-B738-465C5E621359}">
      <dgm:prSet/>
      <dgm:spPr/>
      <dgm:t>
        <a:bodyPr/>
        <a:lstStyle/>
        <a:p>
          <a:endParaRPr lang="en-US"/>
        </a:p>
      </dgm:t>
    </dgm:pt>
    <dgm:pt modelId="{51C2F489-8F96-4024-96F6-D94C1F375CD0}" type="sibTrans" cxnId="{1BDC53F8-ABB6-40A6-B738-465C5E621359}">
      <dgm:prSet/>
      <dgm:spPr/>
      <dgm:t>
        <a:bodyPr/>
        <a:lstStyle/>
        <a:p>
          <a:endParaRPr lang="en-US"/>
        </a:p>
      </dgm:t>
    </dgm:pt>
    <dgm:pt modelId="{22ADAF33-0D45-473A-B815-1EDDA1CAA8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Užití slova v kontextu</a:t>
          </a:r>
          <a:endParaRPr lang="en-US" dirty="0"/>
        </a:p>
      </dgm:t>
    </dgm:pt>
    <dgm:pt modelId="{01CD5F90-5A80-4AA9-8808-F1906A767802}" type="parTrans" cxnId="{711490B6-4568-4EDC-987E-B7DBBFAA4075}">
      <dgm:prSet/>
      <dgm:spPr/>
      <dgm:t>
        <a:bodyPr/>
        <a:lstStyle/>
        <a:p>
          <a:endParaRPr lang="en-US"/>
        </a:p>
      </dgm:t>
    </dgm:pt>
    <dgm:pt modelId="{1C7B1C05-28C5-4BB1-957B-6688475D9CFC}" type="sibTrans" cxnId="{711490B6-4568-4EDC-987E-B7DBBFAA4075}">
      <dgm:prSet/>
      <dgm:spPr/>
      <dgm:t>
        <a:bodyPr/>
        <a:lstStyle/>
        <a:p>
          <a:endParaRPr lang="en-US"/>
        </a:p>
      </dgm:t>
    </dgm:pt>
    <dgm:pt modelId="{B6ED9095-FB64-45C3-8170-0AD0547499AB}" type="pres">
      <dgm:prSet presAssocID="{26EF589D-85B3-4F3B-9755-5DBC82A4214F}" presName="root" presStyleCnt="0">
        <dgm:presLayoutVars>
          <dgm:dir/>
          <dgm:resizeHandles val="exact"/>
        </dgm:presLayoutVars>
      </dgm:prSet>
      <dgm:spPr/>
    </dgm:pt>
    <dgm:pt modelId="{C5E9D577-1103-4CC6-A32B-7CA983EBF9A1}" type="pres">
      <dgm:prSet presAssocID="{9279D83D-C03F-4022-840B-4E31BAA17EDA}" presName="compNode" presStyleCnt="0"/>
      <dgm:spPr/>
    </dgm:pt>
    <dgm:pt modelId="{766BDFC3-459E-49E5-8404-95C3D9385B29}" type="pres">
      <dgm:prSet presAssocID="{9279D83D-C03F-4022-840B-4E31BAA17EDA}" presName="bgRect" presStyleLbl="bgShp" presStyleIdx="0" presStyleCnt="4"/>
      <dgm:spPr/>
    </dgm:pt>
    <dgm:pt modelId="{7CECC6D0-00BF-4AC3-A9D6-E0D48ED52976}" type="pres">
      <dgm:prSet presAssocID="{9279D83D-C03F-4022-840B-4E31BAA17E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D17D88E6-B7EE-4F55-8A4E-2486B243ED65}" type="pres">
      <dgm:prSet presAssocID="{9279D83D-C03F-4022-840B-4E31BAA17EDA}" presName="spaceRect" presStyleCnt="0"/>
      <dgm:spPr/>
    </dgm:pt>
    <dgm:pt modelId="{2240863E-3025-4FC4-BA92-1F11DF42F611}" type="pres">
      <dgm:prSet presAssocID="{9279D83D-C03F-4022-840B-4E31BAA17EDA}" presName="parTx" presStyleLbl="revTx" presStyleIdx="0" presStyleCnt="6">
        <dgm:presLayoutVars>
          <dgm:chMax val="0"/>
          <dgm:chPref val="0"/>
        </dgm:presLayoutVars>
      </dgm:prSet>
      <dgm:spPr/>
    </dgm:pt>
    <dgm:pt modelId="{B99B57B7-C8C8-4075-AB1C-9B431B09432A}" type="pres">
      <dgm:prSet presAssocID="{0F96532A-3E77-4631-91A8-12D7A14C8CE2}" presName="sibTrans" presStyleCnt="0"/>
      <dgm:spPr/>
    </dgm:pt>
    <dgm:pt modelId="{97FA5FB9-0868-420B-92E1-2335E9F5168A}" type="pres">
      <dgm:prSet presAssocID="{62D759A7-F03E-4EF4-9DDE-39677670E5AE}" presName="compNode" presStyleCnt="0"/>
      <dgm:spPr/>
    </dgm:pt>
    <dgm:pt modelId="{608258CE-EF4D-4D60-A0DD-2AB7A0B166BF}" type="pres">
      <dgm:prSet presAssocID="{62D759A7-F03E-4EF4-9DDE-39677670E5AE}" presName="bgRect" presStyleLbl="bgShp" presStyleIdx="1" presStyleCnt="4"/>
      <dgm:spPr/>
    </dgm:pt>
    <dgm:pt modelId="{C71CDEEA-8FC5-4900-8BF9-1FF5714BBB8C}" type="pres">
      <dgm:prSet presAssocID="{62D759A7-F03E-4EF4-9DDE-39677670E5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A5E2CE21-AB0B-4849-A6F9-7FE094736448}" type="pres">
      <dgm:prSet presAssocID="{62D759A7-F03E-4EF4-9DDE-39677670E5AE}" presName="spaceRect" presStyleCnt="0"/>
      <dgm:spPr/>
    </dgm:pt>
    <dgm:pt modelId="{EEBC7B13-3863-431F-AE06-0566DE0E773B}" type="pres">
      <dgm:prSet presAssocID="{62D759A7-F03E-4EF4-9DDE-39677670E5AE}" presName="parTx" presStyleLbl="revTx" presStyleIdx="1" presStyleCnt="6">
        <dgm:presLayoutVars>
          <dgm:chMax val="0"/>
          <dgm:chPref val="0"/>
        </dgm:presLayoutVars>
      </dgm:prSet>
      <dgm:spPr/>
    </dgm:pt>
    <dgm:pt modelId="{5ABDDB8E-514B-4ADF-9C83-B47A10615E3B}" type="pres">
      <dgm:prSet presAssocID="{62D759A7-F03E-4EF4-9DDE-39677670E5AE}" presName="desTx" presStyleLbl="revTx" presStyleIdx="2" presStyleCnt="6">
        <dgm:presLayoutVars/>
      </dgm:prSet>
      <dgm:spPr/>
    </dgm:pt>
    <dgm:pt modelId="{2FF0E678-DE17-4BC5-A7F2-03B776D762A7}" type="pres">
      <dgm:prSet presAssocID="{065B54D1-7B5E-4AB4-AB38-8D5D3DE2CD56}" presName="sibTrans" presStyleCnt="0"/>
      <dgm:spPr/>
    </dgm:pt>
    <dgm:pt modelId="{D2D835A8-9E87-43E9-9431-66905245AA8C}" type="pres">
      <dgm:prSet presAssocID="{886EF13D-D06A-424A-9481-3D085A01CED1}" presName="compNode" presStyleCnt="0"/>
      <dgm:spPr/>
    </dgm:pt>
    <dgm:pt modelId="{C7CC3249-0E4E-443E-93BC-014B20194DDE}" type="pres">
      <dgm:prSet presAssocID="{886EF13D-D06A-424A-9481-3D085A01CED1}" presName="bgRect" presStyleLbl="bgShp" presStyleIdx="2" presStyleCnt="4"/>
      <dgm:spPr/>
    </dgm:pt>
    <dgm:pt modelId="{D724FDB4-EF47-4A82-ACD8-B5F2807AB2A5}" type="pres">
      <dgm:prSet presAssocID="{886EF13D-D06A-424A-9481-3D085A01CE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E13B5B74-2593-4F47-BE12-AFD17BE6237E}" type="pres">
      <dgm:prSet presAssocID="{886EF13D-D06A-424A-9481-3D085A01CED1}" presName="spaceRect" presStyleCnt="0"/>
      <dgm:spPr/>
    </dgm:pt>
    <dgm:pt modelId="{930FDFD4-68AE-47AB-887A-E043519E7AFE}" type="pres">
      <dgm:prSet presAssocID="{886EF13D-D06A-424A-9481-3D085A01CED1}" presName="parTx" presStyleLbl="revTx" presStyleIdx="3" presStyleCnt="6">
        <dgm:presLayoutVars>
          <dgm:chMax val="0"/>
          <dgm:chPref val="0"/>
        </dgm:presLayoutVars>
      </dgm:prSet>
      <dgm:spPr/>
    </dgm:pt>
    <dgm:pt modelId="{AE2B122F-8C6B-4459-B126-1F44E086DE24}" type="pres">
      <dgm:prSet presAssocID="{2BA950AC-689E-4F10-B1C1-6FA898230F9A}" presName="sibTrans" presStyleCnt="0"/>
      <dgm:spPr/>
    </dgm:pt>
    <dgm:pt modelId="{FF9205B4-2A07-4C05-B6D5-6A523B4757BE}" type="pres">
      <dgm:prSet presAssocID="{4E6640F7-874E-4335-B9DD-4FA036F02A69}" presName="compNode" presStyleCnt="0"/>
      <dgm:spPr/>
    </dgm:pt>
    <dgm:pt modelId="{5BBE1B05-3133-40A5-BB1A-245414517930}" type="pres">
      <dgm:prSet presAssocID="{4E6640F7-874E-4335-B9DD-4FA036F02A69}" presName="bgRect" presStyleLbl="bgShp" presStyleIdx="3" presStyleCnt="4"/>
      <dgm:spPr/>
    </dgm:pt>
    <dgm:pt modelId="{06D33372-EDD6-48CF-9965-6A8977C489DA}" type="pres">
      <dgm:prSet presAssocID="{4E6640F7-874E-4335-B9DD-4FA036F02A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371F0C71-7615-4EB3-9570-B574EEBC08CC}" type="pres">
      <dgm:prSet presAssocID="{4E6640F7-874E-4335-B9DD-4FA036F02A69}" presName="spaceRect" presStyleCnt="0"/>
      <dgm:spPr/>
    </dgm:pt>
    <dgm:pt modelId="{D0B6E248-76A9-4D89-B963-D67E43A91314}" type="pres">
      <dgm:prSet presAssocID="{4E6640F7-874E-4335-B9DD-4FA036F02A69}" presName="parTx" presStyleLbl="revTx" presStyleIdx="4" presStyleCnt="6">
        <dgm:presLayoutVars>
          <dgm:chMax val="0"/>
          <dgm:chPref val="0"/>
        </dgm:presLayoutVars>
      </dgm:prSet>
      <dgm:spPr/>
    </dgm:pt>
    <dgm:pt modelId="{CF59A7B1-89E2-4748-9871-D2E560C08DE0}" type="pres">
      <dgm:prSet presAssocID="{4E6640F7-874E-4335-B9DD-4FA036F02A69}" presName="desTx" presStyleLbl="revTx" presStyleIdx="5" presStyleCnt="6">
        <dgm:presLayoutVars/>
      </dgm:prSet>
      <dgm:spPr/>
    </dgm:pt>
  </dgm:ptLst>
  <dgm:cxnLst>
    <dgm:cxn modelId="{70116511-E263-4B0F-9D11-1DBBE433428F}" type="presOf" srcId="{9279D83D-C03F-4022-840B-4E31BAA17EDA}" destId="{2240863E-3025-4FC4-BA92-1F11DF42F611}" srcOrd="0" destOrd="0" presId="urn:microsoft.com/office/officeart/2018/2/layout/IconVerticalSolidList"/>
    <dgm:cxn modelId="{0090E624-97DC-4592-BE2F-02501E77C73E}" srcId="{26EF589D-85B3-4F3B-9755-5DBC82A4214F}" destId="{886EF13D-D06A-424A-9481-3D085A01CED1}" srcOrd="2" destOrd="0" parTransId="{46CB9C6F-70C2-400B-AE3D-59AD6F2C6209}" sibTransId="{2BA950AC-689E-4F10-B1C1-6FA898230F9A}"/>
    <dgm:cxn modelId="{FF996136-3F04-40DF-B6CD-DCD24C609DA6}" type="presOf" srcId="{62D759A7-F03E-4EF4-9DDE-39677670E5AE}" destId="{EEBC7B13-3863-431F-AE06-0566DE0E773B}" srcOrd="0" destOrd="0" presId="urn:microsoft.com/office/officeart/2018/2/layout/IconVerticalSolidList"/>
    <dgm:cxn modelId="{394B7240-512D-41DD-967A-B99616C0C755}" type="presOf" srcId="{22ADAF33-0D45-473A-B815-1EDDA1CAA87B}" destId="{CF59A7B1-89E2-4748-9871-D2E560C08DE0}" srcOrd="0" destOrd="0" presId="urn:microsoft.com/office/officeart/2018/2/layout/IconVerticalSolidList"/>
    <dgm:cxn modelId="{06923D5C-085C-4433-AEC1-7A6DC002C765}" srcId="{62D759A7-F03E-4EF4-9DDE-39677670E5AE}" destId="{446EF09B-07A8-4813-9CEA-AFCECC445EA4}" srcOrd="0" destOrd="0" parTransId="{CAFA48FA-FBE1-4D56-B68B-D32427005254}" sibTransId="{46E82BD4-DEBD-4B85-846D-BDA5AAEB50FB}"/>
    <dgm:cxn modelId="{CF915960-FA4A-4EEF-A0B5-C39AC63CDBE1}" type="presOf" srcId="{26EF589D-85B3-4F3B-9755-5DBC82A4214F}" destId="{B6ED9095-FB64-45C3-8170-0AD0547499AB}" srcOrd="0" destOrd="0" presId="urn:microsoft.com/office/officeart/2018/2/layout/IconVerticalSolidList"/>
    <dgm:cxn modelId="{DF818B67-3AD9-4808-A729-890DC9885415}" srcId="{26EF589D-85B3-4F3B-9755-5DBC82A4214F}" destId="{9279D83D-C03F-4022-840B-4E31BAA17EDA}" srcOrd="0" destOrd="0" parTransId="{9A8F9DF3-B66F-4072-9AB5-ECCA61F2CD59}" sibTransId="{0F96532A-3E77-4631-91A8-12D7A14C8CE2}"/>
    <dgm:cxn modelId="{4B0BC64D-0961-42A0-B2A6-3642CBB3AC0D}" type="presOf" srcId="{4E6640F7-874E-4335-B9DD-4FA036F02A69}" destId="{D0B6E248-76A9-4D89-B963-D67E43A91314}" srcOrd="0" destOrd="0" presId="urn:microsoft.com/office/officeart/2018/2/layout/IconVerticalSolidList"/>
    <dgm:cxn modelId="{B71A9588-B3D7-4C42-81DE-35367A0129C4}" type="presOf" srcId="{886EF13D-D06A-424A-9481-3D085A01CED1}" destId="{930FDFD4-68AE-47AB-887A-E043519E7AFE}" srcOrd="0" destOrd="0" presId="urn:microsoft.com/office/officeart/2018/2/layout/IconVerticalSolidList"/>
    <dgm:cxn modelId="{4C355AA2-797C-447D-B9AD-78FA36E330F5}" srcId="{62D759A7-F03E-4EF4-9DDE-39677670E5AE}" destId="{E1321414-5321-47B6-B65B-C6433DDC1792}" srcOrd="1" destOrd="0" parTransId="{F1018B1A-6C5F-4CBE-802C-0EF879486218}" sibTransId="{252ABAA1-D374-41DA-B429-9620234FB0E0}"/>
    <dgm:cxn modelId="{420459A3-0142-422C-AEBF-CD388E4F5273}" srcId="{26EF589D-85B3-4F3B-9755-5DBC82A4214F}" destId="{62D759A7-F03E-4EF4-9DDE-39677670E5AE}" srcOrd="1" destOrd="0" parTransId="{0D0A71AD-92E8-445C-9561-131D1F183B25}" sibTransId="{065B54D1-7B5E-4AB4-AB38-8D5D3DE2CD56}"/>
    <dgm:cxn modelId="{711490B6-4568-4EDC-987E-B7DBBFAA4075}" srcId="{4E6640F7-874E-4335-B9DD-4FA036F02A69}" destId="{22ADAF33-0D45-473A-B815-1EDDA1CAA87B}" srcOrd="0" destOrd="0" parTransId="{01CD5F90-5A80-4AA9-8808-F1906A767802}" sibTransId="{1C7B1C05-28C5-4BB1-957B-6688475D9CFC}"/>
    <dgm:cxn modelId="{4948A4C1-ED9A-431D-A04B-DC56563C817D}" type="presOf" srcId="{E1321414-5321-47B6-B65B-C6433DDC1792}" destId="{5ABDDB8E-514B-4ADF-9C83-B47A10615E3B}" srcOrd="0" destOrd="1" presId="urn:microsoft.com/office/officeart/2018/2/layout/IconVerticalSolidList"/>
    <dgm:cxn modelId="{0BB8E1D5-B661-4DEE-B59E-4432FE0D3ECB}" type="presOf" srcId="{446EF09B-07A8-4813-9CEA-AFCECC445EA4}" destId="{5ABDDB8E-514B-4ADF-9C83-B47A10615E3B}" srcOrd="0" destOrd="0" presId="urn:microsoft.com/office/officeart/2018/2/layout/IconVerticalSolidList"/>
    <dgm:cxn modelId="{1BDC53F8-ABB6-40A6-B738-465C5E621359}" srcId="{26EF589D-85B3-4F3B-9755-5DBC82A4214F}" destId="{4E6640F7-874E-4335-B9DD-4FA036F02A69}" srcOrd="3" destOrd="0" parTransId="{3FB47434-0851-4B25-B00D-B9E5D5E4A54A}" sibTransId="{51C2F489-8F96-4024-96F6-D94C1F375CD0}"/>
    <dgm:cxn modelId="{68EC32B5-8E15-42CB-9FD9-4CFE5E4AD331}" type="presParOf" srcId="{B6ED9095-FB64-45C3-8170-0AD0547499AB}" destId="{C5E9D577-1103-4CC6-A32B-7CA983EBF9A1}" srcOrd="0" destOrd="0" presId="urn:microsoft.com/office/officeart/2018/2/layout/IconVerticalSolidList"/>
    <dgm:cxn modelId="{8E8B311A-2B02-47CB-9918-2D8C4B5476EE}" type="presParOf" srcId="{C5E9D577-1103-4CC6-A32B-7CA983EBF9A1}" destId="{766BDFC3-459E-49E5-8404-95C3D9385B29}" srcOrd="0" destOrd="0" presId="urn:microsoft.com/office/officeart/2018/2/layout/IconVerticalSolidList"/>
    <dgm:cxn modelId="{4BF7E9FD-DEE0-4FFE-AFA3-02D1C5E545F8}" type="presParOf" srcId="{C5E9D577-1103-4CC6-A32B-7CA983EBF9A1}" destId="{7CECC6D0-00BF-4AC3-A9D6-E0D48ED52976}" srcOrd="1" destOrd="0" presId="urn:microsoft.com/office/officeart/2018/2/layout/IconVerticalSolidList"/>
    <dgm:cxn modelId="{CDCD60E9-FBC5-4B2C-92F6-3FDC8A8CBD08}" type="presParOf" srcId="{C5E9D577-1103-4CC6-A32B-7CA983EBF9A1}" destId="{D17D88E6-B7EE-4F55-8A4E-2486B243ED65}" srcOrd="2" destOrd="0" presId="urn:microsoft.com/office/officeart/2018/2/layout/IconVerticalSolidList"/>
    <dgm:cxn modelId="{42FFDA1F-4531-4C12-A350-9F32E7FB73E3}" type="presParOf" srcId="{C5E9D577-1103-4CC6-A32B-7CA983EBF9A1}" destId="{2240863E-3025-4FC4-BA92-1F11DF42F611}" srcOrd="3" destOrd="0" presId="urn:microsoft.com/office/officeart/2018/2/layout/IconVerticalSolidList"/>
    <dgm:cxn modelId="{DEE3691F-00B2-4919-9B85-2EB380B83E4B}" type="presParOf" srcId="{B6ED9095-FB64-45C3-8170-0AD0547499AB}" destId="{B99B57B7-C8C8-4075-AB1C-9B431B09432A}" srcOrd="1" destOrd="0" presId="urn:microsoft.com/office/officeart/2018/2/layout/IconVerticalSolidList"/>
    <dgm:cxn modelId="{CA090BE0-4AD2-4098-A876-4C43CBA59AEB}" type="presParOf" srcId="{B6ED9095-FB64-45C3-8170-0AD0547499AB}" destId="{97FA5FB9-0868-420B-92E1-2335E9F5168A}" srcOrd="2" destOrd="0" presId="urn:microsoft.com/office/officeart/2018/2/layout/IconVerticalSolidList"/>
    <dgm:cxn modelId="{0E45B49C-459D-4877-96C7-2B682E4F4AB2}" type="presParOf" srcId="{97FA5FB9-0868-420B-92E1-2335E9F5168A}" destId="{608258CE-EF4D-4D60-A0DD-2AB7A0B166BF}" srcOrd="0" destOrd="0" presId="urn:microsoft.com/office/officeart/2018/2/layout/IconVerticalSolidList"/>
    <dgm:cxn modelId="{DFF99142-1121-472E-8813-A512BB447341}" type="presParOf" srcId="{97FA5FB9-0868-420B-92E1-2335E9F5168A}" destId="{C71CDEEA-8FC5-4900-8BF9-1FF5714BBB8C}" srcOrd="1" destOrd="0" presId="urn:microsoft.com/office/officeart/2018/2/layout/IconVerticalSolidList"/>
    <dgm:cxn modelId="{9A016D41-C3E5-4FBF-B443-B3DDF7915710}" type="presParOf" srcId="{97FA5FB9-0868-420B-92E1-2335E9F5168A}" destId="{A5E2CE21-AB0B-4849-A6F9-7FE094736448}" srcOrd="2" destOrd="0" presId="urn:microsoft.com/office/officeart/2018/2/layout/IconVerticalSolidList"/>
    <dgm:cxn modelId="{11ACC41B-81A0-4A9D-8B68-CDD2B7AC05A4}" type="presParOf" srcId="{97FA5FB9-0868-420B-92E1-2335E9F5168A}" destId="{EEBC7B13-3863-431F-AE06-0566DE0E773B}" srcOrd="3" destOrd="0" presId="urn:microsoft.com/office/officeart/2018/2/layout/IconVerticalSolidList"/>
    <dgm:cxn modelId="{AA0C95D8-FF66-4EF8-9294-83AA56360A84}" type="presParOf" srcId="{97FA5FB9-0868-420B-92E1-2335E9F5168A}" destId="{5ABDDB8E-514B-4ADF-9C83-B47A10615E3B}" srcOrd="4" destOrd="0" presId="urn:microsoft.com/office/officeart/2018/2/layout/IconVerticalSolidList"/>
    <dgm:cxn modelId="{B32DD7A5-9430-4462-8A51-04275C1A6781}" type="presParOf" srcId="{B6ED9095-FB64-45C3-8170-0AD0547499AB}" destId="{2FF0E678-DE17-4BC5-A7F2-03B776D762A7}" srcOrd="3" destOrd="0" presId="urn:microsoft.com/office/officeart/2018/2/layout/IconVerticalSolidList"/>
    <dgm:cxn modelId="{2D4D03D1-E548-401F-89FB-57D4990D8209}" type="presParOf" srcId="{B6ED9095-FB64-45C3-8170-0AD0547499AB}" destId="{D2D835A8-9E87-43E9-9431-66905245AA8C}" srcOrd="4" destOrd="0" presId="urn:microsoft.com/office/officeart/2018/2/layout/IconVerticalSolidList"/>
    <dgm:cxn modelId="{9554E454-5CF5-4D66-A828-62EA3C91549B}" type="presParOf" srcId="{D2D835A8-9E87-43E9-9431-66905245AA8C}" destId="{C7CC3249-0E4E-443E-93BC-014B20194DDE}" srcOrd="0" destOrd="0" presId="urn:microsoft.com/office/officeart/2018/2/layout/IconVerticalSolidList"/>
    <dgm:cxn modelId="{999A7484-FC60-4308-B8AB-23B5416C02BB}" type="presParOf" srcId="{D2D835A8-9E87-43E9-9431-66905245AA8C}" destId="{D724FDB4-EF47-4A82-ACD8-B5F2807AB2A5}" srcOrd="1" destOrd="0" presId="urn:microsoft.com/office/officeart/2018/2/layout/IconVerticalSolidList"/>
    <dgm:cxn modelId="{0E71AF00-CEED-4DAB-A19E-C00C46AAD680}" type="presParOf" srcId="{D2D835A8-9E87-43E9-9431-66905245AA8C}" destId="{E13B5B74-2593-4F47-BE12-AFD17BE6237E}" srcOrd="2" destOrd="0" presId="urn:microsoft.com/office/officeart/2018/2/layout/IconVerticalSolidList"/>
    <dgm:cxn modelId="{9C650444-E206-43B0-B991-E012CE0A8AA4}" type="presParOf" srcId="{D2D835A8-9E87-43E9-9431-66905245AA8C}" destId="{930FDFD4-68AE-47AB-887A-E043519E7AFE}" srcOrd="3" destOrd="0" presId="urn:microsoft.com/office/officeart/2018/2/layout/IconVerticalSolidList"/>
    <dgm:cxn modelId="{03DCC133-B23B-47A1-AC53-DE627CEB95AD}" type="presParOf" srcId="{B6ED9095-FB64-45C3-8170-0AD0547499AB}" destId="{AE2B122F-8C6B-4459-B126-1F44E086DE24}" srcOrd="5" destOrd="0" presId="urn:microsoft.com/office/officeart/2018/2/layout/IconVerticalSolidList"/>
    <dgm:cxn modelId="{50BD32CA-D6B2-48EE-B847-DEFF551FD540}" type="presParOf" srcId="{B6ED9095-FB64-45C3-8170-0AD0547499AB}" destId="{FF9205B4-2A07-4C05-B6D5-6A523B4757BE}" srcOrd="6" destOrd="0" presId="urn:microsoft.com/office/officeart/2018/2/layout/IconVerticalSolidList"/>
    <dgm:cxn modelId="{5C6A1CBD-85EF-487F-A29F-BDAA6DC1905E}" type="presParOf" srcId="{FF9205B4-2A07-4C05-B6D5-6A523B4757BE}" destId="{5BBE1B05-3133-40A5-BB1A-245414517930}" srcOrd="0" destOrd="0" presId="urn:microsoft.com/office/officeart/2018/2/layout/IconVerticalSolidList"/>
    <dgm:cxn modelId="{27D86509-A5D4-42D6-B20F-74AFB1D57845}" type="presParOf" srcId="{FF9205B4-2A07-4C05-B6D5-6A523B4757BE}" destId="{06D33372-EDD6-48CF-9965-6A8977C489DA}" srcOrd="1" destOrd="0" presId="urn:microsoft.com/office/officeart/2018/2/layout/IconVerticalSolidList"/>
    <dgm:cxn modelId="{31672AFC-B583-43F2-AA2B-28E2D4516BA0}" type="presParOf" srcId="{FF9205B4-2A07-4C05-B6D5-6A523B4757BE}" destId="{371F0C71-7615-4EB3-9570-B574EEBC08CC}" srcOrd="2" destOrd="0" presId="urn:microsoft.com/office/officeart/2018/2/layout/IconVerticalSolidList"/>
    <dgm:cxn modelId="{DA38B86F-4A47-4C87-8D9E-1DC8DA79BBA8}" type="presParOf" srcId="{FF9205B4-2A07-4C05-B6D5-6A523B4757BE}" destId="{D0B6E248-76A9-4D89-B963-D67E43A91314}" srcOrd="3" destOrd="0" presId="urn:microsoft.com/office/officeart/2018/2/layout/IconVerticalSolidList"/>
    <dgm:cxn modelId="{3945697F-E4DE-43DF-9691-280DBF665B59}" type="presParOf" srcId="{FF9205B4-2A07-4C05-B6D5-6A523B4757BE}" destId="{CF59A7B1-89E2-4748-9871-D2E560C08DE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BDFC3-459E-49E5-8404-95C3D9385B29}">
      <dsp:nvSpPr>
        <dsp:cNvPr id="0" name=""/>
        <dsp:cNvSpPr/>
      </dsp:nvSpPr>
      <dsp:spPr>
        <a:xfrm>
          <a:off x="0" y="1507"/>
          <a:ext cx="5194767" cy="7642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CC6D0-00BF-4AC3-A9D6-E0D48ED52976}">
      <dsp:nvSpPr>
        <dsp:cNvPr id="0" name=""/>
        <dsp:cNvSpPr/>
      </dsp:nvSpPr>
      <dsp:spPr>
        <a:xfrm>
          <a:off x="231175" y="173456"/>
          <a:ext cx="420319" cy="420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0863E-3025-4FC4-BA92-1F11DF42F611}">
      <dsp:nvSpPr>
        <dsp:cNvPr id="0" name=""/>
        <dsp:cNvSpPr/>
      </dsp:nvSpPr>
      <dsp:spPr>
        <a:xfrm>
          <a:off x="882670" y="1507"/>
          <a:ext cx="4312096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(Sémantické) sítě, </a:t>
          </a:r>
          <a:br>
            <a:rPr lang="cs-CZ" sz="2000" kern="1200" dirty="0"/>
          </a:br>
          <a:r>
            <a:rPr lang="cs-CZ" sz="2000" kern="1200" dirty="0"/>
            <a:t>ontologie</a:t>
          </a:r>
          <a:endParaRPr lang="en-US" sz="2000" kern="1200" dirty="0"/>
        </a:p>
      </dsp:txBody>
      <dsp:txXfrm>
        <a:off x="882670" y="1507"/>
        <a:ext cx="4312096" cy="764217"/>
      </dsp:txXfrm>
    </dsp:sp>
    <dsp:sp modelId="{608258CE-EF4D-4D60-A0DD-2AB7A0B166BF}">
      <dsp:nvSpPr>
        <dsp:cNvPr id="0" name=""/>
        <dsp:cNvSpPr/>
      </dsp:nvSpPr>
      <dsp:spPr>
        <a:xfrm>
          <a:off x="0" y="956779"/>
          <a:ext cx="5194767" cy="7642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CDEEA-8FC5-4900-8BF9-1FF5714BBB8C}">
      <dsp:nvSpPr>
        <dsp:cNvPr id="0" name=""/>
        <dsp:cNvSpPr/>
      </dsp:nvSpPr>
      <dsp:spPr>
        <a:xfrm>
          <a:off x="231175" y="1128728"/>
          <a:ext cx="420319" cy="420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C7B13-3863-431F-AE06-0566DE0E773B}">
      <dsp:nvSpPr>
        <dsp:cNvPr id="0" name=""/>
        <dsp:cNvSpPr/>
      </dsp:nvSpPr>
      <dsp:spPr>
        <a:xfrm>
          <a:off x="882670" y="956779"/>
          <a:ext cx="2337645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Sémantické rámce</a:t>
          </a:r>
          <a:endParaRPr lang="en-US" sz="2000" kern="1200"/>
        </a:p>
      </dsp:txBody>
      <dsp:txXfrm>
        <a:off x="882670" y="956779"/>
        <a:ext cx="2337645" cy="764217"/>
      </dsp:txXfrm>
    </dsp:sp>
    <dsp:sp modelId="{5ABDDB8E-514B-4ADF-9C83-B47A10615E3B}">
      <dsp:nvSpPr>
        <dsp:cNvPr id="0" name=""/>
        <dsp:cNvSpPr/>
      </dsp:nvSpPr>
      <dsp:spPr>
        <a:xfrm>
          <a:off x="3220315" y="956779"/>
          <a:ext cx="1974451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Sloty, (slovesná) valence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Výběrová omezení</a:t>
          </a:r>
          <a:endParaRPr lang="en-US" sz="1300" kern="1200" dirty="0"/>
        </a:p>
      </dsp:txBody>
      <dsp:txXfrm>
        <a:off x="3220315" y="956779"/>
        <a:ext cx="1974451" cy="764217"/>
      </dsp:txXfrm>
    </dsp:sp>
    <dsp:sp modelId="{C7CC3249-0E4E-443E-93BC-014B20194DDE}">
      <dsp:nvSpPr>
        <dsp:cNvPr id="0" name=""/>
        <dsp:cNvSpPr/>
      </dsp:nvSpPr>
      <dsp:spPr>
        <a:xfrm>
          <a:off x="0" y="1912050"/>
          <a:ext cx="5194767" cy="7642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4FDB4-EF47-4A82-ACD8-B5F2807AB2A5}">
      <dsp:nvSpPr>
        <dsp:cNvPr id="0" name=""/>
        <dsp:cNvSpPr/>
      </dsp:nvSpPr>
      <dsp:spPr>
        <a:xfrm>
          <a:off x="231175" y="2083999"/>
          <a:ext cx="420319" cy="420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FDFD4-68AE-47AB-887A-E043519E7AFE}">
      <dsp:nvSpPr>
        <dsp:cNvPr id="0" name=""/>
        <dsp:cNvSpPr/>
      </dsp:nvSpPr>
      <dsp:spPr>
        <a:xfrm>
          <a:off x="882670" y="1912050"/>
          <a:ext cx="4312096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(Masivní) propojení znalostí </a:t>
          </a:r>
          <a:br>
            <a:rPr lang="cs-CZ" sz="2000" kern="1200" dirty="0"/>
          </a:br>
          <a:r>
            <a:rPr lang="cs-CZ" sz="2000" kern="1200" dirty="0"/>
            <a:t>o jazyce a o světě</a:t>
          </a:r>
          <a:endParaRPr lang="en-US" sz="2000" kern="1200" dirty="0"/>
        </a:p>
      </dsp:txBody>
      <dsp:txXfrm>
        <a:off x="882670" y="1912050"/>
        <a:ext cx="4312096" cy="764217"/>
      </dsp:txXfrm>
    </dsp:sp>
    <dsp:sp modelId="{5BBE1B05-3133-40A5-BB1A-245414517930}">
      <dsp:nvSpPr>
        <dsp:cNvPr id="0" name=""/>
        <dsp:cNvSpPr/>
      </dsp:nvSpPr>
      <dsp:spPr>
        <a:xfrm>
          <a:off x="0" y="2867322"/>
          <a:ext cx="5194767" cy="7642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372-EDD6-48CF-9965-6A8977C489DA}">
      <dsp:nvSpPr>
        <dsp:cNvPr id="0" name=""/>
        <dsp:cNvSpPr/>
      </dsp:nvSpPr>
      <dsp:spPr>
        <a:xfrm>
          <a:off x="231175" y="3039270"/>
          <a:ext cx="420319" cy="420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E248-76A9-4D89-B963-D67E43A91314}">
      <dsp:nvSpPr>
        <dsp:cNvPr id="0" name=""/>
        <dsp:cNvSpPr/>
      </dsp:nvSpPr>
      <dsp:spPr>
        <a:xfrm>
          <a:off x="882670" y="2867322"/>
          <a:ext cx="2337645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Vektorová reprezentace</a:t>
          </a:r>
          <a:endParaRPr lang="en-US" sz="2000" kern="1200"/>
        </a:p>
      </dsp:txBody>
      <dsp:txXfrm>
        <a:off x="882670" y="2867322"/>
        <a:ext cx="2337645" cy="764217"/>
      </dsp:txXfrm>
    </dsp:sp>
    <dsp:sp modelId="{CF59A7B1-89E2-4748-9871-D2E560C08DE0}">
      <dsp:nvSpPr>
        <dsp:cNvPr id="0" name=""/>
        <dsp:cNvSpPr/>
      </dsp:nvSpPr>
      <dsp:spPr>
        <a:xfrm>
          <a:off x="3220315" y="2867322"/>
          <a:ext cx="1974451" cy="76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0" tIns="80880" rIns="80880" bIns="8088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Užití slova v kontextu</a:t>
          </a:r>
          <a:endParaRPr lang="en-US" sz="1300" kern="1200" dirty="0"/>
        </a:p>
      </dsp:txBody>
      <dsp:txXfrm>
        <a:off x="3220315" y="2867322"/>
        <a:ext cx="1974451" cy="76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75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49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8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4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69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0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67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0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6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5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2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34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1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i.berkeley.edu/pubs/ai/framesemantics76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vsb.cz/duzi/aleph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enet.icsi.berkeley.edu/fndrup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0B450-6749-4284-8236-3FD23675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83" y="447234"/>
            <a:ext cx="9461885" cy="3450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23539-2069-4FCA-BCE9-66A302F3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Pravidla Elipsy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426E-8322-4DB0-9C79-21BBD0CD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[[Human | Group of Humans]] sed</a:t>
            </a:r>
            <a:r>
              <a:rPr lang="cs-CZ" sz="2400" dirty="0">
                <a:solidFill>
                  <a:srgbClr val="FFFFFF"/>
                </a:solidFill>
              </a:rPr>
              <a:t>ě</a:t>
            </a:r>
            <a:r>
              <a:rPr lang="en-US" sz="2400" dirty="0">
                <a:solidFill>
                  <a:srgbClr val="FFFFFF"/>
                </a:solidFill>
              </a:rPr>
              <a:t>t [[Location]]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[[Garment]] sed</a:t>
            </a:r>
            <a:r>
              <a:rPr lang="cs-CZ" sz="2400" dirty="0">
                <a:solidFill>
                  <a:srgbClr val="FFFFFF"/>
                </a:solidFill>
              </a:rPr>
              <a:t>ě</a:t>
            </a:r>
            <a:r>
              <a:rPr lang="en-US" sz="2400" dirty="0">
                <a:solidFill>
                  <a:srgbClr val="FFFFFF"/>
                </a:solidFill>
              </a:rPr>
              <a:t>t [[Human, dative]] [[Manner]]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[[Art]] sed</a:t>
            </a:r>
            <a:r>
              <a:rPr lang="cs-CZ" sz="2400" dirty="0">
                <a:solidFill>
                  <a:srgbClr val="FFFFFF"/>
                </a:solidFill>
              </a:rPr>
              <a:t>ě</a:t>
            </a:r>
            <a:r>
              <a:rPr lang="en-US" sz="2400" dirty="0">
                <a:solidFill>
                  <a:srgbClr val="FFFFFF"/>
                </a:solidFill>
              </a:rPr>
              <a:t>t [[Human, dative]] [[Location]] [[Manner]] </a:t>
            </a:r>
            <a:endParaRPr lang="cs-CZ" sz="2400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1A10A3-AD73-4CB9-98FA-79DA0B43063F}"/>
              </a:ext>
            </a:extLst>
          </p:cNvPr>
          <p:cNvGrpSpPr/>
          <p:nvPr/>
        </p:nvGrpSpPr>
        <p:grpSpPr>
          <a:xfrm>
            <a:off x="4265397" y="4807670"/>
            <a:ext cx="6923063" cy="1278185"/>
            <a:chOff x="4265397" y="4807670"/>
            <a:chExt cx="6923063" cy="12781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09FCB4-68B6-4CD0-BE7F-ABBB39761AAF}"/>
                </a:ext>
              </a:extLst>
            </p:cNvPr>
            <p:cNvSpPr/>
            <p:nvPr/>
          </p:nvSpPr>
          <p:spPr>
            <a:xfrm>
              <a:off x="4271491" y="4807670"/>
              <a:ext cx="3995816" cy="44306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AF6E6A-5E3F-4489-9A5D-B341F74B775C}"/>
                </a:ext>
              </a:extLst>
            </p:cNvPr>
            <p:cNvSpPr/>
            <p:nvPr/>
          </p:nvSpPr>
          <p:spPr>
            <a:xfrm>
              <a:off x="6685472" y="5239878"/>
              <a:ext cx="2294952" cy="44306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CBED7-21E5-4A5D-8912-DC8FB8C358BA}"/>
                </a:ext>
              </a:extLst>
            </p:cNvPr>
            <p:cNvSpPr/>
            <p:nvPr/>
          </p:nvSpPr>
          <p:spPr>
            <a:xfrm>
              <a:off x="4265398" y="5178968"/>
              <a:ext cx="1587928" cy="44306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04FE55-F02E-4164-AF69-F8C96B739F86}"/>
                </a:ext>
              </a:extLst>
            </p:cNvPr>
            <p:cNvSpPr/>
            <p:nvPr/>
          </p:nvSpPr>
          <p:spPr>
            <a:xfrm>
              <a:off x="4265397" y="5642795"/>
              <a:ext cx="797011" cy="44306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024B88-9BFB-4429-929F-06ADAB264E75}"/>
                </a:ext>
              </a:extLst>
            </p:cNvPr>
            <p:cNvSpPr/>
            <p:nvPr/>
          </p:nvSpPr>
          <p:spPr>
            <a:xfrm>
              <a:off x="9734543" y="5622028"/>
              <a:ext cx="1453917" cy="44306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581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44C3-D743-4040-AED5-F4C0E03A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 logika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1A02-69AE-4D26-84BF-EDE19A3218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cs-CZ" dirty="0"/>
              <a:t>Logika se zabývá pravdivostní hodnotou.</a:t>
            </a:r>
          </a:p>
          <a:p>
            <a:r>
              <a:rPr lang="cs-CZ" dirty="0"/>
              <a:t>Některá tvrzení jsou pravdivá nezávisle na stavu světa: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2 + 2 = 4</a:t>
            </a:r>
          </a:p>
          <a:p>
            <a:r>
              <a:rPr lang="cs-CZ" dirty="0"/>
              <a:t>Většina tvrzení může být pravdivých v určitém čase a světě: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Alice šla nakupovat.</a:t>
            </a:r>
          </a:p>
          <a:p>
            <a:r>
              <a:rPr lang="cs-CZ" dirty="0">
                <a:solidFill>
                  <a:schemeClr val="tx1"/>
                </a:solidFill>
              </a:rPr>
              <a:t>Usuzování „přes různé světy“: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Alice počítala, kolik je 2+2.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Alice počítala, kolik je 4.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E6168-3567-41A2-AC41-30BB73E1E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/>
              <a:t>Formalismy:</a:t>
            </a:r>
          </a:p>
          <a:p>
            <a:r>
              <a:rPr lang="cs-CZ" dirty="0"/>
              <a:t>Výroková logika (příliš jednoduchá: výroky a logické spojky)</a:t>
            </a:r>
          </a:p>
          <a:p>
            <a:r>
              <a:rPr lang="cs-CZ" dirty="0"/>
              <a:t>Predikátová logika (proměnné, kvantifikátory, predikáty s argumenty)</a:t>
            </a:r>
          </a:p>
          <a:p>
            <a:r>
              <a:rPr lang="cs-CZ" dirty="0"/>
              <a:t>Modální logiky (možnost, nutnost)</a:t>
            </a:r>
          </a:p>
          <a:p>
            <a:r>
              <a:rPr lang="cs-CZ" dirty="0"/>
              <a:t>Fuzzy logiky</a:t>
            </a:r>
          </a:p>
          <a:p>
            <a:r>
              <a:rPr lang="cs-CZ" dirty="0"/>
              <a:t>Intenzionální logiky</a:t>
            </a:r>
          </a:p>
        </p:txBody>
      </p:sp>
    </p:spTree>
    <p:extLst>
      <p:ext uri="{BB962C8B-B14F-4D97-AF65-F5344CB8AC3E}">
        <p14:creationId xmlns:p14="http://schemas.microsoft.com/office/powerpoint/2010/main" val="328137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6075C-E98A-41BC-BFAA-859DE3F6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Mentální</a:t>
            </a:r>
            <a:r>
              <a:rPr lang="en-US" dirty="0"/>
              <a:t> </a:t>
            </a:r>
            <a:r>
              <a:rPr lang="en-US" dirty="0" err="1"/>
              <a:t>prostory</a:t>
            </a:r>
            <a:r>
              <a:rPr lang="cs-CZ" dirty="0"/>
              <a:t> (Fauconnier, 1994)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CE7A-7BED-46CA-A64C-55841CBB5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tvrzení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b</a:t>
            </a:r>
            <a:r>
              <a:rPr lang="cs-CZ" dirty="0"/>
              <a:t>ý</a:t>
            </a:r>
            <a:r>
              <a:rPr lang="en-US" dirty="0"/>
              <a:t>t </a:t>
            </a:r>
            <a:r>
              <a:rPr lang="en-US" dirty="0" err="1"/>
              <a:t>pravdivých</a:t>
            </a:r>
            <a:r>
              <a:rPr lang="en-US" dirty="0"/>
              <a:t> v </a:t>
            </a:r>
            <a:r>
              <a:rPr lang="en-US" dirty="0" err="1"/>
              <a:t>určitém</a:t>
            </a:r>
            <a:r>
              <a:rPr lang="en-US" dirty="0"/>
              <a:t> </a:t>
            </a:r>
            <a:r>
              <a:rPr lang="en-US" dirty="0" err="1"/>
              <a:t>čase</a:t>
            </a:r>
            <a:r>
              <a:rPr lang="en-US" dirty="0"/>
              <a:t> a </a:t>
            </a:r>
            <a:r>
              <a:rPr lang="en-US" dirty="0" err="1"/>
              <a:t>světě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Alice </a:t>
            </a:r>
            <a:r>
              <a:rPr lang="en-US" dirty="0" err="1">
                <a:solidFill>
                  <a:schemeClr val="accent1"/>
                </a:solidFill>
              </a:rPr>
              <a:t>šla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nakupovat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Některá tvrzení platí v jiném „prostoru“: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Petr řekl, že Alice šla nakupovat.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E4AC32D-5A5F-4A53-B483-7B7E8B2CE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4296" y="1233980"/>
            <a:ext cx="6735272" cy="4209545"/>
          </a:xfrm>
          <a:prstGeom prst="rect">
            <a:avLst/>
          </a:prstGeom>
          <a:gradFill>
            <a:gsLst>
              <a:gs pos="0">
                <a:schemeClr val="accent1">
                  <a:tint val="68000"/>
                  <a:alpha val="90000"/>
                  <a:lumMod val="100000"/>
                </a:schemeClr>
              </a:gs>
              <a:gs pos="100000">
                <a:schemeClr val="accent1">
                  <a:tint val="90000"/>
                  <a:lumMod val="95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6120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1F7F-2564-498A-9C3D-31994FB1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Transparentní intenzionální logika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B940B-507B-4727-A87D-DDBCA00AA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228003"/>
            <a:ext cx="5180737" cy="3633047"/>
          </a:xfrm>
        </p:spPr>
        <p:txBody>
          <a:bodyPr/>
          <a:lstStyle/>
          <a:p>
            <a:r>
              <a:rPr lang="cs-CZ" dirty="0"/>
              <a:t>Intenze</a:t>
            </a:r>
          </a:p>
          <a:p>
            <a:pPr lvl="1"/>
            <a:r>
              <a:rPr lang="cs-CZ" dirty="0"/>
              <a:t>Empirický výraz</a:t>
            </a:r>
          </a:p>
          <a:p>
            <a:pPr lvl="1"/>
            <a:r>
              <a:rPr lang="cs-CZ" dirty="0"/>
              <a:t>Funkce z možných světů</a:t>
            </a:r>
          </a:p>
          <a:p>
            <a:r>
              <a:rPr lang="cs-CZ" dirty="0"/>
              <a:t>Extenze</a:t>
            </a:r>
          </a:p>
          <a:p>
            <a:pPr lvl="1"/>
            <a:r>
              <a:rPr lang="cs-CZ" dirty="0"/>
              <a:t>Analytický výraz</a:t>
            </a:r>
          </a:p>
          <a:p>
            <a:pPr lvl="1"/>
            <a:r>
              <a:rPr lang="cs-CZ" dirty="0"/>
              <a:t>Matematický objekt</a:t>
            </a:r>
          </a:p>
          <a:p>
            <a:r>
              <a:rPr lang="cs-CZ" dirty="0"/>
              <a:t>Konstrukce</a:t>
            </a:r>
          </a:p>
          <a:p>
            <a:endParaRPr lang="cs-CZ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7A445D2-775D-4ED9-801E-2D0C897F64A6}"/>
              </a:ext>
            </a:extLst>
          </p:cNvPr>
          <p:cNvSpPr/>
          <p:nvPr/>
        </p:nvSpPr>
        <p:spPr>
          <a:xfrm>
            <a:off x="1697097" y="2735633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9F0011-B9CB-4B29-B33D-F417DA6842D1}"/>
              </a:ext>
            </a:extLst>
          </p:cNvPr>
          <p:cNvSpPr txBox="1"/>
          <p:nvPr/>
        </p:nvSpPr>
        <p:spPr>
          <a:xfrm>
            <a:off x="2052817" y="2032618"/>
            <a:ext cx="22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Význam (designát)</a:t>
            </a:r>
          </a:p>
          <a:p>
            <a:pPr algn="ctr"/>
            <a:r>
              <a:rPr lang="cs-CZ" dirty="0"/>
              <a:t>Thought or 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0ACFA-ED06-4712-BEEA-504B69143438}"/>
              </a:ext>
            </a:extLst>
          </p:cNvPr>
          <p:cNvSpPr txBox="1"/>
          <p:nvPr/>
        </p:nvSpPr>
        <p:spPr>
          <a:xfrm>
            <a:off x="686106" y="542477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Symbol (znak)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214BB-67BA-4032-B886-3D76E2F074B9}"/>
              </a:ext>
            </a:extLst>
          </p:cNvPr>
          <p:cNvSpPr txBox="1"/>
          <p:nvPr/>
        </p:nvSpPr>
        <p:spPr>
          <a:xfrm>
            <a:off x="4034613" y="5424775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Referent (denotát)</a:t>
            </a:r>
          </a:p>
        </p:txBody>
      </p:sp>
      <p:sp>
        <p:nvSpPr>
          <p:cNvPr id="26" name="Isosceles Triangle 8">
            <a:extLst>
              <a:ext uri="{FF2B5EF4-FFF2-40B4-BE49-F238E27FC236}">
                <a16:creationId xmlns:a16="http://schemas.microsoft.com/office/drawing/2014/main" id="{4FC017FC-61CC-4355-881F-8922886918FD}"/>
              </a:ext>
            </a:extLst>
          </p:cNvPr>
          <p:cNvSpPr/>
          <p:nvPr/>
        </p:nvSpPr>
        <p:spPr>
          <a:xfrm>
            <a:off x="1697097" y="2735633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817E23-CC4A-4CCE-91BB-D7E1D4C6A388}"/>
              </a:ext>
            </a:extLst>
          </p:cNvPr>
          <p:cNvSpPr txBox="1"/>
          <p:nvPr/>
        </p:nvSpPr>
        <p:spPr>
          <a:xfrm rot="18049985">
            <a:off x="1510601" y="3744259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05D9D0-5B23-4E5D-BE0A-E534CC7F02B9}"/>
              </a:ext>
            </a:extLst>
          </p:cNvPr>
          <p:cNvSpPr txBox="1"/>
          <p:nvPr/>
        </p:nvSpPr>
        <p:spPr>
          <a:xfrm rot="3616519">
            <a:off x="2777850" y="3838855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6B9B24-F150-44F9-B3DB-FA81625A2358}"/>
              </a:ext>
            </a:extLst>
          </p:cNvPr>
          <p:cNvSpPr/>
          <p:nvPr/>
        </p:nvSpPr>
        <p:spPr>
          <a:xfrm>
            <a:off x="2948472" y="5851343"/>
            <a:ext cx="3147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dirty="0"/>
              <a:t>Triangle of reference (Ogden, Richards, 1923)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AD0D69-1A32-442E-ABE1-B745293864AC}"/>
              </a:ext>
            </a:extLst>
          </p:cNvPr>
          <p:cNvGrpSpPr/>
          <p:nvPr/>
        </p:nvGrpSpPr>
        <p:grpSpPr>
          <a:xfrm>
            <a:off x="686106" y="2032064"/>
            <a:ext cx="4126365" cy="4056460"/>
            <a:chOff x="6301827" y="1989256"/>
            <a:chExt cx="4126365" cy="40564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0D9DF-4AB4-4006-A9C8-E5F8C1CCD1A4}"/>
                </a:ext>
              </a:extLst>
            </p:cNvPr>
            <p:cNvSpPr txBox="1"/>
            <p:nvPr/>
          </p:nvSpPr>
          <p:spPr>
            <a:xfrm>
              <a:off x="6301827" y="567638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accent1"/>
                  </a:solidFill>
                </a:rPr>
                <a:t>výraz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CD964C-10DD-4111-8A24-DDA8A08A747A}"/>
                </a:ext>
              </a:extLst>
            </p:cNvPr>
            <p:cNvSpPr txBox="1"/>
            <p:nvPr/>
          </p:nvSpPr>
          <p:spPr>
            <a:xfrm>
              <a:off x="9696517" y="1989256"/>
              <a:ext cx="731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accent1"/>
                  </a:solidFill>
                </a:rPr>
                <a:t>smysl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CBAABC-1245-4D6B-B6D8-96BC6DE5AE3C}"/>
                </a:ext>
              </a:extLst>
            </p:cNvPr>
            <p:cNvSpPr txBox="1"/>
            <p:nvPr/>
          </p:nvSpPr>
          <p:spPr>
            <a:xfrm rot="17994736">
              <a:off x="7045438" y="3590755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accent1"/>
                  </a:solidFill>
                </a:rPr>
                <a:t>vyjadřuje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418CEA-4BDC-4C58-8A21-E1DC874EBE69}"/>
                </a:ext>
              </a:extLst>
            </p:cNvPr>
            <p:cNvSpPr txBox="1"/>
            <p:nvPr/>
          </p:nvSpPr>
          <p:spPr>
            <a:xfrm rot="3601477">
              <a:off x="9592511" y="3602694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accent1"/>
                  </a:solidFill>
                </a:rPr>
                <a:t>označuje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014670-FB45-4FA2-B79C-68CC1C39F1F4}"/>
              </a:ext>
            </a:extLst>
          </p:cNvPr>
          <p:cNvGrpSpPr/>
          <p:nvPr/>
        </p:nvGrpSpPr>
        <p:grpSpPr>
          <a:xfrm>
            <a:off x="3155683" y="2311203"/>
            <a:ext cx="2756399" cy="3184871"/>
            <a:chOff x="8771404" y="2268395"/>
            <a:chExt cx="2756399" cy="318487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C68406-3949-4C69-9335-F2D1812801A1}"/>
                </a:ext>
              </a:extLst>
            </p:cNvPr>
            <p:cNvSpPr txBox="1"/>
            <p:nvPr/>
          </p:nvSpPr>
          <p:spPr>
            <a:xfrm>
              <a:off x="8771404" y="2268395"/>
              <a:ext cx="117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accent4"/>
                  </a:solidFill>
                </a:rPr>
                <a:t>Reference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896A15-06B2-42B0-8B11-840FE49F1F44}"/>
                </a:ext>
              </a:extLst>
            </p:cNvPr>
            <p:cNvSpPr txBox="1"/>
            <p:nvPr/>
          </p:nvSpPr>
          <p:spPr>
            <a:xfrm>
              <a:off x="10630570" y="5083934"/>
              <a:ext cx="897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accent4"/>
                  </a:solidFill>
                </a:rPr>
                <a:t>Intenze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1142F88-16A1-4407-815D-EC6B20973700}"/>
              </a:ext>
            </a:extLst>
          </p:cNvPr>
          <p:cNvSpPr txBox="1"/>
          <p:nvPr/>
        </p:nvSpPr>
        <p:spPr>
          <a:xfrm>
            <a:off x="8281358" y="2032064"/>
            <a:ext cx="3005631" cy="5678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252000" tIns="144000" rIns="252000" bIns="144000" rtlCol="0">
            <a:spAutoFit/>
          </a:bodyPr>
          <a:lstStyle/>
          <a:p>
            <a:r>
              <a:rPr lang="cs-CZ" dirty="0"/>
              <a:t>Význam je cesta k intenzi.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8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E216-CA02-42C0-81C8-63114345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Nejednotný Popis významu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CDB0-DA42-4472-9E6B-9500385137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b"/>
          <a:lstStyle/>
          <a:p>
            <a:pPr>
              <a:lnSpc>
                <a:spcPct val="100000"/>
              </a:lnSpc>
            </a:pPr>
            <a:r>
              <a:rPr lang="cs-CZ" sz="1800" dirty="0"/>
              <a:t>Propojení rámců do větších celků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Větná koherence: elipsy, anafory, ...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Porušení norem</a:t>
            </a:r>
          </a:p>
          <a:p>
            <a:pPr lvl="1"/>
            <a:r>
              <a:rPr lang="cs-CZ" sz="1600" dirty="0"/>
              <a:t>Hovorový jazyk, „Internet language“</a:t>
            </a:r>
          </a:p>
          <a:p>
            <a:pPr lvl="1"/>
            <a:r>
              <a:rPr lang="cs-CZ" sz="1600" dirty="0"/>
              <a:t>Kreativita, hravost, neologismy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Tvrzení, logika, vztah k realitě</a:t>
            </a:r>
          </a:p>
          <a:p>
            <a:pPr lvl="1"/>
            <a:r>
              <a:rPr lang="cs-CZ" sz="1600" dirty="0"/>
              <a:t>Logická analýza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26235-00EE-4368-A6A8-6B81DC1FB1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Umíme (něco z toho) aplikovat?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4"/>
                </a:solidFill>
              </a:rPr>
              <a:t>Ultimátní cíl NLP:</a:t>
            </a:r>
            <a:r>
              <a:rPr lang="cs-CZ" sz="1800" dirty="0"/>
              <a:t> Komunikace v přirozeném jazyce</a:t>
            </a:r>
          </a:p>
          <a:p>
            <a:r>
              <a:rPr lang="cs-CZ" sz="1800" dirty="0"/>
              <a:t>Chatboty</a:t>
            </a:r>
          </a:p>
          <a:p>
            <a:r>
              <a:rPr lang="cs-CZ" sz="1800" dirty="0"/>
              <a:t>Asistenti</a:t>
            </a:r>
          </a:p>
          <a:p>
            <a:r>
              <a:rPr lang="cs-CZ" sz="1800" dirty="0"/>
              <a:t>Rozhraní člověk–stroj</a:t>
            </a:r>
          </a:p>
          <a:p>
            <a:endParaRPr lang="cs-CZ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034359-250B-41D6-8B89-E3010C0BA446}"/>
              </a:ext>
            </a:extLst>
          </p:cNvPr>
          <p:cNvSpPr txBox="1">
            <a:spLocks/>
          </p:cNvSpPr>
          <p:nvPr/>
        </p:nvSpPr>
        <p:spPr>
          <a:xfrm>
            <a:off x="581191" y="2228003"/>
            <a:ext cx="5194769" cy="3633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sz="3600" b="1" dirty="0"/>
              <a:t>Víme opravdu všechno?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15E9CA-8DF9-4597-ACBE-5A73FFF51C26}"/>
              </a:ext>
            </a:extLst>
          </p:cNvPr>
          <p:cNvSpPr txBox="1">
            <a:spLocks/>
          </p:cNvSpPr>
          <p:nvPr/>
        </p:nvSpPr>
        <p:spPr>
          <a:xfrm>
            <a:off x="581190" y="2228003"/>
            <a:ext cx="5194769" cy="363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719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Hanks, P. (2000</a:t>
            </a:r>
            <a:r>
              <a:rPr lang="cs-CZ" b="1" dirty="0"/>
              <a:t>). Do word meanings exist? </a:t>
            </a:r>
            <a:r>
              <a:rPr lang="cs-CZ" dirty="0"/>
              <a:t>Computers and the Humanities, 34:205-215. 10.1023/A:1002471322828.</a:t>
            </a:r>
          </a:p>
          <a:p>
            <a:r>
              <a:rPr lang="cs-CZ" dirty="0"/>
              <a:t>Hanks, P. (2010). </a:t>
            </a:r>
            <a:r>
              <a:rPr lang="cs-CZ" b="1" dirty="0"/>
              <a:t>Elliptical arguments: a problem in relating meaning to use. </a:t>
            </a:r>
            <a:r>
              <a:rPr lang="cs-CZ" dirty="0"/>
              <a:t>In Paquot, M. and Granger, S., editors, eLexicography in the 21st century : New challenges, new applications. Proceedings of eLex 2009, Louvain-la-Neuve, 22-24 October 2009, volume 7 of Cahiers du Cental, pages 109-124, Louvain-la-Neuve, Belgium. Université Catholique de Louvain, Presses universitaires de Louvain </a:t>
            </a:r>
          </a:p>
          <a:p>
            <a:r>
              <a:rPr lang="en-US" dirty="0"/>
              <a:t>Charles J Fillmore. 1976. </a:t>
            </a:r>
            <a:r>
              <a:rPr lang="en-US" b="1" dirty="0"/>
              <a:t>Frame semantics and the nature of language</a:t>
            </a:r>
            <a:r>
              <a:rPr lang="en-US" dirty="0"/>
              <a:t>. </a:t>
            </a:r>
            <a:r>
              <a:rPr lang="en-US" i="1" dirty="0"/>
              <a:t>Annals of the New York Academy of Sciences: Conference on the Origin and Development of Language and Speech</a:t>
            </a:r>
            <a:r>
              <a:rPr lang="en-US" dirty="0"/>
              <a:t>, 280:20-32. </a:t>
            </a:r>
            <a:r>
              <a:rPr lang="cs-CZ" dirty="0">
                <a:hlinkClick r:id="rId3"/>
              </a:rPr>
              <a:t>http://www.icsi.berkeley.edu/pubs/ai/framesemantics76.pdf</a:t>
            </a:r>
            <a:endParaRPr lang="cs-CZ" dirty="0"/>
          </a:p>
          <a:p>
            <a:r>
              <a:rPr lang="en-US" dirty="0" err="1"/>
              <a:t>Laparra</a:t>
            </a:r>
            <a:r>
              <a:rPr lang="en-US" dirty="0"/>
              <a:t>, E. and </a:t>
            </a:r>
            <a:r>
              <a:rPr lang="en-US" dirty="0" err="1"/>
              <a:t>Rigau</a:t>
            </a:r>
            <a:r>
              <a:rPr lang="en-US" dirty="0"/>
              <a:t>, G. (2009</a:t>
            </a:r>
            <a:r>
              <a:rPr lang="en-US" b="1" dirty="0"/>
              <a:t>).</a:t>
            </a:r>
            <a:r>
              <a:rPr lang="cs-CZ" b="1" dirty="0"/>
              <a:t> </a:t>
            </a:r>
            <a:r>
              <a:rPr lang="en-US" b="1" dirty="0"/>
              <a:t>Integrating wordnet and </a:t>
            </a:r>
            <a:r>
              <a:rPr lang="en-US" b="1" dirty="0" err="1"/>
              <a:t>framenet</a:t>
            </a:r>
            <a:r>
              <a:rPr lang="en-US" b="1" dirty="0"/>
              <a:t> using a knowledge-based</a:t>
            </a:r>
            <a:r>
              <a:rPr lang="cs-CZ" b="1" dirty="0"/>
              <a:t> </a:t>
            </a:r>
            <a:r>
              <a:rPr lang="en-US" b="1" dirty="0"/>
              <a:t>word sense disambiguation algorithm.</a:t>
            </a:r>
            <a:r>
              <a:rPr lang="cs-CZ" dirty="0"/>
              <a:t> </a:t>
            </a:r>
            <a:r>
              <a:rPr lang="en-US" dirty="0"/>
              <a:t>In </a:t>
            </a:r>
            <a:r>
              <a:rPr lang="en-US" i="1" dirty="0"/>
              <a:t>RANLP</a:t>
            </a:r>
            <a:r>
              <a:rPr lang="en-US" dirty="0"/>
              <a:t>, Borovets, Bulgaria </a:t>
            </a:r>
            <a:endParaRPr lang="cs-CZ" dirty="0"/>
          </a:p>
          <a:p>
            <a:r>
              <a:rPr lang="cs-CZ" dirty="0"/>
              <a:t>DUŽÍ, Marie; MATERNA, Pavel. </a:t>
            </a:r>
            <a:r>
              <a:rPr lang="cs-CZ" i="1" dirty="0"/>
              <a:t>TIL jako procedurální logika: průvodce zvídavého čtenáře transparentní intensionální logikou</a:t>
            </a:r>
            <a:r>
              <a:rPr lang="cs-CZ" dirty="0"/>
              <a:t>. Bratislava: Aleph, 2012. 428 s. (Noema: edice časopisu Organon F; sv. 7). ISBN 978-80-89491-08-7. </a:t>
            </a:r>
            <a:r>
              <a:rPr lang="cs-CZ" dirty="0">
                <a:hlinkClick r:id="rId4"/>
              </a:rPr>
              <a:t>http://www.cs.vsb.cz/duzi/aleph.pdf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E896-5B9F-4FF3-8837-0D2FC0E7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Formalismy pro zachycení významu</a:t>
            </a:r>
            <a:br>
              <a:rPr lang="cs-CZ" dirty="0"/>
            </a:br>
            <a:r>
              <a:rPr lang="cs-CZ" dirty="0"/>
              <a:t>(používané v NLP)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526CF6-C7F7-41DA-9DB9-DA20F64E37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590738"/>
              </p:ext>
            </p:extLst>
          </p:nvPr>
        </p:nvGraphicFramePr>
        <p:xfrm>
          <a:off x="581193" y="2228003"/>
          <a:ext cx="5194767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A04A0-14A6-4F08-97DA-2ECBBA888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3600" b="1" dirty="0"/>
              <a:t>Víme opravdu všechno?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AC8953-0BF8-49BC-8C6C-8E7F14F935A4}"/>
              </a:ext>
            </a:extLst>
          </p:cNvPr>
          <p:cNvSpPr txBox="1">
            <a:spLocks/>
          </p:cNvSpPr>
          <p:nvPr/>
        </p:nvSpPr>
        <p:spPr>
          <a:xfrm>
            <a:off x="6416038" y="2228003"/>
            <a:ext cx="5194769" cy="363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Propojení rámců do větších celků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Větná koherence: elipsy, anafory, ...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Porušení norem</a:t>
            </a:r>
          </a:p>
          <a:p>
            <a:pPr lvl="1"/>
            <a:r>
              <a:rPr lang="cs-CZ" sz="1600" dirty="0"/>
              <a:t>Hovorový jazyk, „Internet language“</a:t>
            </a:r>
          </a:p>
          <a:p>
            <a:pPr lvl="1"/>
            <a:r>
              <a:rPr lang="cs-CZ" sz="1600" dirty="0"/>
              <a:t>Kreativita, hravost, neologismy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Tvrzení, logika, vztah k realitě</a:t>
            </a:r>
          </a:p>
          <a:p>
            <a:pPr lvl="1"/>
            <a:r>
              <a:rPr lang="cs-CZ" sz="1600" dirty="0"/>
              <a:t>Logická analýza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DA8E75-D5C0-4744-BAF0-4ED76B58C81D}"/>
              </a:ext>
            </a:extLst>
          </p:cNvPr>
          <p:cNvGrpSpPr/>
          <p:nvPr/>
        </p:nvGrpSpPr>
        <p:grpSpPr>
          <a:xfrm>
            <a:off x="3801509" y="2228003"/>
            <a:ext cx="1974451" cy="764217"/>
            <a:chOff x="3220315" y="2867322"/>
            <a:chExt cx="1974451" cy="7642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04BD67-C162-4BE3-ACB1-9FEC23D6AB71}"/>
                </a:ext>
              </a:extLst>
            </p:cNvPr>
            <p:cNvSpPr/>
            <p:nvPr/>
          </p:nvSpPr>
          <p:spPr>
            <a:xfrm>
              <a:off x="3220315" y="2867322"/>
              <a:ext cx="1974451" cy="7642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AFC418-91F8-4B0C-A418-714C191B4FEE}"/>
                </a:ext>
              </a:extLst>
            </p:cNvPr>
            <p:cNvSpPr txBox="1"/>
            <p:nvPr/>
          </p:nvSpPr>
          <p:spPr>
            <a:xfrm>
              <a:off x="3220315" y="2867322"/>
              <a:ext cx="1974451" cy="764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880" tIns="80880" rIns="80880" bIns="8088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300" kern="1200" dirty="0"/>
                <a:t>Rozlišení významu</a:t>
              </a:r>
            </a:p>
            <a:p>
              <a:pPr marL="0" lvl="0" indent="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300" kern="1200" dirty="0"/>
                <a:t>Odvozování</a:t>
              </a:r>
              <a:endParaRPr lang="en-US" sz="13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0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EFCB3-D5DB-4844-900E-43F2774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slovesných rámců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890CB-D7C1-4046-B3EC-D59992ADDE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cs-CZ" b="1" dirty="0">
                <a:solidFill>
                  <a:schemeClr val="accent1"/>
                </a:solidFill>
              </a:rPr>
              <a:t>FrameNet</a:t>
            </a:r>
            <a:r>
              <a:rPr lang="cs-CZ" dirty="0">
                <a:solidFill>
                  <a:schemeClr val="tx1"/>
                </a:solidFill>
              </a:rPr>
              <a:t> (Charles Fillmore, 1997–současnost)</a:t>
            </a:r>
          </a:p>
          <a:p>
            <a:r>
              <a:rPr lang="cs-CZ" dirty="0">
                <a:solidFill>
                  <a:schemeClr val="tx1"/>
                </a:solidFill>
              </a:rPr>
              <a:t>Rámec = reprezentace typické situace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Prvek rámce (Frame Element):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Účastníci, propriety, role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Lexikální jednotky (Lexical Unit)</a:t>
            </a:r>
          </a:p>
          <a:p>
            <a:r>
              <a:rPr lang="cs-CZ" dirty="0">
                <a:solidFill>
                  <a:schemeClr val="tx1"/>
                </a:solidFill>
              </a:rPr>
              <a:t>1 200 sémantických rámců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Některé jsou spolu </a:t>
            </a:r>
            <a:r>
              <a:rPr lang="cs-CZ" dirty="0">
                <a:solidFill>
                  <a:schemeClr val="accent1"/>
                </a:solidFill>
              </a:rPr>
              <a:t>propojeny</a:t>
            </a:r>
          </a:p>
          <a:p>
            <a:r>
              <a:rPr lang="cs-CZ" dirty="0">
                <a:solidFill>
                  <a:schemeClr val="tx1"/>
                </a:solidFill>
              </a:rPr>
              <a:t>13 000 lexikálních jednotek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3BB2C4-D8AE-446B-BB34-6969F35B2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cs-CZ" dirty="0">
                <a:hlinkClick r:id="rId3"/>
              </a:rPr>
              <a:t>https://framenet.icsi.berkeley.edu/fndrupal/</a:t>
            </a:r>
            <a:endParaRPr lang="cs-CZ" dirty="0"/>
          </a:p>
          <a:p>
            <a:r>
              <a:rPr lang="cs-CZ" dirty="0"/>
              <a:t>Dostupný také přes Natural Language Toolkit (NLTK)</a:t>
            </a:r>
          </a:p>
          <a:p>
            <a:r>
              <a:rPr lang="cs-CZ" dirty="0"/>
              <a:t>Zobrazení dat pomocí strukturovaného textu</a:t>
            </a:r>
          </a:p>
          <a:p>
            <a:r>
              <a:rPr lang="cs-CZ" dirty="0"/>
              <a:t>Vizualizace propojení rámců</a:t>
            </a:r>
          </a:p>
          <a:p>
            <a:r>
              <a:rPr lang="cs-CZ" dirty="0"/>
              <a:t>Framenety pro korejštinu, japonštinu, francouzštinu, němčinu, portugalštinu, španělštinu, švédštinu</a:t>
            </a:r>
          </a:p>
        </p:txBody>
      </p:sp>
    </p:spTree>
    <p:extLst>
      <p:ext uri="{BB962C8B-B14F-4D97-AF65-F5344CB8AC3E}">
        <p14:creationId xmlns:p14="http://schemas.microsoft.com/office/powerpoint/2010/main" val="409442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EFCB3-D5DB-4844-900E-43F2774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slovesných rámců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836568-1AFA-47E8-8E1B-A807403D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343"/>
            <a:ext cx="12192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002AD5-FD5C-4F42-B0B5-C9B6B61B30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1192" y="3711006"/>
            <a:ext cx="5194300" cy="3633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John </a:t>
            </a:r>
            <a:r>
              <a:rPr lang="en-US" dirty="0">
                <a:solidFill>
                  <a:schemeClr val="accent1"/>
                </a:solidFill>
              </a:rPr>
              <a:t>sold</a:t>
            </a:r>
            <a:r>
              <a:rPr lang="en-US" dirty="0"/>
              <a:t> a car to Mary</a:t>
            </a:r>
            <a:r>
              <a:rPr lang="cs-CZ" dirty="0"/>
              <a:t> = </a:t>
            </a:r>
            <a:r>
              <a:rPr lang="en-US" dirty="0"/>
              <a:t>Mary </a:t>
            </a:r>
            <a:r>
              <a:rPr lang="en-US" dirty="0">
                <a:solidFill>
                  <a:schemeClr val="accent1"/>
                </a:solidFill>
              </a:rPr>
              <a:t>bought</a:t>
            </a:r>
            <a:r>
              <a:rPr lang="en-US" dirty="0"/>
              <a:t> a car from John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76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0D0E-1557-4D9E-80F1-91DE0C84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Rámce: doplnění implicitní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29E8-8E86-4A4F-A5DD-0F6404A19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i="1" dirty="0"/>
              <a:t>Koupila jsem ojetou felicii. Byly to vyhozené peníze.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koupit:</a:t>
            </a:r>
          </a:p>
          <a:p>
            <a:r>
              <a:rPr lang="cs-CZ" dirty="0"/>
              <a:t>má_činitele člověk/instituce/skupina</a:t>
            </a:r>
          </a:p>
          <a:p>
            <a:r>
              <a:rPr lang="cs-CZ" dirty="0"/>
              <a:t>má_benefaktora člověk/instituce/skupina</a:t>
            </a:r>
          </a:p>
          <a:p>
            <a:r>
              <a:rPr lang="cs-CZ" dirty="0"/>
              <a:t>má_předmět výrobek/nemovitost/zvíře/rostlina/přírodnina</a:t>
            </a:r>
          </a:p>
          <a:p>
            <a:r>
              <a:rPr lang="cs-CZ" dirty="0"/>
              <a:t>má_část činitel dá peníze</a:t>
            </a:r>
          </a:p>
          <a:p>
            <a:r>
              <a:rPr lang="cs-CZ" dirty="0"/>
              <a:t>má_část benefaktor dá předmět 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82A41-4D6B-4990-9D0E-4FAF25729958}"/>
              </a:ext>
            </a:extLst>
          </p:cNvPr>
          <p:cNvSpPr txBox="1"/>
          <p:nvPr/>
        </p:nvSpPr>
        <p:spPr>
          <a:xfrm>
            <a:off x="7651631" y="3234777"/>
            <a:ext cx="3329796" cy="1085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88000" tIns="108000" rIns="288000" bIns="108000" rtlCol="0">
            <a:spAutoFit/>
          </a:bodyPr>
          <a:lstStyle/>
          <a:p>
            <a:r>
              <a:rPr lang="cs-CZ" dirty="0"/>
              <a:t>Poměr explicitní : implicitní informace v textu je až 1:8.</a:t>
            </a:r>
            <a:br>
              <a:rPr lang="cs-CZ" dirty="0"/>
            </a:br>
            <a:r>
              <a:rPr lang="cs-CZ" dirty="0"/>
              <a:t>(Graeser, 1981)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955E0-357A-4935-8237-5B80E348C5A0}"/>
              </a:ext>
            </a:extLst>
          </p:cNvPr>
          <p:cNvSpPr/>
          <p:nvPr/>
        </p:nvSpPr>
        <p:spPr>
          <a:xfrm>
            <a:off x="581192" y="58368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Graesser</a:t>
            </a:r>
            <a:r>
              <a:rPr lang="en-US" sz="1200" dirty="0"/>
              <a:t>, A. (1981). Prose Comprehension Beyond the Word. Springer-Verlag, New York.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8227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27D3-C630-4AE4-82DA-186CE7BA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v čase: skripty, scénáře (Abelson)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C5A3-6F62-41BA-84D2-5EEE5C1B1D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/>
              <a:t>V restauraci (prvky skriptu mohou být rámce)</a:t>
            </a:r>
          </a:p>
          <a:p>
            <a:r>
              <a:rPr lang="cs-CZ" dirty="0"/>
              <a:t>host (člověk, není v zaměstnání, má u sebe </a:t>
            </a:r>
            <a:r>
              <a:rPr lang="cs-CZ" i="1" dirty="0"/>
              <a:t>peníze</a:t>
            </a:r>
            <a:r>
              <a:rPr lang="cs-CZ" dirty="0"/>
              <a:t>, sedí na </a:t>
            </a:r>
            <a:r>
              <a:rPr lang="cs-CZ" i="1" dirty="0"/>
              <a:t>židli</a:t>
            </a:r>
            <a:r>
              <a:rPr lang="cs-CZ" dirty="0"/>
              <a:t>, jí </a:t>
            </a:r>
            <a:r>
              <a:rPr lang="cs-CZ" i="1" dirty="0"/>
              <a:t>jídlo</a:t>
            </a:r>
            <a:r>
              <a:rPr lang="cs-CZ" dirty="0"/>
              <a:t>)</a:t>
            </a:r>
          </a:p>
          <a:p>
            <a:r>
              <a:rPr lang="cs-CZ" dirty="0"/>
              <a:t>číšník (člověk, je v zaměstnání)</a:t>
            </a:r>
          </a:p>
          <a:p>
            <a:r>
              <a:rPr lang="cs-CZ" dirty="0"/>
              <a:t>kuchař (člověk, je v zaměstnání)</a:t>
            </a:r>
          </a:p>
          <a:p>
            <a:r>
              <a:rPr lang="cs-CZ" dirty="0"/>
              <a:t>místnost (obsahuje </a:t>
            </a:r>
            <a:r>
              <a:rPr lang="cs-CZ" i="1" dirty="0"/>
              <a:t>židle</a:t>
            </a:r>
            <a:r>
              <a:rPr lang="cs-CZ" dirty="0"/>
              <a:t>, stoly, příjemnou teplotu)</a:t>
            </a:r>
          </a:p>
          <a:p>
            <a:r>
              <a:rPr lang="cs-CZ" dirty="0"/>
              <a:t>jídlo (uvařil </a:t>
            </a:r>
            <a:r>
              <a:rPr lang="cs-CZ" i="1" dirty="0"/>
              <a:t>kuchař</a:t>
            </a:r>
            <a:r>
              <a:rPr lang="cs-CZ" dirty="0"/>
              <a:t>, donesl </a:t>
            </a:r>
            <a:r>
              <a:rPr lang="cs-CZ" i="1" dirty="0"/>
              <a:t>číšník hostovi</a:t>
            </a:r>
            <a:r>
              <a:rPr lang="cs-CZ" dirty="0"/>
              <a:t>)</a:t>
            </a:r>
          </a:p>
          <a:p>
            <a:r>
              <a:rPr lang="cs-CZ" dirty="0"/>
              <a:t>peníze (zaplatil </a:t>
            </a:r>
            <a:r>
              <a:rPr lang="cs-CZ" i="1" dirty="0"/>
              <a:t>host číšníkovi </a:t>
            </a:r>
            <a:r>
              <a:rPr lang="cs-CZ" dirty="0"/>
              <a:t>za </a:t>
            </a:r>
            <a:r>
              <a:rPr lang="cs-CZ" i="1" dirty="0"/>
              <a:t>jídlo</a:t>
            </a:r>
            <a:r>
              <a:rPr lang="cs-CZ" dirty="0"/>
              <a:t>) </a:t>
            </a:r>
            <a:br>
              <a:rPr lang="cs-CZ" dirty="0"/>
            </a:b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47A84-EF20-493F-8D35-F036EC66B2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/>
              <a:t>Pepovi u večeře zazvonil telefon. Chvíli poslouchal, pak položil telefon a opustil restauraci.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Předpokládáme, že mezi „položil telefon“ a „opustil restauraci“ se stalo:</a:t>
            </a:r>
          </a:p>
          <a:p>
            <a:pPr>
              <a:lnSpc>
                <a:spcPct val="100000"/>
              </a:lnSpc>
            </a:pPr>
            <a:r>
              <a:rPr lang="cs-CZ" dirty="0"/>
              <a:t>Číšník donesl účet.</a:t>
            </a:r>
          </a:p>
          <a:p>
            <a:pPr>
              <a:lnSpc>
                <a:spcPct val="100000"/>
              </a:lnSpc>
            </a:pPr>
            <a:r>
              <a:rPr lang="cs-CZ" dirty="0"/>
              <a:t>Pepa zaplatil.</a:t>
            </a:r>
          </a:p>
          <a:p>
            <a:pPr>
              <a:lnSpc>
                <a:spcPct val="100000"/>
              </a:lnSpc>
            </a:pPr>
            <a:r>
              <a:rPr lang="cs-CZ" dirty="0"/>
              <a:t>Pepa se oblékl 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7AB9B-BBC4-4ADB-A9FD-49868722424C}"/>
              </a:ext>
            </a:extLst>
          </p:cNvPr>
          <p:cNvSpPr txBox="1"/>
          <p:nvPr/>
        </p:nvSpPr>
        <p:spPr>
          <a:xfrm>
            <a:off x="5346364" y="5243528"/>
            <a:ext cx="2805599" cy="77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88000" tIns="108000" rIns="288000" bIns="108000" rtlCol="0">
            <a:spAutoFit/>
          </a:bodyPr>
          <a:lstStyle/>
          <a:p>
            <a:r>
              <a:rPr lang="cs-CZ" dirty="0"/>
              <a:t>Usuzování z rámců</a:t>
            </a:r>
          </a:p>
          <a:p>
            <a:r>
              <a:rPr lang="cs-CZ" dirty="0"/>
              <a:t>Vybočení ze stereotypu</a:t>
            </a:r>
          </a:p>
        </p:txBody>
      </p:sp>
    </p:spTree>
    <p:extLst>
      <p:ext uri="{BB962C8B-B14F-4D97-AF65-F5344CB8AC3E}">
        <p14:creationId xmlns:p14="http://schemas.microsoft.com/office/powerpoint/2010/main" val="173993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9D1E-F05F-4042-8776-EF28DD11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 o významu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EBC3-CFCC-4555-B91E-962C7B41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je idea v hlavě, nelze jej definovat klasicky.</a:t>
            </a:r>
          </a:p>
          <a:p>
            <a:r>
              <a:rPr lang="cs-CZ" dirty="0"/>
              <a:t>Významy lze nejlépe interpretovat pomocí pravděpodobnosti, s jakou se užití blíží prototypu.</a:t>
            </a:r>
          </a:p>
          <a:p>
            <a:pPr lvl="1"/>
            <a:r>
              <a:rPr lang="cs-CZ" dirty="0"/>
              <a:t>Prototypy: Rosch</a:t>
            </a:r>
          </a:p>
          <a:p>
            <a:pPr lvl="1"/>
            <a:r>
              <a:rPr lang="cs-CZ" dirty="0"/>
              <a:t>Scénáře Schank a Abelson</a:t>
            </a:r>
          </a:p>
          <a:p>
            <a:pPr lvl="1"/>
            <a:r>
              <a:rPr lang="cs-CZ" dirty="0"/>
              <a:t>Rámce: Fillmore</a:t>
            </a:r>
          </a:p>
          <a:p>
            <a:r>
              <a:rPr lang="cs-CZ" dirty="0"/>
              <a:t>Významy jsou spojeny se vzory (Hunston a Francis, 2000), konstrukcemi (Goldberg), „frazémy“ (Melčuk) či slovy.</a:t>
            </a:r>
          </a:p>
          <a:p>
            <a:pPr lvl="1"/>
            <a:r>
              <a:rPr lang="cs-CZ" dirty="0"/>
              <a:t>Korpusová lingvistika dokáže tyto vzory (preference užití) zjistit a studovat </a:t>
            </a:r>
          </a:p>
          <a:p>
            <a:r>
              <a:rPr lang="cs-CZ" dirty="0"/>
              <a:t>Významy vně kontextu neexistují, existují jen významové potenciály, které se kontextem aktivují (Hanks, 2000).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0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539-2069-4FCA-BCE9-66A302F3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Významové potenciály (Hanks)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426E-8322-4DB0-9C79-21BBD0CD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PATTERN: </a:t>
            </a:r>
            <a:r>
              <a:rPr lang="en-US" dirty="0">
                <a:latin typeface="Lucida Console" panose="020B0609040504020204" pitchFamily="49" charset="0"/>
              </a:rPr>
              <a:t>[[Human]] translate ([[Document]]) (from [[Language</a:t>
            </a:r>
            <a:r>
              <a:rPr lang="cs-CZ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1]]) (into [[Language 2]])</a:t>
            </a:r>
            <a:endParaRPr lang="cs-CZ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/>
              <a:t>IMPLICATURE:</a:t>
            </a:r>
            <a:r>
              <a:rPr lang="en-US" dirty="0">
                <a:latin typeface="Lucida Console" panose="020B0609040504020204" pitchFamily="49" charset="0"/>
              </a:rPr>
              <a:t> [[Human]] expresses the meaning of [[Document]]</a:t>
            </a:r>
            <a:r>
              <a:rPr lang="cs-CZ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in [[Language 1]] in the words and phraseology of [[Language 2]] </a:t>
            </a:r>
            <a:br>
              <a:rPr lang="en-US" dirty="0"/>
            </a:b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9637C-4327-42E7-80C6-FA988440F1CB}"/>
              </a:ext>
            </a:extLst>
          </p:cNvPr>
          <p:cNvSpPr/>
          <p:nvPr/>
        </p:nvSpPr>
        <p:spPr>
          <a:xfrm>
            <a:off x="670900" y="5110683"/>
            <a:ext cx="2764942" cy="7859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0" tIns="252000" rIns="180000" bIns="252000" anchor="ctr" anchorCtr="0">
            <a:spAutoFit/>
          </a:bodyPr>
          <a:lstStyle/>
          <a:p>
            <a:r>
              <a:rPr lang="en-US" dirty="0"/>
              <a:t>Corpus Patterns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6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539-2069-4FCA-BCE9-66A302F3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Významové potenciály (Hanks)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426E-8322-4DB0-9C79-21BBD0CD7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cs-CZ" dirty="0"/>
              <a:t>norma = užití slova podle určitého syntagmatického vzoru</a:t>
            </a:r>
          </a:p>
          <a:p>
            <a:r>
              <a:rPr lang="cs-CZ" dirty="0"/>
              <a:t>slova se užívají jednak v souladu s normou (očekáváním), jednak mluvčí normu porušují</a:t>
            </a:r>
          </a:p>
          <a:p>
            <a:r>
              <a:rPr lang="cs-CZ" dirty="0"/>
              <a:t>vzory se skládají z užitého slova a z lexikálních množin, se kterými se slovo užívá</a:t>
            </a:r>
          </a:p>
          <a:p>
            <a:r>
              <a:rPr lang="cs-CZ" dirty="0"/>
              <a:t>lexikální množiny mohou být obrovské, např. [[Human]]</a:t>
            </a:r>
          </a:p>
          <a:p>
            <a:r>
              <a:rPr lang="cs-CZ" dirty="0"/>
              <a:t>čím menší lexikální množina, tím silnější je její vliv na význam vzoru </a:t>
            </a:r>
            <a:br>
              <a:rPr lang="cs-CZ" dirty="0"/>
            </a:b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E396F8-ADD2-4CF0-B15A-A7569EDE73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 lnSpcReduction="10000"/>
          </a:bodyPr>
          <a:lstStyle/>
          <a:p>
            <a:r>
              <a:rPr lang="cs-CZ" dirty="0"/>
              <a:t>kreativní užití jazyka – porušení normy nepřesahuje 10 % případů v korpusu</a:t>
            </a:r>
          </a:p>
          <a:p>
            <a:r>
              <a:rPr lang="cs-CZ" dirty="0"/>
              <a:t>pokud ano, je to nejspíš dosud neobjevená norma</a:t>
            </a:r>
          </a:p>
          <a:p>
            <a:r>
              <a:rPr lang="cs-CZ" dirty="0"/>
              <a:t>i porušení normy má jistá pravidla – „dvojitá šroubovice“</a:t>
            </a:r>
          </a:p>
          <a:p>
            <a:pPr lvl="1"/>
            <a:r>
              <a:rPr lang="cs-CZ" dirty="0"/>
              <a:t>pravidla, jak slova používat normálně</a:t>
            </a:r>
          </a:p>
          <a:p>
            <a:pPr lvl="1"/>
            <a:r>
              <a:rPr lang="cs-CZ" dirty="0"/>
              <a:t>pravidla, jak normu porušit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972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9|263.7|4.6|3.8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Widescreen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Franklin Gothic Book</vt:lpstr>
      <vt:lpstr>Franklin Gothic Demi</vt:lpstr>
      <vt:lpstr>Gill Sans MT</vt:lpstr>
      <vt:lpstr>Lucida Console</vt:lpstr>
      <vt:lpstr>Times New Roman</vt:lpstr>
      <vt:lpstr>Wingdings 2</vt:lpstr>
      <vt:lpstr>DividendVTI</vt:lpstr>
      <vt:lpstr>PLIN021 Sémantická analýza v praxi</vt:lpstr>
      <vt:lpstr>Formalismy pro zachycení významu (používané v NLP)</vt:lpstr>
      <vt:lpstr>Propojení slovesných rámců</vt:lpstr>
      <vt:lpstr>Propojení slovesných rámců</vt:lpstr>
      <vt:lpstr>Rámce: doplnění implicitní informace</vt:lpstr>
      <vt:lpstr>Zpátky v čase: skripty, scénáře (Abelson)</vt:lpstr>
      <vt:lpstr>Co Víme o významu</vt:lpstr>
      <vt:lpstr>Významové potenciály (Hanks)</vt:lpstr>
      <vt:lpstr>Významové potenciály (Hanks)</vt:lpstr>
      <vt:lpstr>Pravidla Elipsy</vt:lpstr>
      <vt:lpstr>Význam a logika</vt:lpstr>
      <vt:lpstr>Mentální prostory (Fauconnier, 1994)</vt:lpstr>
      <vt:lpstr>Transparentní intenzionální logika</vt:lpstr>
      <vt:lpstr>Nejednotný Popis významu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2020-12-07T09:12:29Z</dcterms:created>
  <dcterms:modified xsi:type="dcterms:W3CDTF">2020-12-08T11:15:34Z</dcterms:modified>
</cp:coreProperties>
</file>