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3" roundtripDataSignature="AMtx7mgS/4PCWPNZp0ZeXl+PHrfG3eGU4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customschemas.google.com/relationships/presentationmetadata" Target="meta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Úvodní snímek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9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9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3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svislý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8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4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4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vislý nadpis a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9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9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4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4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obsah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4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áhlaví části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1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1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obsahy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2" name="Google Shape;32;p42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3" name="Google Shape;33;p4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ovnání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3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4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0" name="Google Shape;40;p43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43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2" name="Google Shape;42;p4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4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4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uze nadpis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4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4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4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ázdný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4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sah s titulkem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6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6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46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4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ázek s titulkem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7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47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4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3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3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3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3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/>
              <a:t>Deriváty od číslovek určitých</a:t>
            </a:r>
            <a:br>
              <a:rPr lang="cs-CZ"/>
            </a:br>
            <a:endParaRPr/>
          </a:p>
        </p:txBody>
      </p:sp>
      <p:sp>
        <p:nvSpPr>
          <p:cNvPr id="85" name="Google Shape;85;p1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rPr lang="cs-CZ"/>
              <a:t>PLIN033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cs-CZ"/>
              <a:t>Podobně (</a:t>
            </a:r>
            <a:r>
              <a:rPr lang="cs-CZ" b="1"/>
              <a:t>na hnízdo derivátů jména každého čísla od 1 -10 / ?0</a:t>
            </a:r>
            <a:r>
              <a:rPr lang="cs-CZ"/>
              <a:t>)</a:t>
            </a:r>
            <a:endParaRPr/>
          </a:p>
        </p:txBody>
      </p:sp>
      <p:sp>
        <p:nvSpPr>
          <p:cNvPr id="142" name="Google Shape;142;p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47500" lnSpcReduction="2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 b="1"/>
              <a:t>[lemma="(jed((not)|(nič)|(enáct))k)ový"]</a:t>
            </a:r>
            <a:endParaRPr b="1"/>
          </a:p>
          <a:p>
            <a:pPr marL="342900" lvl="0" indent="-342900" algn="l" rtl="0">
              <a:spcBef>
                <a:spcPts val="30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 b="1"/>
              <a:t>[lemma="(((dvoj)|dva((náct)|(cít)))k)ový"]</a:t>
            </a:r>
            <a:endParaRPr b="1"/>
          </a:p>
          <a:p>
            <a:pPr marL="342900" lvl="0" indent="-342900" algn="l" rtl="0">
              <a:spcBef>
                <a:spcPts val="30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 b="1"/>
              <a:t>[lemma="(dv((oj)|(anáct)|(acít))k)ový"]</a:t>
            </a:r>
            <a:endParaRPr b="1"/>
          </a:p>
          <a:p>
            <a:pPr marL="342900" lvl="0" indent="-342900" algn="l" rtl="0">
              <a:spcBef>
                <a:spcPts val="30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 b="1"/>
              <a:t>[lemma="(((troj)|tři((náct)|(cít)))k)ový"]</a:t>
            </a:r>
            <a:endParaRPr b="1"/>
          </a:p>
          <a:p>
            <a:pPr marL="342900" lvl="0" indent="-342900" algn="l" rtl="0">
              <a:spcBef>
                <a:spcPts val="30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 b="1"/>
              <a:t>[lemma="(t((roj)|(řináct)|(řicít))k)ový"]</a:t>
            </a:r>
            <a:endParaRPr b="1"/>
          </a:p>
          <a:p>
            <a:pPr marL="342900" lvl="0" indent="-342900" algn="l" rtl="0">
              <a:spcBef>
                <a:spcPts val="30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 b="1"/>
              <a:t>[lemma="((([čš]ty[rř])|([čš]trnáct)|([čš]ty[rř][iy]cít))k)ový"]</a:t>
            </a:r>
            <a:endParaRPr b="1"/>
          </a:p>
          <a:p>
            <a:pPr marL="342900" lvl="0" indent="-342900" algn="l" rtl="0">
              <a:spcBef>
                <a:spcPts val="30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 b="1"/>
              <a:t>[lemma="([čš]t((y[rř])|(rnáct)|(y[rř][iy]cít))k)ový"]</a:t>
            </a:r>
            <a:endParaRPr b="1"/>
          </a:p>
          <a:p>
            <a:pPr marL="342900" lvl="0" indent="-342900" algn="l" rtl="0">
              <a:spcBef>
                <a:spcPts val="30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 b="1"/>
              <a:t>[lemma="(((pět)|(patnáct)|(padesát))k)ový"]</a:t>
            </a:r>
            <a:endParaRPr b="1"/>
          </a:p>
          <a:p>
            <a:pPr marL="342900" lvl="0" indent="-342900" algn="l" rtl="0">
              <a:spcBef>
                <a:spcPts val="30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 b="1"/>
              <a:t>[lemma="(p((ět)|(atnáct)|(adesát))k)ový"]</a:t>
            </a:r>
            <a:endParaRPr b="1"/>
          </a:p>
          <a:p>
            <a:pPr marL="342900" lvl="0" indent="-342900" algn="l" rtl="0">
              <a:spcBef>
                <a:spcPts val="30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 b="1"/>
              <a:t>[lemma="(((šest)|(šestnáct)|(šedesát))k)ový"]</a:t>
            </a:r>
            <a:endParaRPr b="1"/>
          </a:p>
          <a:p>
            <a:pPr marL="342900" lvl="0" indent="-342900" algn="l" rtl="0">
              <a:spcBef>
                <a:spcPts val="30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 b="1"/>
              <a:t>[lemma="(še((st)|(stnáct)|(desát))k)ový"]</a:t>
            </a:r>
            <a:endParaRPr b="1"/>
          </a:p>
          <a:p>
            <a:pPr marL="342900" lvl="0" indent="-342900" algn="l" rtl="0">
              <a:spcBef>
                <a:spcPts val="30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 b="1"/>
              <a:t>[lemma="(((sedmič)|(sedmnáct)|(sedmdesát))k)ový"]</a:t>
            </a:r>
            <a:endParaRPr b="1"/>
          </a:p>
          <a:p>
            <a:pPr marL="342900" lvl="0" indent="-342900" algn="l" rtl="0">
              <a:spcBef>
                <a:spcPts val="30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 b="1"/>
              <a:t>[lemma="(((osmič)|(osmnáct)|(osmdesát))k)ový"]</a:t>
            </a:r>
            <a:endParaRPr b="1"/>
          </a:p>
          <a:p>
            <a:pPr marL="342900" lvl="0" indent="-342900" algn="l" rtl="0">
              <a:spcBef>
                <a:spcPts val="30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 b="1"/>
              <a:t>[lemma="(((sedm)|(osm))((ič)|(náct)|(desát))k)ový"]</a:t>
            </a:r>
            <a:endParaRPr b="1"/>
          </a:p>
          <a:p>
            <a:pPr marL="342900" lvl="0" indent="-342900" algn="l" rtl="0">
              <a:spcBef>
                <a:spcPts val="30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 b="1"/>
              <a:t>[lemma="(((devít)|(devatenáct)|(devadesát))k)ový"]</a:t>
            </a:r>
            <a:endParaRPr b="1"/>
          </a:p>
          <a:p>
            <a:pPr marL="342900" lvl="0" indent="-342900" algn="l" rtl="0">
              <a:spcBef>
                <a:spcPts val="30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 b="1"/>
              <a:t>[lemma="(dev((ít)|(atenáct)|(adesát))k)ový"]</a:t>
            </a:r>
            <a:endParaRPr b="1"/>
          </a:p>
          <a:p>
            <a:pPr marL="342900" lvl="0" indent="-342900" algn="l" rtl="0">
              <a:spcBef>
                <a:spcPts val="30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 b="1"/>
              <a:t>[lemma="(((desít)|(stov)|(tisícov))k)|(tisíc)|(nul)|(mili[oó]n)ový"]</a:t>
            </a:r>
            <a:endParaRPr b="1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cs-CZ"/>
              <a:t>Ještě složitější dotaz - lze spojit do jednoho dotazu</a:t>
            </a:r>
            <a:endParaRPr/>
          </a:p>
        </p:txBody>
      </p:sp>
      <p:sp>
        <p:nvSpPr>
          <p:cNvPr id="148" name="Google Shape;148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cs-CZ"/>
              <a:t>[lemma="(((((((((jed((not)|(nič)|(enáct))|dv((oj)|(anáct)|(acít))|t((roj)|(řináct)|(řicít))|[čš]t((y[rř])|(rnáct)|(y[rř][iy]cít))|p((ět)|(atnáct)|(adesát))|še((st)|(stnáct)|(desát))|((sedm)|(osm))((ič)|(náct)|(desát))|dev((ít)|(atenáct)|(adesát))|((desít)|(stov)|(tisícov))))))))))k)ový"]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/>
              <a:t>A všechno dohromady </a:t>
            </a:r>
            <a:r>
              <a:rPr lang="cs-CZ" sz="2300"/>
              <a:t>(s 0 a substantivními číslovkami - sto, tisíc, milion, …)</a:t>
            </a:r>
            <a:endParaRPr sz="2300"/>
          </a:p>
        </p:txBody>
      </p:sp>
      <p:sp>
        <p:nvSpPr>
          <p:cNvPr id="154" name="Google Shape;154;p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/>
              <a:t>[lemma="((((((((((jed((not)|(nič)|(enáct))|dv((oj)|(anáct)|(acít))|t((roj)|(řináct)|(řicít))|[čš]t((y[rř])|(rnáct)|(y[rř][iy]cít))|p((ět)|(atnáct)|(adesát))|še((st)|(stnáct)|(desát))|((sedm)|(osm))((ič)|(náct)|(desát))|dev((ít)|(atenáct)|(adesát))|((desít)|(stov)|(tisícov))))))))))k)|(tisíc)|(nul)|(mili[oó]n))ový"]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/>
              <a:t>Seznam lemat a značek (synv4)</a:t>
            </a:r>
            <a:endParaRPr/>
          </a:p>
        </p:txBody>
      </p:sp>
      <p:pic>
        <p:nvPicPr>
          <p:cNvPr id="160" name="Google Shape;160;p1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112140" y="1600200"/>
            <a:ext cx="2919720" cy="4525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cs-CZ"/>
              <a:t>Nerozpoznáno automatickou analýzou</a:t>
            </a:r>
            <a:endParaRPr/>
          </a:p>
        </p:txBody>
      </p:sp>
      <p:pic>
        <p:nvPicPr>
          <p:cNvPr id="166" name="Google Shape;166;p1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2536770"/>
            <a:ext cx="8229600" cy="26528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/>
              <a:t>rozšíříme </a:t>
            </a:r>
            <a:r>
              <a:rPr lang="cs-CZ" sz="2400"/>
              <a:t>(lemma nerozpoznaného tvaru je tvar sám, takže nahradíme koncovku </a:t>
            </a:r>
            <a:r>
              <a:rPr lang="cs-CZ" sz="2400" i="1"/>
              <a:t>ý </a:t>
            </a:r>
            <a:r>
              <a:rPr lang="cs-CZ" sz="2400"/>
              <a:t>reg. výrazem </a:t>
            </a:r>
            <a:r>
              <a:rPr lang="cs-CZ" sz="2400" i="1"/>
              <a:t>.*</a:t>
            </a:r>
            <a:r>
              <a:rPr lang="cs-CZ" sz="2400"/>
              <a:t>)</a:t>
            </a:r>
            <a:endParaRPr sz="2400"/>
          </a:p>
        </p:txBody>
      </p:sp>
      <p:sp>
        <p:nvSpPr>
          <p:cNvPr id="172" name="Google Shape;172;p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/>
              <a:t>[lemma="((((((((((jed((not)|(nič)|(enáct))|dv((oj)|(anáct)|(acít))|t((roj)|(řináct)|(řicít))|[čš]t((y[rř])|(rnáct)|(y[rř][iy]cít))|p((ět)|(atnáct)|(adesát))|še((st)|(stnáct)|(desát))|((sedm)|(osm))((ič)|(náct)|(desát))|dev((ít)|(atenáct)|(adesát))|((desít)|(stov)|(tisícov))))))))))k)|(tisíc)|(nul)|(mili[oó]n))ov.*"]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38461"/>
              <a:buFont typeface="Calibri"/>
              <a:buNone/>
            </a:pPr>
            <a:r>
              <a:rPr lang="cs-CZ"/>
              <a:t>Zpřesníme </a:t>
            </a:r>
            <a:r>
              <a:rPr lang="cs-CZ" sz="3177"/>
              <a:t>(značka A - adjektiva, značka X - nerozpoznaná slova)</a:t>
            </a:r>
            <a:endParaRPr sz="3177"/>
          </a:p>
        </p:txBody>
      </p:sp>
      <p:sp>
        <p:nvSpPr>
          <p:cNvPr id="178" name="Google Shape;178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/>
              <a:t>[lemma="((((((((((jed((not)|(nič)|(enáct))|dv((oj)|(anáct)|(acít))|t((roj)|(řináct)|(řicít))|[čš]t((y[rř])|(rnáct)|(y[rř][iy]cít))|p((ět)|(atnáct)|(adesát))|še((st)|(stnáct)|(desát))|((sedm)|(osm))((ič)|(náct)|(desát))|dev((ít)|(atenáct)|(adesát))|((desít)|(stov)|(tisícov))))))))))k)|(tisíc)|(nul)|(mili[oó]n))ov.*" &amp; tag="[AX].*"]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/>
              <a:t>Více tvarů</a:t>
            </a:r>
            <a:endParaRPr/>
          </a:p>
        </p:txBody>
      </p:sp>
      <p:pic>
        <p:nvPicPr>
          <p:cNvPr id="184" name="Google Shape;184;p1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78522" y="1600200"/>
            <a:ext cx="6986955" cy="4525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54687"/>
              <a:buFont typeface="Calibri"/>
              <a:buNone/>
            </a:pPr>
            <a:r>
              <a:rPr lang="cs-CZ"/>
              <a:t>zpřesníme </a:t>
            </a:r>
            <a:r>
              <a:rPr lang="cs-CZ" sz="2844"/>
              <a:t>(přidáním reg. výr. .* na začátek vyhledáme potenciální kompozita)</a:t>
            </a:r>
            <a:endParaRPr sz="2844"/>
          </a:p>
        </p:txBody>
      </p:sp>
      <p:sp>
        <p:nvSpPr>
          <p:cNvPr id="190" name="Google Shape;190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/>
              <a:t>[lemma="</a:t>
            </a:r>
            <a:r>
              <a:rPr lang="cs-CZ">
                <a:solidFill>
                  <a:srgbClr val="FF0000"/>
                </a:solidFill>
              </a:rPr>
              <a:t>.*</a:t>
            </a:r>
            <a:r>
              <a:rPr lang="cs-CZ"/>
              <a:t>((((((((((jed((not)|(nič)|(enáct))|dv((oj)|(anáct)|(acít))|t((roj)|(řináct)|(řicít))|[čš]t((y[rř])|(rnáct)|(y[rř][iy]cít))|p((ět)|(atnáct)|(adesát))|še((st)|(stnáct)|(desát))|((sedm)|(osm))((ič)|(náct)|(desát))|dev((ít)|(atenáct)|(adesát))|((desít)|(stov)|(tisícov))))))))))k)|(tisíc)|(nul)|(mili[oó]n))ov.*" &amp; tag="[AX].*"]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/>
              <a:t>výsledky</a:t>
            </a:r>
            <a:endParaRPr/>
          </a:p>
        </p:txBody>
      </p:sp>
      <p:sp>
        <p:nvSpPr>
          <p:cNvPr id="196" name="Google Shape;196;p1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/>
              <a:t>263 lemmat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/>
              <a:t>Nerozpoznaných správných není mnoho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/>
              <a:t>Nekonzistence slovníku (lemma </a:t>
            </a:r>
            <a:r>
              <a:rPr lang="cs-CZ" i="1"/>
              <a:t>osmdesátkový</a:t>
            </a:r>
            <a:r>
              <a:rPr lang="cs-CZ"/>
              <a:t>)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/>
              <a:t>Slovnědruhová povaha číslovek</a:t>
            </a:r>
            <a:endParaRPr/>
          </a:p>
        </p:txBody>
      </p:sp>
      <p:sp>
        <p:nvSpPr>
          <p:cNvPr id="91" name="Google Shape;91;p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/>
              <a:t>Sémantické kritérium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/>
              <a:t>Slovnědruhové přesahy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/>
              <a:t>Adjektivní/substantivní flexe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/>
              <a:t>Adverbiální povaha číslovek násobných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/>
              <a:t>Velmi pravidelná derivace (</a:t>
            </a:r>
            <a:r>
              <a:rPr lang="cs-CZ" b="1">
                <a:solidFill>
                  <a:srgbClr val="FF0000"/>
                </a:solidFill>
              </a:rPr>
              <a:t>potencialita neomezená</a:t>
            </a:r>
            <a:r>
              <a:rPr lang="cs-CZ"/>
              <a:t>)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/>
              <a:t>nerozpoznáno</a:t>
            </a:r>
            <a:endParaRPr/>
          </a:p>
        </p:txBody>
      </p:sp>
      <p:pic>
        <p:nvPicPr>
          <p:cNvPr id="202" name="Google Shape;202;p2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84632" y="1700808"/>
            <a:ext cx="2113362" cy="4525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36096" y="404664"/>
            <a:ext cx="3086100" cy="6000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cs-CZ"/>
              <a:t>Vyhledávání adjektivních derivátů a kompozit s prvním členem číslovkovým </a:t>
            </a:r>
            <a:endParaRPr/>
          </a:p>
        </p:txBody>
      </p:sp>
      <p:sp>
        <p:nvSpPr>
          <p:cNvPr id="209" name="Google Shape;209;p2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/>
              <a:t>[lemma="((jedn)|(jed[ie]n)|(dv[aoě])|(troj)|(tř[íi])|(čtve[rř])|(čty[rř])|(pět)|(šest)|(sedm)|(osm[aáeind])|(de[sv][áíaeě]t)|(čtrnáct)|(patnáct)|(pater)|(((pa)|(še)|(deva))des[áa]t)|(sto)).*" &amp; tag="A.*"]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38461"/>
              <a:buFont typeface="Calibri"/>
              <a:buNone/>
            </a:pPr>
            <a:r>
              <a:rPr lang="cs-CZ"/>
              <a:t>zjistíme přegenerováváná lemmata </a:t>
            </a:r>
            <a:r>
              <a:rPr lang="cs-CZ" sz="3177"/>
              <a:t>(náhodná shoda řetězce s číslovkovým řetězcem)</a:t>
            </a:r>
            <a:endParaRPr sz="3177"/>
          </a:p>
        </p:txBody>
      </p:sp>
      <p:pic>
        <p:nvPicPr>
          <p:cNvPr id="215" name="Google Shape;215;p2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829175" y="1600200"/>
            <a:ext cx="3485649" cy="4525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/>
              <a:t>Lze upravit </a:t>
            </a:r>
            <a:r>
              <a:rPr lang="cs-CZ" sz="3033"/>
              <a:t>(vyloučení náhodných shod)</a:t>
            </a:r>
            <a:endParaRPr sz="3033"/>
          </a:p>
        </p:txBody>
      </p:sp>
      <p:sp>
        <p:nvSpPr>
          <p:cNvPr id="221" name="Google Shape;221;p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/>
              <a:t>[lemma="((jedn)|(jed[ie]n)|(dv[aoě])|(troj)|(tř[íi])|(čtve[rř])|(čty[rř])|(pět)|(šest)|(sedm)|(osm[aáeind])|(de[sv][áíaeě]t)|(čtrnáct)|(patnáct)|(pater)|(((pa)|(še)|(deva))des[áa]t)|(sto)).*" &amp; lemma!="((tříd[ií]c)|(třídn)|(tříděn)|(třineck)|(tříšt)|(třísk)|(třísel)|(třímaj)|(tříb[iíe][cn])|(třísovsk)|(tro[upbmflc])|(tro[cš]k)|(trojsk)|(tro[is])).*" &amp; lemma!="((sto[lr]n)|(stočen)|(stockh)|(stoup)|(stopý)|(stomato)|(stopnut)|(sto[ph]ov)|(stopk[ao][vt])|(stop[eé]r)|(stopař)|(stožár)|(stolov)|(stoluj)|(stonkov)|(stodol)|(stoli[čc])|(stolař)|(stonav)|(stoj[aiínk])|(stoi)|(stodsk)|(stochovsk)|(stoneovsk)).*" &amp; lemma!="((dvo[rř])|(jedna[cn])|(jednajíc)|(jedený)|(osmán)|(osma[hžn])|(osmirk)|(pater[nů])).*" &amp; tag="A.*"]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cs-CZ" sz="3200"/>
              <a:t>Lze použít k detekci jednotek nerozpoznaných automatickou morfologickou analýzou</a:t>
            </a:r>
            <a:endParaRPr sz="3200"/>
          </a:p>
        </p:txBody>
      </p:sp>
      <p:sp>
        <p:nvSpPr>
          <p:cNvPr id="227" name="Google Shape;227;p2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/>
              <a:t>[lemma="((jedn)|(jed[ie]n)|(dv[aoě])|(troj)|(tř[íi])|(čtve[rř])|(čty[rř])|(pět)|(šest)|(sedm)|(osm[aáeind])|(de[sv][áíaeě]t)|(čtrnáct)|(patnáct)|(pater)|(((pa)|(še)|(deva))des[áa]t)|(sto)).*(([íáé])|([éí]ho)|([éí]mu)|([éýí]m)|([ýí]ch)|([ýí]m)|([ýí]mi))" &amp; lemma!="((tříd[ií]c)|(třídn)|(tříděn)|(třízen)|(třineck)|(tříšt)|(třísk)|(třísel)|(třímaj)|(tříb[iíe][cn])|(třísovsk)|(tro[upbmflc])|(tro[cš]k)|(trojsk)|(tro[is])).*(([íáé])|([éí]ho)|([éí]mu)|([éýí]m)|([ýí]ch)|([ýí]m)|([ýí]mi))" &amp; lemma!="((sto[lr]n)|(stočen)|(stockh)|(stoup)|(stopý)|(stopn)|(stom)|(stopnut)|(sto[ph]ov)|(stopk[ao][vt])|(stop[eé]r)|(stopař)|(stožár)|(stolov)|(stoluj)|(stonkov)|(stodol)|(stoli[čc])|(stolař)|(stonav)|(stoj[aiínk])|(stoi)|(stodsk)|(stochovsk)|(stoneovsk)).*(([íáé])|([éí]ho)|([éí]mu)|([éýí]m)|([ýí]ch)|([ýí]m)|([ýí]mi))" &amp; lemma!="((dv[oě][rř])|(jedna[cn])|(jednajíc)|(jedený)|(osmán)|(osma[hžn])|(osmirk)|(pater[nů])).*(([íáé])|([éí]ho)|([éí]mu)|([éýí]m)|([ýí]ch)|([ýí]m)|([ýí]mi))" &amp; tag="X.*"]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cs-CZ"/>
              <a:t>Které mohou být/jsou odvozeny od číslovkových základů</a:t>
            </a:r>
            <a:endParaRPr/>
          </a:p>
        </p:txBody>
      </p:sp>
      <p:pic>
        <p:nvPicPr>
          <p:cNvPr id="233" name="Google Shape;233;p2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708544" y="1600200"/>
            <a:ext cx="3726912" cy="4525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/>
              <a:t>Substantiva z číslovek na -iny</a:t>
            </a:r>
            <a:endParaRPr/>
          </a:p>
        </p:txBody>
      </p:sp>
      <p:sp>
        <p:nvSpPr>
          <p:cNvPr id="239" name="Google Shape;239;p2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/>
              <a:t>Homonymie názvů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>
                <a:solidFill>
                  <a:srgbClr val="FF0000"/>
                </a:solidFill>
              </a:rPr>
              <a:t>zlomků</a:t>
            </a:r>
            <a:r>
              <a:rPr lang="cs-CZ"/>
              <a:t> </a:t>
            </a:r>
            <a:r>
              <a:rPr lang="cs-CZ" i="1"/>
              <a:t>.*ina </a:t>
            </a:r>
            <a:r>
              <a:rPr lang="cs-CZ"/>
              <a:t>a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názvů </a:t>
            </a:r>
            <a:r>
              <a:rPr lang="cs-CZ">
                <a:solidFill>
                  <a:srgbClr val="FF0000"/>
                </a:solidFill>
              </a:rPr>
              <a:t>jubileí</a:t>
            </a:r>
            <a:r>
              <a:rPr lang="cs-CZ"/>
              <a:t> </a:t>
            </a:r>
            <a:r>
              <a:rPr lang="cs-CZ" i="1"/>
              <a:t>.*</a:t>
            </a:r>
            <a:r>
              <a:rPr lang="cs-CZ"/>
              <a:t> </a:t>
            </a:r>
            <a:r>
              <a:rPr lang="cs-CZ" i="1"/>
              <a:t>iny</a:t>
            </a:r>
            <a:endParaRPr i="1"/>
          </a:p>
        </p:txBody>
      </p:sp>
      <p:pic>
        <p:nvPicPr>
          <p:cNvPr id="240" name="Google Shape;240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16016" y="1124744"/>
            <a:ext cx="5924550" cy="7219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/>
              <a:t>.*iny (lemma je nom. pl.)</a:t>
            </a:r>
            <a:endParaRPr/>
          </a:p>
        </p:txBody>
      </p:sp>
      <p:sp>
        <p:nvSpPr>
          <p:cNvPr id="246" name="Google Shape;246;p2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/>
              <a:t>[lc="((deset)|(((jeden)|(dva)|(tři)|(čtr)|(pat)|(šest)|(sedm)|(osm)|(devate))(náct))|(((dva)|(tři)|(čtyři))(c[áe]t))|(((pa)|(še)|(sedm)|(osm)|(deva))(desát))|(set))iny" &amp; tag="N.*"]</a:t>
            </a: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/>
              <a:t>pouze</a:t>
            </a:r>
            <a:endParaRPr/>
          </a:p>
        </p:txBody>
      </p:sp>
      <p:pic>
        <p:nvPicPr>
          <p:cNvPr id="252" name="Google Shape;252;p2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343150" y="2167731"/>
            <a:ext cx="4457700" cy="339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/>
              <a:t>Bez lemmatizace a tagování</a:t>
            </a:r>
            <a:endParaRPr/>
          </a:p>
        </p:txBody>
      </p:sp>
      <p:sp>
        <p:nvSpPr>
          <p:cNvPr id="258" name="Google Shape;258;p2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/>
              <a:t>[lc="(((deset)|(((jeden)|(dva)|(tři)|(čtr)|(pat)|(šest)|(sedm)|(osm)|(devate))(náct))|(((dva)|(tři)|(čtyři))(c[áe]t))|(((pa)|(še)|(sedm)|(osm)|(deva))(desát))|(set))in)|(((deset)|(((jeden)|(dva)|(tři)|(čtr)|(pat)|(šest)|(sedm)|(osm)|(devate))(náct))|(((dva)|(tři)|(čtyři))(c[áe]t))|(((pa)|(še)|(sedm)|(osm)|(deva))(desát))|(set))in((y)|(ám)|(ách)|(ami)))"]</a:t>
            </a: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/>
              <a:t>číslovkový vzor</a:t>
            </a:r>
            <a:endParaRPr/>
          </a:p>
        </p:txBody>
      </p:sp>
      <p:sp>
        <p:nvSpPr>
          <p:cNvPr id="97" name="Google Shape;97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/>
              <a:t>+pades</a:t>
            </a:r>
            <a:endParaRPr/>
          </a:p>
          <a:p>
            <a:pPr marL="342900" lvl="0" indent="-342900" algn="l" rtl="0"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/>
              <a:t>  &lt;át,A&gt; 4A,4A1,6KRAT</a:t>
            </a:r>
            <a:endParaRPr/>
          </a:p>
          <a:p>
            <a:pPr marL="342900" lvl="0" indent="-342900" algn="l" rtl="0"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/>
              <a:t>  &lt;át,B&gt; PRT1,PRT2</a:t>
            </a:r>
            <a:endParaRPr/>
          </a:p>
          <a:p>
            <a:pPr marL="342900" lvl="0" indent="-342900" algn="l" rtl="0"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/>
              <a:t>  &lt;ater,C&gt; PRT1,VT</a:t>
            </a:r>
            <a:endParaRPr/>
          </a:p>
          <a:p>
            <a:pPr marL="342900" lvl="0" indent="-342900" algn="l" rtl="0"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/>
              <a:t>  &lt;ateř,C&gt; PRT2</a:t>
            </a:r>
            <a:endParaRPr/>
          </a:p>
          <a:p>
            <a:pPr marL="342900" lvl="0" indent="-342900" algn="l" rtl="0"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/>
              <a:t>  &lt;atero,C&gt; 6NASOB</a:t>
            </a:r>
            <a:endParaRPr/>
          </a:p>
          <a:p>
            <a:pPr marL="342900" lvl="0" indent="-342900" algn="l" rtl="0"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/>
              <a:t>  &lt;átk,K&gt; V7</a:t>
            </a:r>
            <a:endParaRPr/>
          </a:p>
          <a:p>
            <a:pPr marL="342900" lvl="0" indent="-342900" algn="l" rtl="0"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/>
              <a:t>  &lt;átek,K&gt; V78X</a:t>
            </a:r>
            <a:endParaRPr/>
          </a:p>
          <a:p>
            <a:pPr marL="342900" lvl="0" indent="-342900" algn="l" rtl="0"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/>
              <a:t>  &lt;átc,K&gt; V7A</a:t>
            </a:r>
            <a:endParaRPr/>
          </a:p>
          <a:p>
            <a:pPr marL="342900" lvl="0" indent="-342900" algn="l" rtl="0"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/>
              <a:t>  &lt;átin,L&gt; V7,V7B,V78X</a:t>
            </a:r>
            <a:endParaRPr/>
          </a:p>
          <a:p>
            <a:pPr marL="342900" lvl="0" indent="-342900" algn="l" rtl="0"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/>
              <a:t>  &lt;átic,N&gt; V8,V8A,V78X</a:t>
            </a:r>
            <a:endParaRPr/>
          </a:p>
          <a:p>
            <a:pPr marL="342900" lvl="0" indent="-185420" algn="l" rtl="0"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7857"/>
              <a:buFont typeface="Calibri"/>
              <a:buNone/>
            </a:pPr>
            <a:r>
              <a:rPr lang="cs-CZ"/>
              <a:t>Lemmata a POS </a:t>
            </a:r>
            <a:r>
              <a:rPr lang="cs-CZ" sz="3733"/>
              <a:t>(zlomek - číslovka/</a:t>
            </a:r>
            <a:r>
              <a:rPr lang="cs-CZ" sz="3733">
                <a:solidFill>
                  <a:srgbClr val="FF0000"/>
                </a:solidFill>
              </a:rPr>
              <a:t>C</a:t>
            </a:r>
            <a:r>
              <a:rPr lang="cs-CZ" sz="3733"/>
              <a:t>, jubileum - substantivum/</a:t>
            </a:r>
            <a:r>
              <a:rPr lang="cs-CZ" sz="3733">
                <a:solidFill>
                  <a:srgbClr val="FF0000"/>
                </a:solidFill>
              </a:rPr>
              <a:t>N</a:t>
            </a:r>
            <a:r>
              <a:rPr lang="cs-CZ" sz="3733"/>
              <a:t> </a:t>
            </a:r>
            <a:r>
              <a:rPr lang="cs-CZ" sz="3733">
                <a:solidFill>
                  <a:srgbClr val="FF9900"/>
                </a:solidFill>
              </a:rPr>
              <a:t>DESAMBIGUACE</a:t>
            </a:r>
            <a:r>
              <a:rPr lang="cs-CZ" sz="3733"/>
              <a:t>)</a:t>
            </a:r>
            <a:endParaRPr sz="3733"/>
          </a:p>
        </p:txBody>
      </p:sp>
      <p:pic>
        <p:nvPicPr>
          <p:cNvPr id="264" name="Google Shape;264;p3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093044" y="1600200"/>
            <a:ext cx="2957912" cy="4525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/>
              <a:t>šestnáctiny </a:t>
            </a:r>
            <a:r>
              <a:rPr lang="cs-CZ" sz="2400"/>
              <a:t>(patrně je problém ve slovníku nikoli v desambiguaci)</a:t>
            </a:r>
            <a:endParaRPr sz="2400"/>
          </a:p>
        </p:txBody>
      </p:sp>
      <p:pic>
        <p:nvPicPr>
          <p:cNvPr id="270" name="Google Shape;270;p3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2445574"/>
            <a:ext cx="8229600" cy="28352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/>
              <a:t>Desambiguace (-1,-1:pos=C )</a:t>
            </a:r>
            <a:endParaRPr/>
          </a:p>
        </p:txBody>
      </p:sp>
      <p:pic>
        <p:nvPicPr>
          <p:cNvPr id="276" name="Google Shape;276;p3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2216714"/>
            <a:ext cx="8229600" cy="32929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3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/>
              <a:t>Desambiguace (-1,-1:pos!=C )</a:t>
            </a:r>
            <a:endParaRPr/>
          </a:p>
        </p:txBody>
      </p:sp>
      <p:pic>
        <p:nvPicPr>
          <p:cNvPr id="282" name="Google Shape;282;p3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2542881"/>
            <a:ext cx="8229600" cy="264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/>
              <a:t>Chyby v desambiguaci [CN]</a:t>
            </a:r>
            <a:endParaRPr/>
          </a:p>
        </p:txBody>
      </p:sp>
      <p:pic>
        <p:nvPicPr>
          <p:cNvPr id="288" name="Google Shape;288;p3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2559482"/>
            <a:ext cx="8229600" cy="26073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3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cs-CZ"/>
              <a:t>dvanáctiny (</a:t>
            </a:r>
            <a:r>
              <a:rPr lang="cs-CZ">
                <a:solidFill>
                  <a:srgbClr val="FF0000"/>
                </a:solidFill>
              </a:rPr>
              <a:t>která jubilea se slaví a o kterých se píše?</a:t>
            </a:r>
            <a:r>
              <a:rPr lang="cs-CZ"/>
              <a:t>)</a:t>
            </a:r>
            <a:endParaRPr/>
          </a:p>
        </p:txBody>
      </p:sp>
      <p:pic>
        <p:nvPicPr>
          <p:cNvPr id="294" name="Google Shape;294;p3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2637082"/>
            <a:ext cx="8229600" cy="24521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/>
              <a:t>Kolokace (MI-score)</a:t>
            </a:r>
            <a:endParaRPr/>
          </a:p>
        </p:txBody>
      </p:sp>
      <p:sp>
        <p:nvSpPr>
          <p:cNvPr id="300" name="Google Shape;300;p3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pic>
        <p:nvPicPr>
          <p:cNvPr id="301" name="Google Shape;301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1560" y="1417638"/>
            <a:ext cx="4141266" cy="52911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3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/>
              <a:t>Úkol na příště ()</a:t>
            </a:r>
            <a:endParaRPr/>
          </a:p>
        </p:txBody>
      </p:sp>
      <p:sp>
        <p:nvSpPr>
          <p:cNvPr id="307" name="Google Shape;307;p3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/>
              <a:t>Kompozita s prvním členem číslovkovým tvoří adjektivní deriváty označující vztah k časovému údaji /roční, měsíční, denní, …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/>
              <a:t>Které číslovkové základy se pojí s více než jedním adjektivem s časovým významem?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/>
              <a:t>(Použijte nástroj Morfio.)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/>
              <a:t>Značkování SD číslovka</a:t>
            </a:r>
            <a:endParaRPr/>
          </a:p>
        </p:txBody>
      </p:sp>
      <p:pic>
        <p:nvPicPr>
          <p:cNvPr id="103" name="Google Shape;103;p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438930" y="1600200"/>
            <a:ext cx="4266139" cy="4525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cs-CZ"/>
              <a:t>V korpusu sn2020 je nové členění číslovek</a:t>
            </a:r>
            <a:endParaRPr/>
          </a:p>
        </p:txBody>
      </p:sp>
      <p:pic>
        <p:nvPicPr>
          <p:cNvPr id="109" name="Google Shape;109;p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169341" y="1600200"/>
            <a:ext cx="6805318" cy="4525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/>
              <a:t>Slova s možnou číselnou platností</a:t>
            </a:r>
            <a:endParaRPr/>
          </a:p>
        </p:txBody>
      </p:sp>
      <p:sp>
        <p:nvSpPr>
          <p:cNvPr id="115" name="Google Shape;11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/>
              <a:t>MČ 2 s. 101n. tab. na s. 113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/>
              <a:t>Číslovky velikostní: adjektiva na </a:t>
            </a:r>
            <a:r>
              <a:rPr lang="cs-CZ" i="1">
                <a:solidFill>
                  <a:srgbClr val="00FF00"/>
                </a:solidFill>
              </a:rPr>
              <a:t>–ový</a:t>
            </a:r>
            <a:r>
              <a:rPr lang="cs-CZ" i="1"/>
              <a:t> (</a:t>
            </a:r>
            <a:r>
              <a:rPr lang="cs-CZ" i="1">
                <a:solidFill>
                  <a:srgbClr val="FF0000"/>
                </a:solidFill>
              </a:rPr>
              <a:t>tisícový</a:t>
            </a:r>
            <a:r>
              <a:rPr lang="cs-CZ" i="1"/>
              <a:t>)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/>
              <a:t>Číslovky skupinové: substantiva na </a:t>
            </a:r>
            <a:r>
              <a:rPr lang="cs-CZ" i="1">
                <a:solidFill>
                  <a:srgbClr val="00FF00"/>
                </a:solidFill>
              </a:rPr>
              <a:t>–ice, -ka</a:t>
            </a:r>
            <a:r>
              <a:rPr lang="cs-CZ" i="1"/>
              <a:t> (</a:t>
            </a:r>
            <a:r>
              <a:rPr lang="cs-CZ" i="1">
                <a:solidFill>
                  <a:srgbClr val="FF0000"/>
                </a:solidFill>
              </a:rPr>
              <a:t>rojicet, čtyřka</a:t>
            </a:r>
            <a:r>
              <a:rPr lang="cs-CZ" i="1"/>
              <a:t>)</a:t>
            </a: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i="1"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/>
              <a:t>Značkování v korpusu</a:t>
            </a:r>
            <a:endParaRPr/>
          </a:p>
        </p:txBody>
      </p:sp>
      <p:sp>
        <p:nvSpPr>
          <p:cNvPr id="121" name="Google Shape;121;p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/>
              <a:t>.*ový</a:t>
            </a: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pic>
        <p:nvPicPr>
          <p:cNvPr id="122" name="Google Shape;122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00263" y="2638425"/>
            <a:ext cx="4943475" cy="1581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cs-CZ"/>
              <a:t>Jak vypadají a jak jsou značkována adjektiva s číselným významem</a:t>
            </a:r>
            <a:endParaRPr/>
          </a:p>
        </p:txBody>
      </p:sp>
      <p:sp>
        <p:nvSpPr>
          <p:cNvPr id="128" name="Google Shape;128;p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/>
              <a:t>dvojkový, trojkový, …</a:t>
            </a: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pic>
        <p:nvPicPr>
          <p:cNvPr id="129" name="Google Shape;129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612576" y="2204864"/>
            <a:ext cx="11496675" cy="138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/>
              <a:t>Jak formulovat složitější dotaz </a:t>
            </a:r>
            <a:endParaRPr/>
          </a:p>
        </p:txBody>
      </p:sp>
      <p:sp>
        <p:nvSpPr>
          <p:cNvPr id="135" name="Google Shape;135;p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b="1"/>
              <a:t>[lemma="(jed((not)|(nič)|(enáct))k)ový"]</a:t>
            </a:r>
            <a:endParaRPr b="1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pic>
        <p:nvPicPr>
          <p:cNvPr id="136" name="Google Shape;136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62150" y="2633663"/>
            <a:ext cx="5219700" cy="1590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2065</Words>
  <Application>Microsoft Office PowerPoint</Application>
  <PresentationFormat>Předvádění na obrazovce (4:3)</PresentationFormat>
  <Paragraphs>96</Paragraphs>
  <Slides>37</Slides>
  <Notes>37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37</vt:i4>
      </vt:variant>
    </vt:vector>
  </HeadingPairs>
  <TitlesOfParts>
    <vt:vector size="40" baseType="lpstr">
      <vt:lpstr>Arial</vt:lpstr>
      <vt:lpstr>Calibri</vt:lpstr>
      <vt:lpstr>Motiv systému Office</vt:lpstr>
      <vt:lpstr>Deriváty od číslovek určitých </vt:lpstr>
      <vt:lpstr>Slovnědruhová povaha číslovek</vt:lpstr>
      <vt:lpstr>číslovkový vzor</vt:lpstr>
      <vt:lpstr>Značkování SD číslovka</vt:lpstr>
      <vt:lpstr>V korpusu sn2020 je nové členění číslovek</vt:lpstr>
      <vt:lpstr>Slova s možnou číselnou platností</vt:lpstr>
      <vt:lpstr>Značkování v korpusu</vt:lpstr>
      <vt:lpstr>Jak vypadají a jak jsou značkována adjektiva s číselným významem</vt:lpstr>
      <vt:lpstr>Jak formulovat složitější dotaz </vt:lpstr>
      <vt:lpstr>Podobně (na hnízdo derivátů jména každého čísla od 1 -10 / ?0)</vt:lpstr>
      <vt:lpstr>Ještě složitější dotaz - lze spojit do jednoho dotazu</vt:lpstr>
      <vt:lpstr>A všechno dohromady (s 0 a substantivními číslovkami - sto, tisíc, milion, …)</vt:lpstr>
      <vt:lpstr>Seznam lemat a značek (synv4)</vt:lpstr>
      <vt:lpstr>Nerozpoznáno automatickou analýzou</vt:lpstr>
      <vt:lpstr>rozšíříme (lemma nerozpoznaného tvaru je tvar sám, takže nahradíme koncovku ý reg. výrazem .*)</vt:lpstr>
      <vt:lpstr>Zpřesníme (značka A - adjektiva, značka X - nerozpoznaná slova)</vt:lpstr>
      <vt:lpstr>Více tvarů</vt:lpstr>
      <vt:lpstr>zpřesníme (přidáním reg. výr. .* na začátek vyhledáme potenciální kompozita)</vt:lpstr>
      <vt:lpstr>výsledky</vt:lpstr>
      <vt:lpstr>nerozpoznáno</vt:lpstr>
      <vt:lpstr>Vyhledávání adjektivních derivátů a kompozit s prvním členem číslovkovým </vt:lpstr>
      <vt:lpstr>zjistíme přegenerováváná lemmata (náhodná shoda řetězce s číslovkovým řetězcem)</vt:lpstr>
      <vt:lpstr>Lze upravit (vyloučení náhodných shod)</vt:lpstr>
      <vt:lpstr>Lze použít k detekci jednotek nerozpoznaných automatickou morfologickou analýzou</vt:lpstr>
      <vt:lpstr>Které mohou být/jsou odvozeny od číslovkových základů</vt:lpstr>
      <vt:lpstr>Substantiva z číslovek na -iny</vt:lpstr>
      <vt:lpstr>.*iny (lemma je nom. pl.)</vt:lpstr>
      <vt:lpstr>pouze</vt:lpstr>
      <vt:lpstr>Bez lemmatizace a tagování</vt:lpstr>
      <vt:lpstr>Lemmata a POS (zlomek - číslovka/C, jubileum - substantivum/N DESAMBIGUACE)</vt:lpstr>
      <vt:lpstr>šestnáctiny (patrně je problém ve slovníku nikoli v desambiguaci)</vt:lpstr>
      <vt:lpstr>Desambiguace (-1,-1:pos=C )</vt:lpstr>
      <vt:lpstr>Desambiguace (-1,-1:pos!=C )</vt:lpstr>
      <vt:lpstr>Chyby v desambiguaci [CN]</vt:lpstr>
      <vt:lpstr>dvanáctiny (která jubilea se slaví a o kterých se píše?)</vt:lpstr>
      <vt:lpstr>Kolokace (MI-score)</vt:lpstr>
      <vt:lpstr>Úkol na příště ()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Deriváty od číslovek určitých </dc:title>
  <dc:creator>Klára Osolsobě</dc:creator>
  <cp:lastModifiedBy>Klára Osolsobě</cp:lastModifiedBy>
  <cp:revision>1</cp:revision>
  <dcterms:created xsi:type="dcterms:W3CDTF">2016-11-08T09:35:26Z</dcterms:created>
  <dcterms:modified xsi:type="dcterms:W3CDTF">2023-10-23T09:19:13Z</dcterms:modified>
</cp:coreProperties>
</file>