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2" r:id="rId4"/>
    <p:sldId id="270" r:id="rId5"/>
    <p:sldId id="271" r:id="rId6"/>
    <p:sldId id="272" r:id="rId7"/>
    <p:sldId id="274" r:id="rId8"/>
    <p:sldId id="273" r:id="rId9"/>
    <p:sldId id="275" r:id="rId10"/>
    <p:sldId id="276" r:id="rId11"/>
    <p:sldId id="277" r:id="rId12"/>
    <p:sldId id="263" r:id="rId13"/>
    <p:sldId id="264" r:id="rId14"/>
    <p:sldId id="265" r:id="rId15"/>
    <p:sldId id="266" r:id="rId16"/>
    <p:sldId id="257" r:id="rId17"/>
    <p:sldId id="267" r:id="rId18"/>
    <p:sldId id="268" r:id="rId19"/>
    <p:sldId id="25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A1333-ACAA-4071-8DAB-B0773AA05F36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B916C-1DCC-489E-99F2-F1BD18C763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iko.ujc.cas.cz/" TargetMode="External"/><Relationship Id="rId2" Type="http://schemas.openxmlformats.org/officeDocument/2006/relationships/hyperlink" Target="http://ujc.ca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exonomy.eu/" TargetMode="External"/><Relationship Id="rId5" Type="http://schemas.openxmlformats.org/officeDocument/2006/relationships/hyperlink" Target="http://deb.fi.muni.cz/" TargetMode="External"/><Relationship Id="rId4" Type="http://schemas.openxmlformats.org/officeDocument/2006/relationships/hyperlink" Target="https://lexiko.ujc.cas.cz/heslar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Počítačová lexikografie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PLIN059</a:t>
            </a:r>
          </a:p>
          <a:p>
            <a:r>
              <a:rPr lang="cs-CZ" dirty="0"/>
              <a:t>Mgr. Dana Hlaváčková, Ph.D.</a:t>
            </a:r>
          </a:p>
          <a:p>
            <a:r>
              <a:rPr lang="cs-CZ" dirty="0"/>
              <a:t>Mgr. Jakub Machura,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Klasická lexikografie – tvorba slovníků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1891 – Česká akademie věd a umění</a:t>
            </a:r>
          </a:p>
          <a:p>
            <a:r>
              <a:rPr lang="cs-CZ" sz="2800" dirty="0"/>
              <a:t>1911 – </a:t>
            </a:r>
            <a:r>
              <a:rPr lang="cs-CZ" sz="2800" b="1" dirty="0"/>
              <a:t>Kancelář slovníku jazyka českého</a:t>
            </a:r>
          </a:p>
          <a:p>
            <a:r>
              <a:rPr lang="cs-CZ" sz="2800" dirty="0"/>
              <a:t>započal sběr slovníkového materiálu </a:t>
            </a:r>
          </a:p>
          <a:p>
            <a:pPr lvl="1"/>
            <a:r>
              <a:rPr lang="cs-CZ" sz="2400" dirty="0"/>
              <a:t>excerpční lístky (próza, poezie, odborná literatura, publicistika)</a:t>
            </a:r>
          </a:p>
          <a:p>
            <a:pPr lvl="1"/>
            <a:r>
              <a:rPr lang="cs-CZ" sz="2400" dirty="0"/>
              <a:t>z textů od r. 1770</a:t>
            </a:r>
          </a:p>
          <a:p>
            <a:pPr lvl="1"/>
            <a:r>
              <a:rPr lang="cs-CZ" sz="2400" b="1" dirty="0"/>
              <a:t>Lístkový lexikální archiv</a:t>
            </a:r>
          </a:p>
          <a:p>
            <a:pPr lvl="1"/>
            <a:r>
              <a:rPr lang="cs-CZ" sz="2400" dirty="0"/>
              <a:t>1911–1991 </a:t>
            </a:r>
            <a:r>
              <a:rPr lang="cs-CZ" sz="2400" b="1" dirty="0"/>
              <a:t>8 696 850 </a:t>
            </a:r>
            <a:r>
              <a:rPr lang="cs-CZ" sz="2400" dirty="0"/>
              <a:t>excerpt</a:t>
            </a:r>
          </a:p>
          <a:p>
            <a:pPr lvl="1"/>
            <a:r>
              <a:rPr lang="cs-CZ" sz="2400" dirty="0"/>
              <a:t>v 2007 dokončeno skenování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kartotéka https://psjc.ujc.cas.cz/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230" y="4365104"/>
            <a:ext cx="2715365" cy="186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343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Slovníky –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encyklopedické a jazykové</a:t>
            </a:r>
          </a:p>
          <a:p>
            <a:r>
              <a:rPr lang="cs-CZ" dirty="0"/>
              <a:t>výkladové a překladové</a:t>
            </a:r>
          </a:p>
          <a:p>
            <a:r>
              <a:rPr lang="cs-CZ" dirty="0"/>
              <a:t>diachronní a synchronní</a:t>
            </a:r>
          </a:p>
          <a:p>
            <a:r>
              <a:rPr lang="cs-CZ" dirty="0"/>
              <a:t>preskriptivní/normativní a deskriptivní</a:t>
            </a:r>
          </a:p>
          <a:p>
            <a:r>
              <a:rPr lang="cs-CZ" dirty="0"/>
              <a:t>retrográdní</a:t>
            </a:r>
          </a:p>
          <a:p>
            <a:r>
              <a:rPr lang="cs-CZ" dirty="0"/>
              <a:t>frekvenční</a:t>
            </a:r>
          </a:p>
          <a:p>
            <a:r>
              <a:rPr lang="cs-CZ" dirty="0"/>
              <a:t>tezaury</a:t>
            </a:r>
          </a:p>
          <a:p>
            <a:r>
              <a:rPr lang="cs-CZ" dirty="0"/>
              <a:t>nářeční, frazeologické</a:t>
            </a:r>
          </a:p>
        </p:txBody>
      </p:sp>
    </p:spTree>
    <p:extLst>
      <p:ext uri="{BB962C8B-B14F-4D97-AF65-F5344CB8AC3E}">
        <p14:creationId xmlns:p14="http://schemas.microsoft.com/office/powerpoint/2010/main" val="2397924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Klasická lexikografie – tvorba slovníků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1935–1957 </a:t>
            </a:r>
            <a:r>
              <a:rPr lang="cs-CZ" i="1" dirty="0"/>
              <a:t>Příruční slovník jazyka českého (PSJČ)</a:t>
            </a:r>
          </a:p>
          <a:p>
            <a:pPr lvl="1"/>
            <a:r>
              <a:rPr lang="cs-CZ" dirty="0"/>
              <a:t>v té době je k dispozici již 5 500 000 lístků</a:t>
            </a:r>
          </a:p>
          <a:p>
            <a:pPr lvl="1"/>
            <a:r>
              <a:rPr lang="cs-CZ" dirty="0"/>
              <a:t>9 svazků,  250 000 hesel</a:t>
            </a:r>
          </a:p>
          <a:p>
            <a:r>
              <a:rPr lang="cs-CZ" dirty="0"/>
              <a:t>1946 založen </a:t>
            </a:r>
            <a:r>
              <a:rPr lang="cs-CZ" b="1" dirty="0"/>
              <a:t>Ústav pro jazyk český</a:t>
            </a:r>
          </a:p>
          <a:p>
            <a:r>
              <a:rPr lang="cs-CZ" dirty="0"/>
              <a:t>1958–1970 </a:t>
            </a:r>
            <a:r>
              <a:rPr lang="cs-CZ" i="1" dirty="0"/>
              <a:t>Slovník spisovného jazyka českého (SSJČ) </a:t>
            </a:r>
            <a:endParaRPr lang="cs-CZ" dirty="0"/>
          </a:p>
          <a:p>
            <a:pPr lvl="1"/>
            <a:r>
              <a:rPr lang="cs-CZ" dirty="0"/>
              <a:t>4 svazky, přes 190 000 hesel</a:t>
            </a:r>
          </a:p>
          <a:p>
            <a:pPr lvl="1"/>
            <a:r>
              <a:rPr lang="cs-CZ" dirty="0"/>
              <a:t>v r. 1989 v 8 svazcích</a:t>
            </a:r>
          </a:p>
          <a:p>
            <a:r>
              <a:rPr lang="cs-CZ" dirty="0"/>
              <a:t>1978</a:t>
            </a:r>
            <a:r>
              <a:rPr lang="cs-CZ" i="1" dirty="0"/>
              <a:t> Slovník spisovné češtiny pro školu a veřejnost (SSČ) </a:t>
            </a:r>
            <a:r>
              <a:rPr lang="cs-CZ" dirty="0"/>
              <a:t>– kodifikační </a:t>
            </a:r>
          </a:p>
          <a:p>
            <a:pPr lvl="1"/>
            <a:r>
              <a:rPr lang="cs-CZ" dirty="0" err="1"/>
              <a:t>téměr</a:t>
            </a:r>
            <a:r>
              <a:rPr lang="cs-CZ" dirty="0"/>
              <a:t> 50 000 slov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98833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Klasická lexikografie – tvorba slovníků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excerpta – výběr heslových slov, uvádění příkladů použití (často beletrie)</a:t>
            </a:r>
          </a:p>
          <a:p>
            <a:r>
              <a:rPr lang="cs-CZ" sz="2800" dirty="0"/>
              <a:t>psaní slovníku podle abecedy různými autory (nevyváženost)</a:t>
            </a:r>
          </a:p>
          <a:p>
            <a:r>
              <a:rPr lang="cs-CZ" sz="2800" dirty="0"/>
              <a:t>slovníky pouze v tištěné podobě v několika vydáních</a:t>
            </a:r>
          </a:p>
          <a:p>
            <a:r>
              <a:rPr lang="cs-CZ" sz="2800" dirty="0"/>
              <a:t>až SSČ vzniká v elektronické podobě</a:t>
            </a:r>
          </a:p>
          <a:p>
            <a:r>
              <a:rPr lang="cs-CZ" sz="2800" dirty="0"/>
              <a:t>struktura slovníkového hesla je často nekonzistentní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9280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Slovníkové heslo SSČ (1978)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zámek</a:t>
            </a:r>
            <a:r>
              <a:rPr lang="cs-CZ" baseline="30000" dirty="0">
                <a:highlight>
                  <a:srgbClr val="FFFF00"/>
                </a:highlight>
              </a:rPr>
              <a:t>1</a:t>
            </a:r>
            <a:r>
              <a:rPr lang="cs-CZ" dirty="0"/>
              <a:t>, </a:t>
            </a:r>
            <a:r>
              <a:rPr lang="cs-CZ" dirty="0">
                <a:highlight>
                  <a:srgbClr val="00FF00"/>
                </a:highlight>
              </a:rPr>
              <a:t>-</a:t>
            </a:r>
            <a:r>
              <a:rPr lang="cs-CZ" dirty="0" err="1">
                <a:highlight>
                  <a:srgbClr val="00FF00"/>
                </a:highlight>
              </a:rPr>
              <a:t>mku</a:t>
            </a:r>
            <a:r>
              <a:rPr lang="cs-CZ" dirty="0">
                <a:highlight>
                  <a:srgbClr val="00FF00"/>
                </a:highlight>
              </a:rPr>
              <a:t>  m </a:t>
            </a:r>
            <a:r>
              <a:rPr lang="cs-CZ" b="1" dirty="0">
                <a:highlight>
                  <a:srgbClr val="00FFFF"/>
                </a:highlight>
              </a:rPr>
              <a:t>1</a:t>
            </a:r>
            <a:r>
              <a:rPr lang="cs-CZ" dirty="0">
                <a:highlight>
                  <a:srgbClr val="00FFFF"/>
                </a:highlight>
              </a:rPr>
              <a:t>. </a:t>
            </a:r>
            <a:r>
              <a:rPr lang="cs-CZ" i="1" dirty="0">
                <a:highlight>
                  <a:srgbClr val="00FFFF"/>
                </a:highlight>
              </a:rPr>
              <a:t>zařízení (ovládané klíčem) umožňující něco zamknout, zavřít</a:t>
            </a:r>
            <a:r>
              <a:rPr lang="cs-CZ" dirty="0"/>
              <a:t>: </a:t>
            </a:r>
            <a:r>
              <a:rPr lang="cs-CZ" dirty="0">
                <a:highlight>
                  <a:srgbClr val="FF00FF"/>
                </a:highlight>
              </a:rPr>
              <a:t>z. na  dveřích; patentní, visací, dozický z.; zavřít na z. </a:t>
            </a:r>
            <a:r>
              <a:rPr lang="cs-CZ" dirty="0"/>
              <a:t>♦ </a:t>
            </a:r>
            <a:r>
              <a:rPr lang="cs-CZ" dirty="0">
                <a:highlight>
                  <a:srgbClr val="C0C0C0"/>
                </a:highlight>
              </a:rPr>
              <a:t>(zavřít, být zavřen) na tři z-y, na pět, devět, desatero z-ů </a:t>
            </a:r>
            <a:r>
              <a:rPr lang="cs-CZ" i="1" dirty="0">
                <a:highlight>
                  <a:srgbClr val="C0C0C0"/>
                </a:highlight>
              </a:rPr>
              <a:t>důkladně, nedobytně</a:t>
            </a:r>
            <a:r>
              <a:rPr lang="cs-CZ" dirty="0">
                <a:highlight>
                  <a:srgbClr val="C0C0C0"/>
                </a:highlight>
              </a:rPr>
              <a:t> </a:t>
            </a:r>
            <a:r>
              <a:rPr lang="cs-CZ" b="1" dirty="0">
                <a:highlight>
                  <a:srgbClr val="00FFFF"/>
                </a:highlight>
              </a:rPr>
              <a:t>2</a:t>
            </a:r>
            <a:r>
              <a:rPr lang="cs-CZ" dirty="0">
                <a:highlight>
                  <a:srgbClr val="00FFFF"/>
                </a:highlight>
              </a:rPr>
              <a:t>. </a:t>
            </a:r>
            <a:r>
              <a:rPr lang="cs-CZ" i="1" dirty="0">
                <a:highlight>
                  <a:srgbClr val="00FFFF"/>
                </a:highlight>
              </a:rPr>
              <a:t>jiné zařízení sloužící k uzavření, upevnění, spojení ap</a:t>
            </a:r>
            <a:r>
              <a:rPr lang="cs-CZ" dirty="0">
                <a:highlight>
                  <a:srgbClr val="00FFFF"/>
                </a:highlight>
              </a:rPr>
              <a:t>.: </a:t>
            </a:r>
            <a:r>
              <a:rPr lang="cs-CZ" dirty="0">
                <a:highlight>
                  <a:srgbClr val="FF00FF"/>
                </a:highlight>
              </a:rPr>
              <a:t>z. lovecké pušky;</a:t>
            </a:r>
            <a:r>
              <a:rPr lang="cs-CZ" b="1" dirty="0"/>
              <a:t> </a:t>
            </a:r>
            <a:r>
              <a:rPr lang="cs-CZ" b="1" dirty="0">
                <a:highlight>
                  <a:srgbClr val="808080"/>
                </a:highlight>
              </a:rPr>
              <a:t>zámkový</a:t>
            </a:r>
            <a:r>
              <a:rPr lang="cs-CZ" dirty="0">
                <a:highlight>
                  <a:srgbClr val="808080"/>
                </a:highlight>
              </a:rPr>
              <a:t> příd.: z-é pero</a:t>
            </a:r>
            <a:r>
              <a:rPr lang="cs-CZ" dirty="0"/>
              <a:t>; </a:t>
            </a:r>
            <a:r>
              <a:rPr lang="cs-CZ" b="1" dirty="0">
                <a:highlight>
                  <a:srgbClr val="808000"/>
                </a:highlight>
              </a:rPr>
              <a:t>zámeček</a:t>
            </a:r>
            <a:r>
              <a:rPr lang="cs-CZ" baseline="30000" dirty="0">
                <a:highlight>
                  <a:srgbClr val="808000"/>
                </a:highlight>
              </a:rPr>
              <a:t>1</a:t>
            </a:r>
            <a:r>
              <a:rPr lang="cs-CZ" dirty="0">
                <a:highlight>
                  <a:srgbClr val="808000"/>
                </a:highlight>
              </a:rPr>
              <a:t>, -</a:t>
            </a:r>
            <a:r>
              <a:rPr lang="cs-CZ" dirty="0" err="1">
                <a:highlight>
                  <a:srgbClr val="808000"/>
                </a:highlight>
              </a:rPr>
              <a:t>čku</a:t>
            </a:r>
            <a:r>
              <a:rPr lang="cs-CZ" dirty="0">
                <a:highlight>
                  <a:srgbClr val="808000"/>
                </a:highlight>
              </a:rPr>
              <a:t> m zdrob.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/>
              <a:t>zámek</a:t>
            </a:r>
            <a:r>
              <a:rPr lang="cs-CZ" baseline="30000" dirty="0"/>
              <a:t>2</a:t>
            </a:r>
            <a:r>
              <a:rPr lang="cs-CZ" dirty="0"/>
              <a:t>, -</a:t>
            </a:r>
            <a:r>
              <a:rPr lang="cs-CZ" dirty="0" err="1"/>
              <a:t>mku</a:t>
            </a:r>
            <a:r>
              <a:rPr lang="cs-CZ" dirty="0"/>
              <a:t> m </a:t>
            </a:r>
            <a:r>
              <a:rPr lang="cs-CZ" i="1" dirty="0"/>
              <a:t>rozlehlá výstavná budova, někdejší šlechtické sídlo</a:t>
            </a:r>
            <a:r>
              <a:rPr lang="cs-CZ" dirty="0"/>
              <a:t>: renesanční z.; z. Hluboká ♦ (stavět si) vzdušné, větrné z-y </a:t>
            </a:r>
            <a:r>
              <a:rPr lang="cs-CZ" i="1" dirty="0"/>
              <a:t>(dělat si) plané naděje</a:t>
            </a:r>
            <a:r>
              <a:rPr lang="cs-CZ" dirty="0"/>
              <a:t>; </a:t>
            </a:r>
            <a:r>
              <a:rPr lang="cs-CZ" b="1" dirty="0"/>
              <a:t>zámecký</a:t>
            </a:r>
            <a:r>
              <a:rPr lang="cs-CZ" dirty="0"/>
              <a:t> příd.: z-á věž; z. park; bývalí z-</a:t>
            </a:r>
            <a:r>
              <a:rPr lang="cs-CZ" dirty="0" err="1"/>
              <a:t>čtí</a:t>
            </a:r>
            <a:r>
              <a:rPr lang="cs-CZ" dirty="0"/>
              <a:t> páni; </a:t>
            </a:r>
            <a:r>
              <a:rPr lang="cs-CZ" b="1" dirty="0"/>
              <a:t>zámeček</a:t>
            </a:r>
            <a:r>
              <a:rPr lang="cs-CZ" baseline="30000" dirty="0"/>
              <a:t>2</a:t>
            </a:r>
            <a:r>
              <a:rPr lang="cs-CZ" dirty="0"/>
              <a:t>, -</a:t>
            </a:r>
            <a:r>
              <a:rPr lang="cs-CZ" dirty="0" err="1"/>
              <a:t>čku</a:t>
            </a:r>
            <a:r>
              <a:rPr lang="cs-CZ" dirty="0"/>
              <a:t> m zdrob. </a:t>
            </a:r>
            <a:r>
              <a:rPr lang="cs-CZ" baseline="30000" dirty="0"/>
              <a:t> </a:t>
            </a:r>
            <a:r>
              <a:rPr lang="cs-CZ" dirty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546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Počítačová lexikografie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využití počítačových nástrojů</a:t>
            </a:r>
          </a:p>
          <a:p>
            <a:r>
              <a:rPr lang="cs-CZ" dirty="0"/>
              <a:t>využití elektronických zdrojů jazykových dat</a:t>
            </a:r>
          </a:p>
          <a:p>
            <a:r>
              <a:rPr lang="cs-CZ" b="1" dirty="0"/>
              <a:t>tvorba a editace slovníků</a:t>
            </a:r>
          </a:p>
          <a:p>
            <a:pPr lvl="1"/>
            <a:r>
              <a:rPr lang="cs-CZ" dirty="0"/>
              <a:t>webové formuláře</a:t>
            </a:r>
          </a:p>
          <a:p>
            <a:pPr lvl="1"/>
            <a:r>
              <a:rPr lang="cs-CZ" dirty="0"/>
              <a:t>lexikografické stanice</a:t>
            </a:r>
          </a:p>
          <a:p>
            <a:r>
              <a:rPr lang="cs-CZ" b="1" dirty="0"/>
              <a:t>jazyková data</a:t>
            </a:r>
          </a:p>
          <a:p>
            <a:pPr lvl="1"/>
            <a:r>
              <a:rPr lang="cs-CZ" dirty="0"/>
              <a:t>korpusy, výběr heslových slov, příklady užití, frazeologie, sémantické informace</a:t>
            </a:r>
          </a:p>
          <a:p>
            <a:r>
              <a:rPr lang="cs-CZ" b="1" dirty="0"/>
              <a:t>prohlížení slovníků</a:t>
            </a:r>
          </a:p>
          <a:p>
            <a:pPr lvl="1"/>
            <a:r>
              <a:rPr lang="cs-CZ" dirty="0"/>
              <a:t>webová rozhraní</a:t>
            </a:r>
          </a:p>
        </p:txBody>
      </p:sp>
    </p:spTree>
    <p:extLst>
      <p:ext uri="{BB962C8B-B14F-4D97-AF65-F5344CB8AC3E}">
        <p14:creationId xmlns:p14="http://schemas.microsoft.com/office/powerpoint/2010/main" val="311287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Počítačová lexikografie – typické rysy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možnost zpracovat velké </a:t>
            </a:r>
            <a:r>
              <a:rPr lang="cs-CZ" sz="2800" b="1" dirty="0"/>
              <a:t>množství</a:t>
            </a:r>
            <a:r>
              <a:rPr lang="cs-CZ" sz="2800" dirty="0"/>
              <a:t> dat</a:t>
            </a:r>
          </a:p>
          <a:p>
            <a:r>
              <a:rPr lang="cs-CZ" sz="2800" b="1" dirty="0"/>
              <a:t>rychlost</a:t>
            </a:r>
            <a:r>
              <a:rPr lang="cs-CZ" sz="2800" dirty="0"/>
              <a:t> zpracování</a:t>
            </a:r>
          </a:p>
          <a:p>
            <a:r>
              <a:rPr lang="cs-CZ" sz="2800" dirty="0"/>
              <a:t>orientace na užívání slov v </a:t>
            </a:r>
            <a:r>
              <a:rPr lang="cs-CZ" sz="2800" b="1" dirty="0"/>
              <a:t>reálném kontextu</a:t>
            </a:r>
          </a:p>
          <a:p>
            <a:r>
              <a:rPr lang="cs-CZ" sz="2800" b="1" dirty="0"/>
              <a:t>multimediální</a:t>
            </a:r>
            <a:r>
              <a:rPr lang="cs-CZ" sz="2800" dirty="0"/>
              <a:t> slovníky</a:t>
            </a:r>
          </a:p>
          <a:p>
            <a:r>
              <a:rPr lang="cs-CZ" sz="2800" dirty="0"/>
              <a:t>zachycení </a:t>
            </a:r>
            <a:r>
              <a:rPr lang="cs-CZ" sz="2800" b="1" dirty="0"/>
              <a:t>aktuálního stavu </a:t>
            </a:r>
            <a:r>
              <a:rPr lang="cs-CZ" sz="2800" dirty="0"/>
              <a:t>jazyka</a:t>
            </a:r>
          </a:p>
          <a:p>
            <a:r>
              <a:rPr lang="cs-CZ" sz="2800" dirty="0"/>
              <a:t>je možná proměna struktury slovníkového hesla</a:t>
            </a:r>
          </a:p>
          <a:p>
            <a:r>
              <a:rPr lang="cs-CZ" sz="2800" dirty="0"/>
              <a:t>vysoká konzistence</a:t>
            </a:r>
          </a:p>
          <a:p>
            <a:r>
              <a:rPr lang="cs-CZ" sz="2800" dirty="0"/>
              <a:t>uživatelské rozhraní – </a:t>
            </a:r>
            <a:r>
              <a:rPr lang="cs-CZ" sz="2800" b="1" dirty="0"/>
              <a:t>GUI</a:t>
            </a:r>
            <a:r>
              <a:rPr lang="cs-CZ" sz="2800" dirty="0"/>
              <a:t> (</a:t>
            </a:r>
            <a:r>
              <a:rPr lang="cs-CZ" sz="2800" dirty="0" err="1"/>
              <a:t>Graphical</a:t>
            </a:r>
            <a:r>
              <a:rPr lang="cs-CZ" sz="2800" dirty="0"/>
              <a:t> User Interface)</a:t>
            </a:r>
          </a:p>
          <a:p>
            <a:r>
              <a:rPr lang="cs-CZ" sz="2800" b="1" dirty="0"/>
              <a:t>XML </a:t>
            </a:r>
            <a:r>
              <a:rPr lang="cs-CZ" sz="2800" dirty="0"/>
              <a:t>– </a:t>
            </a:r>
            <a:r>
              <a:rPr lang="cs-CZ" sz="2800" dirty="0" err="1"/>
              <a:t>e</a:t>
            </a:r>
            <a:r>
              <a:rPr lang="cs-CZ" sz="2800" b="1" dirty="0" err="1"/>
              <a:t>X</a:t>
            </a:r>
            <a:r>
              <a:rPr lang="cs-CZ" sz="2800" dirty="0" err="1"/>
              <a:t>tensible</a:t>
            </a:r>
            <a:r>
              <a:rPr lang="cs-CZ" sz="2800" dirty="0"/>
              <a:t> </a:t>
            </a:r>
            <a:r>
              <a:rPr lang="cs-CZ" sz="2800" b="1" dirty="0" err="1"/>
              <a:t>M</a:t>
            </a:r>
            <a:r>
              <a:rPr lang="cs-CZ" sz="2800" dirty="0" err="1"/>
              <a:t>arkup</a:t>
            </a:r>
            <a:r>
              <a:rPr lang="cs-CZ" sz="2800" dirty="0"/>
              <a:t> </a:t>
            </a:r>
            <a:r>
              <a:rPr lang="cs-CZ" sz="2800" b="1" dirty="0" err="1"/>
              <a:t>L</a:t>
            </a:r>
            <a:r>
              <a:rPr lang="cs-CZ" sz="2800" dirty="0" err="1"/>
              <a:t>anguage</a:t>
            </a:r>
            <a:r>
              <a:rPr lang="cs-CZ" sz="2800" dirty="0"/>
              <a:t> (rozšiřitelný značkovací jazyk) – zakódování slovníkového hesla</a:t>
            </a:r>
          </a:p>
          <a:p>
            <a:r>
              <a:rPr lang="cs-CZ" sz="2800" dirty="0"/>
              <a:t>možné převody do dalších formátů (PDF, HTML)</a:t>
            </a:r>
          </a:p>
          <a:p>
            <a:r>
              <a:rPr lang="cs-CZ" sz="2800" b="1" dirty="0" err="1"/>
              <a:t>multiplatformnost</a:t>
            </a:r>
            <a:endParaRPr lang="cs-CZ" sz="2800" b="1" dirty="0"/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1800" b="1"/>
              <a:t>terorismus</a:t>
            </a:r>
            <a:br>
              <a:rPr lang="cs-CZ" sz="1800"/>
            </a:br>
            <a:r>
              <a:rPr lang="cs-CZ" sz="1800"/>
              <a:t>[-iz-] (dř. též -ism), -mu m. (z lat.) </a:t>
            </a:r>
            <a:r>
              <a:rPr lang="cs-CZ" sz="1800" i="1"/>
              <a:t>způsob vlády vymáhající terorem poslušnost; hrůzovláda, krutovláda, despotismus: </a:t>
            </a:r>
            <a:r>
              <a:rPr lang="cs-CZ" sz="1800"/>
              <a:t>vojenský t.; nesnesitelný t.; demagogie a t.; přen. expr. to je t., nedejte si to líbit</a:t>
            </a:r>
            <a:br>
              <a:rPr lang="cs-CZ" sz="1800"/>
            </a:br>
            <a:endParaRPr lang="cs-CZ" sz="1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5252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  <a:endParaRPr lang="cs-CZ" sz="4800" dirty="0"/>
          </a:p>
          <a:p>
            <a:pPr marL="0" indent="0">
              <a:buNone/>
            </a:pPr>
            <a:r>
              <a:rPr lang="cs-CZ" sz="6400" b="1" dirty="0"/>
              <a:t>&lt;</a:t>
            </a:r>
            <a:r>
              <a:rPr lang="cs-CZ" sz="6400" b="1" dirty="0" err="1"/>
              <a:t>entry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&lt;hw&gt;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    &lt;</a:t>
            </a:r>
            <a:r>
              <a:rPr lang="cs-CZ" sz="6400" b="1" dirty="0" err="1"/>
              <a:t>orth</a:t>
            </a:r>
            <a:r>
              <a:rPr lang="cs-CZ" sz="6400" b="1" dirty="0"/>
              <a:t>&gt;terorismus&lt;/</a:t>
            </a:r>
            <a:r>
              <a:rPr lang="cs-CZ" sz="6400" b="1" dirty="0" err="1"/>
              <a:t>orth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&lt;/hw&gt;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&lt;</a:t>
            </a:r>
            <a:r>
              <a:rPr lang="cs-CZ" sz="6400" b="1" dirty="0" err="1"/>
              <a:t>senses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&lt;</a:t>
            </a:r>
            <a:r>
              <a:rPr lang="cs-CZ" sz="6400" b="1" dirty="0" err="1"/>
              <a:t>sense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  &lt;</a:t>
            </a:r>
            <a:r>
              <a:rPr lang="cs-CZ" sz="6400" b="1" dirty="0" err="1"/>
              <a:t>def</a:t>
            </a:r>
            <a:r>
              <a:rPr lang="cs-CZ" sz="6400" b="1" dirty="0"/>
              <a:t>&gt;způsob vlády vymáhající terorem poslušnost&lt;/</a:t>
            </a:r>
            <a:r>
              <a:rPr lang="cs-CZ" sz="6400" b="1" dirty="0" err="1"/>
              <a:t>def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  &lt;</a:t>
            </a:r>
            <a:r>
              <a:rPr lang="cs-CZ" sz="6400" b="1" dirty="0" err="1"/>
              <a:t>def</a:t>
            </a:r>
            <a:r>
              <a:rPr lang="cs-CZ" sz="6400" b="1" dirty="0"/>
              <a:t>&gt;hrůzovláda&lt;/</a:t>
            </a:r>
            <a:r>
              <a:rPr lang="cs-CZ" sz="6400" b="1" dirty="0" err="1"/>
              <a:t>def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  &lt;</a:t>
            </a:r>
            <a:r>
              <a:rPr lang="cs-CZ" sz="6400" b="1" dirty="0" err="1"/>
              <a:t>def</a:t>
            </a:r>
            <a:r>
              <a:rPr lang="cs-CZ" sz="6400" b="1" dirty="0"/>
              <a:t>&gt;krutovláda&lt;/</a:t>
            </a:r>
            <a:r>
              <a:rPr lang="cs-CZ" sz="6400" b="1" dirty="0" err="1"/>
              <a:t>def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  &lt;</a:t>
            </a:r>
            <a:r>
              <a:rPr lang="cs-CZ" sz="6400" b="1" dirty="0" err="1"/>
              <a:t>def</a:t>
            </a:r>
            <a:r>
              <a:rPr lang="cs-CZ" sz="6400" b="1" dirty="0"/>
              <a:t>&gt;despotismus&lt;/</a:t>
            </a:r>
            <a:r>
              <a:rPr lang="cs-CZ" sz="6400" b="1" dirty="0" err="1"/>
              <a:t>def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  &lt;eg&gt;vojenský terorismus&lt;/eg&gt;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&lt;eg&gt;nesnesitelný terorismus&lt;/eg&gt;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&lt;eg&gt;demagogie a terorismus&lt;/eg&gt;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&lt;</a:t>
            </a:r>
            <a:r>
              <a:rPr lang="cs-CZ" sz="6400" b="1" dirty="0" err="1"/>
              <a:t>usg</a:t>
            </a:r>
            <a:r>
              <a:rPr lang="cs-CZ" sz="6400" b="1" dirty="0"/>
              <a:t> type=style&gt;</a:t>
            </a:r>
            <a:r>
              <a:rPr lang="cs-CZ" sz="6400" b="1" dirty="0" err="1"/>
              <a:t>přen.expr</a:t>
            </a:r>
            <a:r>
              <a:rPr lang="cs-CZ" sz="6400" b="1" dirty="0"/>
              <a:t>.&lt;/</a:t>
            </a:r>
            <a:r>
              <a:rPr lang="cs-CZ" sz="6400" b="1" dirty="0" err="1"/>
              <a:t>usg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       to je terorismus,  nedejte si to líbit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  &lt;/eg&gt;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  &lt;/</a:t>
            </a:r>
            <a:r>
              <a:rPr lang="cs-CZ" sz="6400" b="1" dirty="0" err="1"/>
              <a:t>sense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  &lt;/</a:t>
            </a:r>
            <a:r>
              <a:rPr lang="cs-CZ" sz="6400" b="1" dirty="0" err="1"/>
              <a:t>senses</a:t>
            </a:r>
            <a:r>
              <a:rPr lang="cs-CZ" sz="6400" b="1" dirty="0"/>
              <a:t>&gt; </a:t>
            </a:r>
            <a:endParaRPr lang="cs-CZ" sz="6400" dirty="0"/>
          </a:p>
          <a:p>
            <a:pPr marL="0" indent="0">
              <a:buNone/>
            </a:pPr>
            <a:r>
              <a:rPr lang="cs-CZ" sz="6400" b="1" dirty="0"/>
              <a:t>&lt;/</a:t>
            </a:r>
            <a:r>
              <a:rPr lang="cs-CZ" sz="6400" b="1" dirty="0" err="1"/>
              <a:t>entry</a:t>
            </a:r>
            <a:r>
              <a:rPr lang="cs-CZ" sz="6400" b="1" dirty="0"/>
              <a:t>&gt;</a:t>
            </a:r>
            <a:endParaRPr lang="cs-CZ" sz="6400" dirty="0"/>
          </a:p>
          <a:p>
            <a:pPr marL="0" indent="0">
              <a:buNone/>
            </a:pPr>
            <a:r>
              <a:rPr lang="cs-CZ" sz="64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884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Počítačová lexikografie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XML</a:t>
            </a:r>
          </a:p>
          <a:p>
            <a:pPr lvl="1"/>
            <a:r>
              <a:rPr lang="cs-CZ" sz="2400" dirty="0"/>
              <a:t>počáteční a ukončovací značky</a:t>
            </a:r>
          </a:p>
          <a:p>
            <a:pPr lvl="1"/>
            <a:r>
              <a:rPr lang="cs-CZ" sz="2400" dirty="0"/>
              <a:t>možnost zanořené struktury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DTD</a:t>
            </a:r>
            <a:r>
              <a:rPr lang="cs-CZ" sz="2800" dirty="0"/>
              <a:t> (</a:t>
            </a:r>
            <a:r>
              <a:rPr lang="cs-CZ" sz="2800" dirty="0" err="1"/>
              <a:t>Document</a:t>
            </a:r>
            <a:r>
              <a:rPr lang="cs-CZ" sz="2800" dirty="0"/>
              <a:t> Type </a:t>
            </a:r>
            <a:r>
              <a:rPr lang="cs-CZ" sz="2800" dirty="0" err="1"/>
              <a:t>Definition</a:t>
            </a:r>
            <a:r>
              <a:rPr lang="cs-CZ" sz="2800" dirty="0"/>
              <a:t>) – popis použitých značek</a:t>
            </a:r>
          </a:p>
          <a:p>
            <a:r>
              <a:rPr lang="cs-CZ" sz="2800" dirty="0"/>
              <a:t>heslové slovo – </a:t>
            </a:r>
            <a:r>
              <a:rPr lang="cs-CZ" sz="2800" dirty="0" err="1"/>
              <a:t>headword</a:t>
            </a:r>
            <a:r>
              <a:rPr lang="cs-CZ" sz="2800" dirty="0"/>
              <a:t> – lemma 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lemma</a:t>
            </a:r>
            <a:r>
              <a:rPr lang="cs-CZ" sz="2800" dirty="0"/>
              <a:t> = základní tvar slova </a:t>
            </a:r>
          </a:p>
          <a:p>
            <a:pPr lvl="1"/>
            <a:r>
              <a:rPr lang="cs-CZ" sz="2400" dirty="0"/>
              <a:t>substantiva – nominativ singuláru (</a:t>
            </a:r>
            <a:r>
              <a:rPr lang="cs-CZ" sz="2400" dirty="0" err="1"/>
              <a:t>nom</a:t>
            </a:r>
            <a:r>
              <a:rPr lang="cs-CZ" sz="2400" dirty="0"/>
              <a:t>. </a:t>
            </a:r>
            <a:r>
              <a:rPr lang="cs-CZ" sz="2400" dirty="0" err="1"/>
              <a:t>sg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/>
              <a:t>adjektiva – nominativ singuláru maskulina (</a:t>
            </a:r>
            <a:r>
              <a:rPr lang="cs-CZ" sz="2400" dirty="0" err="1"/>
              <a:t>nom</a:t>
            </a:r>
            <a:r>
              <a:rPr lang="cs-CZ" sz="2400" dirty="0"/>
              <a:t>. </a:t>
            </a:r>
            <a:r>
              <a:rPr lang="cs-CZ" sz="2400" dirty="0" err="1"/>
              <a:t>sg</a:t>
            </a:r>
            <a:r>
              <a:rPr lang="cs-CZ" sz="2400" dirty="0"/>
              <a:t>. </a:t>
            </a:r>
            <a:r>
              <a:rPr lang="cs-CZ" sz="2400" dirty="0" err="1"/>
              <a:t>masc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/>
              <a:t>slovesa – infinitiv (</a:t>
            </a:r>
            <a:r>
              <a:rPr lang="cs-CZ" sz="2400" dirty="0" err="1"/>
              <a:t>inf</a:t>
            </a:r>
            <a:r>
              <a:rPr lang="cs-CZ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57667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Současné slovníkové platformy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Elektronické slovníky a zdroje </a:t>
            </a:r>
            <a:r>
              <a:rPr lang="cs-CZ" dirty="0"/>
              <a:t>ÚJČ AV ČR</a:t>
            </a:r>
          </a:p>
          <a:p>
            <a:pPr lvl="1"/>
            <a:r>
              <a:rPr lang="cs-CZ" sz="2600" dirty="0">
                <a:hlinkClick r:id="rId2"/>
              </a:rPr>
              <a:t>http://ujc.cas.cz/</a:t>
            </a:r>
            <a:endParaRPr lang="cs-CZ" sz="2600" dirty="0"/>
          </a:p>
          <a:p>
            <a:r>
              <a:rPr lang="cs-CZ" b="1" dirty="0"/>
              <a:t>LEXIKO</a:t>
            </a:r>
            <a:r>
              <a:rPr lang="cs-CZ" dirty="0"/>
              <a:t> – webové hnízdo ÚJČ AV ČR</a:t>
            </a:r>
          </a:p>
          <a:p>
            <a:pPr lvl="1"/>
            <a:r>
              <a:rPr lang="cs-CZ" dirty="0"/>
              <a:t> </a:t>
            </a:r>
            <a:r>
              <a:rPr lang="cs-CZ" sz="2400" dirty="0">
                <a:hlinkClick r:id="rId3"/>
              </a:rPr>
              <a:t>www.lexiko.ujc.cas.cz</a:t>
            </a:r>
            <a:endParaRPr lang="cs-CZ" sz="2400" dirty="0"/>
          </a:p>
          <a:p>
            <a:pPr lvl="1"/>
            <a:r>
              <a:rPr lang="cs-CZ" sz="2400" dirty="0">
                <a:hlinkClick r:id="rId4"/>
              </a:rPr>
              <a:t>https://lexiko.ujc.cas.cz/heslare/</a:t>
            </a:r>
            <a:r>
              <a:rPr lang="cs-CZ" sz="2400" dirty="0"/>
              <a:t> (databáze heslářů)</a:t>
            </a:r>
          </a:p>
          <a:p>
            <a:r>
              <a:rPr lang="cs-CZ" b="1" dirty="0"/>
              <a:t>DEB II</a:t>
            </a:r>
            <a:r>
              <a:rPr lang="cs-CZ" dirty="0"/>
              <a:t> (</a:t>
            </a:r>
            <a:r>
              <a:rPr lang="cs-CZ" dirty="0" err="1"/>
              <a:t>Dictionary</a:t>
            </a:r>
            <a:r>
              <a:rPr lang="cs-CZ" dirty="0"/>
              <a:t> Editor and Browser)</a:t>
            </a:r>
          </a:p>
          <a:p>
            <a:pPr lvl="1"/>
            <a:r>
              <a:rPr lang="cs-CZ" sz="2400" dirty="0">
                <a:hlinkClick r:id="rId5"/>
              </a:rPr>
              <a:t>http://deb.fi.muni.cz</a:t>
            </a:r>
            <a:endParaRPr lang="cs-CZ" sz="2400" dirty="0"/>
          </a:p>
          <a:p>
            <a:pPr lvl="1"/>
            <a:r>
              <a:rPr lang="cs-CZ" sz="2400" dirty="0"/>
              <a:t>CZPJ FI MU Brno</a:t>
            </a:r>
          </a:p>
          <a:p>
            <a:pPr lvl="1"/>
            <a:r>
              <a:rPr lang="cs-CZ" sz="2400" dirty="0"/>
              <a:t>Martin Povolný, Aleš Horák, </a:t>
            </a:r>
            <a:r>
              <a:rPr lang="cs-CZ" sz="2400" b="1" dirty="0"/>
              <a:t>Adam Rambousek</a:t>
            </a:r>
          </a:p>
          <a:p>
            <a:pPr lvl="1"/>
            <a:r>
              <a:rPr lang="cs-CZ" sz="2400" dirty="0"/>
              <a:t>klient-server, </a:t>
            </a:r>
            <a:r>
              <a:rPr lang="cs-CZ" sz="2400" dirty="0" err="1"/>
              <a:t>servlety</a:t>
            </a:r>
            <a:r>
              <a:rPr lang="cs-CZ" sz="2400" dirty="0"/>
              <a:t>, webové rozhraní, XML</a:t>
            </a:r>
          </a:p>
          <a:p>
            <a:pPr lvl="1"/>
            <a:r>
              <a:rPr lang="cs-CZ" sz="2400" b="1" dirty="0"/>
              <a:t>klienti</a:t>
            </a:r>
            <a:r>
              <a:rPr lang="cs-CZ" sz="2400" dirty="0"/>
              <a:t> – </a:t>
            </a:r>
            <a:r>
              <a:rPr lang="cs-CZ" sz="2400" dirty="0" err="1"/>
              <a:t>TeDi</a:t>
            </a:r>
            <a:r>
              <a:rPr lang="cs-CZ" sz="2400" dirty="0"/>
              <a:t>, </a:t>
            </a:r>
            <a:r>
              <a:rPr lang="cs-CZ" sz="2400" dirty="0" err="1"/>
              <a:t>DEBVisDic</a:t>
            </a:r>
            <a:r>
              <a:rPr lang="cs-CZ" sz="2400" dirty="0"/>
              <a:t>, </a:t>
            </a:r>
            <a:r>
              <a:rPr lang="cs-CZ" sz="2400" dirty="0" err="1"/>
              <a:t>DEBDict</a:t>
            </a:r>
            <a:r>
              <a:rPr lang="cs-CZ" sz="2400" dirty="0"/>
              <a:t>, </a:t>
            </a:r>
            <a:r>
              <a:rPr lang="cs-CZ" sz="2400" dirty="0" err="1"/>
              <a:t>DEBWrite</a:t>
            </a:r>
            <a:r>
              <a:rPr lang="cs-CZ" sz="2400" dirty="0"/>
              <a:t>, NESČ</a:t>
            </a:r>
          </a:p>
          <a:p>
            <a:r>
              <a:rPr lang="cs-CZ" sz="2800" b="1" dirty="0"/>
              <a:t>LEXONOMY </a:t>
            </a:r>
            <a:endParaRPr lang="cs-CZ" sz="2800" dirty="0"/>
          </a:p>
          <a:p>
            <a:pPr lvl="1"/>
            <a:r>
              <a:rPr lang="cs-CZ" sz="2400" dirty="0">
                <a:hlinkClick r:id="rId6"/>
              </a:rPr>
              <a:t>https://www.lexonomy.eu/</a:t>
            </a:r>
            <a:endParaRPr lang="cs-CZ" sz="24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885D0-4389-4086-80CD-C528774BA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Počítačová lexikografie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46FB6-2B28-473C-BBC9-B655B2956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klasické lexikografie k počítačové</a:t>
            </a:r>
          </a:p>
          <a:p>
            <a:r>
              <a:rPr lang="cs-CZ" dirty="0"/>
              <a:t>webové formuláře a aplikace</a:t>
            </a:r>
          </a:p>
          <a:p>
            <a:r>
              <a:rPr lang="cs-CZ" dirty="0"/>
              <a:t>značkovací jazyk XML</a:t>
            </a:r>
          </a:p>
          <a:p>
            <a:r>
              <a:rPr lang="cs-CZ" dirty="0"/>
              <a:t>ukázky</a:t>
            </a:r>
          </a:p>
        </p:txBody>
      </p:sp>
    </p:spTree>
    <p:extLst>
      <p:ext uri="{BB962C8B-B14F-4D97-AF65-F5344CB8AC3E}">
        <p14:creationId xmlns:p14="http://schemas.microsoft.com/office/powerpoint/2010/main" val="125689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Klasická lexikografie – tvorba slovníků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/>
              <a:t>1891 – Česká akademie věd a umění</a:t>
            </a:r>
          </a:p>
          <a:p>
            <a:r>
              <a:rPr lang="cs-CZ" sz="2800"/>
              <a:t>1911 – </a:t>
            </a:r>
            <a:r>
              <a:rPr lang="cs-CZ" sz="2800" b="1"/>
              <a:t>Kancelář slovníku jazyka českého</a:t>
            </a:r>
          </a:p>
          <a:p>
            <a:r>
              <a:rPr lang="cs-CZ" sz="2800"/>
              <a:t>započal sběr slovníkového materiálu </a:t>
            </a:r>
          </a:p>
          <a:p>
            <a:pPr lvl="1"/>
            <a:r>
              <a:rPr lang="cs-CZ" sz="2400"/>
              <a:t>excerpční lístky (próza, poezie, odborná literatura, publicistika)</a:t>
            </a:r>
          </a:p>
          <a:p>
            <a:pPr lvl="1"/>
            <a:r>
              <a:rPr lang="cs-CZ" sz="2400"/>
              <a:t>z textů od r. 1770</a:t>
            </a:r>
          </a:p>
          <a:p>
            <a:pPr lvl="1"/>
            <a:r>
              <a:rPr lang="cs-CZ" sz="2400" b="1"/>
              <a:t>Lístkový lexikální archiv</a:t>
            </a:r>
          </a:p>
          <a:p>
            <a:pPr lvl="1"/>
            <a:r>
              <a:rPr lang="cs-CZ" sz="2400"/>
              <a:t>1911–1991 </a:t>
            </a:r>
            <a:r>
              <a:rPr lang="cs-CZ" sz="2400" b="1"/>
              <a:t>8 696 850 </a:t>
            </a:r>
            <a:r>
              <a:rPr lang="cs-CZ" sz="2400"/>
              <a:t>excerpt</a:t>
            </a:r>
          </a:p>
          <a:p>
            <a:pPr lvl="1"/>
            <a:r>
              <a:rPr lang="cs-CZ" sz="2400"/>
              <a:t>v 2007 dokončeno skenování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230" y="4365104"/>
            <a:ext cx="2715365" cy="186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461F3DFC-6279-4F16-9595-E3760877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/>
          <a:p>
            <a:r>
              <a:rPr lang="cs-CZ" dirty="0"/>
              <a:t>Ústav pro jazyk český AV ČR, Letenská 4, Praha</a:t>
            </a:r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27C33D-8F77-4A62-BD2A-B8E7AC781E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5" r="-1" b="-1"/>
          <a:stretch/>
        </p:blipFill>
        <p:spPr>
          <a:xfrm>
            <a:off x="1792288" y="612775"/>
            <a:ext cx="5486400" cy="4114800"/>
          </a:xfrm>
          <a:prstGeom prst="rect">
            <a:avLst/>
          </a:prstGeom>
          <a:noFill/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2CB4FB6-1171-4AD1-89AE-D309359A0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461F3DFC-6279-4F16-9595-E3760877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/>
          <a:p>
            <a:r>
              <a:rPr lang="cs-CZ" dirty="0"/>
              <a:t>Ústav pro jazyk český AV ČR, Letenská 4, Praha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2CB4FB6-1171-4AD1-89AE-D309359A0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Obrázek 2" descr="Obsah obrázku nábytek, místnost, kniha, knihovna&#10;&#10;Popis byl vytvořen automaticky">
            <a:extLst>
              <a:ext uri="{FF2B5EF4-FFF2-40B4-BE49-F238E27FC236}">
                <a16:creationId xmlns:a16="http://schemas.microsoft.com/office/drawing/2014/main" id="{180ED289-B1C9-D5A5-18C1-A9C81815F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0332"/>
            <a:ext cx="9144000" cy="611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94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dopis, rukopis, papír&#10;&#10;Popis byl vytvořen automaticky">
            <a:extLst>
              <a:ext uri="{FF2B5EF4-FFF2-40B4-BE49-F238E27FC236}">
                <a16:creationId xmlns:a16="http://schemas.microsoft.com/office/drawing/2014/main" id="{9E58FB60-5BAC-E070-3BAC-44ED6319F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496"/>
            <a:ext cx="9144000" cy="577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01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rukopis, číslo, Písmo&#10;&#10;Popis byl vytvořen automaticky">
            <a:extLst>
              <a:ext uri="{FF2B5EF4-FFF2-40B4-BE49-F238E27FC236}">
                <a16:creationId xmlns:a16="http://schemas.microsoft.com/office/drawing/2014/main" id="{F8B16DDA-5046-7A3C-EEAD-340AF4786A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95" y="1196752"/>
            <a:ext cx="7188809" cy="478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51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dopis, papír, dokument&#10;&#10;Popis byl vytvořen automaticky">
            <a:extLst>
              <a:ext uri="{FF2B5EF4-FFF2-40B4-BE49-F238E27FC236}">
                <a16:creationId xmlns:a16="http://schemas.microsoft.com/office/drawing/2014/main" id="{816DDC2D-326B-2651-159C-B808520BD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33" y="1196752"/>
            <a:ext cx="7445334" cy="467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72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snímek obrazovky, software, Webová stránka&#10;&#10;Popis byl vytvořen automaticky">
            <a:extLst>
              <a:ext uri="{FF2B5EF4-FFF2-40B4-BE49-F238E27FC236}">
                <a16:creationId xmlns:a16="http://schemas.microsoft.com/office/drawing/2014/main" id="{4B26C43C-3ADC-89C8-7519-2FFDFBA81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7744"/>
            <a:ext cx="9144000" cy="638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255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921</Words>
  <Application>Microsoft Office PowerPoint</Application>
  <PresentationFormat>Předvádění na obrazovce (4:3)</PresentationFormat>
  <Paragraphs>127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Počítačová lexikografie</vt:lpstr>
      <vt:lpstr>Počítačová lexikografie</vt:lpstr>
      <vt:lpstr>Klasická lexikografie – tvorba slovníků</vt:lpstr>
      <vt:lpstr>Ústav pro jazyk český AV ČR, Letenská 4, Praha</vt:lpstr>
      <vt:lpstr>Ústav pro jazyk český AV ČR, Letenská 4, Praha</vt:lpstr>
      <vt:lpstr>Prezentace aplikace PowerPoint</vt:lpstr>
      <vt:lpstr>Prezentace aplikace PowerPoint</vt:lpstr>
      <vt:lpstr>Prezentace aplikace PowerPoint</vt:lpstr>
      <vt:lpstr>Prezentace aplikace PowerPoint</vt:lpstr>
      <vt:lpstr>Klasická lexikografie – tvorba slovníků</vt:lpstr>
      <vt:lpstr>Slovníky – typologie</vt:lpstr>
      <vt:lpstr>Klasická lexikografie – tvorba slovníků</vt:lpstr>
      <vt:lpstr>Klasická lexikografie – tvorba slovníků</vt:lpstr>
      <vt:lpstr>Slovníkové heslo SSČ (1978)</vt:lpstr>
      <vt:lpstr>Počítačová lexikografie</vt:lpstr>
      <vt:lpstr>Počítačová lexikografie – typické rysy</vt:lpstr>
      <vt:lpstr>terorismus [-iz-] (dř. též -ism), -mu m. (z lat.) způsob vlády vymáhající terorem poslušnost; hrůzovláda, krutovláda, despotismus: vojenský t.; nesnesitelný t.; demagogie a t.; přen. expr. to je t., nedejte si to líbit </vt:lpstr>
      <vt:lpstr>Počítačová lexikografie</vt:lpstr>
      <vt:lpstr>Současné slovníkové platformy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Počítačová lexikografie</dc:title>
  <dc:creator>Dana Hlaváčková</dc:creator>
  <cp:lastModifiedBy>Jakub Machura</cp:lastModifiedBy>
  <cp:revision>17</cp:revision>
  <dcterms:created xsi:type="dcterms:W3CDTF">2020-10-19T10:30:07Z</dcterms:created>
  <dcterms:modified xsi:type="dcterms:W3CDTF">2023-10-04T07:21:00Z</dcterms:modified>
</cp:coreProperties>
</file>