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41d76c2d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841d76c2d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41d76c2d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41d76c2d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41d76c2d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41d76c2d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41d76c2d2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41d76c2d2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41d76c2d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41d76c2d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41d76c2d2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841d76c2d2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41d76c2d2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841d76c2d2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e81fd862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e81fd862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e81fd862f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e81fd862f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RFjYTXLBkf8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hyperlink" Target="http://www.youtube.com/watch?v=T40jbJp1b2o" TargetMode="External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tQU6onitcko" TargetMode="External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692800" y="759225"/>
            <a:ext cx="5994300" cy="8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Gilberto Gil e o Brasil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3022050" y="1783950"/>
            <a:ext cx="5335800" cy="78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Uma análise da entrevista feita no festival </a:t>
            </a:r>
            <a:r>
              <a:rPr i="1" lang="pt-BR"/>
              <a:t>Colours of Ostrava </a:t>
            </a:r>
            <a:r>
              <a:rPr lang="pt-BR"/>
              <a:t>2023, na República Tcheca</a:t>
            </a: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314713"/>
            <a:ext cx="2927225" cy="39007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>
            <p:ph idx="1" type="subTitle"/>
          </p:nvPr>
        </p:nvSpPr>
        <p:spPr>
          <a:xfrm>
            <a:off x="3480800" y="4256700"/>
            <a:ext cx="5335800" cy="37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Fernanda Bolochio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/>
        </p:nvSpPr>
        <p:spPr>
          <a:xfrm>
            <a:off x="129000" y="1064175"/>
            <a:ext cx="8932500" cy="3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pt-BR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Casa Vogue (website).  Acessado através do link: https://casavogue.globo.com/Arquitetura/Cidade/noticia/2021/02/voce-sabe-qual-e-casa-mais-antiga-do-brasil.html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Country Economy (website)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pt-BR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G1 (website). Acessado através do link: https://g1.globo.com/economia/censo/noticia/2023/08/07/censo-do-ibge-brasil-tem-17-milhao-de-indigenas.ghtml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pt-BR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Google Arts and Culture. Acessado através do link:  https://artsandculture.google.com/story/xQURWjp-7OWCSg?hl=pt-BR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pt-BR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Governo do Brasil (website). Acessado através do link:  https://www.gov.br/funai/pt-br/assuntos/noticias/2022-02/conheca-a-diversidade-dos-instrumentos-musicais-da-cultura-indigena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Olhar Digital (website). Acessado através do link: </a:t>
            </a:r>
            <a:r>
              <a:rPr lang="pt-BR">
                <a:latin typeface="Lato"/>
                <a:ea typeface="Lato"/>
                <a:cs typeface="Lato"/>
                <a:sym typeface="Lato"/>
              </a:rPr>
              <a:t>https://olhardigital.com.br/2022/09/22/ciencia-e-espaco/estrutura-mais-antiga-que-o-stonehenge-e-encontrada-na-republica-tcheca-veja/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IBGE. </a:t>
            </a:r>
            <a:r>
              <a:rPr lang="pt-BR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Acessado através do link: </a:t>
            </a:r>
            <a:r>
              <a:rPr lang="pt-BR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https://indigenas.ibge.gov.br/images/pdf/indigenas/folder_indigenas_web.pdf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22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REFERÊNCIAS BIBLIOGRÁFICAS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853950" y="369675"/>
            <a:ext cx="7436100" cy="11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 impacto da paisagem: </a:t>
            </a:r>
            <a:endParaRPr sz="2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países desenvolvidos e a história</a:t>
            </a:r>
            <a:endParaRPr sz="2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718350" y="1643350"/>
            <a:ext cx="7707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Lato"/>
                <a:ea typeface="Lato"/>
                <a:cs typeface="Lato"/>
                <a:sym typeface="Lato"/>
              </a:rPr>
              <a:t>IDH na República Tcheca: 0.889 (2021) = 32º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Lato"/>
                <a:ea typeface="Lato"/>
                <a:cs typeface="Lato"/>
                <a:sym typeface="Lato"/>
              </a:rPr>
              <a:t>IDH no Brasil: 0.754 (2021) = 87º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9150"/>
            <a:ext cx="3305375" cy="24843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3305375" y="2820425"/>
            <a:ext cx="2853900" cy="21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Estrutura  mais antiga do Brasil, em São Vicente (SP) = há 500 anos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Estrutura mais antiga da República Tcheca, em Praga = há 7.000 anos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4">
            <a:alphaModFix/>
          </a:blip>
          <a:srcRect b="17850" l="24679" r="21245" t="0"/>
          <a:stretch/>
        </p:blipFill>
        <p:spPr>
          <a:xfrm>
            <a:off x="6148525" y="2659150"/>
            <a:ext cx="2995474" cy="248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197038" y="37600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musicalidade indígena</a:t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750600" y="4498550"/>
            <a:ext cx="76428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https://fruturos.museudoamanha.org.br/amazonia-milenar/instrumentos-musicais-indigenas/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Música tradicional Indígena pataxó.&#10;uma das ferramentas de fortalecimento da nossa cultura.&#10;A música nos conecta com a Natureza,e renova nossa esperança de dias melhores,&#10;o nosso Deus nos protege e oferece toda sua riqueza na Natureza.&#10;&#10;o povo PATAXÓ vive em sua maioria no extremo sul da Bahia, vivendo os sonhos e resistindo bravamente a globalização e reavivando a chama dos ancestrais e todos os anciãos que nos deixou uma lição, de manter união entre os povos indígenas, mantendo suas raízes por muitas gerações.&#10;&#10;&#10;ĪHIXÚ XÔHÃ SUNIATAIRÁ IÕP PAHÃTÊ.&#10;cantando sonhos de uma nação guerreira.&#10;&#10;Letra em Patxohã:&#10;&#10;Hotehô mê'á konehõ Tanara&#10;Heruê, Heruê,aheia&#10;hahão arãgwakwatê&#10;miãga dxa'á amãgaxó naô&#10;joopek dxá'a apêkotxê pohēhaw&#10;hãtsa'i dxá'a paxaká âpuâg&#10;hotehô ãhô parnēxó iõré tononex&#10;napinatô miha'ī ūg uê'unhasê...&#10;&#10;letra: Matalawê,Pekasú ,Urumã , ano 2005&#10;&#10;&#10;&#10;&#10;Se inscreve Aí.. ✌🏽&#10;pra divulgar o canal&#10;e deixe sua opinião sobre a cultura Pataxó..." id="91" name="Google Shape;91;p15" title="MÚSICA PATAXÓ.... Somos filhos da naturez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3900" y="677200"/>
            <a:ext cx="6506863" cy="366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83276" cy="49983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4783275" y="419225"/>
            <a:ext cx="4036500" cy="44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300"/>
              <a:buFont typeface="Lato"/>
              <a:buChar char="●"/>
            </a:pPr>
            <a:r>
              <a:rPr lang="pt-BR" sz="2300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1,7 milhão de pessoas indígenas  = 0,83% da população total do país (IBGE 2022)</a:t>
            </a:r>
            <a:endParaRPr sz="2300"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Lato"/>
              <a:buChar char="○"/>
            </a:pPr>
            <a:r>
              <a:rPr lang="pt-BR" sz="2300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45% no Norte (29% no AM)</a:t>
            </a:r>
            <a:endParaRPr sz="2300"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Lato"/>
              <a:buChar char="○"/>
            </a:pPr>
            <a:r>
              <a:rPr lang="pt-BR" sz="2300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31% no Nordeste</a:t>
            </a:r>
            <a:endParaRPr sz="2300"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300"/>
              <a:buFont typeface="Lato"/>
              <a:buChar char="●"/>
            </a:pPr>
            <a:r>
              <a:rPr lang="pt-BR" sz="2300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Das 5.570 cidades do país, 4.832 têm moradores indígenas (86,8%)</a:t>
            </a:r>
            <a:endParaRPr sz="2300"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4419600" y="2055000"/>
            <a:ext cx="200650" cy="419225"/>
          </a:xfrm>
          <a:prstGeom prst="flowChartSor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3247100" y="3262500"/>
            <a:ext cx="200650" cy="419225"/>
          </a:xfrm>
          <a:prstGeom prst="flowChartSor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886200" y="3274200"/>
            <a:ext cx="200650" cy="419225"/>
          </a:xfrm>
          <a:prstGeom prst="flowChartSor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5030625" y="2115813"/>
            <a:ext cx="709500" cy="2976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5675575" y="2058288"/>
            <a:ext cx="28218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latin typeface="Lato"/>
                <a:ea typeface="Lato"/>
                <a:cs typeface="Lato"/>
                <a:sym typeface="Lato"/>
              </a:rPr>
              <a:t>Salvador, Bahia</a:t>
            </a:r>
            <a:endParaRPr sz="2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b="0" l="20667" r="8455" t="0"/>
          <a:stretch/>
        </p:blipFill>
        <p:spPr>
          <a:xfrm>
            <a:off x="6787625" y="3065675"/>
            <a:ext cx="2356372" cy="207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4476" y="0"/>
            <a:ext cx="1689525" cy="16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6">
            <a:alphaModFix/>
          </a:blip>
          <a:srcRect b="8725" l="14773" r="14773" t="0"/>
          <a:stretch/>
        </p:blipFill>
        <p:spPr>
          <a:xfrm>
            <a:off x="4743425" y="2846150"/>
            <a:ext cx="2356374" cy="229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75575" y="-12"/>
            <a:ext cx="1801450" cy="18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319425" y="185825"/>
            <a:ext cx="26958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900"/>
              <a:t>Preta Gil</a:t>
            </a:r>
            <a:endParaRPr sz="3900"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714992" y="0"/>
            <a:ext cx="342901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" name="Google Shape;118;p18" title="Preta gil - sinais de fog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600" y="1413175"/>
            <a:ext cx="5399100" cy="30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- 🍉&#10;&#10;“ aqui você pode ser quem você realmente è “&#10;&#10;lyrics &#10;&#10;Pode fazer o que quiser&#10;Até me machucar&#10;Transborda no meu coração só amor&#10;Desde o momento que eu te vi&#10;Não pude acreditar&#10;Mas se eu não conseguir vem me amar&#10;Várias queixas&#10;&#10;Várias queixas de você&#10;Por que fez isso comigo?&#10;Estamos juntos e misturados&#10;Meu bem quero ser seu namorado&#10;Várias queixas&#10;&#10;Várias queixas de você&#10;Por que fez isso comigo?&#10;Estamos juntos e misturados&#10;Meu bem quero ser seu namorados&#10;&#10;&#10;O meu corpo balança querendo encontrar o seu amor&#10;O swing do olodum me leva&#10;Com você eu vou &#10;Me leva amor, meu bem querer&#10;Me leva que assim fico louco com você&#10;Várias queixas&#10;&#10;Várias queixas de você&#10;Por que fez isso comigo?&#10;Estamos juntos e misturados&#10;Meu bem quero ser seu namorado&#10;Várias queixas&#10;&#10;Várias queixas de você&#10;Por que fez isso comigo?&#10;Estamos juntos e misturados&#10;Meu bem quero ser seu namorado&#10;Meu bem quero ser seu namorado&#10;Meu bem quero ser seu namorado&#10;Meu bem quero ser seu namorado&#10;&#10;Várias queixas&#10;&#10;— esse vídeo tem intenção de promover a música 💚✨&#10;&#10;CLIPE OFICIAL: https://youtu.be/bBHPq3UQFsw&#10;&#10;tags_&#10;&#10;#Variasqueixas #Traduçao #letra #lyrics #legenda" id="123" name="Google Shape;123;p19" title="Gilson - Varias Queixas [Letra]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612" y="951300"/>
            <a:ext cx="7452775" cy="41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694200" y="128975"/>
            <a:ext cx="77556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ato"/>
                <a:ea typeface="Lato"/>
                <a:cs typeface="Lato"/>
                <a:sym typeface="Lato"/>
              </a:rPr>
              <a:t>Gilsons:</a:t>
            </a:r>
            <a:r>
              <a:rPr lang="pt-BR" sz="24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2400">
                <a:solidFill>
                  <a:srgbClr val="2021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José Gil, Francisco Gil e João Gil (filho e netos)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1024500" y="418050"/>
            <a:ext cx="7095000" cy="6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00"/>
              <a:t>A ditadura e a eubiose de Gil</a:t>
            </a:r>
            <a:endParaRPr sz="3000"/>
          </a:p>
        </p:txBody>
      </p:sp>
      <p:cxnSp>
        <p:nvCxnSpPr>
          <p:cNvPr id="130" name="Google Shape;130;p20"/>
          <p:cNvCxnSpPr/>
          <p:nvPr/>
        </p:nvCxnSpPr>
        <p:spPr>
          <a:xfrm>
            <a:off x="596575" y="2031600"/>
            <a:ext cx="8126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20"/>
          <p:cNvCxnSpPr/>
          <p:nvPr/>
        </p:nvCxnSpPr>
        <p:spPr>
          <a:xfrm>
            <a:off x="552625" y="1918725"/>
            <a:ext cx="0" cy="225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20"/>
          <p:cNvCxnSpPr/>
          <p:nvPr/>
        </p:nvCxnSpPr>
        <p:spPr>
          <a:xfrm>
            <a:off x="7867825" y="1918725"/>
            <a:ext cx="0" cy="225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" name="Google Shape;133;p20"/>
          <p:cNvSpPr txBox="1"/>
          <p:nvPr/>
        </p:nvSpPr>
        <p:spPr>
          <a:xfrm>
            <a:off x="7561525" y="1536000"/>
            <a:ext cx="6126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2013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246325" y="1536125"/>
            <a:ext cx="6126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1942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 rot="-5400000">
            <a:off x="-51875" y="2531600"/>
            <a:ext cx="12090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Lato"/>
                <a:ea typeface="Lato"/>
                <a:cs typeface="Lato"/>
                <a:sym typeface="Lato"/>
              </a:rPr>
              <a:t>nascimento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6" name="Google Shape;136;p20"/>
          <p:cNvCxnSpPr/>
          <p:nvPr/>
        </p:nvCxnSpPr>
        <p:spPr>
          <a:xfrm>
            <a:off x="1086025" y="1918725"/>
            <a:ext cx="0" cy="225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20"/>
          <p:cNvSpPr txBox="1"/>
          <p:nvPr/>
        </p:nvSpPr>
        <p:spPr>
          <a:xfrm rot="-5400000">
            <a:off x="166975" y="2845875"/>
            <a:ext cx="18381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Lato"/>
                <a:ea typeface="Lato"/>
                <a:cs typeface="Lato"/>
                <a:sym typeface="Lato"/>
              </a:rPr>
              <a:t>começo de carreira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779725" y="1536125"/>
            <a:ext cx="6126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1962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9" name="Google Shape;139;p20"/>
          <p:cNvCxnSpPr/>
          <p:nvPr/>
        </p:nvCxnSpPr>
        <p:spPr>
          <a:xfrm>
            <a:off x="1695625" y="1918725"/>
            <a:ext cx="0" cy="225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" name="Google Shape;140;p20"/>
          <p:cNvSpPr txBox="1"/>
          <p:nvPr/>
        </p:nvSpPr>
        <p:spPr>
          <a:xfrm>
            <a:off x="1389325" y="1536125"/>
            <a:ext cx="6126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1964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 rot="-5400000">
            <a:off x="1074775" y="2547500"/>
            <a:ext cx="12417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Lato"/>
                <a:ea typeface="Lato"/>
                <a:cs typeface="Lato"/>
                <a:sym typeface="Lato"/>
              </a:rPr>
              <a:t>golpe militar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2" name="Google Shape;142;p20"/>
          <p:cNvCxnSpPr/>
          <p:nvPr/>
        </p:nvCxnSpPr>
        <p:spPr>
          <a:xfrm>
            <a:off x="2305225" y="1918725"/>
            <a:ext cx="0" cy="225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20"/>
          <p:cNvSpPr txBox="1"/>
          <p:nvPr/>
        </p:nvSpPr>
        <p:spPr>
          <a:xfrm>
            <a:off x="1998925" y="1383725"/>
            <a:ext cx="6126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fev/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1968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 rot="-5400000">
            <a:off x="1111975" y="3119900"/>
            <a:ext cx="23865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Lato"/>
                <a:ea typeface="Lato"/>
                <a:cs typeface="Lato"/>
                <a:sym typeface="Lato"/>
              </a:rPr>
              <a:t>consolidação da Tropicália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2608525" y="1383725"/>
            <a:ext cx="6126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dez</a:t>
            </a:r>
            <a:r>
              <a:rPr lang="pt-BR">
                <a:latin typeface="Lato"/>
                <a:ea typeface="Lato"/>
                <a:cs typeface="Lato"/>
                <a:sym typeface="Lato"/>
              </a:rPr>
              <a:t>/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1968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6" name="Google Shape;146;p20"/>
          <p:cNvCxnSpPr/>
          <p:nvPr/>
        </p:nvCxnSpPr>
        <p:spPr>
          <a:xfrm>
            <a:off x="2914825" y="1918725"/>
            <a:ext cx="0" cy="225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20"/>
          <p:cNvSpPr txBox="1"/>
          <p:nvPr/>
        </p:nvSpPr>
        <p:spPr>
          <a:xfrm rot="-5400000">
            <a:off x="1764175" y="3001250"/>
            <a:ext cx="23013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Lato"/>
                <a:ea typeface="Lato"/>
                <a:cs typeface="Lato"/>
                <a:sym typeface="Lato"/>
              </a:rPr>
              <a:t>AI-5 e prisão no quartel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3218125" y="1383725"/>
            <a:ext cx="612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fev</a:t>
            </a:r>
            <a:r>
              <a:rPr lang="pt-BR">
                <a:latin typeface="Lato"/>
                <a:ea typeface="Lato"/>
                <a:cs typeface="Lato"/>
                <a:sym typeface="Lato"/>
              </a:rPr>
              <a:t>/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1969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9" name="Google Shape;149;p20"/>
          <p:cNvCxnSpPr/>
          <p:nvPr/>
        </p:nvCxnSpPr>
        <p:spPr>
          <a:xfrm>
            <a:off x="3524425" y="1918725"/>
            <a:ext cx="0" cy="225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20"/>
          <p:cNvSpPr txBox="1"/>
          <p:nvPr/>
        </p:nvSpPr>
        <p:spPr>
          <a:xfrm rot="-5400000">
            <a:off x="2531275" y="2767375"/>
            <a:ext cx="18339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Lato"/>
                <a:ea typeface="Lato"/>
                <a:cs typeface="Lato"/>
                <a:sym typeface="Lato"/>
              </a:rPr>
              <a:t>saída do quartel e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Lato"/>
                <a:ea typeface="Lato"/>
                <a:cs typeface="Lato"/>
                <a:sym typeface="Lato"/>
              </a:rPr>
              <a:t> exílio na Europa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3903925" y="1383725"/>
            <a:ext cx="612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jan</a:t>
            </a:r>
            <a:r>
              <a:rPr lang="pt-BR">
                <a:latin typeface="Lato"/>
                <a:ea typeface="Lato"/>
                <a:cs typeface="Lato"/>
                <a:sym typeface="Lato"/>
              </a:rPr>
              <a:t>/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1972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2" name="Google Shape;152;p20"/>
          <p:cNvCxnSpPr/>
          <p:nvPr/>
        </p:nvCxnSpPr>
        <p:spPr>
          <a:xfrm>
            <a:off x="4210225" y="1918725"/>
            <a:ext cx="0" cy="225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" name="Google Shape;153;p20"/>
          <p:cNvSpPr txBox="1"/>
          <p:nvPr/>
        </p:nvSpPr>
        <p:spPr>
          <a:xfrm rot="-5400000">
            <a:off x="3293275" y="2767375"/>
            <a:ext cx="18339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Lato"/>
                <a:ea typeface="Lato"/>
                <a:cs typeface="Lato"/>
                <a:sym typeface="Lato"/>
              </a:rPr>
              <a:t>retorno ao Brasil e fim da Tropicália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4513525" y="1536125"/>
            <a:ext cx="6126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1974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5" name="Google Shape;155;p20"/>
          <p:cNvCxnSpPr/>
          <p:nvPr/>
        </p:nvCxnSpPr>
        <p:spPr>
          <a:xfrm>
            <a:off x="4819825" y="1918725"/>
            <a:ext cx="0" cy="225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20"/>
          <p:cNvSpPr txBox="1"/>
          <p:nvPr/>
        </p:nvSpPr>
        <p:spPr>
          <a:xfrm rot="-5400000">
            <a:off x="3902875" y="2691175"/>
            <a:ext cx="18339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Lato"/>
                <a:ea typeface="Lato"/>
                <a:cs typeface="Lato"/>
                <a:sym typeface="Lato"/>
              </a:rPr>
              <a:t>abertura política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 rot="-5400000">
            <a:off x="4436275" y="2767375"/>
            <a:ext cx="18339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Lato"/>
                <a:ea typeface="Lato"/>
                <a:cs typeface="Lato"/>
                <a:sym typeface="Lato"/>
              </a:rPr>
              <a:t>suspensão do AI-5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8" name="Google Shape;158;p20"/>
          <p:cNvCxnSpPr/>
          <p:nvPr/>
        </p:nvCxnSpPr>
        <p:spPr>
          <a:xfrm>
            <a:off x="5353225" y="1918725"/>
            <a:ext cx="0" cy="225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20"/>
          <p:cNvSpPr txBox="1"/>
          <p:nvPr/>
        </p:nvSpPr>
        <p:spPr>
          <a:xfrm>
            <a:off x="5046925" y="1536125"/>
            <a:ext cx="6126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1979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5580325" y="1536125"/>
            <a:ext cx="6126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1985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1" name="Google Shape;161;p20"/>
          <p:cNvCxnSpPr/>
          <p:nvPr/>
        </p:nvCxnSpPr>
        <p:spPr>
          <a:xfrm>
            <a:off x="5886625" y="1918725"/>
            <a:ext cx="0" cy="225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20"/>
          <p:cNvSpPr txBox="1"/>
          <p:nvPr/>
        </p:nvSpPr>
        <p:spPr>
          <a:xfrm rot="-5400000">
            <a:off x="5074525" y="2662600"/>
            <a:ext cx="16242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Lato"/>
                <a:ea typeface="Lato"/>
                <a:cs typeface="Lato"/>
                <a:sym typeface="Lato"/>
              </a:rPr>
              <a:t>fim da ditadura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3" name="Google Shape;163;p20"/>
          <p:cNvCxnSpPr/>
          <p:nvPr/>
        </p:nvCxnSpPr>
        <p:spPr>
          <a:xfrm>
            <a:off x="6801025" y="1918725"/>
            <a:ext cx="0" cy="225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20"/>
          <p:cNvCxnSpPr/>
          <p:nvPr/>
        </p:nvCxnSpPr>
        <p:spPr>
          <a:xfrm>
            <a:off x="7334425" y="1918725"/>
            <a:ext cx="0" cy="225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0"/>
          <p:cNvCxnSpPr/>
          <p:nvPr/>
        </p:nvCxnSpPr>
        <p:spPr>
          <a:xfrm flipH="1" rot="10800000">
            <a:off x="6804250" y="2015400"/>
            <a:ext cx="548100" cy="162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p20"/>
          <p:cNvSpPr txBox="1"/>
          <p:nvPr/>
        </p:nvSpPr>
        <p:spPr>
          <a:xfrm rot="-5400000">
            <a:off x="6031975" y="2847900"/>
            <a:ext cx="19953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Lato"/>
                <a:ea typeface="Lato"/>
                <a:cs typeface="Lato"/>
                <a:sym typeface="Lato"/>
              </a:rPr>
              <a:t>ministro da Cultura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 rot="-5400000">
            <a:off x="6793975" y="2771700"/>
            <a:ext cx="19953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Lato"/>
                <a:ea typeface="Lato"/>
                <a:cs typeface="Lato"/>
                <a:sym typeface="Lato"/>
              </a:rPr>
              <a:t>sócio da Sociedade Brasileira de Eubiose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>
            <p:ph idx="1" type="body"/>
          </p:nvPr>
        </p:nvSpPr>
        <p:spPr>
          <a:xfrm>
            <a:off x="853950" y="1702275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750">
                <a:highlight>
                  <a:srgbClr val="FFFFFF"/>
                </a:highlight>
              </a:rPr>
              <a:t>"Viver em perfeita harmonia com as leis universais. (...) É a ciência da vida, a sabedoria iniciática das idades. É vivenciar um conjunto de conhecimentos, cujo objetivo primordial é congregar. Construir e religar integralmente as dimensões do sagrado, profano, divino e humano."</a:t>
            </a:r>
            <a:endParaRPr sz="2200"/>
          </a:p>
        </p:txBody>
      </p:sp>
      <p:sp>
        <p:nvSpPr>
          <p:cNvPr id="173" name="Google Shape;173;p21"/>
          <p:cNvSpPr txBox="1"/>
          <p:nvPr/>
        </p:nvSpPr>
        <p:spPr>
          <a:xfrm>
            <a:off x="403100" y="552625"/>
            <a:ext cx="78870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Eubiose: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483725" y="1082475"/>
            <a:ext cx="8223000" cy="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highlight>
                  <a:srgbClr val="FFFFFF"/>
                </a:highlight>
              </a:rPr>
              <a:t>Criada em 1921 por Henrique José de Souza, soteropolitano, no estado de Minas Gerais</a:t>
            </a:r>
            <a:endParaRPr/>
          </a:p>
        </p:txBody>
      </p:sp>
      <p:sp>
        <p:nvSpPr>
          <p:cNvPr id="175" name="Google Shape;175;p21"/>
          <p:cNvSpPr txBox="1"/>
          <p:nvPr/>
        </p:nvSpPr>
        <p:spPr>
          <a:xfrm>
            <a:off x="483725" y="2955950"/>
            <a:ext cx="84489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2021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Gil foi conduzido pelas mãos do músico, pesquisador e professor Walter Smetak, quando voltou a Salvador. </a:t>
            </a:r>
            <a:endParaRPr sz="1700">
              <a:solidFill>
                <a:srgbClr val="20212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2021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“Esse contato com Smetak  me trouxe a isso. Ele dizia: você precisa conhecer a Eubiose", fala Gil. "</a:t>
            </a:r>
            <a:r>
              <a:rPr lang="pt-BR" sz="17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Mas isso tudo já estava associado àquele outro campo meu de busca pela filosofia oriental, pelas interseções entre filosofia oriental e religiosidade ocidental, filosofia, e tudo mais."</a:t>
            </a:r>
            <a:endParaRPr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