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67" r:id="rId13"/>
    <p:sldId id="273" r:id="rId14"/>
    <p:sldId id="268" r:id="rId15"/>
    <p:sldId id="274" r:id="rId16"/>
    <p:sldId id="269" r:id="rId17"/>
    <p:sldId id="275" r:id="rId18"/>
    <p:sldId id="270" r:id="rId19"/>
    <p:sldId id="276" r:id="rId20"/>
    <p:sldId id="271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7531D-346F-0C28-CCDA-5BFDD2C18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A23680-8687-74AE-2292-8CC3FC0CA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34CDE1-A0C1-7E50-4D13-590F4BB77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B04B-78D8-24A1-6C20-70BFAD81B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D5EA61-DC5B-E55F-2180-CBAD85DD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44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0497C-3BDE-ADB7-F3FD-C9B966A4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72B07-8717-0E15-6857-A3EDE674A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78CF8B-9B35-9E3B-7395-AB2AF1C8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B8F95E-8F34-DC3C-2B7F-D4ABEF73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7A44EE-3BA3-D9FC-496A-3409B7644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75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4FD336-82BB-54E5-A1FA-565D07BD1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5558A6-EFCF-D4B5-BB80-85B28EEA8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EF113A-18C6-9D09-896A-A5A89DFE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CA5714-B4CE-376C-CFD5-C2774973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7B835D-6A01-8179-70EA-CC0FA791C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55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A5C74-9104-4E3D-F38B-201FB3902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5EA05-EF73-0F68-AF2D-C7479DD3B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264E3A-4A7A-C3B4-FF5E-76D2E199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528F83-F652-7309-84FA-A746105F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EF4802-715E-D303-24DF-C9384ACFC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25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0515C-60DD-E3D5-6D15-60AC2B3C7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DCB633-6084-CD4C-3A27-646BFB400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B1305B-F5B2-34AF-F330-58A1C404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2C8A74-9C86-552D-772D-E43E73E1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37524C-D532-FD6D-923E-230FF7F1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A6915-75E2-328E-70C9-E678E50DC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57EE18-FB5A-5587-FCDD-679B50B53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6E51B4-8190-517C-0747-01DE26A5D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AB0D05-9EC0-E5A5-6448-750D8FCF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45B74C-C840-DD87-4C9A-8ACE0DC1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17C5F4-B18C-BF7A-D21C-F70849E1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55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099D5-C9C1-16E1-00D7-F311D1BA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69C7D8-3917-72F3-BA2E-2917D1400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16EE03-FFB7-D3B5-BA5A-CA6B9308D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41412D-7FED-C6CD-F518-81C4FAB1E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BEDA032-74A6-67C0-FDF4-51329F413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77A9C0-6EF3-4071-BAB5-B57B6E0B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69D8ACF-847F-8E6F-075C-3A711089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17ED20-E2AA-7A84-FC3F-EEFC3FFE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68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BFC27-359D-0711-04BE-A686ACFB2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F153B9-AA81-3D14-C8DC-9A8BA529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FB82D6-27B1-5D3D-C055-C1D112ED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DE61BC-6A79-D58F-2F7F-3EBBDC9C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26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20BA69-2D66-3CB2-BD21-3BC62B4FC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64823C-738B-6DCA-0DCF-4F048D09D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8A8B90-098C-35A4-8476-2249774F7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07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89988-22BD-64E6-F602-5ABD71C5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50D15-4C08-F650-B6A6-9A918081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12C47-4555-028E-594C-DC38B0B33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4FFD53-4690-8388-A047-B29AE985F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A64060-B3D3-158D-C4E0-4B52A799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DD0264-E787-FD11-0956-A539322F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8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AE2E8-F37B-1B1A-7B24-2121DB57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5BE79A-2849-E352-F703-3D8DD42A6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FE4B47-9E5F-2001-BC91-E66C5ED47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0DF5F4-5FD1-3114-DC29-13E435E3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DF7BFD-CE82-0C2E-4FAD-94FF4E83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5F4962-3DD2-5922-0CB5-B26C2533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71C2B3E-AC41-0506-4AB7-F1C269234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C84B7F-E113-C4B5-B5D0-E88CFC356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246336-DB63-D57E-661A-FF1A5FAA0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6841-A77B-4E97-AD8C-80E2C1B3F522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49929-1453-3399-23F1-05D8CF86D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DC30C6-4C9A-35A8-FA28-F5E322A2F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DA01-E3D8-4AF6-A19F-823CC2938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8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66251-9C4E-79DD-BE42-567838BE1B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QUADRO REFERENCIAL EUROPEU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E65FEF-F48E-56BA-27F4-407831A572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38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E3B34-6807-E82B-EA13-F61A9377C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A1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Iniciação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Descoberta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B613C-37E7-99B4-2194-9F34F0ED9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básicas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direcionadas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satisfazer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concretas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apresentar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perguntas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detalhes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sua vida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onde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coisas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possui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ainda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interagir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falem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pausadamente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estejam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178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14887-FAB6-AF3F-06CF-949395C0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A1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Iniciação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Descoberta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802730-1A15-7011-08D3-A54F3B66C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Reconheço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palavras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básicas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habitualmente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mim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mesmo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à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família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imediato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devagar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clareza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palavras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aquelas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letreiros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cartazes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catálogos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conversação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forma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esteja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repetir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dizê-lo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palavras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velocidade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lenta,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ajudar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faço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respondo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perguntas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imediata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assuntos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habituais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conheço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curtos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enviar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parabéns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preencher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formulários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nome,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nacionalidade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morada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formulário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hotel.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7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2C1A1-D6A9-58DB-D591-6928F8242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A2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Plataforma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3E741-5E08-EA3B-47EB-F61E3908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entender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relacionadas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familiares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utilizador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informações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pessoais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básicas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compras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geografia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emprego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comunicar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situações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requerem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troca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informações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curtas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precisas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superficial</a:t>
            </a:r>
            <a:r>
              <a:rPr lang="cs-CZ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aspetos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ambiente onde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as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imediatas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76855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B04BB-8334-A855-FE03-3899CA20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A2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Plataforma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08F70-DB7E-3288-1207-A58C2C87C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24" y="1305017"/>
            <a:ext cx="10608076" cy="5326602"/>
          </a:xfrm>
        </p:spPr>
        <p:txBody>
          <a:bodyPr>
            <a:normAutofit/>
          </a:bodyPr>
          <a:lstStyle/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vocabulário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pessoal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básica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emprego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avisos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mensagens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encontrar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específica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previsível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anúncios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publicitários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prospectos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horários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pessoais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comunicar-me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tarefas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requerem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intercâmbio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atividades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intercâmbios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sociais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embora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compreender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suficiente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manter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série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termos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família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vida,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educativa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último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mensagens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imediatas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agradecendo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alguém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265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57C90-1C1B-42B5-2FF8-EC42FAD8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B1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Limiar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Intermédio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1448-6846-5C85-EBA0-45A517004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entender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principais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lidar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situações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país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onde 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falada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turismo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produzir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ainda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experiências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sonhos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desejos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Além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ainda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opinar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limitada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74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57C90-1C1B-42B5-2FF8-EC42FAD8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B1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Limiar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Intermédio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1448-6846-5C85-EBA0-45A517004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têm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tempo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ócio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rádio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televisão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profissional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lenta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acontecimentos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sentimentos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desejos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desenvolver-me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viajo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onde 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espontaneamente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pertinentes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vida diária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família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viagens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acontecimentos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experiências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sonhos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esperanças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justificar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enredo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um livro ou filme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mim ou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experiências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impressões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57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A0A28-624C-8AC9-5524-D84D4E1CD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B2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Vantagem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Intermédio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superior (ou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Pós-intermédio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3092E-511C-EC74-960D-8BBEED09C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É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entender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principais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tratem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concretos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abstratos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caráter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técnico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forem da sua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especialização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interagir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falantes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nativos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grau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suficiente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fluência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naturalidade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forma a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comunicação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ocorra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esforço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interlocutores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produzir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claros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detalhados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diversos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defender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vista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indicando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vantagens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desvantagens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várias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opções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5150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BD476-1695-75A7-87A0-4ECB73B4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B2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Vantagem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Intermédio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superior (ou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Pós-intermédio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747C4E-73FD-9C81-6B60-6EA569974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conferências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notícias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televisão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maioria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padrão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artigos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reportagens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contemporâneos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adotam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vista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concretos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prosa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contemporânea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espontaneidade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falantes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ativa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desenvolvidos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quotidianas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defendendo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vista.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detalhadas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série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vista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vantagens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desvantagens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várias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detalhados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série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relatórios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transmitindo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apoiem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​​ou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refutem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vista concreto.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destacam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importância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lhes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experiências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54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5E393-7AB4-B8F4-FB1B-ACE7B554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C1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Avançado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Proficiência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operativa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efetiva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BD137-99EC-D485-2495-8F6058C70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variedade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exigência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reconhecer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sentidos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idéias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implícitas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expressar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de forma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fluente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espontânea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esforços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encontrar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palavra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adequada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fazer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efetivo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idioma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sociais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acadêmicos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profissionais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produzir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detalhados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mostrando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mecanismos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coesão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047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88A20-522B-FB11-F179-9A538332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C1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Avançado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Proficiência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operativa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efetiva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(ou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27B37-A23C-1B74-B274-699B768D3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clareza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apenas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implícitas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explicitamente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esforço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televisão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caráter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literário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apreciando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artigos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especializados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técnicas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estejam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Expresso-me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fluidez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espontaneidade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forma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adequadas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flexibilidade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eficácia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profissionais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falantes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detalhadas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desenvolvendo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concretas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apropriada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vista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relatórios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destacando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Seleciono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apropriado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leitores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endereçados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candidatar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emprego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75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70ECC-96C2-3EFA-0EDC-1058874B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QUE É QECR  (CEFR)?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46B88-51D3-D677-7171-38FF87B06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Ensinamento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Certificação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(QECR)</a:t>
            </a:r>
          </a:p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Framework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Reference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Learning,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CEFR)</a:t>
            </a:r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um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padrão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estrangeira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Europa e,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vez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noutros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países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 QECR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também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tornar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fácil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para as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instituições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educativas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para os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empregadores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qualificações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linguísticas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candidatos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admissão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no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emprego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9360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372393-670A-7064-7E9A-48DB8D54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C2</a:t>
            </a:r>
            <a:r>
              <a:rPr lang="cs-CZ" dirty="0"/>
              <a:t> - </a:t>
            </a:r>
            <a:r>
              <a:rPr lang="pt-BR" dirty="0"/>
              <a:t>Mestria ou Proficiente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11E19-EB88-CD10-342F-D63DC02E5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É capaz de </a:t>
            </a:r>
            <a:r>
              <a:rPr lang="pt-BR" b="1" dirty="0"/>
              <a:t>compreender com facilidade praticamente tudo o </a:t>
            </a:r>
            <a:r>
              <a:rPr lang="pt-BR" dirty="0"/>
              <a:t>que ouve e lê.</a:t>
            </a:r>
          </a:p>
          <a:p>
            <a:r>
              <a:rPr lang="pt-BR" dirty="0"/>
              <a:t>Sabe </a:t>
            </a:r>
            <a:r>
              <a:rPr lang="pt-BR" b="1" dirty="0"/>
              <a:t>reconstruir a informação e os argumentos procedentes de diversas fontes</a:t>
            </a:r>
            <a:r>
              <a:rPr lang="pt-BR" dirty="0"/>
              <a:t>, seja em língua falada ou escrita, e apresentá-los de maneira coerente e resumida.</a:t>
            </a:r>
          </a:p>
          <a:p>
            <a:r>
              <a:rPr lang="pt-BR" dirty="0"/>
              <a:t>Pode </a:t>
            </a:r>
            <a:r>
              <a:rPr lang="pt-BR" b="1" dirty="0"/>
              <a:t>expressar-se espontaneamente com grande fluência </a:t>
            </a:r>
            <a:r>
              <a:rPr lang="pt-BR" dirty="0"/>
              <a:t>e com um grau de precisão que lhe permita </a:t>
            </a:r>
            <a:r>
              <a:rPr lang="pt-BR" b="1" dirty="0"/>
              <a:t>diferenciar pequenas matizes ou nuances de significado</a:t>
            </a:r>
            <a:r>
              <a:rPr lang="pt-BR" dirty="0"/>
              <a:t>, inclusive em situações de maior complexidade.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984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34EE6-8504-9079-B3A3-29349DC11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C2</a:t>
            </a:r>
            <a:r>
              <a:rPr lang="cs-CZ" dirty="0"/>
              <a:t> - </a:t>
            </a:r>
            <a:r>
              <a:rPr lang="pt-BR" dirty="0"/>
              <a:t>Mestria ou Proficiente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AF4704-B16B-8BC2-DE8B-3A8550B53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nenhuma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dificuldade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compreender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qualquer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retransmitidos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produzam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tenha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tempo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familiarizar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sotaque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praticamente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incluindo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estruturalmente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artigos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especializados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sem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esforço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qualquer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conheço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modismos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feitas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coloquiais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Expresso-me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fluidez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transmito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nuances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disfarço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dificuldade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dificilmente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reparam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descrições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forma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fluída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adequado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lógica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ouvinte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recordá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-las.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fluídos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apropriado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escrever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relatórios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artigos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lógica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eficaz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ouvinte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recordá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-las. </a:t>
            </a:r>
          </a:p>
          <a:p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resenhas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profissionais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literárias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59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70ECC-96C2-3EFA-0EDC-1058874B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QUAL É O OBJETIVO DO QECR  (CEFR)?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46B88-51D3-D677-7171-38FF87B06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fornecer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método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ensinamento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certificação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Europa</a:t>
            </a:r>
          </a:p>
        </p:txBody>
      </p:sp>
    </p:spTree>
    <p:extLst>
      <p:ext uri="{BB962C8B-B14F-4D97-AF65-F5344CB8AC3E}">
        <p14:creationId xmlns:p14="http://schemas.microsoft.com/office/powerpoint/2010/main" val="178715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AB2C9-ADF8-1D8C-211D-140D1A8C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HISTÓRIA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DE968-0831-7053-6DE4-F530A0B09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1971 – começam a surgir os documentos e estudos particulares por instituiç</a:t>
            </a:r>
            <a:r>
              <a:rPr lang="pt-P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õ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1989 – 1996 -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Europa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projeto "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Cidadania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pt-P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1991 – iniciado o trabalho por inciativa do governo federal suíço</a:t>
            </a:r>
          </a:p>
          <a:p>
            <a:r>
              <a:rPr lang="pt-P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2001 – ANO EUROPEU DAS LÍNGUAS – apresentada a proposta do QUECR</a:t>
            </a:r>
          </a:p>
          <a:p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novembro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2001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recomendou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QECR para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estabelecimento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um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validação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habilidades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linguísticas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24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AB2C9-ADF8-1D8C-211D-140D1A8C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NÍVEIS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DE968-0831-7053-6DE4-F530A0B09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(A1, A2, B1, B2, C1, C2)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têm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tornar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amplamente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aceites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padrão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classificação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proficiência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linguística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indivíduo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QECR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enfoque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ação</a:t>
            </a:r>
            <a:r>
              <a:rPr lang="pt-P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se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remonta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teóricas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filósofos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Ludwig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Wittgenstein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décadas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1950 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sociolinguistas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Hymes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conceitos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teóricos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chave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utilizados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QECR,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encontram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declarativo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procedimental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entendida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mínimo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suficiente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supomos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requerido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executar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tarefas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específicas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existencial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habilidades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habilidade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aprender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linguístico-comunicativa</a:t>
            </a: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estratégia</a:t>
            </a:r>
            <a:r>
              <a:rPr lang="cs-C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</a:t>
            </a:r>
            <a:r>
              <a:rPr lang="cs-C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</a:t>
            </a:r>
            <a:r>
              <a:rPr lang="pt-P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ção)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13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DF1F0-1EF2-9B29-6AA7-CCCDD746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das competências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F931FD-3187-2A82-8F28-3D1576E4FF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competências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8394C-0AF3-1688-BD23-5A5B5B88F3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(capacidades cognitivas)</a:t>
            </a:r>
            <a:endParaRPr lang="pt-PT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habilidades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(aprender)</a:t>
            </a:r>
            <a:endParaRPr lang="pt-PT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existencial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49B434-80BE-7C7A-D23C-8CFC1DE4B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competências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comunicativas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particulares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C479DA6-40CF-5AF9-F4D6-B3A9993E69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linguístic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  <a:p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ompetência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sociolinguística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pragmática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39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AE7A0-AADE-F15B-1ACF-39F59279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DOMÍNIOS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63D0D0-2E55-B326-DF14-F8955E462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55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As competências comunicativas gerais e particulares desenvolvem-se através da produção ou da receção de textos em vários contextos e sob várias condições e constrangimentos. </a:t>
            </a:r>
            <a:endParaRPr lang="cs-CZ" dirty="0"/>
          </a:p>
          <a:p>
            <a:pPr marL="0" indent="0">
              <a:buNone/>
            </a:pPr>
            <a:r>
              <a:rPr lang="pt-BR" dirty="0"/>
              <a:t>Estes contextos correspondem aos diversos âmbitos da vida social que o QECR designa como domínios. </a:t>
            </a:r>
            <a:endParaRPr lang="cs-CZ" dirty="0"/>
          </a:p>
          <a:p>
            <a:pPr marL="0" indent="0">
              <a:buNone/>
            </a:pPr>
            <a:r>
              <a:rPr lang="pt-BR" dirty="0"/>
              <a:t>Distinguem-se quatro domínios amplos: 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o educacional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o ocupacional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o público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o pessoal</a:t>
            </a:r>
            <a:endParaRPr lang="cs-CZ" dirty="0"/>
          </a:p>
          <a:p>
            <a:pPr marL="0" indent="0">
              <a:buNone/>
            </a:pPr>
            <a:r>
              <a:rPr lang="pt-BR" dirty="0"/>
              <a:t>Estes quatro domínios correspondem em grande medida ao registo sociolinguístico.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41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0785B-FCAF-CEFF-59FF-08D1E564C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1D6178-4517-DB4D-8ECB-CADEE666D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utilizador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desenvolver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vários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graus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competência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destes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domínios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e, para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ajudar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descrevê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-los, o QECR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fornece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conjunto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Níveis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Comuns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(A1, A2, B1, B2, C1, C2).</a:t>
            </a:r>
          </a:p>
          <a:p>
            <a:pPr algn="just"/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9443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F1A03-0A6C-26E5-E52D-B1AF0553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Níveis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comuns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</a:t>
            </a:r>
            <a:b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4A2DA-3A66-E82A-F0C6-A08CC8F92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Europeu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as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estabelece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escala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seis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níveis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comuns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organização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línguas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homologação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distintos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emitidos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entidades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certificadas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agrupa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três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blocos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clássica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nível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básico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intermédio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avançado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embora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correspondam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exatamente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níveis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clássicos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estar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situados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debaixo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1926901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2399</Words>
  <Application>Microsoft Office PowerPoint</Application>
  <PresentationFormat>Širokoúhlá obrazovka</PresentationFormat>
  <Paragraphs>140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QUADRO REFERENCIAL EUROPEU</vt:lpstr>
      <vt:lpstr>O QUE É QECR  (CEFR)?</vt:lpstr>
      <vt:lpstr>QUAL É O OBJETIVO DO QECR  (CEFR)?</vt:lpstr>
      <vt:lpstr>HISTÓRIA</vt:lpstr>
      <vt:lpstr>NÍVEIS</vt:lpstr>
      <vt:lpstr>Divisão das competências </vt:lpstr>
      <vt:lpstr>DOMÍNIOS</vt:lpstr>
      <vt:lpstr>Competências</vt:lpstr>
      <vt:lpstr>Níveis comuns de referência </vt:lpstr>
      <vt:lpstr>A1 Iniciação ou Descoberta </vt:lpstr>
      <vt:lpstr>A1 Iniciação ou Descoberta </vt:lpstr>
      <vt:lpstr>A2 Elementar ou Plataforma </vt:lpstr>
      <vt:lpstr>A2 Elementar ou Plataforma </vt:lpstr>
      <vt:lpstr>B1 Limiar ou Intermédio </vt:lpstr>
      <vt:lpstr>B1 Limiar ou Intermédio </vt:lpstr>
      <vt:lpstr>B2 Vantagem ou Intermédio superior (ou Pós-intermédio) </vt:lpstr>
      <vt:lpstr>B2 Vantagem ou Intermédio superior (ou Pós-intermédio)</vt:lpstr>
      <vt:lpstr>C1 Avançado ou Proficiência operativa efetiva (ou Autonomia) </vt:lpstr>
      <vt:lpstr>C1 Avançado ou Proficiência operativa efetiva (ou Autonomia)</vt:lpstr>
      <vt:lpstr>C2 - Mestria ou Proficiente </vt:lpstr>
      <vt:lpstr>C2 - Mestria ou Proficiente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QUADRO REFERENCIAL EUROPEU</dc:title>
  <dc:creator>Iva Svobodová</dc:creator>
  <cp:lastModifiedBy>Iva Svobodová</cp:lastModifiedBy>
  <cp:revision>2</cp:revision>
  <dcterms:created xsi:type="dcterms:W3CDTF">2023-11-18T16:32:35Z</dcterms:created>
  <dcterms:modified xsi:type="dcterms:W3CDTF">2023-11-19T21:34:46Z</dcterms:modified>
</cp:coreProperties>
</file>