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68" r:id="rId4"/>
    <p:sldId id="257" r:id="rId5"/>
    <p:sldId id="258" r:id="rId6"/>
    <p:sldId id="259" r:id="rId7"/>
    <p:sldId id="260" r:id="rId8"/>
    <p:sldId id="261" r:id="rId9"/>
    <p:sldId id="264" r:id="rId10"/>
    <p:sldId id="265" r:id="rId11"/>
    <p:sldId id="266" r:id="rId12"/>
    <p:sldId id="262" r:id="rId13"/>
    <p:sldId id="263" r:id="rId14"/>
    <p:sldId id="267" r:id="rId1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6740C7-A34A-4FF2-8CD3-0C34C9A9367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ABE40F7-B0E8-45E8-9F30-00F466B2FEF7}">
      <dgm:prSet/>
      <dgm:spPr/>
      <dgm:t>
        <a:bodyPr/>
        <a:lstStyle/>
        <a:p>
          <a:r>
            <a:rPr lang="cs-CZ"/>
            <a:t>Sebepoškozování</a:t>
          </a:r>
          <a:endParaRPr lang="en-US"/>
        </a:p>
      </dgm:t>
    </dgm:pt>
    <dgm:pt modelId="{90B5C520-BB49-41B0-A2E2-5195C9406A36}" type="parTrans" cxnId="{D6738F7C-8A5D-4A39-9889-C05347D6F7B6}">
      <dgm:prSet/>
      <dgm:spPr/>
      <dgm:t>
        <a:bodyPr/>
        <a:lstStyle/>
        <a:p>
          <a:endParaRPr lang="en-US"/>
        </a:p>
      </dgm:t>
    </dgm:pt>
    <dgm:pt modelId="{E7212FA6-1867-4CE2-B39A-5AD5C20A4406}" type="sibTrans" cxnId="{D6738F7C-8A5D-4A39-9889-C05347D6F7B6}">
      <dgm:prSet/>
      <dgm:spPr/>
      <dgm:t>
        <a:bodyPr/>
        <a:lstStyle/>
        <a:p>
          <a:endParaRPr lang="en-US"/>
        </a:p>
      </dgm:t>
    </dgm:pt>
    <dgm:pt modelId="{DBD33E36-B2FE-4110-A72D-ED74279AAEF8}">
      <dgm:prSet/>
      <dgm:spPr/>
      <dgm:t>
        <a:bodyPr/>
        <a:lstStyle/>
        <a:p>
          <a:r>
            <a:rPr lang="cs-CZ"/>
            <a:t>Suicidální chování</a:t>
          </a:r>
          <a:endParaRPr lang="en-US"/>
        </a:p>
      </dgm:t>
    </dgm:pt>
    <dgm:pt modelId="{E2786C70-C689-48B7-8FD3-BF49C326C953}" type="parTrans" cxnId="{D185141F-B45D-41FA-86A7-5786E619559B}">
      <dgm:prSet/>
      <dgm:spPr/>
      <dgm:t>
        <a:bodyPr/>
        <a:lstStyle/>
        <a:p>
          <a:endParaRPr lang="en-US"/>
        </a:p>
      </dgm:t>
    </dgm:pt>
    <dgm:pt modelId="{376765A2-BC62-4A01-9E47-FD7183C5A5E3}" type="sibTrans" cxnId="{D185141F-B45D-41FA-86A7-5786E619559B}">
      <dgm:prSet/>
      <dgm:spPr/>
      <dgm:t>
        <a:bodyPr/>
        <a:lstStyle/>
        <a:p>
          <a:endParaRPr lang="en-US"/>
        </a:p>
      </dgm:t>
    </dgm:pt>
    <dgm:pt modelId="{D0191BC9-F3FE-4455-A58C-945A07E34EFE}">
      <dgm:prSet/>
      <dgm:spPr/>
      <dgm:t>
        <a:bodyPr/>
        <a:lstStyle/>
        <a:p>
          <a:r>
            <a:rPr lang="cs-CZ"/>
            <a:t>Úzkosti/ panické stavy</a:t>
          </a:r>
          <a:endParaRPr lang="en-US"/>
        </a:p>
      </dgm:t>
    </dgm:pt>
    <dgm:pt modelId="{12418C6D-C005-4DA0-BEEA-FF8B46CEA644}" type="parTrans" cxnId="{3E9D825A-6777-4439-AA18-986C07E1EA9C}">
      <dgm:prSet/>
      <dgm:spPr/>
      <dgm:t>
        <a:bodyPr/>
        <a:lstStyle/>
        <a:p>
          <a:endParaRPr lang="en-US"/>
        </a:p>
      </dgm:t>
    </dgm:pt>
    <dgm:pt modelId="{87E67B99-907F-463B-B225-A7DDCD4061F3}" type="sibTrans" cxnId="{3E9D825A-6777-4439-AA18-986C07E1EA9C}">
      <dgm:prSet/>
      <dgm:spPr/>
      <dgm:t>
        <a:bodyPr/>
        <a:lstStyle/>
        <a:p>
          <a:endParaRPr lang="en-US"/>
        </a:p>
      </dgm:t>
    </dgm:pt>
    <dgm:pt modelId="{0BA0AAD6-17B3-4F61-AB75-621F13CFF9CC}" type="pres">
      <dgm:prSet presAssocID="{076740C7-A34A-4FF2-8CD3-0C34C9A93674}" presName="linear" presStyleCnt="0">
        <dgm:presLayoutVars>
          <dgm:animLvl val="lvl"/>
          <dgm:resizeHandles val="exact"/>
        </dgm:presLayoutVars>
      </dgm:prSet>
      <dgm:spPr/>
    </dgm:pt>
    <dgm:pt modelId="{A98BE1C2-CAB0-49FF-91D1-1151C6D2AAE7}" type="pres">
      <dgm:prSet presAssocID="{2ABE40F7-B0E8-45E8-9F30-00F466B2FEF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7980F39-DBB5-40E4-8F72-FD165AF60F6D}" type="pres">
      <dgm:prSet presAssocID="{E7212FA6-1867-4CE2-B39A-5AD5C20A4406}" presName="spacer" presStyleCnt="0"/>
      <dgm:spPr/>
    </dgm:pt>
    <dgm:pt modelId="{8CCD01C7-09F0-4CBA-AFFC-A7EF64CBBD8A}" type="pres">
      <dgm:prSet presAssocID="{DBD33E36-B2FE-4110-A72D-ED74279AAEF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A5CA2F1-A201-496F-BCFA-991517FEC9CE}" type="pres">
      <dgm:prSet presAssocID="{376765A2-BC62-4A01-9E47-FD7183C5A5E3}" presName="spacer" presStyleCnt="0"/>
      <dgm:spPr/>
    </dgm:pt>
    <dgm:pt modelId="{3FD2D3A1-AC6A-4D68-8FB5-E0E2B064B0C5}" type="pres">
      <dgm:prSet presAssocID="{D0191BC9-F3FE-4455-A58C-945A07E34EF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185141F-B45D-41FA-86A7-5786E619559B}" srcId="{076740C7-A34A-4FF2-8CD3-0C34C9A93674}" destId="{DBD33E36-B2FE-4110-A72D-ED74279AAEF8}" srcOrd="1" destOrd="0" parTransId="{E2786C70-C689-48B7-8FD3-BF49C326C953}" sibTransId="{376765A2-BC62-4A01-9E47-FD7183C5A5E3}"/>
    <dgm:cxn modelId="{804DB030-2C30-44D8-82DA-3D0B13ABF763}" type="presOf" srcId="{DBD33E36-B2FE-4110-A72D-ED74279AAEF8}" destId="{8CCD01C7-09F0-4CBA-AFFC-A7EF64CBBD8A}" srcOrd="0" destOrd="0" presId="urn:microsoft.com/office/officeart/2005/8/layout/vList2"/>
    <dgm:cxn modelId="{F583163B-1DA1-403E-A8B6-58C2C564BFB2}" type="presOf" srcId="{2ABE40F7-B0E8-45E8-9F30-00F466B2FEF7}" destId="{A98BE1C2-CAB0-49FF-91D1-1151C6D2AAE7}" srcOrd="0" destOrd="0" presId="urn:microsoft.com/office/officeart/2005/8/layout/vList2"/>
    <dgm:cxn modelId="{3E9D825A-6777-4439-AA18-986C07E1EA9C}" srcId="{076740C7-A34A-4FF2-8CD3-0C34C9A93674}" destId="{D0191BC9-F3FE-4455-A58C-945A07E34EFE}" srcOrd="2" destOrd="0" parTransId="{12418C6D-C005-4DA0-BEEA-FF8B46CEA644}" sibTransId="{87E67B99-907F-463B-B225-A7DDCD4061F3}"/>
    <dgm:cxn modelId="{D6738F7C-8A5D-4A39-9889-C05347D6F7B6}" srcId="{076740C7-A34A-4FF2-8CD3-0C34C9A93674}" destId="{2ABE40F7-B0E8-45E8-9F30-00F466B2FEF7}" srcOrd="0" destOrd="0" parTransId="{90B5C520-BB49-41B0-A2E2-5195C9406A36}" sibTransId="{E7212FA6-1867-4CE2-B39A-5AD5C20A4406}"/>
    <dgm:cxn modelId="{862A83A3-5978-4C00-A3C8-FD8B0D9E1302}" type="presOf" srcId="{076740C7-A34A-4FF2-8CD3-0C34C9A93674}" destId="{0BA0AAD6-17B3-4F61-AB75-621F13CFF9CC}" srcOrd="0" destOrd="0" presId="urn:microsoft.com/office/officeart/2005/8/layout/vList2"/>
    <dgm:cxn modelId="{B15D5CE6-CC5A-4FB4-A07A-0D95AD5ADA1E}" type="presOf" srcId="{D0191BC9-F3FE-4455-A58C-945A07E34EFE}" destId="{3FD2D3A1-AC6A-4D68-8FB5-E0E2B064B0C5}" srcOrd="0" destOrd="0" presId="urn:microsoft.com/office/officeart/2005/8/layout/vList2"/>
    <dgm:cxn modelId="{AC03C848-DF0F-4D46-868D-9D8D0F64AC34}" type="presParOf" srcId="{0BA0AAD6-17B3-4F61-AB75-621F13CFF9CC}" destId="{A98BE1C2-CAB0-49FF-91D1-1151C6D2AAE7}" srcOrd="0" destOrd="0" presId="urn:microsoft.com/office/officeart/2005/8/layout/vList2"/>
    <dgm:cxn modelId="{7567BBFC-0157-46E4-B710-FCB5FB761642}" type="presParOf" srcId="{0BA0AAD6-17B3-4F61-AB75-621F13CFF9CC}" destId="{37980F39-DBB5-40E4-8F72-FD165AF60F6D}" srcOrd="1" destOrd="0" presId="urn:microsoft.com/office/officeart/2005/8/layout/vList2"/>
    <dgm:cxn modelId="{5BC24807-AD69-489A-B50E-3ADB808045F9}" type="presParOf" srcId="{0BA0AAD6-17B3-4F61-AB75-621F13CFF9CC}" destId="{8CCD01C7-09F0-4CBA-AFFC-A7EF64CBBD8A}" srcOrd="2" destOrd="0" presId="urn:microsoft.com/office/officeart/2005/8/layout/vList2"/>
    <dgm:cxn modelId="{9F58AC93-703B-4E02-9BD7-B7CB38E600A6}" type="presParOf" srcId="{0BA0AAD6-17B3-4F61-AB75-621F13CFF9CC}" destId="{DA5CA2F1-A201-496F-BCFA-991517FEC9CE}" srcOrd="3" destOrd="0" presId="urn:microsoft.com/office/officeart/2005/8/layout/vList2"/>
    <dgm:cxn modelId="{D33220D3-DAD0-41DD-8306-31802701E05D}" type="presParOf" srcId="{0BA0AAD6-17B3-4F61-AB75-621F13CFF9CC}" destId="{3FD2D3A1-AC6A-4D68-8FB5-E0E2B064B0C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80BC371-C905-4C87-B04A-F9AA60C6828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271C569F-2081-4B9E-80D6-ABD12A806B92}">
      <dgm:prSet/>
      <dgm:spPr/>
      <dgm:t>
        <a:bodyPr/>
        <a:lstStyle/>
        <a:p>
          <a:r>
            <a:rPr lang="cs-CZ"/>
            <a:t>Vrátit zpět do hlavy - jednoduché věty, opakovat dokola, nevysvětlovat</a:t>
          </a:r>
          <a:endParaRPr lang="en-US"/>
        </a:p>
      </dgm:t>
    </dgm:pt>
    <dgm:pt modelId="{9549BF97-26F8-4B6D-ACC6-3A55948742F8}" type="parTrans" cxnId="{153D0222-E9E8-4DE4-8E0F-91D46F946EB0}">
      <dgm:prSet/>
      <dgm:spPr/>
      <dgm:t>
        <a:bodyPr/>
        <a:lstStyle/>
        <a:p>
          <a:endParaRPr lang="en-US"/>
        </a:p>
      </dgm:t>
    </dgm:pt>
    <dgm:pt modelId="{13521FE8-50ED-41C6-ADBA-1DC86D10167F}" type="sibTrans" cxnId="{153D0222-E9E8-4DE4-8E0F-91D46F946EB0}">
      <dgm:prSet/>
      <dgm:spPr/>
      <dgm:t>
        <a:bodyPr/>
        <a:lstStyle/>
        <a:p>
          <a:endParaRPr lang="en-US"/>
        </a:p>
      </dgm:t>
    </dgm:pt>
    <dgm:pt modelId="{6AB03490-C2B6-4F5A-801E-D6C2A7461584}">
      <dgm:prSet/>
      <dgm:spPr/>
      <dgm:t>
        <a:bodyPr/>
        <a:lstStyle/>
        <a:p>
          <a:r>
            <a:rPr lang="cs-CZ"/>
            <a:t>Pocit bezpečí a kontroly nad vlastním stavem</a:t>
          </a:r>
          <a:endParaRPr lang="en-US"/>
        </a:p>
      </dgm:t>
    </dgm:pt>
    <dgm:pt modelId="{6F98FF36-2898-45CB-BB93-704DC5A6F05F}" type="parTrans" cxnId="{53C3172C-3A78-4D4F-AC00-A7CC1E942857}">
      <dgm:prSet/>
      <dgm:spPr/>
      <dgm:t>
        <a:bodyPr/>
        <a:lstStyle/>
        <a:p>
          <a:endParaRPr lang="en-US"/>
        </a:p>
      </dgm:t>
    </dgm:pt>
    <dgm:pt modelId="{68F19D46-E1DD-4852-91A3-2E89A84302AE}" type="sibTrans" cxnId="{53C3172C-3A78-4D4F-AC00-A7CC1E942857}">
      <dgm:prSet/>
      <dgm:spPr/>
      <dgm:t>
        <a:bodyPr/>
        <a:lstStyle/>
        <a:p>
          <a:endParaRPr lang="en-US"/>
        </a:p>
      </dgm:t>
    </dgm:pt>
    <dgm:pt modelId="{AD2474FC-84E3-4440-9513-D0337558BCDA}">
      <dgm:prSet/>
      <dgm:spPr/>
      <dgm:t>
        <a:bodyPr/>
        <a:lstStyle/>
        <a:p>
          <a:r>
            <a:rPr lang="cs-CZ"/>
            <a:t>Práce s tělem – dech, dotek (vždy se zeptat!)</a:t>
          </a:r>
          <a:endParaRPr lang="en-US"/>
        </a:p>
      </dgm:t>
    </dgm:pt>
    <dgm:pt modelId="{A6D15F06-6582-4C1B-95C5-432A55E286C5}" type="parTrans" cxnId="{136E7FB5-2914-44A4-B7C1-DF6D00925FC2}">
      <dgm:prSet/>
      <dgm:spPr/>
      <dgm:t>
        <a:bodyPr/>
        <a:lstStyle/>
        <a:p>
          <a:endParaRPr lang="en-US"/>
        </a:p>
      </dgm:t>
    </dgm:pt>
    <dgm:pt modelId="{DFB4FE22-4D60-461F-A510-F9947C254761}" type="sibTrans" cxnId="{136E7FB5-2914-44A4-B7C1-DF6D00925FC2}">
      <dgm:prSet/>
      <dgm:spPr/>
      <dgm:t>
        <a:bodyPr/>
        <a:lstStyle/>
        <a:p>
          <a:endParaRPr lang="en-US"/>
        </a:p>
      </dgm:t>
    </dgm:pt>
    <dgm:pt modelId="{07A5CB16-8A37-495F-9106-C413933121D3}">
      <dgm:prSet/>
      <dgm:spPr/>
      <dgm:t>
        <a:bodyPr/>
        <a:lstStyle/>
        <a:p>
          <a:r>
            <a:rPr lang="cs-CZ"/>
            <a:t>Oční kontakt</a:t>
          </a:r>
          <a:endParaRPr lang="en-US"/>
        </a:p>
      </dgm:t>
    </dgm:pt>
    <dgm:pt modelId="{895A0C5F-9DC7-4441-B7F6-B80B6D881627}" type="parTrans" cxnId="{B83D6E26-5318-47F5-AEF3-F04B34A858C2}">
      <dgm:prSet/>
      <dgm:spPr/>
      <dgm:t>
        <a:bodyPr/>
        <a:lstStyle/>
        <a:p>
          <a:endParaRPr lang="en-US"/>
        </a:p>
      </dgm:t>
    </dgm:pt>
    <dgm:pt modelId="{364041EF-1675-49FE-8044-9CD3B35C850F}" type="sibTrans" cxnId="{B83D6E26-5318-47F5-AEF3-F04B34A858C2}">
      <dgm:prSet/>
      <dgm:spPr/>
      <dgm:t>
        <a:bodyPr/>
        <a:lstStyle/>
        <a:p>
          <a:endParaRPr lang="en-US"/>
        </a:p>
      </dgm:t>
    </dgm:pt>
    <dgm:pt modelId="{149BA1FD-EDB9-4F73-82A1-8A109EA88510}" type="pres">
      <dgm:prSet presAssocID="{F80BC371-C905-4C87-B04A-F9AA60C68289}" presName="root" presStyleCnt="0">
        <dgm:presLayoutVars>
          <dgm:dir/>
          <dgm:resizeHandles val="exact"/>
        </dgm:presLayoutVars>
      </dgm:prSet>
      <dgm:spPr/>
    </dgm:pt>
    <dgm:pt modelId="{CD26EF4A-0D5E-469C-B568-D537CB60DB5F}" type="pres">
      <dgm:prSet presAssocID="{271C569F-2081-4B9E-80D6-ABD12A806B92}" presName="compNode" presStyleCnt="0"/>
      <dgm:spPr/>
    </dgm:pt>
    <dgm:pt modelId="{C302E64E-5B17-48CB-A77B-152EAFFC6994}" type="pres">
      <dgm:prSet presAssocID="{271C569F-2081-4B9E-80D6-ABD12A806B9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Quotation Mark"/>
        </a:ext>
      </dgm:extLst>
    </dgm:pt>
    <dgm:pt modelId="{45D866EF-E6FC-414C-9A5F-E2D228651D6A}" type="pres">
      <dgm:prSet presAssocID="{271C569F-2081-4B9E-80D6-ABD12A806B92}" presName="spaceRect" presStyleCnt="0"/>
      <dgm:spPr/>
    </dgm:pt>
    <dgm:pt modelId="{26539A05-BB54-40A5-999C-27DA311AAEBF}" type="pres">
      <dgm:prSet presAssocID="{271C569F-2081-4B9E-80D6-ABD12A806B92}" presName="textRect" presStyleLbl="revTx" presStyleIdx="0" presStyleCnt="4">
        <dgm:presLayoutVars>
          <dgm:chMax val="1"/>
          <dgm:chPref val="1"/>
        </dgm:presLayoutVars>
      </dgm:prSet>
      <dgm:spPr/>
    </dgm:pt>
    <dgm:pt modelId="{C1683415-2707-43C6-9C71-AA75F16EE38B}" type="pres">
      <dgm:prSet presAssocID="{13521FE8-50ED-41C6-ADBA-1DC86D10167F}" presName="sibTrans" presStyleCnt="0"/>
      <dgm:spPr/>
    </dgm:pt>
    <dgm:pt modelId="{2F94E4E3-8F85-4E35-8F39-9A527D03F6AB}" type="pres">
      <dgm:prSet presAssocID="{6AB03490-C2B6-4F5A-801E-D6C2A7461584}" presName="compNode" presStyleCnt="0"/>
      <dgm:spPr/>
    </dgm:pt>
    <dgm:pt modelId="{E3610B14-F1F8-42AE-A8C6-0036EC5B80FE}" type="pres">
      <dgm:prSet presAssocID="{6AB03490-C2B6-4F5A-801E-D6C2A746158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Zaškrtnutí"/>
        </a:ext>
      </dgm:extLst>
    </dgm:pt>
    <dgm:pt modelId="{2D804CE0-3241-4B2B-98FA-D2AB33F58211}" type="pres">
      <dgm:prSet presAssocID="{6AB03490-C2B6-4F5A-801E-D6C2A7461584}" presName="spaceRect" presStyleCnt="0"/>
      <dgm:spPr/>
    </dgm:pt>
    <dgm:pt modelId="{5615421C-87CB-46DC-B0A2-5546BAF1CF20}" type="pres">
      <dgm:prSet presAssocID="{6AB03490-C2B6-4F5A-801E-D6C2A7461584}" presName="textRect" presStyleLbl="revTx" presStyleIdx="1" presStyleCnt="4">
        <dgm:presLayoutVars>
          <dgm:chMax val="1"/>
          <dgm:chPref val="1"/>
        </dgm:presLayoutVars>
      </dgm:prSet>
      <dgm:spPr/>
    </dgm:pt>
    <dgm:pt modelId="{EB5A1E15-8D1C-451F-9631-5B6514C5415E}" type="pres">
      <dgm:prSet presAssocID="{68F19D46-E1DD-4852-91A3-2E89A84302AE}" presName="sibTrans" presStyleCnt="0"/>
      <dgm:spPr/>
    </dgm:pt>
    <dgm:pt modelId="{291BC861-330E-4A87-AB7A-77FC1CF2AC15}" type="pres">
      <dgm:prSet presAssocID="{AD2474FC-84E3-4440-9513-D0337558BCDA}" presName="compNode" presStyleCnt="0"/>
      <dgm:spPr/>
    </dgm:pt>
    <dgm:pt modelId="{618EDC55-1CBC-4D8D-B8B7-8D1427E1F7A8}" type="pres">
      <dgm:prSet presAssocID="{AD2474FC-84E3-4440-9513-D0337558BCD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s"/>
        </a:ext>
      </dgm:extLst>
    </dgm:pt>
    <dgm:pt modelId="{038E1DE4-525B-4439-8A1B-ED821859AC74}" type="pres">
      <dgm:prSet presAssocID="{AD2474FC-84E3-4440-9513-D0337558BCDA}" presName="spaceRect" presStyleCnt="0"/>
      <dgm:spPr/>
    </dgm:pt>
    <dgm:pt modelId="{49F9482D-2F3C-43AB-8819-4C697A5FA0F8}" type="pres">
      <dgm:prSet presAssocID="{AD2474FC-84E3-4440-9513-D0337558BCDA}" presName="textRect" presStyleLbl="revTx" presStyleIdx="2" presStyleCnt="4">
        <dgm:presLayoutVars>
          <dgm:chMax val="1"/>
          <dgm:chPref val="1"/>
        </dgm:presLayoutVars>
      </dgm:prSet>
      <dgm:spPr/>
    </dgm:pt>
    <dgm:pt modelId="{E0B85E76-E427-4FED-ADEB-47C60A9BF511}" type="pres">
      <dgm:prSet presAssocID="{DFB4FE22-4D60-461F-A510-F9947C254761}" presName="sibTrans" presStyleCnt="0"/>
      <dgm:spPr/>
    </dgm:pt>
    <dgm:pt modelId="{FB00BFEC-DD9D-4563-A52C-31686D70D5C4}" type="pres">
      <dgm:prSet presAssocID="{07A5CB16-8A37-495F-9106-C413933121D3}" presName="compNode" presStyleCnt="0"/>
      <dgm:spPr/>
    </dgm:pt>
    <dgm:pt modelId="{A3C2EC59-BD2A-47B2-9E7A-2C45946C67D0}" type="pres">
      <dgm:prSet presAssocID="{07A5CB16-8A37-495F-9106-C413933121D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ko"/>
        </a:ext>
      </dgm:extLst>
    </dgm:pt>
    <dgm:pt modelId="{DBFE8452-B595-4F95-B002-ACC3C63A5C84}" type="pres">
      <dgm:prSet presAssocID="{07A5CB16-8A37-495F-9106-C413933121D3}" presName="spaceRect" presStyleCnt="0"/>
      <dgm:spPr/>
    </dgm:pt>
    <dgm:pt modelId="{4B56F65B-79F7-45FD-BB43-4D03E583898F}" type="pres">
      <dgm:prSet presAssocID="{07A5CB16-8A37-495F-9106-C413933121D3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53D0222-E9E8-4DE4-8E0F-91D46F946EB0}" srcId="{F80BC371-C905-4C87-B04A-F9AA60C68289}" destId="{271C569F-2081-4B9E-80D6-ABD12A806B92}" srcOrd="0" destOrd="0" parTransId="{9549BF97-26F8-4B6D-ACC6-3A55948742F8}" sibTransId="{13521FE8-50ED-41C6-ADBA-1DC86D10167F}"/>
    <dgm:cxn modelId="{B83D6E26-5318-47F5-AEF3-F04B34A858C2}" srcId="{F80BC371-C905-4C87-B04A-F9AA60C68289}" destId="{07A5CB16-8A37-495F-9106-C413933121D3}" srcOrd="3" destOrd="0" parTransId="{895A0C5F-9DC7-4441-B7F6-B80B6D881627}" sibTransId="{364041EF-1675-49FE-8044-9CD3B35C850F}"/>
    <dgm:cxn modelId="{53C3172C-3A78-4D4F-AC00-A7CC1E942857}" srcId="{F80BC371-C905-4C87-B04A-F9AA60C68289}" destId="{6AB03490-C2B6-4F5A-801E-D6C2A7461584}" srcOrd="1" destOrd="0" parTransId="{6F98FF36-2898-45CB-BB93-704DC5A6F05F}" sibTransId="{68F19D46-E1DD-4852-91A3-2E89A84302AE}"/>
    <dgm:cxn modelId="{C6B94067-8184-40EF-BD95-F7AF542C7BD5}" type="presOf" srcId="{F80BC371-C905-4C87-B04A-F9AA60C68289}" destId="{149BA1FD-EDB9-4F73-82A1-8A109EA88510}" srcOrd="0" destOrd="0" presId="urn:microsoft.com/office/officeart/2018/2/layout/IconLabelList"/>
    <dgm:cxn modelId="{4E8956A8-4AC0-49B8-897B-54F7FF500A8A}" type="presOf" srcId="{6AB03490-C2B6-4F5A-801E-D6C2A7461584}" destId="{5615421C-87CB-46DC-B0A2-5546BAF1CF20}" srcOrd="0" destOrd="0" presId="urn:microsoft.com/office/officeart/2018/2/layout/IconLabelList"/>
    <dgm:cxn modelId="{136E7FB5-2914-44A4-B7C1-DF6D00925FC2}" srcId="{F80BC371-C905-4C87-B04A-F9AA60C68289}" destId="{AD2474FC-84E3-4440-9513-D0337558BCDA}" srcOrd="2" destOrd="0" parTransId="{A6D15F06-6582-4C1B-95C5-432A55E286C5}" sibTransId="{DFB4FE22-4D60-461F-A510-F9947C254761}"/>
    <dgm:cxn modelId="{F06162C4-965E-4C8A-AFCB-9B2AA023BC59}" type="presOf" srcId="{AD2474FC-84E3-4440-9513-D0337558BCDA}" destId="{49F9482D-2F3C-43AB-8819-4C697A5FA0F8}" srcOrd="0" destOrd="0" presId="urn:microsoft.com/office/officeart/2018/2/layout/IconLabelList"/>
    <dgm:cxn modelId="{C5EED1C6-4D83-420C-8F71-02C08F4FD9A3}" type="presOf" srcId="{271C569F-2081-4B9E-80D6-ABD12A806B92}" destId="{26539A05-BB54-40A5-999C-27DA311AAEBF}" srcOrd="0" destOrd="0" presId="urn:microsoft.com/office/officeart/2018/2/layout/IconLabelList"/>
    <dgm:cxn modelId="{0ECF49D6-25AF-4293-B434-4E59AD2CAD59}" type="presOf" srcId="{07A5CB16-8A37-495F-9106-C413933121D3}" destId="{4B56F65B-79F7-45FD-BB43-4D03E583898F}" srcOrd="0" destOrd="0" presId="urn:microsoft.com/office/officeart/2018/2/layout/IconLabelList"/>
    <dgm:cxn modelId="{494B8FC2-B5E2-4336-B137-20CAF3A3E4F0}" type="presParOf" srcId="{149BA1FD-EDB9-4F73-82A1-8A109EA88510}" destId="{CD26EF4A-0D5E-469C-B568-D537CB60DB5F}" srcOrd="0" destOrd="0" presId="urn:microsoft.com/office/officeart/2018/2/layout/IconLabelList"/>
    <dgm:cxn modelId="{0ADE3D4B-E188-4B56-9F0E-C96150E95387}" type="presParOf" srcId="{CD26EF4A-0D5E-469C-B568-D537CB60DB5F}" destId="{C302E64E-5B17-48CB-A77B-152EAFFC6994}" srcOrd="0" destOrd="0" presId="urn:microsoft.com/office/officeart/2018/2/layout/IconLabelList"/>
    <dgm:cxn modelId="{D65F7266-DE99-4E87-9753-F2FB4AD7BA2D}" type="presParOf" srcId="{CD26EF4A-0D5E-469C-B568-D537CB60DB5F}" destId="{45D866EF-E6FC-414C-9A5F-E2D228651D6A}" srcOrd="1" destOrd="0" presId="urn:microsoft.com/office/officeart/2018/2/layout/IconLabelList"/>
    <dgm:cxn modelId="{7BBF5EA1-53D1-4932-81F0-C32E2BB84FFD}" type="presParOf" srcId="{CD26EF4A-0D5E-469C-B568-D537CB60DB5F}" destId="{26539A05-BB54-40A5-999C-27DA311AAEBF}" srcOrd="2" destOrd="0" presId="urn:microsoft.com/office/officeart/2018/2/layout/IconLabelList"/>
    <dgm:cxn modelId="{6A174FE1-D71F-4BBE-AD49-0994B5F4A658}" type="presParOf" srcId="{149BA1FD-EDB9-4F73-82A1-8A109EA88510}" destId="{C1683415-2707-43C6-9C71-AA75F16EE38B}" srcOrd="1" destOrd="0" presId="urn:microsoft.com/office/officeart/2018/2/layout/IconLabelList"/>
    <dgm:cxn modelId="{5E9204F7-B96D-4826-9313-F2DA1A6E30DE}" type="presParOf" srcId="{149BA1FD-EDB9-4F73-82A1-8A109EA88510}" destId="{2F94E4E3-8F85-4E35-8F39-9A527D03F6AB}" srcOrd="2" destOrd="0" presId="urn:microsoft.com/office/officeart/2018/2/layout/IconLabelList"/>
    <dgm:cxn modelId="{AF3CF851-7C4C-45A2-AA1B-C6EE08978FA5}" type="presParOf" srcId="{2F94E4E3-8F85-4E35-8F39-9A527D03F6AB}" destId="{E3610B14-F1F8-42AE-A8C6-0036EC5B80FE}" srcOrd="0" destOrd="0" presId="urn:microsoft.com/office/officeart/2018/2/layout/IconLabelList"/>
    <dgm:cxn modelId="{A821C1DA-1B46-4119-BDD5-CCEA6767DFD1}" type="presParOf" srcId="{2F94E4E3-8F85-4E35-8F39-9A527D03F6AB}" destId="{2D804CE0-3241-4B2B-98FA-D2AB33F58211}" srcOrd="1" destOrd="0" presId="urn:microsoft.com/office/officeart/2018/2/layout/IconLabelList"/>
    <dgm:cxn modelId="{20DE44A3-775B-4797-B2DC-A45E14B8C1D3}" type="presParOf" srcId="{2F94E4E3-8F85-4E35-8F39-9A527D03F6AB}" destId="{5615421C-87CB-46DC-B0A2-5546BAF1CF20}" srcOrd="2" destOrd="0" presId="urn:microsoft.com/office/officeart/2018/2/layout/IconLabelList"/>
    <dgm:cxn modelId="{AED5D960-7A02-48ED-9EF0-AFC7500E44DC}" type="presParOf" srcId="{149BA1FD-EDB9-4F73-82A1-8A109EA88510}" destId="{EB5A1E15-8D1C-451F-9631-5B6514C5415E}" srcOrd="3" destOrd="0" presId="urn:microsoft.com/office/officeart/2018/2/layout/IconLabelList"/>
    <dgm:cxn modelId="{382EB15F-4AFB-49C1-AF7A-813963DA4E4F}" type="presParOf" srcId="{149BA1FD-EDB9-4F73-82A1-8A109EA88510}" destId="{291BC861-330E-4A87-AB7A-77FC1CF2AC15}" srcOrd="4" destOrd="0" presId="urn:microsoft.com/office/officeart/2018/2/layout/IconLabelList"/>
    <dgm:cxn modelId="{62760001-F8FE-4D6D-B594-63F045FA7DF4}" type="presParOf" srcId="{291BC861-330E-4A87-AB7A-77FC1CF2AC15}" destId="{618EDC55-1CBC-4D8D-B8B7-8D1427E1F7A8}" srcOrd="0" destOrd="0" presId="urn:microsoft.com/office/officeart/2018/2/layout/IconLabelList"/>
    <dgm:cxn modelId="{9E67C5DE-6F1D-4197-8542-DAD6DA400584}" type="presParOf" srcId="{291BC861-330E-4A87-AB7A-77FC1CF2AC15}" destId="{038E1DE4-525B-4439-8A1B-ED821859AC74}" srcOrd="1" destOrd="0" presId="urn:microsoft.com/office/officeart/2018/2/layout/IconLabelList"/>
    <dgm:cxn modelId="{1013679D-92E2-4843-A141-B2FCA948B0A6}" type="presParOf" srcId="{291BC861-330E-4A87-AB7A-77FC1CF2AC15}" destId="{49F9482D-2F3C-43AB-8819-4C697A5FA0F8}" srcOrd="2" destOrd="0" presId="urn:microsoft.com/office/officeart/2018/2/layout/IconLabelList"/>
    <dgm:cxn modelId="{F67B597E-5218-4923-8CE4-F58A6AE881C3}" type="presParOf" srcId="{149BA1FD-EDB9-4F73-82A1-8A109EA88510}" destId="{E0B85E76-E427-4FED-ADEB-47C60A9BF511}" srcOrd="5" destOrd="0" presId="urn:microsoft.com/office/officeart/2018/2/layout/IconLabelList"/>
    <dgm:cxn modelId="{DD460CC0-1AD6-4B5B-BE0A-DD34FCD6723C}" type="presParOf" srcId="{149BA1FD-EDB9-4F73-82A1-8A109EA88510}" destId="{FB00BFEC-DD9D-4563-A52C-31686D70D5C4}" srcOrd="6" destOrd="0" presId="urn:microsoft.com/office/officeart/2018/2/layout/IconLabelList"/>
    <dgm:cxn modelId="{77788746-F63D-45D3-B9B3-21E417E207D9}" type="presParOf" srcId="{FB00BFEC-DD9D-4563-A52C-31686D70D5C4}" destId="{A3C2EC59-BD2A-47B2-9E7A-2C45946C67D0}" srcOrd="0" destOrd="0" presId="urn:microsoft.com/office/officeart/2018/2/layout/IconLabelList"/>
    <dgm:cxn modelId="{08638436-213C-4BF8-81F4-4FE1A30F13AC}" type="presParOf" srcId="{FB00BFEC-DD9D-4563-A52C-31686D70D5C4}" destId="{DBFE8452-B595-4F95-B002-ACC3C63A5C84}" srcOrd="1" destOrd="0" presId="urn:microsoft.com/office/officeart/2018/2/layout/IconLabelList"/>
    <dgm:cxn modelId="{52C42649-9DAB-4C49-936D-C70B4DF14442}" type="presParOf" srcId="{FB00BFEC-DD9D-4563-A52C-31686D70D5C4}" destId="{4B56F65B-79F7-45FD-BB43-4D03E583898F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8BE1C2-CAB0-49FF-91D1-1151C6D2AAE7}">
      <dsp:nvSpPr>
        <dsp:cNvPr id="0" name=""/>
        <dsp:cNvSpPr/>
      </dsp:nvSpPr>
      <dsp:spPr>
        <a:xfrm>
          <a:off x="0" y="687793"/>
          <a:ext cx="6797675" cy="131917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500" kern="1200"/>
            <a:t>Sebepoškozování</a:t>
          </a:r>
          <a:endParaRPr lang="en-US" sz="5500" kern="1200"/>
        </a:p>
      </dsp:txBody>
      <dsp:txXfrm>
        <a:off x="64397" y="752190"/>
        <a:ext cx="6668881" cy="1190381"/>
      </dsp:txXfrm>
    </dsp:sp>
    <dsp:sp modelId="{8CCD01C7-09F0-4CBA-AFFC-A7EF64CBBD8A}">
      <dsp:nvSpPr>
        <dsp:cNvPr id="0" name=""/>
        <dsp:cNvSpPr/>
      </dsp:nvSpPr>
      <dsp:spPr>
        <a:xfrm>
          <a:off x="0" y="2165368"/>
          <a:ext cx="6797675" cy="1319175"/>
        </a:xfrm>
        <a:prstGeom prst="roundRect">
          <a:avLst/>
        </a:prstGeom>
        <a:solidFill>
          <a:schemeClr val="accent5">
            <a:hueOff val="1063560"/>
            <a:satOff val="-11946"/>
            <a:lumOff val="-254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500" kern="1200"/>
            <a:t>Suicidální chování</a:t>
          </a:r>
          <a:endParaRPr lang="en-US" sz="5500" kern="1200"/>
        </a:p>
      </dsp:txBody>
      <dsp:txXfrm>
        <a:off x="64397" y="2229765"/>
        <a:ext cx="6668881" cy="1190381"/>
      </dsp:txXfrm>
    </dsp:sp>
    <dsp:sp modelId="{3FD2D3A1-AC6A-4D68-8FB5-E0E2B064B0C5}">
      <dsp:nvSpPr>
        <dsp:cNvPr id="0" name=""/>
        <dsp:cNvSpPr/>
      </dsp:nvSpPr>
      <dsp:spPr>
        <a:xfrm>
          <a:off x="0" y="3642943"/>
          <a:ext cx="6797675" cy="1319175"/>
        </a:xfrm>
        <a:prstGeom prst="roundRect">
          <a:avLst/>
        </a:prstGeom>
        <a:solidFill>
          <a:schemeClr val="accent5">
            <a:hueOff val="2127120"/>
            <a:satOff val="-23891"/>
            <a:lumOff val="-509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209550" rIns="209550" bIns="209550" numCol="1" spcCol="1270" anchor="ctr" anchorCtr="0">
          <a:noAutofit/>
        </a:bodyPr>
        <a:lstStyle/>
        <a:p>
          <a:pPr marL="0" lvl="0" indent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500" kern="1200"/>
            <a:t>Úzkosti/ panické stavy</a:t>
          </a:r>
          <a:endParaRPr lang="en-US" sz="5500" kern="1200"/>
        </a:p>
      </dsp:txBody>
      <dsp:txXfrm>
        <a:off x="64397" y="3707340"/>
        <a:ext cx="6668881" cy="11903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02E64E-5B17-48CB-A77B-152EAFFC6994}">
      <dsp:nvSpPr>
        <dsp:cNvPr id="0" name=""/>
        <dsp:cNvSpPr/>
      </dsp:nvSpPr>
      <dsp:spPr>
        <a:xfrm>
          <a:off x="1138979" y="1204112"/>
          <a:ext cx="932563" cy="9325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539A05-BB54-40A5-999C-27DA311AAEBF}">
      <dsp:nvSpPr>
        <dsp:cNvPr id="0" name=""/>
        <dsp:cNvSpPr/>
      </dsp:nvSpPr>
      <dsp:spPr>
        <a:xfrm>
          <a:off x="569079" y="2428431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Vrátit zpět do hlavy - jednoduché věty, opakovat dokola, nevysvětlovat</a:t>
          </a:r>
          <a:endParaRPr lang="en-US" sz="1400" kern="1200"/>
        </a:p>
      </dsp:txBody>
      <dsp:txXfrm>
        <a:off x="569079" y="2428431"/>
        <a:ext cx="2072362" cy="720000"/>
      </dsp:txXfrm>
    </dsp:sp>
    <dsp:sp modelId="{E3610B14-F1F8-42AE-A8C6-0036EC5B80FE}">
      <dsp:nvSpPr>
        <dsp:cNvPr id="0" name=""/>
        <dsp:cNvSpPr/>
      </dsp:nvSpPr>
      <dsp:spPr>
        <a:xfrm>
          <a:off x="3574005" y="1204112"/>
          <a:ext cx="932563" cy="9325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15421C-87CB-46DC-B0A2-5546BAF1CF20}">
      <dsp:nvSpPr>
        <dsp:cNvPr id="0" name=""/>
        <dsp:cNvSpPr/>
      </dsp:nvSpPr>
      <dsp:spPr>
        <a:xfrm>
          <a:off x="3004105" y="2428431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Pocit bezpečí a kontroly nad vlastním stavem</a:t>
          </a:r>
          <a:endParaRPr lang="en-US" sz="1400" kern="1200"/>
        </a:p>
      </dsp:txBody>
      <dsp:txXfrm>
        <a:off x="3004105" y="2428431"/>
        <a:ext cx="2072362" cy="720000"/>
      </dsp:txXfrm>
    </dsp:sp>
    <dsp:sp modelId="{618EDC55-1CBC-4D8D-B8B7-8D1427E1F7A8}">
      <dsp:nvSpPr>
        <dsp:cNvPr id="0" name=""/>
        <dsp:cNvSpPr/>
      </dsp:nvSpPr>
      <dsp:spPr>
        <a:xfrm>
          <a:off x="6009031" y="1204112"/>
          <a:ext cx="932563" cy="9325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F9482D-2F3C-43AB-8819-4C697A5FA0F8}">
      <dsp:nvSpPr>
        <dsp:cNvPr id="0" name=""/>
        <dsp:cNvSpPr/>
      </dsp:nvSpPr>
      <dsp:spPr>
        <a:xfrm>
          <a:off x="5439131" y="2428431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Práce s tělem – dech, dotek (vždy se zeptat!)</a:t>
          </a:r>
          <a:endParaRPr lang="en-US" sz="1400" kern="1200"/>
        </a:p>
      </dsp:txBody>
      <dsp:txXfrm>
        <a:off x="5439131" y="2428431"/>
        <a:ext cx="2072362" cy="720000"/>
      </dsp:txXfrm>
    </dsp:sp>
    <dsp:sp modelId="{A3C2EC59-BD2A-47B2-9E7A-2C45946C67D0}">
      <dsp:nvSpPr>
        <dsp:cNvPr id="0" name=""/>
        <dsp:cNvSpPr/>
      </dsp:nvSpPr>
      <dsp:spPr>
        <a:xfrm>
          <a:off x="8444057" y="1204112"/>
          <a:ext cx="932563" cy="9325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56F65B-79F7-45FD-BB43-4D03E583898F}">
      <dsp:nvSpPr>
        <dsp:cNvPr id="0" name=""/>
        <dsp:cNvSpPr/>
      </dsp:nvSpPr>
      <dsp:spPr>
        <a:xfrm>
          <a:off x="7874157" y="2428431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400" kern="1200"/>
            <a:t>Oční kontakt</a:t>
          </a:r>
          <a:endParaRPr lang="en-US" sz="1400" kern="1200"/>
        </a:p>
      </dsp:txBody>
      <dsp:txXfrm>
        <a:off x="7874157" y="2428431"/>
        <a:ext cx="2072362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AAB956-92D8-8DF5-7C4E-4B27DA2BD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5918DE7-24A3-DA9D-DEFA-F1F1357F43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DF4977-207C-DA87-FBE7-61EF6AE68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FB2E-2AC9-4BEA-8C28-933BD531D6F3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ADDDA61-9536-5CAA-0F01-288EEBDBE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73285D7-93B5-8116-6EBC-102AE7F50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A9A6-71D8-40C2-9F87-FF7AEF2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3420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23A108-18FB-B4D4-C160-EF803C42E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B0137F5-DFED-B7BE-58B5-8F9BDEF6CC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F42EB18-D7E7-8FCB-2779-7E8CF3B2CD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FB2E-2AC9-4BEA-8C28-933BD531D6F3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6D67E02-588B-AC6A-58CC-08182F50C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470253-7827-4CE8-B30A-14CF95CC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A9A6-71D8-40C2-9F87-FF7AEF2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5580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1AAB139B-82BB-64E2-63B7-A2A185D810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A678D7D-D01F-4861-9F38-647AB30614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7A8153A-921D-E48B-131D-8E41FF97A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FB2E-2AC9-4BEA-8C28-933BD531D6F3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35F4149-689D-E9BF-857A-99EE64E44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8F14224-C24D-8F55-B42D-4F9DABCB0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A9A6-71D8-40C2-9F87-FF7AEF2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3244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512-00CD-4C10-A470-FA2CAC86309D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70FDC-B74A-4C88-B62D-538ED845E2FA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4849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512-00CD-4C10-A470-FA2CAC86309D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70FDC-B74A-4C88-B62D-538ED845E2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1957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512-00CD-4C10-A470-FA2CAC86309D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70FDC-B74A-4C88-B62D-538ED845E2FA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2653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512-00CD-4C10-A470-FA2CAC86309D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70FDC-B74A-4C88-B62D-538ED845E2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03834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512-00CD-4C10-A470-FA2CAC86309D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70FDC-B74A-4C88-B62D-538ED845E2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4908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512-00CD-4C10-A470-FA2CAC86309D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70FDC-B74A-4C88-B62D-538ED845E2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39076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512-00CD-4C10-A470-FA2CAC86309D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70FDC-B74A-4C88-B62D-538ED845E2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56782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8DD9512-00CD-4C10-A470-FA2CAC86309D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A770FDC-B74A-4C88-B62D-538ED845E2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7472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A0A9AF-6041-0201-5845-64306F29B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6EFBB3-0DE6-6185-E705-739376A393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67C9FD6-7A9B-BA0B-8E97-54638577E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FB2E-2AC9-4BEA-8C28-933BD531D6F3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34A0D28-E4E5-F48A-5DEF-17CBD9DBD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4F7E59-BC77-36B5-43DF-1F08871C4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A9A6-71D8-40C2-9F87-FF7AEF2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57134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512-00CD-4C10-A470-FA2CAC86309D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70FDC-B74A-4C88-B62D-538ED845E2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96069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512-00CD-4C10-A470-FA2CAC86309D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70FDC-B74A-4C88-B62D-538ED845E2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07033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9512-00CD-4C10-A470-FA2CAC86309D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70FDC-B74A-4C88-B62D-538ED845E2F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2647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65EE5F-A7D0-561E-7297-E6DF2A077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6286B95-CB7D-8A34-2D0A-DAC8931DF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4205AF5-B44A-09A5-F6DB-956298CCF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FB2E-2AC9-4BEA-8C28-933BD531D6F3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F9016AA-0BAB-A2A0-A2AD-8AF83E959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7F64FC-BAFD-8DE4-EFA4-247C471ED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A9A6-71D8-40C2-9F87-FF7AEF2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3820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2B7F50-8DC7-AE7C-362A-5CA936D92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B4E402-1284-682B-B6ED-14C0B4192D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3D559F7-5C5C-FABE-8050-C92B6645F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672BADC-0AFC-D984-8F70-C9D0657EC8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FB2E-2AC9-4BEA-8C28-933BD531D6F3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A680F60-D772-1A1E-5472-46C104AE6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F63FE42-D4FF-EA60-C337-5490BDB9E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A9A6-71D8-40C2-9F87-FF7AEF2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940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4A7D11-7C17-9DED-C9B2-1AB2E263B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F72300F-E443-B850-97F8-2DB0506950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1A9A2DC-4F5F-1DC9-7447-1AC3FCFCB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C38FA80-2FE6-BB61-A089-94AF57B188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DB8EBD2-DF0A-8F7B-C49B-D72E5376C8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D0577975-C812-7193-C930-D692819C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FB2E-2AC9-4BEA-8C28-933BD531D6F3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2F4E53C-A336-7CE2-6F03-50EA998F9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DC530A1-B444-FBC6-29F3-4BEF49505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A9A6-71D8-40C2-9F87-FF7AEF2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9243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54700B-950A-6423-C3BC-0E445E8DD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4182811-6695-0D11-F35A-647F6FC7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FB2E-2AC9-4BEA-8C28-933BD531D6F3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6234BFF-9BA3-742F-EF1D-AC006B8372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5377007-80FB-375A-8598-784694CE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A9A6-71D8-40C2-9F87-FF7AEF2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0298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15023AF-A2BD-4833-E235-7FF55EA8D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FB2E-2AC9-4BEA-8C28-933BD531D6F3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ACF8F86-8205-7A9B-0C37-EAA629A82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C17B841-D058-E93F-11F6-36A830FF3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A9A6-71D8-40C2-9F87-FF7AEF2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3408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D1CB5B-AF81-D4C6-6C10-F44C1C85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7ED1FD-BF99-3432-9227-8D8956424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3E0AEF7-AB08-7234-42DC-F87C185E0C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737C39E-6BFD-C807-50BA-CE92390D8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FB2E-2AC9-4BEA-8C28-933BD531D6F3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3FE64A1-06B3-3BAB-EB49-EF71F8E98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0EA0F89-47C0-C921-3C44-914DBA06B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A9A6-71D8-40C2-9F87-FF7AEF2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5516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BAF66D-169A-E5CB-2D72-D051DC4F4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0A42CAFE-74E7-DA13-A0F2-CC5E799F92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8BF48BC-34C5-08DB-145B-78E06E975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15B2554-73DD-B1AB-3598-B6D109B9F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CFB2E-2AC9-4BEA-8C28-933BD531D6F3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3791089-A36A-1326-DC11-4B88C2FE8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47D6BB4-554D-1849-019C-5BD9DB4EA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9A9A6-71D8-40C2-9F87-FF7AEF2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9718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39900AD-6989-975C-5625-D176E2230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A6020FD-2740-46A6-021D-45E1BF524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24DDCBB-7BA7-C69A-7EA2-AB0E7F7884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CFB2E-2AC9-4BEA-8C28-933BD531D6F3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9B0AC6E-7344-95BD-0881-4B2C36414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A5A202-9D72-DC7F-B4E9-134E16C806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69A9A6-71D8-40C2-9F87-FF7AEF2E06C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243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8DD9512-00CD-4C10-A470-FA2CAC86309D}" type="datetimeFigureOut">
              <a:rPr lang="cs-CZ" smtClean="0"/>
              <a:t>10.10.2023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1A770FDC-B74A-4C88-B62D-538ED845E2FA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072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6F163C-23FB-41D2-B1F8-8E1AA230253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Rizikové a zdraví podporující chování v adolescenci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CC18789-38C2-4E99-90CA-24B64035CF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Kristýna </a:t>
            </a:r>
            <a:r>
              <a:rPr lang="cs-CZ" dirty="0" err="1"/>
              <a:t>Študlarová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340777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3609AB-9EE6-901C-D2BA-5B8DAD9F1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>
            <a:normAutofit/>
          </a:bodyPr>
          <a:lstStyle/>
          <a:p>
            <a:pPr algn="ctr"/>
            <a:r>
              <a:rPr lang="cs-CZ" sz="5200"/>
              <a:t>Jak pomoci?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93391CAF-9C2E-90B2-FA79-06BAF6EC35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13575124"/>
              </p:ext>
            </p:extLst>
          </p:nvPr>
        </p:nvGraphicFramePr>
        <p:xfrm>
          <a:off x="838200" y="1828800"/>
          <a:ext cx="10515600" cy="4352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90631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741B58E-3B65-4A01-A276-975AB2CF8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AC67C3-831B-4AB1-A259-DFB839CAFA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0B1C10A-FB09-464D-B38C-F501B539A0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605896"/>
            <a:ext cx="3084844" cy="5646208"/>
          </a:xfrm>
        </p:spPr>
        <p:txBody>
          <a:bodyPr anchor="ctr">
            <a:normAutofit/>
          </a:bodyPr>
          <a:lstStyle/>
          <a:p>
            <a:r>
              <a:rPr lang="cs-CZ" sz="3600" dirty="0">
                <a:solidFill>
                  <a:srgbClr val="FFFFFF"/>
                </a:solidFill>
              </a:rPr>
              <a:t>Kazuistika – Lucie (17, žena)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54B3F04-9EAC-45C0-B3CE-0387EEA10A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6FB9B4BE-C7D9-4800-A744-07A0008D1A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016" y="605896"/>
            <a:ext cx="6413663" cy="5646208"/>
          </a:xfrm>
        </p:spPr>
        <p:txBody>
          <a:bodyPr anchor="ctr">
            <a:normAutofit/>
          </a:bodyPr>
          <a:lstStyle/>
          <a:p>
            <a:r>
              <a:rPr lang="cs-CZ" dirty="0"/>
              <a:t>Studuje SŠ, žije s matkou a sestrou</a:t>
            </a:r>
          </a:p>
          <a:p>
            <a:r>
              <a:rPr lang="cs-CZ" dirty="0"/>
              <a:t>Kontaktovala mě sama, přišla s tématem sociální úzkosti – chce se víc bavit s lidmi ve třídě</a:t>
            </a:r>
          </a:p>
          <a:p>
            <a:r>
              <a:rPr lang="cs-CZ" dirty="0"/>
              <a:t>Postupně se propracováváme k tomu, že původní zakázka vůbec není její klíčová</a:t>
            </a:r>
          </a:p>
          <a:p>
            <a:r>
              <a:rPr lang="cs-CZ" dirty="0"/>
              <a:t>Sebepoškozuje se (řeže se, tak aby to nikdo neviděl – ruce, stehna)</a:t>
            </a:r>
          </a:p>
          <a:p>
            <a:r>
              <a:rPr lang="cs-CZ" dirty="0"/>
              <a:t>Občas ji napadne, že by pro ni bylo jednodušší tady nebýt</a:t>
            </a:r>
          </a:p>
        </p:txBody>
      </p:sp>
    </p:spTree>
    <p:extLst>
      <p:ext uri="{BB962C8B-B14F-4D97-AF65-F5344CB8AC3E}">
        <p14:creationId xmlns:p14="http://schemas.microsoft.com/office/powerpoint/2010/main" val="1589021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2579DAE-C141-48DB-810E-C070C3008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2FD90C3-6350-4D5B-9738-6E94EDF30F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1497DE5-0939-4D1D-9350-0C5E1B209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CCC70ED-6C63-4537-B7EB-51990D6C0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76E24C1-2968-40DC-A36E-F6B85F0F07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18309C1D-4A38-44EB-B344-C91C2D2FC6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3511" y="905933"/>
            <a:ext cx="4056981" cy="503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1091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5B5CE4-ABFD-4CE8-8B56-D3E996B9B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Psychoedukace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FBD43F-81FC-40F6-9E3A-F9FF475414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Linka Bezpečí (</a:t>
            </a:r>
            <a:r>
              <a:rPr lang="cs-CZ" dirty="0" err="1"/>
              <a:t>podcasty</a:t>
            </a:r>
            <a:r>
              <a:rPr lang="cs-CZ" dirty="0"/>
              <a:t>)</a:t>
            </a:r>
          </a:p>
          <a:p>
            <a:r>
              <a:rPr lang="cs-CZ" dirty="0"/>
              <a:t>Nepanikař (</a:t>
            </a:r>
            <a:r>
              <a:rPr lang="cs-CZ" dirty="0" err="1"/>
              <a:t>app</a:t>
            </a:r>
            <a:r>
              <a:rPr lang="cs-CZ" dirty="0"/>
              <a:t>)</a:t>
            </a:r>
          </a:p>
          <a:p>
            <a:r>
              <a:rPr lang="cs-CZ" dirty="0"/>
              <a:t>Nevypusť duši</a:t>
            </a:r>
          </a:p>
          <a:p>
            <a:r>
              <a:rPr lang="cs-CZ" dirty="0"/>
              <a:t>Práh</a:t>
            </a:r>
          </a:p>
          <a:p>
            <a:r>
              <a:rPr lang="cs-CZ" dirty="0"/>
              <a:t>Vigvam</a:t>
            </a:r>
          </a:p>
          <a:p>
            <a:r>
              <a:rPr lang="cs-CZ" dirty="0" err="1"/>
              <a:t>Spondea</a:t>
            </a:r>
            <a:endParaRPr lang="cs-CZ" dirty="0"/>
          </a:p>
          <a:p>
            <a:r>
              <a:rPr lang="cs-CZ" dirty="0"/>
              <a:t>Diagnóza F - sebepoškozování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09967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0FD7CC5-1499-4985-B60B-C992B8609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cs-CZ" dirty="0"/>
              <a:t>Test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BD945D69-D8AB-40A4-94AA-C55B1A4A72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132" y="645106"/>
            <a:ext cx="5247747" cy="524774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757A3E8-5832-E900-BED2-99F9AEE510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/>
          </a:bodyPr>
          <a:lstStyle/>
          <a:p>
            <a:r>
              <a:rPr lang="cs-CZ" dirty="0"/>
              <a:t>Moderní teorie vývoje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39962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B5993E2-C02B-4335-ABA5-D8EC465551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B801A2-5622-4BE8-9AD2-C337A2CD00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36D187-8769-40CD-AF7D-A47222458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370" y="516835"/>
            <a:ext cx="3084844" cy="5772840"/>
          </a:xfrm>
        </p:spPr>
        <p:txBody>
          <a:bodyPr anchor="ctr">
            <a:normAutofit/>
          </a:bodyPr>
          <a:lstStyle/>
          <a:p>
            <a:endParaRPr lang="cs-CZ" sz="360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AF614F-5BC3-4086-99F5-B87C5847A0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Zástupný symbol pro obsah 2">
            <a:extLst>
              <a:ext uri="{FF2B5EF4-FFF2-40B4-BE49-F238E27FC236}">
                <a16:creationId xmlns:a16="http://schemas.microsoft.com/office/drawing/2014/main" id="{BA6844ED-1ED9-14A8-CFCA-AAC06ADC9A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697406"/>
              </p:ext>
            </p:extLst>
          </p:nvPr>
        </p:nvGraphicFramePr>
        <p:xfrm>
          <a:off x="4741863" y="639763"/>
          <a:ext cx="6797675" cy="56499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6565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396DECB-DE04-41CF-B456-C7290874E2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6315" cy="6858000"/>
          </a:xfrm>
          <a:prstGeom prst="rect">
            <a:avLst/>
          </a:prstGeom>
          <a:ln>
            <a:noFill/>
          </a:ln>
        </p:spPr>
        <p:style>
          <a:lnRef idx="2">
            <a:schemeClr val="accent6">
              <a:shade val="50000"/>
            </a:schemeClr>
          </a:lnRef>
          <a:fillRef idx="1001">
            <a:schemeClr val="lt1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902A0F-73D9-4E23-AB4A-4B4C78938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754787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647F4F3-878D-4A14-B22E-883B9309EC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516835"/>
            <a:ext cx="5977937" cy="1666501"/>
          </a:xfrm>
        </p:spPr>
        <p:txBody>
          <a:bodyPr>
            <a:normAutofit/>
          </a:bodyPr>
          <a:lstStyle/>
          <a:p>
            <a:r>
              <a:rPr lang="cs-CZ" sz="4000">
                <a:solidFill>
                  <a:srgbClr val="FFFFFF"/>
                </a:solidFill>
              </a:rPr>
              <a:t>Sebepoškozování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EFB787-37E8-4C8C-91BF-3C13D0E4C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2236304"/>
            <a:ext cx="5977938" cy="36526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dirty="0">
                <a:solidFill>
                  <a:srgbClr val="FFFFFF"/>
                </a:solidFill>
              </a:rPr>
              <a:t>Statistika: žena, 15-19 let (NÚDZ, počty hospitalizovaných)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FFFFFF"/>
                </a:solidFill>
              </a:rPr>
              <a:t>Adolescence se uvádí jako rizikový faktor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FFFFFF"/>
                </a:solidFill>
              </a:rPr>
              <a:t>Dělení: závažné, stereotypické, kompulzivní, impulzivní </a:t>
            </a:r>
            <a:r>
              <a:rPr lang="cs-CZ" sz="1800" dirty="0" err="1">
                <a:solidFill>
                  <a:srgbClr val="FFFFFF"/>
                </a:solidFill>
              </a:rPr>
              <a:t>repetitivní</a:t>
            </a:r>
            <a:r>
              <a:rPr lang="cs-CZ" sz="1800" dirty="0">
                <a:solidFill>
                  <a:srgbClr val="FFFFFF"/>
                </a:solidFill>
              </a:rPr>
              <a:t>, impulzivní epizodické</a:t>
            </a:r>
          </a:p>
          <a:p>
            <a:pPr marL="0" indent="0">
              <a:buNone/>
            </a:pPr>
            <a:endParaRPr lang="cs-CZ" sz="1800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cs-CZ" sz="1800" dirty="0">
                <a:solidFill>
                  <a:srgbClr val="FFFFFF"/>
                </a:solidFill>
              </a:rPr>
              <a:t>Jak poznat, že se člověk sebepoškozuje?</a:t>
            </a:r>
          </a:p>
          <a:p>
            <a:pPr marL="0" indent="0">
              <a:buNone/>
            </a:pPr>
            <a:r>
              <a:rPr lang="cs-CZ" sz="1800" dirty="0">
                <a:solidFill>
                  <a:srgbClr val="FFFFFF"/>
                </a:solidFill>
              </a:rPr>
              <a:t>Proč jsou děti více náchylnější?</a:t>
            </a:r>
          </a:p>
          <a:p>
            <a:pPr marL="0" indent="0">
              <a:buNone/>
            </a:pPr>
            <a:endParaRPr lang="cs-CZ" sz="1800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cs-CZ" sz="1800" dirty="0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768613A-4BA5-42A5-859E-34B7D608AC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7894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36836BB-DC3E-46EA-947B-B03618074B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2644"/>
          <a:stretch/>
        </p:blipFill>
        <p:spPr>
          <a:xfrm>
            <a:off x="7835930" y="60057"/>
            <a:ext cx="3998341" cy="330888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9614C925-68B3-4C00-AF38-C53628302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2" r="8308" b="-3"/>
          <a:stretch/>
        </p:blipFill>
        <p:spPr>
          <a:xfrm>
            <a:off x="7771922" y="3368943"/>
            <a:ext cx="3934333" cy="323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4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ABB703-2B0E-4C3B-B4A2-F3973548E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DAC4C46-4ACC-4D51-8FFB-CB0839474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685" y="634946"/>
            <a:ext cx="5127171" cy="1450757"/>
          </a:xfrm>
        </p:spPr>
        <p:txBody>
          <a:bodyPr>
            <a:normAutofit/>
          </a:bodyPr>
          <a:lstStyle/>
          <a:p>
            <a:r>
              <a:rPr lang="cs-CZ"/>
              <a:t>Co mít na paměti: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A62D25E-8459-48B0-AF87-663C058CE6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2513"/>
          <a:stretch/>
        </p:blipFill>
        <p:spPr>
          <a:xfrm>
            <a:off x="1034073" y="645106"/>
            <a:ext cx="4669865" cy="524774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C21570E-E159-49A6-9891-FA397B7A9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11684" y="2086188"/>
            <a:ext cx="474880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C0BAEF-D3F6-45CF-8F47-878EA0CECE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1684" y="2198914"/>
            <a:ext cx="5127172" cy="3670180"/>
          </a:xfrm>
        </p:spPr>
        <p:txBody>
          <a:bodyPr>
            <a:normAutofit fontScale="92500" lnSpcReduction="20000"/>
          </a:bodyPr>
          <a:lstStyle/>
          <a:p>
            <a:r>
              <a:rPr lang="cs-CZ" sz="1600" dirty="0"/>
              <a:t>Akutní potřeba trvá většinou 20-30 min – lze něčím kompenzovat</a:t>
            </a:r>
          </a:p>
          <a:p>
            <a:r>
              <a:rPr lang="cs-CZ" sz="1600" dirty="0"/>
              <a:t>Sebepoškozování není automaticky rizikový faktor pro suicidální pokusy, zároveň 55 – 85 % sebepoškozujících se to alespoň jednou zkusí</a:t>
            </a:r>
          </a:p>
          <a:p>
            <a:r>
              <a:rPr lang="cs-CZ" sz="1600" dirty="0"/>
              <a:t>Smrt může být také následek nehody</a:t>
            </a:r>
          </a:p>
          <a:p>
            <a:r>
              <a:rPr lang="cs-CZ" sz="1600" dirty="0"/>
              <a:t>Velký vliv mají okolní podmínky – stres, spánek, jídlo, vztahy</a:t>
            </a:r>
          </a:p>
          <a:p>
            <a:r>
              <a:rPr lang="cs-CZ" sz="1600" dirty="0"/>
              <a:t>Vždy myslet na bezpečnost klienta (ošetření ran apod.)</a:t>
            </a:r>
          </a:p>
          <a:p>
            <a:r>
              <a:rPr lang="cs-CZ" sz="1600" dirty="0"/>
              <a:t>Pojmenovávat a normalizovat, nesoudit</a:t>
            </a:r>
          </a:p>
          <a:p>
            <a:r>
              <a:rPr lang="cs-CZ" sz="1600" dirty="0"/>
              <a:t>Těsný vztah s emočním prožíváním</a:t>
            </a:r>
          </a:p>
          <a:p>
            <a:r>
              <a:rPr lang="cs-CZ" sz="1600" dirty="0"/>
              <a:t>Terapie: KBT, spouštěče, regulace emocí, práce se stresem, rodina, krizové plány</a:t>
            </a:r>
          </a:p>
          <a:p>
            <a:r>
              <a:rPr lang="cs-CZ" sz="1600" dirty="0"/>
              <a:t>Fyziologický podklad: endorfiny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95DA498-D9A2-4DA9-B9DA-B3776E08C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2A73093-4B9D-420D-B17E-52293703A1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515612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2CE32D0-917E-4E24-85C9-EAABFF8EA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Suicidální chování</a:t>
            </a:r>
            <a:endParaRPr lang="cs-CZ" dirty="0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859E3889-B50F-45C7-B4C5-436B728AF1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87876" y="1873140"/>
            <a:ext cx="4599709" cy="271283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11EF3E1-F83C-4763-B1C1-9AD8E41F6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77" y="2029405"/>
            <a:ext cx="3352800" cy="24003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6D0E083-7C73-4F83-9B71-1DB752BB3C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568"/>
          <a:stretch/>
        </p:blipFill>
        <p:spPr>
          <a:xfrm>
            <a:off x="4450080" y="1581323"/>
            <a:ext cx="1866900" cy="473026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47B5F45-DE32-4827-9CF3-3A5E65D3761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086"/>
          <a:stretch/>
        </p:blipFill>
        <p:spPr>
          <a:xfrm>
            <a:off x="6364518" y="1645442"/>
            <a:ext cx="714375" cy="4602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360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533F26-9505-40F7-94D3-BFB247729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Stupně sebevražedného jednání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0BB8FDA-0469-4561-A7E7-F079B110B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Presuicidální</a:t>
            </a:r>
            <a:r>
              <a:rPr lang="cs-CZ" dirty="0"/>
              <a:t> syndrom – zúžené vidění světa jen na negativa, automutilace, spíše o úlevě a osvobození</a:t>
            </a:r>
          </a:p>
          <a:p>
            <a:r>
              <a:rPr lang="cs-CZ" dirty="0"/>
              <a:t>Sebevražedné myšlenky – intenzivní, nutkavé, mohou mít podobu cizího hlasu</a:t>
            </a:r>
          </a:p>
          <a:p>
            <a:r>
              <a:rPr lang="cs-CZ" dirty="0"/>
              <a:t>Sebevražedné tendence – konkrétní plán</a:t>
            </a:r>
          </a:p>
          <a:p>
            <a:r>
              <a:rPr lang="cs-CZ" dirty="0"/>
              <a:t>Sebevražedný pokus – měkké/ tvrdé metody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4504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E656EA-FE12-49A8-9866-582EE9A02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mít na paměti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0DD74F5-83A0-410B-856A-590AE63DA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Vždy vyhodnocovat riziko sebevraždy – jak konkrétní je plán (detailně se vyptat), jestli už klient/klientka podnikl/a nějaké kroky pro jeho uskutečnění</a:t>
            </a:r>
          </a:p>
          <a:p>
            <a:r>
              <a:rPr lang="cs-CZ" dirty="0"/>
              <a:t>Vyhodnotit i svoji vlastní kompetentnost</a:t>
            </a:r>
          </a:p>
          <a:p>
            <a:r>
              <a:rPr lang="cs-CZ" dirty="0"/>
              <a:t>Nebát se mluvit o smrti a pojmenovávat </a:t>
            </a:r>
          </a:p>
          <a:p>
            <a:r>
              <a:rPr lang="cs-CZ" dirty="0"/>
              <a:t>Každý klient/klientka má právo rozhodovat o svém životě, my bychom ale měli stát na straně života </a:t>
            </a:r>
          </a:p>
          <a:p>
            <a:r>
              <a:rPr lang="cs-CZ" dirty="0"/>
              <a:t>Při kontaktu s námi volá k. o pomoc</a:t>
            </a:r>
          </a:p>
          <a:p>
            <a:r>
              <a:rPr lang="cs-CZ" dirty="0"/>
              <a:t>Ohlašovací povinnost (zejména u nezletilých) </a:t>
            </a:r>
          </a:p>
          <a:p>
            <a:r>
              <a:rPr lang="cs-CZ" sz="1200" b="1" dirty="0"/>
              <a:t>STŘÍTESKÝ, Matěj</a:t>
            </a:r>
            <a:r>
              <a:rPr lang="cs-CZ" sz="1200" dirty="0"/>
              <a:t>. Zamyšlení nad oznamovací povinností psychologů jako pracovníků v pomáhajících profesích (THE REFLECTION ON THE NOTIFICATION DUTY OF PSYCHOLOGISTS AS WORKERS IN ASSISTING PROFESSIONS). E-psychologie. Českomoravská psychologická společnost, 2017, vol. 11, No 4. ISSN 1802-8853. </a:t>
            </a:r>
          </a:p>
          <a:p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15848532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A333ED-32F2-4060-81CE-36FA60045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5279408" cy="1128068"/>
          </a:xfrm>
        </p:spPr>
        <p:txBody>
          <a:bodyPr anchor="ctr">
            <a:normAutofit/>
          </a:bodyPr>
          <a:lstStyle/>
          <a:p>
            <a:r>
              <a:rPr lang="cs-CZ" sz="4000"/>
              <a:t>Úzkosti/ panické stavy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AE5DBAD-1AB2-8C07-7AC2-04E1473EB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5278066" cy="1873505"/>
          </a:xfrm>
        </p:spPr>
        <p:txBody>
          <a:bodyPr anchor="ctr">
            <a:normAutofit/>
          </a:bodyPr>
          <a:lstStyle/>
          <a:p>
            <a:r>
              <a:rPr lang="cs-CZ" sz="2000" dirty="0"/>
              <a:t>Trauma</a:t>
            </a:r>
          </a:p>
          <a:p>
            <a:r>
              <a:rPr lang="cs-CZ" sz="2000" dirty="0"/>
              <a:t>Reakce na konkrétní situace</a:t>
            </a:r>
          </a:p>
          <a:p>
            <a:r>
              <a:rPr lang="cs-CZ" sz="2000" dirty="0"/>
              <a:t>Spontánní ataky – teorie 3F </a:t>
            </a:r>
          </a:p>
          <a:p>
            <a:endParaRPr lang="en-US" sz="2000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73DE0CE-8303-4985-9A27-5094A69761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5" r="-4" b="-4"/>
          <a:stretch/>
        </p:blipFill>
        <p:spPr>
          <a:xfrm>
            <a:off x="6510161" y="581892"/>
            <a:ext cx="4970695" cy="2847108"/>
          </a:xfrm>
          <a:prstGeom prst="rect">
            <a:avLst/>
          </a:prstGeom>
        </p:spPr>
      </p:pic>
      <p:pic>
        <p:nvPicPr>
          <p:cNvPr id="4" name="Zástupný obsah 6">
            <a:extLst>
              <a:ext uri="{FF2B5EF4-FFF2-40B4-BE49-F238E27FC236}">
                <a16:creationId xmlns:a16="http://schemas.microsoft.com/office/drawing/2014/main" id="{0F570839-285F-405A-9157-41A5B6E604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95" r="-13" b="941"/>
          <a:stretch/>
        </p:blipFill>
        <p:spPr>
          <a:xfrm>
            <a:off x="6508299" y="3378335"/>
            <a:ext cx="4970694" cy="284831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B5B4661-CBC1-480D-91D7-CF35BF73A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465" y="4145780"/>
            <a:ext cx="3876165" cy="164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67030"/>
      </p:ext>
    </p:extLst>
  </p:cSld>
  <p:clrMapOvr>
    <a:masterClrMapping/>
  </p:clrMapOvr>
</p:sld>
</file>

<file path=ppt/theme/theme1.xml><?xml version="1.0" encoding="utf-8"?>
<a:theme xmlns:a="http://schemas.openxmlformats.org/drawingml/2006/main" name="1_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Retrospektiva">
  <a:themeElements>
    <a:clrScheme name="Retrospektiva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481</Words>
  <Application>Microsoft Office PowerPoint</Application>
  <PresentationFormat>Širokoúhlá obrazovka</PresentationFormat>
  <Paragraphs>61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1_Motiv Office</vt:lpstr>
      <vt:lpstr>Retrospektiva</vt:lpstr>
      <vt:lpstr>Rizikové a zdraví podporující chování v adolescenci</vt:lpstr>
      <vt:lpstr>Test</vt:lpstr>
      <vt:lpstr>Prezentace aplikace PowerPoint</vt:lpstr>
      <vt:lpstr>Sebepoškozování</vt:lpstr>
      <vt:lpstr>Co mít na paměti:</vt:lpstr>
      <vt:lpstr>Suicidální chování</vt:lpstr>
      <vt:lpstr>Stupně sebevražedného jednání</vt:lpstr>
      <vt:lpstr>Co mít na paměti</vt:lpstr>
      <vt:lpstr>Úzkosti/ panické stavy</vt:lpstr>
      <vt:lpstr>Jak pomoci?</vt:lpstr>
      <vt:lpstr>Kazuistika – Lucie (17, žena)</vt:lpstr>
      <vt:lpstr>Prezentace aplikace PowerPoint</vt:lpstr>
      <vt:lpstr>Psychoedukace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Rizikové a zdraví podporující chování v adolescenci</dc:title>
  <dc:creator>studlarova@ad.zshorni.cz</dc:creator>
  <cp:lastModifiedBy>studlarova@ad.zshorni.cz</cp:lastModifiedBy>
  <cp:revision>3</cp:revision>
  <dcterms:created xsi:type="dcterms:W3CDTF">2023-10-12T11:33:08Z</dcterms:created>
  <dcterms:modified xsi:type="dcterms:W3CDTF">2023-10-12T13:02:05Z</dcterms:modified>
</cp:coreProperties>
</file>