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6" r:id="rId2"/>
    <p:sldId id="287" r:id="rId3"/>
    <p:sldId id="260" r:id="rId4"/>
    <p:sldId id="261" r:id="rId5"/>
    <p:sldId id="283" r:id="rId6"/>
    <p:sldId id="262" r:id="rId7"/>
    <p:sldId id="267" r:id="rId8"/>
    <p:sldId id="266" r:id="rId9"/>
    <p:sldId id="268" r:id="rId10"/>
    <p:sldId id="269" r:id="rId11"/>
    <p:sldId id="270" r:id="rId12"/>
    <p:sldId id="271" r:id="rId13"/>
    <p:sldId id="272" r:id="rId14"/>
    <p:sldId id="288" r:id="rId15"/>
    <p:sldId id="275" r:id="rId16"/>
    <p:sldId id="289" r:id="rId17"/>
    <p:sldId id="276" r:id="rId18"/>
    <p:sldId id="277" r:id="rId19"/>
    <p:sldId id="285" r:id="rId20"/>
    <p:sldId id="278" r:id="rId21"/>
    <p:sldId id="290" r:id="rId22"/>
    <p:sldId id="273" r:id="rId23"/>
    <p:sldId id="284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FFF8-E61E-4714-A217-7071F667B4AC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202433-BE69-454D-A59B-8F8E7F663B1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FFF8-E61E-4714-A217-7071F667B4AC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02433-BE69-454D-A59B-8F8E7F663B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1202433-BE69-454D-A59B-8F8E7F663B1D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FFF8-E61E-4714-A217-7071F667B4AC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FFF8-E61E-4714-A217-7071F667B4AC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1202433-BE69-454D-A59B-8F8E7F663B1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FFF8-E61E-4714-A217-7071F667B4AC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202433-BE69-454D-A59B-8F8E7F663B1D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7C5FFF8-E61E-4714-A217-7071F667B4AC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02433-BE69-454D-A59B-8F8E7F663B1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FFF8-E61E-4714-A217-7071F667B4AC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1202433-BE69-454D-A59B-8F8E7F663B1D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FFF8-E61E-4714-A217-7071F667B4AC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1202433-BE69-454D-A59B-8F8E7F663B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FFF8-E61E-4714-A217-7071F667B4AC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1202433-BE69-454D-A59B-8F8E7F663B1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202433-BE69-454D-A59B-8F8E7F663B1D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5FFF8-E61E-4714-A217-7071F667B4AC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1202433-BE69-454D-A59B-8F8E7F663B1D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7C5FFF8-E61E-4714-A217-7071F667B4AC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7C5FFF8-E61E-4714-A217-7071F667B4AC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1202433-BE69-454D-A59B-8F8E7F663B1D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Pozornost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Schizofrenik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Adolescence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/index.php?title=Fetov%C3%A1n%C3%AD&amp;action=edit&amp;redlink=1" TargetMode="External"/><Relationship Id="rId2" Type="http://schemas.openxmlformats.org/officeDocument/2006/relationships/hyperlink" Target="http://cs.wikipedia.org/w/index.php?title=Toul%C3%A1n%C3%AD&amp;action=edit&amp;redlink=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s.wikipedia.org/wiki/Prostituce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Neur%C3%B3z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Norma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Empatie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/index.php?title=Nedosl%C3%BDchavost&amp;action=edit&amp;redlink=1" TargetMode="External"/><Relationship Id="rId2" Type="http://schemas.openxmlformats.org/officeDocument/2006/relationships/hyperlink" Target="http://cs.wikipedia.org/wiki/Agresivit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s.wikipedia.org/wiki/D%C5%AFsledek" TargetMode="External"/><Relationship Id="rId4" Type="http://schemas.openxmlformats.org/officeDocument/2006/relationships/hyperlink" Target="http://cs.wikipedia.org/wiki/Zrak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Droga" TargetMode="External"/><Relationship Id="rId13" Type="http://schemas.openxmlformats.org/officeDocument/2006/relationships/hyperlink" Target="http://cs.wikipedia.org/wiki/Dosp%C4%9Blost" TargetMode="External"/><Relationship Id="rId3" Type="http://schemas.openxmlformats.org/officeDocument/2006/relationships/hyperlink" Target="http://cs.wikipedia.org/w/index.php?title=Rozvr%C3%A1cenost&amp;action=edit&amp;redlink=1" TargetMode="External"/><Relationship Id="rId7" Type="http://schemas.openxmlformats.org/officeDocument/2006/relationships/hyperlink" Target="http://cs.wikipedia.org/w/index.php?title=Rozmazlov%C3%A1n%C3%AD&amp;action=edit&amp;redlink=1" TargetMode="External"/><Relationship Id="rId12" Type="http://schemas.openxmlformats.org/officeDocument/2006/relationships/hyperlink" Target="http://cs.wikipedia.org/wiki/Dosp%C3%ADv%C3%A1n%C3%AD" TargetMode="External"/><Relationship Id="rId2" Type="http://schemas.openxmlformats.org/officeDocument/2006/relationships/hyperlink" Target="http://cs.wikipedia.org/w/index.php?title=Ne%C3%BAplnost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Trest" TargetMode="External"/><Relationship Id="rId11" Type="http://schemas.openxmlformats.org/officeDocument/2006/relationships/hyperlink" Target="http://cs.wikipedia.org/wiki/Kriminalita" TargetMode="External"/><Relationship Id="rId5" Type="http://schemas.openxmlformats.org/officeDocument/2006/relationships/hyperlink" Target="http://cs.wikipedia.org/wiki/Rozvod" TargetMode="External"/><Relationship Id="rId15" Type="http://schemas.openxmlformats.org/officeDocument/2006/relationships/hyperlink" Target="http://cs.wikipedia.org/wiki/Televize" TargetMode="External"/><Relationship Id="rId10" Type="http://schemas.openxmlformats.org/officeDocument/2006/relationships/hyperlink" Target="http://cs.wikipedia.org/wiki/Z%C3%A1vislost" TargetMode="External"/><Relationship Id="rId4" Type="http://schemas.openxmlformats.org/officeDocument/2006/relationships/hyperlink" Target="http://cs.wikipedia.org/wiki/Konflikt" TargetMode="External"/><Relationship Id="rId9" Type="http://schemas.openxmlformats.org/officeDocument/2006/relationships/hyperlink" Target="http://cs.wikipedia.org/wiki/Alkohol" TargetMode="External"/><Relationship Id="rId14" Type="http://schemas.openxmlformats.org/officeDocument/2006/relationships/hyperlink" Target="http://cs.wikipedia.org/wiki/Internet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Kr%C3%A1de%C5%BE" TargetMode="External"/><Relationship Id="rId2" Type="http://schemas.openxmlformats.org/officeDocument/2006/relationships/hyperlink" Target="http://cs.wikipedia.org/wiki/%C5%98%C3%A1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s.wikipedia.org/wiki/Vandalismu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4581128"/>
            <a:ext cx="6400800" cy="1752600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IVA BUREŠOVÁ, PSYCHOLOGICKÝ ÚSTAV FFMU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PORUCHY CHOVÁNÍ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992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FORMY A VARIANTY AGRESIVNÍHO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628800"/>
            <a:ext cx="8503920" cy="4752528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rgbClr val="C00000"/>
                </a:solidFill>
              </a:rPr>
              <a:t>extrapunitivní</a:t>
            </a:r>
            <a:r>
              <a:rPr lang="cs-CZ" sz="1100" dirty="0"/>
              <a:t>, kdy je agresivita zaměřená navenek proti ostatním lidem, nebo </a:t>
            </a:r>
            <a:r>
              <a:rPr lang="cs-CZ" sz="1100" dirty="0" smtClean="0"/>
              <a:t>věcem</a:t>
            </a:r>
          </a:p>
          <a:p>
            <a:r>
              <a:rPr lang="cs-CZ" sz="3200" dirty="0" smtClean="0">
                <a:solidFill>
                  <a:srgbClr val="C00000"/>
                </a:solidFill>
              </a:rPr>
              <a:t>intrapunitivní</a:t>
            </a:r>
            <a:r>
              <a:rPr lang="cs-CZ" sz="1100" dirty="0"/>
              <a:t>, kdy je agresivita zaměřená vůči vlastní osobě-nadávky k </a:t>
            </a:r>
            <a:r>
              <a:rPr lang="cs-CZ" sz="1100" dirty="0" smtClean="0"/>
              <a:t>sobě</a:t>
            </a:r>
          </a:p>
          <a:p>
            <a:r>
              <a:rPr lang="cs-CZ" sz="3200" dirty="0" smtClean="0">
                <a:solidFill>
                  <a:srgbClr val="C00000"/>
                </a:solidFill>
              </a:rPr>
              <a:t>fyzická</a:t>
            </a:r>
            <a:r>
              <a:rPr lang="cs-CZ" sz="1000" dirty="0"/>
              <a:t>, například různé fyzické napadení, nebo ničení </a:t>
            </a:r>
            <a:r>
              <a:rPr lang="cs-CZ" sz="1000" dirty="0" smtClean="0"/>
              <a:t>věcí</a:t>
            </a:r>
          </a:p>
          <a:p>
            <a:r>
              <a:rPr lang="cs-CZ" sz="3200" dirty="0" smtClean="0">
                <a:solidFill>
                  <a:srgbClr val="C00000"/>
                </a:solidFill>
              </a:rPr>
              <a:t>psychická</a:t>
            </a:r>
            <a:r>
              <a:rPr lang="cs-CZ" sz="1000" dirty="0"/>
              <a:t>, jako jsou nadávky, nebo výhrůžky.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 smtClean="0"/>
              <a:t>Varianty </a:t>
            </a:r>
            <a:r>
              <a:rPr lang="cs-CZ" dirty="0"/>
              <a:t>agresivního </a:t>
            </a:r>
            <a:r>
              <a:rPr lang="cs-CZ" dirty="0" smtClean="0"/>
              <a:t>chování: agresivním </a:t>
            </a:r>
            <a:r>
              <a:rPr lang="cs-CZ" dirty="0"/>
              <a:t>dětem toto chování přináší radost a </a:t>
            </a:r>
            <a:r>
              <a:rPr lang="cs-CZ" dirty="0" smtClean="0"/>
              <a:t>uspokojení, nebo </a:t>
            </a:r>
            <a:r>
              <a:rPr lang="cs-CZ" dirty="0"/>
              <a:t>může být </a:t>
            </a:r>
            <a:r>
              <a:rPr lang="cs-CZ" dirty="0" smtClean="0"/>
              <a:t> </a:t>
            </a:r>
            <a:r>
              <a:rPr lang="cs-CZ" dirty="0"/>
              <a:t>agresivita jakýmsi prostředkem uspokojování nějaké potřeby, ne pro radost, ale jen </a:t>
            </a:r>
            <a:r>
              <a:rPr lang="cs-CZ" dirty="0" smtClean="0"/>
              <a:t>pro </a:t>
            </a:r>
            <a:r>
              <a:rPr lang="cs-CZ" dirty="0"/>
              <a:t>peníze či </a:t>
            </a:r>
            <a:r>
              <a:rPr lang="cs-CZ" u="sng" dirty="0">
                <a:hlinkClick r:id="rId2" tooltip="Pozornost"/>
              </a:rPr>
              <a:t>pozornost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0007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PŘÍČINY AGRESIVNÍHO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988840"/>
            <a:ext cx="8503920" cy="4572000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C00000"/>
                </a:solidFill>
              </a:rPr>
              <a:t>vlivy prostředí </a:t>
            </a:r>
            <a:r>
              <a:rPr lang="cs-CZ" sz="1100" dirty="0" smtClean="0"/>
              <a:t>(obranný </a:t>
            </a:r>
            <a:r>
              <a:rPr lang="cs-CZ" sz="1100" dirty="0"/>
              <a:t>postoj, </a:t>
            </a:r>
            <a:r>
              <a:rPr lang="cs-CZ" sz="1100" dirty="0" smtClean="0"/>
              <a:t>reakce </a:t>
            </a:r>
            <a:r>
              <a:rPr lang="cs-CZ" sz="1100" dirty="0"/>
              <a:t>na tlak </a:t>
            </a:r>
            <a:r>
              <a:rPr lang="cs-CZ" sz="1100" dirty="0" smtClean="0"/>
              <a:t>prostředí, sociální </a:t>
            </a:r>
            <a:r>
              <a:rPr lang="cs-CZ" sz="1100" dirty="0"/>
              <a:t>model, </a:t>
            </a:r>
            <a:r>
              <a:rPr lang="cs-CZ" sz="1100" dirty="0" smtClean="0"/>
              <a:t>psychická deprivace)</a:t>
            </a:r>
          </a:p>
          <a:p>
            <a:r>
              <a:rPr lang="cs-CZ" sz="3600" dirty="0" smtClean="0">
                <a:solidFill>
                  <a:srgbClr val="C00000"/>
                </a:solidFill>
              </a:rPr>
              <a:t>dědičné dispozice</a:t>
            </a:r>
          </a:p>
          <a:p>
            <a:r>
              <a:rPr lang="cs-CZ" sz="3600" dirty="0" smtClean="0">
                <a:solidFill>
                  <a:srgbClr val="C00000"/>
                </a:solidFill>
              </a:rPr>
              <a:t>poškození mozku </a:t>
            </a:r>
            <a:r>
              <a:rPr lang="cs-CZ" sz="1000" dirty="0" smtClean="0"/>
              <a:t>(například </a:t>
            </a:r>
            <a:r>
              <a:rPr lang="cs-CZ" sz="1000" dirty="0"/>
              <a:t>po úrazech </a:t>
            </a:r>
            <a:r>
              <a:rPr lang="cs-CZ" sz="1000" dirty="0" smtClean="0"/>
              <a:t>hlavy, EPI, ADHD, aj.)) </a:t>
            </a:r>
          </a:p>
          <a:p>
            <a:r>
              <a:rPr lang="cs-CZ" sz="3600" dirty="0" smtClean="0">
                <a:solidFill>
                  <a:srgbClr val="C00000"/>
                </a:solidFill>
              </a:rPr>
              <a:t>forma </a:t>
            </a:r>
            <a:r>
              <a:rPr lang="cs-CZ" sz="3600" dirty="0">
                <a:solidFill>
                  <a:srgbClr val="C00000"/>
                </a:solidFill>
              </a:rPr>
              <a:t>psychózy</a:t>
            </a:r>
            <a:r>
              <a:rPr lang="cs-CZ" sz="1000" dirty="0"/>
              <a:t>, která je častá u </a:t>
            </a:r>
            <a:r>
              <a:rPr lang="cs-CZ" sz="1000" u="sng" dirty="0" smtClean="0">
                <a:hlinkClick r:id="rId2" tooltip="Schizofrenik"/>
              </a:rPr>
              <a:t>schizofreniků</a:t>
            </a:r>
            <a:endParaRPr lang="cs-CZ" sz="1000" u="sng" dirty="0" smtClean="0"/>
          </a:p>
          <a:p>
            <a:r>
              <a:rPr lang="cs-CZ" sz="3600" dirty="0" smtClean="0">
                <a:solidFill>
                  <a:srgbClr val="C00000"/>
                </a:solidFill>
              </a:rPr>
              <a:t>disharmonický vývoj osobnosti</a:t>
            </a:r>
            <a:endParaRPr lang="cs-CZ" sz="3600" dirty="0">
              <a:solidFill>
                <a:srgbClr val="C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2716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ZACHÁZET S AGRESIVNÍM ŽÁKEM?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844824"/>
            <a:ext cx="8503920" cy="457200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vybitím </a:t>
            </a:r>
            <a:r>
              <a:rPr lang="cs-CZ" dirty="0">
                <a:solidFill>
                  <a:srgbClr val="C00000"/>
                </a:solidFill>
              </a:rPr>
              <a:t>jiným způsobem</a:t>
            </a:r>
            <a:r>
              <a:rPr lang="cs-CZ" dirty="0"/>
              <a:t>, </a:t>
            </a:r>
            <a:r>
              <a:rPr lang="cs-CZ" dirty="0" smtClean="0"/>
              <a:t>pokud </a:t>
            </a:r>
            <a:r>
              <a:rPr lang="cs-CZ" dirty="0"/>
              <a:t>je možno respektovat </a:t>
            </a:r>
            <a:r>
              <a:rPr lang="cs-CZ" dirty="0" smtClean="0"/>
              <a:t>pravidla (sport)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trest</a:t>
            </a:r>
            <a:r>
              <a:rPr lang="cs-CZ" dirty="0" smtClean="0"/>
              <a:t>, </a:t>
            </a:r>
            <a:r>
              <a:rPr lang="cs-CZ" dirty="0"/>
              <a:t>kdy převahu musí mít dospělý, dítě se musí naučit, co se dělá a </a:t>
            </a:r>
            <a:r>
              <a:rPr lang="cs-CZ" dirty="0" smtClean="0"/>
              <a:t>nedělá</a:t>
            </a:r>
          </a:p>
          <a:p>
            <a:r>
              <a:rPr lang="cs-CZ" dirty="0" smtClean="0"/>
              <a:t>způsob</a:t>
            </a:r>
            <a:r>
              <a:rPr lang="cs-CZ" dirty="0"/>
              <a:t>, kdy vytyčujeme </a:t>
            </a:r>
            <a:r>
              <a:rPr lang="cs-CZ" dirty="0" smtClean="0">
                <a:solidFill>
                  <a:srgbClr val="C00000"/>
                </a:solidFill>
              </a:rPr>
              <a:t>mantinely</a:t>
            </a:r>
            <a:r>
              <a:rPr lang="cs-CZ" dirty="0" smtClean="0"/>
              <a:t> - musíme </a:t>
            </a:r>
            <a:r>
              <a:rPr lang="cs-CZ" dirty="0"/>
              <a:t>říci, co budeme dělat a důsledně </a:t>
            </a:r>
            <a:r>
              <a:rPr lang="cs-CZ" dirty="0" smtClean="0"/>
              <a:t>kontrolovat – logické důsledky</a:t>
            </a:r>
          </a:p>
          <a:p>
            <a:r>
              <a:rPr lang="cs-CZ" dirty="0" smtClean="0"/>
              <a:t>základní podmínka: </a:t>
            </a:r>
            <a:r>
              <a:rPr lang="cs-CZ" dirty="0">
                <a:solidFill>
                  <a:srgbClr val="C00000"/>
                </a:solidFill>
              </a:rPr>
              <a:t>pozitivní </a:t>
            </a:r>
            <a:r>
              <a:rPr lang="cs-CZ" dirty="0" smtClean="0">
                <a:solidFill>
                  <a:srgbClr val="C00000"/>
                </a:solidFill>
              </a:rPr>
              <a:t>a nehodnotící vztah</a:t>
            </a:r>
            <a:r>
              <a:rPr lang="cs-CZ" dirty="0"/>
              <a:t>, </a:t>
            </a:r>
            <a:r>
              <a:rPr lang="cs-CZ" dirty="0" smtClean="0">
                <a:solidFill>
                  <a:srgbClr val="C00000"/>
                </a:solidFill>
              </a:rPr>
              <a:t>poskytnout oporu</a:t>
            </a:r>
            <a:r>
              <a:rPr lang="cs-CZ" dirty="0" smtClean="0"/>
              <a:t>, u mladších žáků udržovat </a:t>
            </a:r>
            <a:r>
              <a:rPr lang="cs-CZ" dirty="0"/>
              <a:t>fyzický </a:t>
            </a:r>
            <a:r>
              <a:rPr lang="cs-CZ" dirty="0" smtClean="0"/>
              <a:t>kontakt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795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ZÁŠKOLÁCTVÍ A ODPOR KE ŠKOLE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2060848"/>
            <a:ext cx="8784976" cy="4536504"/>
          </a:xfrm>
        </p:spPr>
        <p:txBody>
          <a:bodyPr>
            <a:normAutofit/>
          </a:bodyPr>
          <a:lstStyle/>
          <a:p>
            <a:r>
              <a:rPr lang="cs-CZ" dirty="0"/>
              <a:t>Záškoláctví je </a:t>
            </a:r>
            <a:r>
              <a:rPr lang="cs-CZ" dirty="0" smtClean="0"/>
              <a:t>velmi </a:t>
            </a:r>
            <a:r>
              <a:rPr lang="cs-CZ" dirty="0"/>
              <a:t>časté </a:t>
            </a:r>
            <a:r>
              <a:rPr lang="cs-CZ" dirty="0" smtClean="0"/>
              <a:t>únikové </a:t>
            </a:r>
            <a:r>
              <a:rPr lang="cs-CZ" dirty="0"/>
              <a:t>chování obranného mechanismu, kdy jsou příčiny v </a:t>
            </a:r>
            <a:r>
              <a:rPr lang="cs-CZ" dirty="0">
                <a:solidFill>
                  <a:srgbClr val="C00000"/>
                </a:solidFill>
              </a:rPr>
              <a:t>rodině, škole, osobnosti dítěte</a:t>
            </a:r>
            <a:r>
              <a:rPr lang="cs-CZ" dirty="0"/>
              <a:t>. Dítě s touto poruchou odolává zátěžových situacím hůře. Na začátku bývá jeho chování impulzivní, vede k dalším prohřeškům-lži, podvody,... Zde je nutné odhalit a postihovat, protože čím dříve se projeví a čím je častější a plánovitější, tím je náprava </a:t>
            </a:r>
            <a:r>
              <a:rPr lang="cs-CZ" dirty="0" smtClean="0"/>
              <a:t>obtížnější - ostatní žáci </a:t>
            </a:r>
            <a:r>
              <a:rPr lang="cs-CZ" dirty="0"/>
              <a:t>často chtějí </a:t>
            </a:r>
            <a:r>
              <a:rPr lang="cs-CZ" dirty="0" smtClean="0"/>
              <a:t>napodobovat – lákavý sociální </a:t>
            </a:r>
            <a:r>
              <a:rPr lang="cs-CZ" dirty="0"/>
              <a:t>model.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9277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916832"/>
            <a:ext cx="8503920" cy="3822176"/>
          </a:xfrm>
        </p:spPr>
        <p:txBody>
          <a:bodyPr/>
          <a:lstStyle/>
          <a:p>
            <a:r>
              <a:rPr lang="cs-CZ" dirty="0"/>
              <a:t>Nejčastější forma je tzv. </a:t>
            </a:r>
            <a:r>
              <a:rPr lang="cs-CZ" dirty="0">
                <a:solidFill>
                  <a:srgbClr val="C00000"/>
                </a:solidFill>
              </a:rPr>
              <a:t>skryté záškoláctví</a:t>
            </a:r>
            <a:r>
              <a:rPr lang="cs-CZ" dirty="0"/>
              <a:t>, kdy žák předstírá nemoc, schválně se vyhne škole, i když tam míří, často bývá přítomno v souvislosti s problémy ve škole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/>
              <a:t>Méně časté je tzv. </a:t>
            </a:r>
            <a:r>
              <a:rPr lang="cs-CZ" dirty="0">
                <a:solidFill>
                  <a:srgbClr val="C00000"/>
                </a:solidFill>
              </a:rPr>
              <a:t>plánované záškoláctví</a:t>
            </a:r>
            <a:r>
              <a:rPr lang="cs-CZ" dirty="0"/>
              <a:t>, které se vyskytuje většinou u starších žáků. Tento typ může být realizován i ve skupině, kdy je dítě pod tlakem party.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8869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ÚTĚKY A TOULÁNÍ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504" y="1628800"/>
            <a:ext cx="8928992" cy="4926288"/>
          </a:xfrm>
        </p:spPr>
        <p:txBody>
          <a:bodyPr>
            <a:normAutofit/>
          </a:bodyPr>
          <a:lstStyle/>
          <a:p>
            <a:r>
              <a:rPr lang="cs-CZ" dirty="0"/>
              <a:t>Tato porucha chování je závažná varianta únikového chování</a:t>
            </a:r>
            <a:r>
              <a:rPr lang="cs-CZ" dirty="0" smtClean="0"/>
              <a:t>.</a:t>
            </a:r>
          </a:p>
          <a:p>
            <a:endParaRPr lang="cs-CZ" sz="800" dirty="0"/>
          </a:p>
          <a:p>
            <a:r>
              <a:rPr lang="cs-CZ" dirty="0"/>
              <a:t>Hlavními druhy útěků a toulání jsou </a:t>
            </a:r>
            <a:r>
              <a:rPr lang="cs-CZ" dirty="0">
                <a:solidFill>
                  <a:srgbClr val="C00000"/>
                </a:solidFill>
              </a:rPr>
              <a:t>reaktivní a impulsivní útěky</a:t>
            </a:r>
            <a:r>
              <a:rPr lang="cs-CZ" dirty="0"/>
              <a:t>, což je zkratkovitá reakce na nějaké nepříjemnosti doma či ve škole s cílem pomstít se rodičům. Větší výskyt je v pubertě v souvislosti s pomstou a strachem. Tyto útěky jsou nepromyšlené, </a:t>
            </a:r>
            <a:r>
              <a:rPr lang="cs-CZ" dirty="0" smtClean="0"/>
              <a:t>žák </a:t>
            </a:r>
            <a:r>
              <a:rPr lang="cs-CZ" dirty="0"/>
              <a:t>nemá cíl kam jít a strach mají rodiče. </a:t>
            </a:r>
            <a:endParaRPr lang="cs-CZ" dirty="0" smtClean="0"/>
          </a:p>
          <a:p>
            <a:endParaRPr lang="cs-CZ" sz="800" dirty="0"/>
          </a:p>
          <a:p>
            <a:r>
              <a:rPr lang="cs-CZ" dirty="0" smtClean="0"/>
              <a:t>Další </a:t>
            </a:r>
            <a:r>
              <a:rPr lang="cs-CZ" dirty="0"/>
              <a:t>druh útěku a toulání jsou </a:t>
            </a:r>
            <a:r>
              <a:rPr lang="cs-CZ" dirty="0">
                <a:solidFill>
                  <a:srgbClr val="C00000"/>
                </a:solidFill>
              </a:rPr>
              <a:t>plánované a připravované útěky</a:t>
            </a:r>
            <a:r>
              <a:rPr lang="cs-CZ" dirty="0"/>
              <a:t>, kdy je výskyt v rodině s opakovanými problémy, většinou však v </a:t>
            </a:r>
            <a:r>
              <a:rPr lang="cs-CZ" u="sng" dirty="0">
                <a:hlinkClick r:id="rId2" tooltip="Adolescence"/>
              </a:rPr>
              <a:t>adolescenci</a:t>
            </a:r>
            <a:r>
              <a:rPr lang="cs-CZ" dirty="0"/>
              <a:t>. Dítě má přesný cíl kam jít, většinou se nechtějí vrátit, často v rozvedených </a:t>
            </a:r>
            <a:r>
              <a:rPr lang="cs-CZ" dirty="0" smtClean="0"/>
              <a:t>rodinách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5679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772816"/>
            <a:ext cx="8503920" cy="468052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Dále </a:t>
            </a:r>
            <a:r>
              <a:rPr lang="cs-CZ" dirty="0"/>
              <a:t>to jsou </a:t>
            </a:r>
            <a:r>
              <a:rPr lang="cs-CZ" dirty="0">
                <a:solidFill>
                  <a:srgbClr val="C00000"/>
                </a:solidFill>
              </a:rPr>
              <a:t>opakované útěky</a:t>
            </a:r>
            <a:r>
              <a:rPr lang="cs-CZ" dirty="0"/>
              <a:t>, což je stereotypní reakce na chronický konflikt, většinou problém v chování rodičů, ale i v osobnosti dítěte, které se většinou po útěku změní, jako i rodiče- protože nechtějí o své dítě přijít. </a:t>
            </a:r>
            <a:endParaRPr lang="cs-CZ" dirty="0" smtClean="0"/>
          </a:p>
          <a:p>
            <a:endParaRPr lang="cs-CZ" sz="900" dirty="0"/>
          </a:p>
          <a:p>
            <a:r>
              <a:rPr lang="cs-CZ" dirty="0" smtClean="0"/>
              <a:t>Dále </a:t>
            </a:r>
            <a:r>
              <a:rPr lang="cs-CZ" dirty="0"/>
              <a:t>to jsou </a:t>
            </a:r>
            <a:r>
              <a:rPr lang="cs-CZ" dirty="0">
                <a:solidFill>
                  <a:srgbClr val="C00000"/>
                </a:solidFill>
              </a:rPr>
              <a:t>chorobné útěky</a:t>
            </a:r>
            <a:r>
              <a:rPr lang="cs-CZ" dirty="0"/>
              <a:t>, které jsou výrazné při onemocnění-duševní (psychóza), epilepsie (choriomanický záchvat, kdy neví po záchvatu, co se v okolí děje ani nic neví po probrání), většinou impulzivní ráz bez důvodu</a:t>
            </a:r>
            <a:r>
              <a:rPr lang="cs-CZ" dirty="0" smtClean="0"/>
              <a:t>.</a:t>
            </a:r>
          </a:p>
          <a:p>
            <a:endParaRPr lang="cs-CZ" sz="900" dirty="0"/>
          </a:p>
          <a:p>
            <a:r>
              <a:rPr lang="cs-CZ" dirty="0">
                <a:solidFill>
                  <a:srgbClr val="C00000"/>
                </a:solidFill>
              </a:rPr>
              <a:t>Toulání</a:t>
            </a:r>
            <a:r>
              <a:rPr lang="cs-CZ" dirty="0"/>
              <a:t> je dlouhotrvající opuštění domova, které navazuje na záškoláctví a útěky. Hlavní sklon mají děti: psychopatické, citově chladné, psychotici (duševně nemocní). Nemají citový vztah k lidem ani k určitému zázemí, hlavně nebezpečné se spojením s kriminalitou.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6814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LHANÍ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784976" cy="5070304"/>
          </a:xfrm>
        </p:spPr>
        <p:txBody>
          <a:bodyPr>
            <a:normAutofit/>
          </a:bodyPr>
          <a:lstStyle/>
          <a:p>
            <a:r>
              <a:rPr lang="cs-CZ" dirty="0"/>
              <a:t>Pravá lež se většinou objevuje ve školním věku, </a:t>
            </a:r>
            <a:r>
              <a:rPr lang="cs-CZ" dirty="0" smtClean="0"/>
              <a:t>je </a:t>
            </a:r>
            <a:r>
              <a:rPr lang="cs-CZ" dirty="0"/>
              <a:t>to jakési podstatné vědomí nepravdivosti a sledování nějakého účelu. </a:t>
            </a:r>
            <a:r>
              <a:rPr lang="cs-CZ" dirty="0" smtClean="0"/>
              <a:t>Významná je </a:t>
            </a:r>
            <a:r>
              <a:rPr lang="cs-CZ" dirty="0" smtClean="0">
                <a:solidFill>
                  <a:srgbClr val="C00000"/>
                </a:solidFill>
              </a:rPr>
              <a:t>frekvence</a:t>
            </a:r>
            <a:r>
              <a:rPr lang="cs-CZ" dirty="0" smtClean="0"/>
              <a:t> - </a:t>
            </a:r>
            <a:r>
              <a:rPr lang="cs-CZ" dirty="0"/>
              <a:t>jak často </a:t>
            </a:r>
            <a:r>
              <a:rPr lang="cs-CZ" dirty="0" smtClean="0"/>
              <a:t>žák lže </a:t>
            </a:r>
            <a:r>
              <a:rPr lang="cs-CZ" dirty="0"/>
              <a:t>a </a:t>
            </a:r>
            <a:r>
              <a:rPr lang="cs-CZ" dirty="0" smtClean="0">
                <a:solidFill>
                  <a:srgbClr val="C00000"/>
                </a:solidFill>
              </a:rPr>
              <a:t>situace</a:t>
            </a:r>
            <a:r>
              <a:rPr lang="cs-CZ" dirty="0"/>
              <a:t>, za jaké lže. Důležitý je také </a:t>
            </a:r>
            <a:r>
              <a:rPr lang="cs-CZ" dirty="0">
                <a:solidFill>
                  <a:srgbClr val="C00000"/>
                </a:solidFill>
              </a:rPr>
              <a:t>účel</a:t>
            </a:r>
            <a:r>
              <a:rPr lang="cs-CZ" dirty="0"/>
              <a:t>, za jakým lže. </a:t>
            </a:r>
            <a:endParaRPr lang="cs-CZ" dirty="0" smtClean="0"/>
          </a:p>
          <a:p>
            <a:r>
              <a:rPr lang="cs-CZ" dirty="0" smtClean="0"/>
              <a:t>Hlavním </a:t>
            </a:r>
            <a:r>
              <a:rPr lang="cs-CZ" dirty="0"/>
              <a:t>účelem je </a:t>
            </a:r>
            <a:r>
              <a:rPr lang="cs-CZ" dirty="0">
                <a:solidFill>
                  <a:srgbClr val="C00000"/>
                </a:solidFill>
              </a:rPr>
              <a:t>lež jako obranný mechanismus</a:t>
            </a:r>
            <a:r>
              <a:rPr lang="cs-CZ" dirty="0"/>
              <a:t>, </a:t>
            </a:r>
            <a:r>
              <a:rPr lang="cs-CZ" dirty="0" smtClean="0"/>
              <a:t>objevuje </a:t>
            </a:r>
            <a:r>
              <a:rPr lang="cs-CZ" dirty="0"/>
              <a:t>se často při zátěžových </a:t>
            </a:r>
            <a:r>
              <a:rPr lang="cs-CZ" dirty="0" smtClean="0"/>
              <a:t>situacích </a:t>
            </a:r>
            <a:r>
              <a:rPr lang="cs-CZ" dirty="0"/>
              <a:t>a je snadno odhalitelná. Častý je objev ve spojitosti se školními </a:t>
            </a:r>
            <a:r>
              <a:rPr lang="cs-CZ" dirty="0" smtClean="0"/>
              <a:t>známkami.</a:t>
            </a:r>
          </a:p>
          <a:p>
            <a:r>
              <a:rPr lang="cs-CZ" dirty="0" smtClean="0"/>
              <a:t>Dalším </a:t>
            </a:r>
            <a:r>
              <a:rPr lang="cs-CZ" dirty="0"/>
              <a:t>účelem je </a:t>
            </a:r>
            <a:r>
              <a:rPr lang="cs-CZ" dirty="0">
                <a:solidFill>
                  <a:srgbClr val="C00000"/>
                </a:solidFill>
              </a:rPr>
              <a:t>dosažení osobního prospěchu </a:t>
            </a:r>
            <a:r>
              <a:rPr lang="cs-CZ" dirty="0"/>
              <a:t>bez ohledu na ostatní, kdy se tato porucha musí ihned řešit, protože </a:t>
            </a:r>
            <a:r>
              <a:rPr lang="cs-CZ" dirty="0" smtClean="0"/>
              <a:t> </a:t>
            </a:r>
            <a:r>
              <a:rPr lang="cs-CZ" dirty="0"/>
              <a:t>může poškodit </a:t>
            </a:r>
            <a:r>
              <a:rPr lang="cs-CZ" dirty="0" smtClean="0"/>
              <a:t>druhé. Tento </a:t>
            </a:r>
            <a:r>
              <a:rPr lang="cs-CZ" dirty="0"/>
              <a:t>účel je </a:t>
            </a:r>
            <a:r>
              <a:rPr lang="cs-CZ" dirty="0" smtClean="0"/>
              <a:t>spojen </a:t>
            </a:r>
            <a:r>
              <a:rPr lang="cs-CZ" dirty="0"/>
              <a:t>s egoismem, agresivitou, sobectvím a dalšími negativními projevy.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4673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KRÁDEŽE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784976" cy="5142312"/>
          </a:xfrm>
        </p:spPr>
        <p:txBody>
          <a:bodyPr>
            <a:normAutofit/>
          </a:bodyPr>
          <a:lstStyle/>
          <a:p>
            <a:r>
              <a:rPr lang="cs-CZ" dirty="0" smtClean="0"/>
              <a:t>Při </a:t>
            </a:r>
            <a:r>
              <a:rPr lang="cs-CZ" dirty="0"/>
              <a:t>posuzování krádeže bereme v úvahu </a:t>
            </a:r>
            <a:r>
              <a:rPr lang="cs-CZ" dirty="0">
                <a:solidFill>
                  <a:srgbClr val="C00000"/>
                </a:solidFill>
              </a:rPr>
              <a:t>místo, způsob, cíle a frekvenci</a:t>
            </a:r>
            <a:r>
              <a:rPr lang="cs-CZ" dirty="0"/>
              <a:t>. </a:t>
            </a:r>
            <a:r>
              <a:rPr lang="cs-CZ" dirty="0" smtClean="0"/>
              <a:t>Ke </a:t>
            </a:r>
            <a:r>
              <a:rPr lang="cs-CZ" dirty="0"/>
              <a:t>krádežím se </a:t>
            </a:r>
            <a:r>
              <a:rPr lang="cs-CZ" dirty="0" smtClean="0"/>
              <a:t>uchylují </a:t>
            </a:r>
            <a:r>
              <a:rPr lang="cs-CZ" dirty="0"/>
              <a:t>většinou děti ze </a:t>
            </a:r>
            <a:r>
              <a:rPr lang="cs-CZ" dirty="0" smtClean="0"/>
              <a:t>slabšího sociálního </a:t>
            </a:r>
            <a:r>
              <a:rPr lang="cs-CZ" dirty="0"/>
              <a:t>prostředí, kdy kradou mimo </a:t>
            </a:r>
            <a:r>
              <a:rPr lang="cs-CZ" dirty="0" smtClean="0"/>
              <a:t>domov, často  </a:t>
            </a:r>
            <a:r>
              <a:rPr lang="cs-CZ" dirty="0"/>
              <a:t>nemají právní </a:t>
            </a:r>
            <a:r>
              <a:rPr lang="cs-CZ" dirty="0" smtClean="0"/>
              <a:t>vědomí a trest </a:t>
            </a:r>
            <a:r>
              <a:rPr lang="cs-CZ" dirty="0"/>
              <a:t>často vidí jako nespravedlnost. </a:t>
            </a:r>
            <a:endParaRPr lang="cs-CZ" dirty="0" smtClean="0"/>
          </a:p>
          <a:p>
            <a:r>
              <a:rPr lang="cs-CZ" dirty="0" smtClean="0"/>
              <a:t>Závažná forma </a:t>
            </a:r>
            <a:r>
              <a:rPr lang="cs-CZ" dirty="0"/>
              <a:t>krádeže je </a:t>
            </a:r>
            <a:r>
              <a:rPr lang="cs-CZ" dirty="0">
                <a:solidFill>
                  <a:srgbClr val="C00000"/>
                </a:solidFill>
              </a:rPr>
              <a:t>plánovaná</a:t>
            </a:r>
            <a:r>
              <a:rPr lang="cs-CZ" dirty="0"/>
              <a:t> a předem </a:t>
            </a:r>
            <a:r>
              <a:rPr lang="cs-CZ" dirty="0">
                <a:solidFill>
                  <a:srgbClr val="C00000"/>
                </a:solidFill>
              </a:rPr>
              <a:t>promyšlená</a:t>
            </a:r>
            <a:r>
              <a:rPr lang="cs-CZ" dirty="0"/>
              <a:t>, která je </a:t>
            </a:r>
            <a:r>
              <a:rPr lang="cs-CZ" dirty="0" smtClean="0"/>
              <a:t>častější </a:t>
            </a:r>
            <a:r>
              <a:rPr lang="cs-CZ" dirty="0"/>
              <a:t>u </a:t>
            </a:r>
            <a:r>
              <a:rPr lang="cs-CZ" dirty="0" smtClean="0"/>
              <a:t>žáků staršího věku, vyskytuje se v </a:t>
            </a:r>
            <a:r>
              <a:rPr lang="cs-CZ" dirty="0"/>
              <a:t>partě či samostatně. Prognóza je o to horší, když se objeví </a:t>
            </a:r>
            <a:r>
              <a:rPr lang="cs-CZ" dirty="0" smtClean="0"/>
              <a:t>časně. Bývá</a:t>
            </a:r>
            <a:r>
              <a:rPr lang="cs-CZ" dirty="0" smtClean="0">
                <a:solidFill>
                  <a:srgbClr val="C00000"/>
                </a:solidFill>
              </a:rPr>
              <a:t> </a:t>
            </a:r>
            <a:r>
              <a:rPr lang="cs-CZ" dirty="0">
                <a:solidFill>
                  <a:srgbClr val="C00000"/>
                </a:solidFill>
              </a:rPr>
              <a:t>spojena s dalšími poruchami chování</a:t>
            </a:r>
            <a:r>
              <a:rPr lang="cs-CZ" dirty="0"/>
              <a:t>, jako je </a:t>
            </a:r>
            <a:r>
              <a:rPr lang="cs-CZ" u="sng" dirty="0">
                <a:hlinkClick r:id="rId2" tooltip="Toulání (stránka neexistuje)"/>
              </a:rPr>
              <a:t>toulání</a:t>
            </a:r>
            <a:r>
              <a:rPr lang="cs-CZ" dirty="0"/>
              <a:t>, </a:t>
            </a:r>
            <a:r>
              <a:rPr lang="cs-CZ" u="sng" dirty="0">
                <a:hlinkClick r:id="rId3" tooltip="Fetování (stránka neexistuje)"/>
              </a:rPr>
              <a:t>fetování</a:t>
            </a:r>
            <a:r>
              <a:rPr lang="cs-CZ" dirty="0"/>
              <a:t>, </a:t>
            </a:r>
            <a:r>
              <a:rPr lang="cs-CZ" u="sng" dirty="0">
                <a:hlinkClick r:id="rId4" tooltip="Prostituce"/>
              </a:rPr>
              <a:t>prostituce</a:t>
            </a:r>
            <a:r>
              <a:rPr lang="cs-CZ" dirty="0"/>
              <a:t>,... Krádež může být i </a:t>
            </a:r>
            <a:r>
              <a:rPr lang="cs-CZ" dirty="0">
                <a:solidFill>
                  <a:srgbClr val="C00000"/>
                </a:solidFill>
              </a:rPr>
              <a:t>organizovaná</a:t>
            </a:r>
            <a:r>
              <a:rPr lang="cs-CZ" dirty="0"/>
              <a:t>, která </a:t>
            </a:r>
            <a:r>
              <a:rPr lang="cs-CZ" dirty="0" smtClean="0"/>
              <a:t> </a:t>
            </a:r>
            <a:r>
              <a:rPr lang="cs-CZ" dirty="0"/>
              <a:t>často přeroste v delikventní činnost. </a:t>
            </a:r>
          </a:p>
        </p:txBody>
      </p:sp>
    </p:spTree>
    <p:extLst>
      <p:ext uri="{BB962C8B-B14F-4D97-AF65-F5344CB8AC3E}">
        <p14:creationId xmlns:p14="http://schemas.microsoft.com/office/powerpoint/2010/main" val="1739634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504" y="1844824"/>
            <a:ext cx="8856984" cy="5070304"/>
          </a:xfrm>
        </p:spPr>
        <p:txBody>
          <a:bodyPr>
            <a:normAutofit/>
          </a:bodyPr>
          <a:lstStyle/>
          <a:p>
            <a:r>
              <a:rPr lang="cs-CZ" dirty="0"/>
              <a:t>Cíl </a:t>
            </a:r>
            <a:r>
              <a:rPr lang="cs-CZ" dirty="0" smtClean="0"/>
              <a:t>krádeže: </a:t>
            </a:r>
            <a:r>
              <a:rPr lang="cs-CZ" dirty="0">
                <a:solidFill>
                  <a:srgbClr val="C00000"/>
                </a:solidFill>
              </a:rPr>
              <a:t>krade pro druhé</a:t>
            </a:r>
            <a:r>
              <a:rPr lang="cs-CZ" dirty="0"/>
              <a:t>, </a:t>
            </a:r>
            <a:r>
              <a:rPr lang="cs-CZ" dirty="0" smtClean="0">
                <a:solidFill>
                  <a:srgbClr val="C00000"/>
                </a:solidFill>
              </a:rPr>
              <a:t>krade </a:t>
            </a:r>
            <a:r>
              <a:rPr lang="cs-CZ" dirty="0">
                <a:solidFill>
                  <a:srgbClr val="C00000"/>
                </a:solidFill>
              </a:rPr>
              <a:t>pro </a:t>
            </a:r>
            <a:r>
              <a:rPr lang="cs-CZ" dirty="0" smtClean="0">
                <a:solidFill>
                  <a:srgbClr val="C00000"/>
                </a:solidFill>
              </a:rPr>
              <a:t>sebe</a:t>
            </a:r>
          </a:p>
          <a:p>
            <a:endParaRPr lang="cs-CZ" sz="800" dirty="0" smtClean="0">
              <a:solidFill>
                <a:srgbClr val="C00000"/>
              </a:solidFill>
            </a:endParaRPr>
          </a:p>
          <a:p>
            <a:r>
              <a:rPr lang="cs-CZ" dirty="0" smtClean="0"/>
              <a:t>tzv</a:t>
            </a:r>
            <a:r>
              <a:rPr lang="cs-CZ" dirty="0"/>
              <a:t>. </a:t>
            </a:r>
            <a:r>
              <a:rPr lang="cs-CZ" dirty="0">
                <a:solidFill>
                  <a:srgbClr val="C00000"/>
                </a:solidFill>
              </a:rPr>
              <a:t>kleptománie</a:t>
            </a:r>
            <a:r>
              <a:rPr lang="cs-CZ" dirty="0"/>
              <a:t>, </a:t>
            </a:r>
            <a:r>
              <a:rPr lang="cs-CZ" dirty="0" smtClean="0"/>
              <a:t>zdánlivě </a:t>
            </a:r>
            <a:r>
              <a:rPr lang="cs-CZ" dirty="0"/>
              <a:t>impulzivní, nesmyslné a nevysvětlitelné krádeže </a:t>
            </a:r>
            <a:r>
              <a:rPr lang="cs-CZ" dirty="0" smtClean="0"/>
              <a:t>věcí, a to </a:t>
            </a:r>
            <a:r>
              <a:rPr lang="cs-CZ" dirty="0"/>
              <a:t>vše bez </a:t>
            </a:r>
            <a:r>
              <a:rPr lang="cs-CZ" dirty="0" smtClean="0"/>
              <a:t>výběru, </a:t>
            </a:r>
            <a:r>
              <a:rPr lang="cs-CZ" dirty="0"/>
              <a:t>či přísně výběrové (barva, květiny</a:t>
            </a:r>
            <a:r>
              <a:rPr lang="cs-CZ" dirty="0" smtClean="0"/>
              <a:t>) - žák </a:t>
            </a:r>
            <a:r>
              <a:rPr lang="cs-CZ" dirty="0"/>
              <a:t>má silné nutkání ke krádeži, které nedokáže </a:t>
            </a:r>
            <a:r>
              <a:rPr lang="cs-CZ" dirty="0" smtClean="0"/>
              <a:t>překonat</a:t>
            </a:r>
          </a:p>
          <a:p>
            <a:endParaRPr lang="cs-CZ" sz="800" dirty="0"/>
          </a:p>
          <a:p>
            <a:r>
              <a:rPr lang="cs-CZ" dirty="0" smtClean="0"/>
              <a:t>příčinou </a:t>
            </a:r>
            <a:r>
              <a:rPr lang="cs-CZ" dirty="0"/>
              <a:t>krádeží </a:t>
            </a:r>
            <a:r>
              <a:rPr lang="cs-CZ" dirty="0" smtClean="0"/>
              <a:t>mohou být i psychotická </a:t>
            </a:r>
            <a:r>
              <a:rPr lang="cs-CZ" dirty="0"/>
              <a:t>onemocnění, </a:t>
            </a:r>
            <a:r>
              <a:rPr lang="cs-CZ" dirty="0" smtClean="0"/>
              <a:t>mentálního </a:t>
            </a:r>
            <a:r>
              <a:rPr lang="cs-CZ" dirty="0"/>
              <a:t>onemocnění, </a:t>
            </a:r>
            <a:r>
              <a:rPr lang="cs-CZ" dirty="0" smtClean="0"/>
              <a:t>nebo může být </a:t>
            </a:r>
            <a:r>
              <a:rPr lang="cs-CZ" dirty="0"/>
              <a:t>toto nutkavé chování spojeno s </a:t>
            </a:r>
            <a:r>
              <a:rPr lang="cs-CZ" u="sng" dirty="0">
                <a:hlinkClick r:id="rId2" tooltip="Neuróza"/>
              </a:rPr>
              <a:t>neurózou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0491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PORUCHY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628800"/>
            <a:ext cx="8503920" cy="4752528"/>
          </a:xfrm>
        </p:spPr>
        <p:txBody>
          <a:bodyPr>
            <a:normAutofit/>
          </a:bodyPr>
          <a:lstStyle/>
          <a:p>
            <a:r>
              <a:rPr lang="cs-CZ" sz="3600" dirty="0"/>
              <a:t>Jedinec porušuje </a:t>
            </a:r>
            <a:r>
              <a:rPr lang="cs-CZ" sz="3600" dirty="0">
                <a:solidFill>
                  <a:srgbClr val="C00000"/>
                </a:solidFill>
              </a:rPr>
              <a:t>společenské </a:t>
            </a:r>
            <a:r>
              <a:rPr lang="cs-CZ" sz="3600" u="sng" dirty="0">
                <a:solidFill>
                  <a:srgbClr val="C00000"/>
                </a:solidFill>
                <a:hlinkClick r:id="rId2" tooltip="Norma"/>
              </a:rPr>
              <a:t>normy</a:t>
            </a:r>
            <a:r>
              <a:rPr lang="cs-CZ" sz="3600" dirty="0">
                <a:solidFill>
                  <a:srgbClr val="C00000"/>
                </a:solidFill>
              </a:rPr>
              <a:t> </a:t>
            </a:r>
            <a:endParaRPr lang="cs-CZ" sz="3600" dirty="0" smtClean="0">
              <a:solidFill>
                <a:srgbClr val="C00000"/>
              </a:solidFill>
            </a:endParaRPr>
          </a:p>
          <a:p>
            <a:endParaRPr lang="cs-CZ" dirty="0"/>
          </a:p>
          <a:p>
            <a:r>
              <a:rPr lang="cs-CZ" sz="3600" dirty="0" smtClean="0"/>
              <a:t>Speciální </a:t>
            </a:r>
            <a:r>
              <a:rPr lang="cs-CZ" sz="3600" dirty="0"/>
              <a:t>pedagogická disciplína </a:t>
            </a:r>
            <a:r>
              <a:rPr lang="cs-CZ" sz="3600" dirty="0" smtClean="0">
                <a:solidFill>
                  <a:srgbClr val="C00000"/>
                </a:solidFill>
              </a:rPr>
              <a:t>etopedie </a:t>
            </a:r>
          </a:p>
          <a:p>
            <a:endParaRPr lang="cs-CZ" dirty="0" smtClean="0">
              <a:solidFill>
                <a:srgbClr val="C00000"/>
              </a:solidFill>
            </a:endParaRPr>
          </a:p>
          <a:p>
            <a:r>
              <a:rPr lang="cs-CZ" sz="3600" dirty="0" smtClean="0">
                <a:solidFill>
                  <a:srgbClr val="C00000"/>
                </a:solidFill>
              </a:rPr>
              <a:t>Systém péče</a:t>
            </a:r>
            <a:r>
              <a:rPr lang="cs-CZ" sz="3600" dirty="0" smtClean="0"/>
              <a:t>: specializovaná </a:t>
            </a:r>
            <a:r>
              <a:rPr lang="cs-CZ" sz="3600" dirty="0"/>
              <a:t>středisková pracoviště výchovné </a:t>
            </a:r>
            <a:r>
              <a:rPr lang="cs-CZ" sz="3600" dirty="0" smtClean="0"/>
              <a:t>péče, diagnostické ústavy pro děti a mládež </a:t>
            </a:r>
            <a:r>
              <a:rPr lang="cs-CZ" sz="1000" dirty="0" smtClean="0"/>
              <a:t>(do 15 a od 15 let)</a:t>
            </a:r>
            <a:r>
              <a:rPr lang="cs-CZ" dirty="0" smtClean="0"/>
              <a:t>, </a:t>
            </a:r>
            <a:r>
              <a:rPr lang="cs-CZ" sz="3600" dirty="0" smtClean="0"/>
              <a:t>dětské domovy, zařízení ústavní výchovy</a:t>
            </a:r>
            <a:r>
              <a:rPr lang="cs-CZ" dirty="0" smtClean="0"/>
              <a:t> </a:t>
            </a:r>
            <a:r>
              <a:rPr lang="cs-CZ" sz="1000" dirty="0" smtClean="0"/>
              <a:t>(školního typu, pracovní zařazení)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129957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ŠIKANA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700808"/>
            <a:ext cx="8784976" cy="4680520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Je </a:t>
            </a:r>
            <a:r>
              <a:rPr lang="cs-CZ" dirty="0" smtClean="0"/>
              <a:t>násilné </a:t>
            </a:r>
            <a:r>
              <a:rPr lang="cs-CZ" dirty="0"/>
              <a:t>ponižující chování jedince či skupiny vůči slabšímu, který nemůže ze situace uniknout a není schopen se účinně bránit. Bezmocnost a slabost oběti stimuluje a posiluje šikanátora ještě k intenzivnějšímu šikanování. Šikanování má negativní dopad na </a:t>
            </a:r>
            <a:r>
              <a:rPr lang="cs-CZ" dirty="0" smtClean="0"/>
              <a:t>žáka, který je její obětí i jejím vykonavatelem – nejčastěji ve smyslu snížené sebedůvěry, narušeného vztahu k </a:t>
            </a:r>
            <a:r>
              <a:rPr lang="cs-CZ" dirty="0"/>
              <a:t>ostatními lidmi kolem sebe. Šikanování zanechává </a:t>
            </a:r>
            <a:r>
              <a:rPr lang="cs-CZ" dirty="0" smtClean="0"/>
              <a:t>výrazné </a:t>
            </a:r>
            <a:r>
              <a:rPr lang="cs-CZ" dirty="0"/>
              <a:t>stopy, </a:t>
            </a:r>
            <a:r>
              <a:rPr lang="cs-CZ" dirty="0" smtClean="0"/>
              <a:t>často </a:t>
            </a:r>
            <a:r>
              <a:rPr lang="cs-CZ" dirty="0"/>
              <a:t>šikanují </a:t>
            </a:r>
            <a:r>
              <a:rPr lang="cs-CZ" dirty="0" smtClean="0"/>
              <a:t>původně šikanovaní</a:t>
            </a:r>
            <a:r>
              <a:rPr lang="cs-CZ" dirty="0"/>
              <a:t>. </a:t>
            </a:r>
            <a:endParaRPr lang="cs-CZ" dirty="0" smtClean="0"/>
          </a:p>
          <a:p>
            <a:endParaRPr lang="cs-CZ" sz="900" dirty="0"/>
          </a:p>
          <a:p>
            <a:r>
              <a:rPr lang="cs-CZ" dirty="0">
                <a:solidFill>
                  <a:srgbClr val="C00000"/>
                </a:solidFill>
              </a:rPr>
              <a:t>Typy šikanování</a:t>
            </a:r>
          </a:p>
          <a:p>
            <a:r>
              <a:rPr lang="cs-CZ" dirty="0" smtClean="0"/>
              <a:t>šikanování </a:t>
            </a:r>
            <a:r>
              <a:rPr lang="cs-CZ" dirty="0"/>
              <a:t>tzv. </a:t>
            </a:r>
            <a:r>
              <a:rPr lang="cs-CZ" dirty="0">
                <a:solidFill>
                  <a:srgbClr val="C00000"/>
                </a:solidFill>
              </a:rPr>
              <a:t>skryté</a:t>
            </a:r>
            <a:r>
              <a:rPr lang="cs-CZ" dirty="0"/>
              <a:t>, tzv. sociální </a:t>
            </a:r>
            <a:r>
              <a:rPr lang="cs-CZ" dirty="0" smtClean="0"/>
              <a:t>izolace</a:t>
            </a:r>
          </a:p>
          <a:p>
            <a:r>
              <a:rPr lang="cs-CZ" dirty="0" smtClean="0"/>
              <a:t>šikanování </a:t>
            </a:r>
            <a:r>
              <a:rPr lang="cs-CZ" dirty="0">
                <a:solidFill>
                  <a:srgbClr val="C00000"/>
                </a:solidFill>
              </a:rPr>
              <a:t>zjevné,</a:t>
            </a:r>
            <a:r>
              <a:rPr lang="cs-CZ" dirty="0"/>
              <a:t> jako fyzické násilí a ponižování či psychické ponižování a </a:t>
            </a:r>
            <a:r>
              <a:rPr lang="cs-CZ" dirty="0" smtClean="0"/>
              <a:t>vydírání</a:t>
            </a:r>
          </a:p>
          <a:p>
            <a:r>
              <a:rPr lang="cs-CZ" dirty="0" smtClean="0">
                <a:solidFill>
                  <a:srgbClr val="C00000"/>
                </a:solidFill>
              </a:rPr>
              <a:t>destruktivní </a:t>
            </a:r>
            <a:r>
              <a:rPr lang="cs-CZ" dirty="0">
                <a:solidFill>
                  <a:srgbClr val="C00000"/>
                </a:solidFill>
              </a:rPr>
              <a:t>aktivita </a:t>
            </a:r>
            <a:r>
              <a:rPr lang="cs-CZ" dirty="0"/>
              <a:t>založena na majetek, jako je lámání tužek, vysypání penálu, braní svačiny a krádež peněz-vydírání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1058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844824"/>
            <a:ext cx="8503920" cy="4038200"/>
          </a:xfrm>
        </p:spPr>
        <p:txBody>
          <a:bodyPr>
            <a:normAutofit fontScale="92500"/>
          </a:bodyPr>
          <a:lstStyle/>
          <a:p>
            <a:pPr lvl="0">
              <a:buClr>
                <a:srgbClr val="D16349"/>
              </a:buClr>
            </a:pPr>
            <a:r>
              <a:rPr lang="cs-CZ" sz="2800" dirty="0">
                <a:solidFill>
                  <a:srgbClr val="C00000"/>
                </a:solidFill>
              </a:rPr>
              <a:t>Šikanovaný</a:t>
            </a:r>
            <a:r>
              <a:rPr lang="cs-CZ" sz="2800" dirty="0">
                <a:solidFill>
                  <a:prstClr val="black"/>
                </a:solidFill>
              </a:rPr>
              <a:t> je zpravidla odlišný jedinec, od pohledu slabší, bezbrannější, nechá sebou manipulovat a je úzkostlivý.</a:t>
            </a:r>
          </a:p>
          <a:p>
            <a:pPr lvl="0">
              <a:buClr>
                <a:srgbClr val="D16349"/>
              </a:buClr>
            </a:pPr>
            <a:endParaRPr lang="cs-CZ" sz="2800" dirty="0">
              <a:solidFill>
                <a:prstClr val="black"/>
              </a:solidFill>
            </a:endParaRPr>
          </a:p>
          <a:p>
            <a:pPr lvl="0">
              <a:buClr>
                <a:srgbClr val="D16349"/>
              </a:buClr>
            </a:pPr>
            <a:r>
              <a:rPr lang="cs-CZ" sz="2800" dirty="0">
                <a:solidFill>
                  <a:srgbClr val="C00000"/>
                </a:solidFill>
              </a:rPr>
              <a:t>Šikanovatel</a:t>
            </a:r>
            <a:r>
              <a:rPr lang="cs-CZ" sz="2800" dirty="0">
                <a:solidFill>
                  <a:prstClr val="black"/>
                </a:solidFill>
              </a:rPr>
              <a:t> je většinou problémová osoba, která ukazuje svoji moc nad někým slabším. Mají málo rozvinutou </a:t>
            </a:r>
            <a:r>
              <a:rPr lang="cs-CZ" sz="2800" u="sng" dirty="0">
                <a:solidFill>
                  <a:prstClr val="black"/>
                </a:solidFill>
                <a:hlinkClick r:id="rId2" tooltip="Empatie"/>
              </a:rPr>
              <a:t>empatii</a:t>
            </a:r>
            <a:r>
              <a:rPr lang="cs-CZ" sz="2800" dirty="0">
                <a:solidFill>
                  <a:prstClr val="black"/>
                </a:solidFill>
              </a:rPr>
              <a:t>, jsou citově tupí, velmi agresivní, při aktu šikany zažívají uspokojení.</a:t>
            </a:r>
          </a:p>
          <a:p>
            <a:pPr lvl="0">
              <a:buClr>
                <a:srgbClr val="D16349"/>
              </a:buClr>
            </a:pPr>
            <a:endParaRPr lang="cs-CZ" sz="2800" dirty="0">
              <a:solidFill>
                <a:prstClr val="black"/>
              </a:solidFill>
            </a:endParaRPr>
          </a:p>
          <a:p>
            <a:pPr lvl="0">
              <a:buClr>
                <a:srgbClr val="D16349"/>
              </a:buClr>
            </a:pPr>
            <a:r>
              <a:rPr lang="cs-CZ" sz="2800" dirty="0">
                <a:solidFill>
                  <a:prstClr val="black"/>
                </a:solidFill>
              </a:rPr>
              <a:t>Nejdůležitější je správná </a:t>
            </a:r>
            <a:r>
              <a:rPr lang="cs-CZ" sz="2800" dirty="0">
                <a:solidFill>
                  <a:srgbClr val="C00000"/>
                </a:solidFill>
              </a:rPr>
              <a:t>prevence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3962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Význam vztahu mezi učitelem a žákem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988840"/>
            <a:ext cx="8662736" cy="4680520"/>
          </a:xfrm>
        </p:spPr>
        <p:txBody>
          <a:bodyPr>
            <a:normAutofit/>
          </a:bodyPr>
          <a:lstStyle/>
          <a:p>
            <a:r>
              <a:rPr lang="cs-CZ" dirty="0" smtClean="0"/>
              <a:t>tvoří </a:t>
            </a:r>
            <a:r>
              <a:rPr lang="cs-CZ" dirty="0">
                <a:solidFill>
                  <a:srgbClr val="C00000"/>
                </a:solidFill>
              </a:rPr>
              <a:t>základ ve výchovně vzdělávacích </a:t>
            </a:r>
            <a:r>
              <a:rPr lang="cs-CZ" dirty="0" smtClean="0">
                <a:solidFill>
                  <a:srgbClr val="C00000"/>
                </a:solidFill>
              </a:rPr>
              <a:t>procesech </a:t>
            </a:r>
            <a:r>
              <a:rPr lang="cs-CZ" dirty="0" smtClean="0"/>
              <a:t>- kvalita</a:t>
            </a:r>
            <a:r>
              <a:rPr lang="cs-CZ" dirty="0"/>
              <a:t>, kvantita, </a:t>
            </a:r>
            <a:r>
              <a:rPr lang="cs-CZ" dirty="0" smtClean="0"/>
              <a:t>výsledky</a:t>
            </a:r>
          </a:p>
          <a:p>
            <a:endParaRPr lang="cs-CZ" sz="800" dirty="0" smtClean="0"/>
          </a:p>
          <a:p>
            <a:r>
              <a:rPr lang="cs-CZ" dirty="0"/>
              <a:t>musí umět žáka motivovat, vést, respektovat, poradit, prosazovat pravidla</a:t>
            </a:r>
            <a:r>
              <a:rPr lang="cs-CZ" dirty="0" smtClean="0"/>
              <a:t>..</a:t>
            </a:r>
          </a:p>
          <a:p>
            <a:endParaRPr lang="cs-CZ" sz="800" dirty="0"/>
          </a:p>
          <a:p>
            <a:r>
              <a:rPr lang="cs-CZ" dirty="0" smtClean="0">
                <a:solidFill>
                  <a:srgbClr val="C00000"/>
                </a:solidFill>
              </a:rPr>
              <a:t>vztahy </a:t>
            </a:r>
            <a:r>
              <a:rPr lang="cs-CZ" dirty="0">
                <a:solidFill>
                  <a:srgbClr val="C00000"/>
                </a:solidFill>
              </a:rPr>
              <a:t>jsou tzv. nositeli vyučování</a:t>
            </a:r>
            <a:r>
              <a:rPr lang="cs-CZ" dirty="0"/>
              <a:t>, které bez nich není </a:t>
            </a:r>
            <a:r>
              <a:rPr lang="cs-CZ" dirty="0" smtClean="0"/>
              <a:t>možné</a:t>
            </a:r>
          </a:p>
          <a:p>
            <a:endParaRPr lang="cs-CZ" sz="800" dirty="0" smtClean="0"/>
          </a:p>
          <a:p>
            <a:r>
              <a:rPr lang="cs-CZ" dirty="0" smtClean="0">
                <a:solidFill>
                  <a:srgbClr val="C00000"/>
                </a:solidFill>
              </a:rPr>
              <a:t>kvalita vztahu</a:t>
            </a:r>
            <a:r>
              <a:rPr lang="cs-CZ" dirty="0" smtClean="0"/>
              <a:t> </a:t>
            </a:r>
            <a:r>
              <a:rPr lang="cs-CZ" dirty="0"/>
              <a:t>je významná při </a:t>
            </a:r>
            <a:r>
              <a:rPr lang="cs-CZ" dirty="0">
                <a:solidFill>
                  <a:srgbClr val="C00000"/>
                </a:solidFill>
              </a:rPr>
              <a:t>formování postoje žáka k </a:t>
            </a:r>
            <a:r>
              <a:rPr lang="cs-CZ" dirty="0" smtClean="0">
                <a:solidFill>
                  <a:srgbClr val="C00000"/>
                </a:solidFill>
              </a:rPr>
              <a:t>učení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4094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930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ovlivňuje vztah žáka k učiteli?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988840"/>
            <a:ext cx="8503920" cy="4355976"/>
          </a:xfrm>
        </p:spPr>
        <p:txBody>
          <a:bodyPr>
            <a:normAutofit/>
          </a:bodyPr>
          <a:lstStyle/>
          <a:p>
            <a:r>
              <a:rPr lang="cs-CZ" dirty="0" smtClean="0"/>
              <a:t>zpočátku </a:t>
            </a:r>
            <a:r>
              <a:rPr lang="cs-CZ" dirty="0"/>
              <a:t>je postoj žáka k </a:t>
            </a:r>
            <a:r>
              <a:rPr lang="cs-CZ" dirty="0" smtClean="0"/>
              <a:t>učiteli nekritickým obdivem</a:t>
            </a:r>
          </a:p>
          <a:p>
            <a:r>
              <a:rPr lang="cs-CZ" dirty="0" smtClean="0"/>
              <a:t>posléze se stává neutrálním</a:t>
            </a:r>
          </a:p>
          <a:p>
            <a:r>
              <a:rPr lang="cs-CZ" dirty="0" smtClean="0"/>
              <a:t>s </a:t>
            </a:r>
            <a:r>
              <a:rPr lang="cs-CZ" dirty="0"/>
              <a:t>postupem věku </a:t>
            </a:r>
            <a:r>
              <a:rPr lang="cs-CZ" dirty="0" smtClean="0"/>
              <a:t>přibývá </a:t>
            </a:r>
            <a:r>
              <a:rPr lang="cs-CZ" dirty="0"/>
              <a:t>k učiteli kritika a vztah je </a:t>
            </a:r>
            <a:r>
              <a:rPr lang="cs-CZ" dirty="0" smtClean="0"/>
              <a:t>diferencovaný</a:t>
            </a:r>
          </a:p>
          <a:p>
            <a:r>
              <a:rPr lang="cs-CZ" dirty="0" smtClean="0"/>
              <a:t>význam hraje </a:t>
            </a:r>
            <a:r>
              <a:rPr lang="cs-CZ" dirty="0"/>
              <a:t>sociální </a:t>
            </a:r>
            <a:r>
              <a:rPr lang="cs-CZ" dirty="0" smtClean="0"/>
              <a:t>prostředí (klima školy), </a:t>
            </a:r>
            <a:r>
              <a:rPr lang="cs-CZ" dirty="0"/>
              <a:t>ve kterém se </a:t>
            </a:r>
            <a:r>
              <a:rPr lang="cs-CZ" dirty="0" smtClean="0"/>
              <a:t>vyučuje a postavení učitele ve společnosti</a:t>
            </a:r>
          </a:p>
          <a:p>
            <a:r>
              <a:rPr lang="cs-CZ" dirty="0" smtClean="0"/>
              <a:t>dívky mívají </a:t>
            </a:r>
            <a:r>
              <a:rPr lang="cs-CZ" dirty="0"/>
              <a:t>k učiteli a ke škole </a:t>
            </a:r>
            <a:r>
              <a:rPr lang="cs-CZ" dirty="0" smtClean="0"/>
              <a:t>obecně lepší </a:t>
            </a:r>
            <a:r>
              <a:rPr lang="cs-CZ" dirty="0"/>
              <a:t>vztah než chlapci.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7285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Problémoví žáci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628800"/>
            <a:ext cx="8503920" cy="4470248"/>
          </a:xfrm>
        </p:spPr>
        <p:txBody>
          <a:bodyPr>
            <a:normAutofit/>
          </a:bodyPr>
          <a:lstStyle/>
          <a:p>
            <a:r>
              <a:rPr lang="cs-CZ" dirty="0" smtClean="0"/>
              <a:t>mají </a:t>
            </a:r>
            <a:r>
              <a:rPr lang="cs-CZ" dirty="0"/>
              <a:t>většinou problémy rázu zdravotního, sociálního či </a:t>
            </a:r>
            <a:r>
              <a:rPr lang="cs-CZ" dirty="0" smtClean="0"/>
              <a:t>psychického</a:t>
            </a:r>
          </a:p>
          <a:p>
            <a:r>
              <a:rPr lang="cs-CZ" dirty="0" smtClean="0"/>
              <a:t>mohou </a:t>
            </a:r>
            <a:r>
              <a:rPr lang="cs-CZ" dirty="0"/>
              <a:t>mít </a:t>
            </a:r>
            <a:r>
              <a:rPr lang="cs-CZ" dirty="0" smtClean="0">
                <a:solidFill>
                  <a:srgbClr val="C00000"/>
                </a:solidFill>
              </a:rPr>
              <a:t>disharmonický, či disociální vývoj</a:t>
            </a:r>
          </a:p>
          <a:p>
            <a:r>
              <a:rPr lang="cs-CZ" dirty="0" smtClean="0"/>
              <a:t>obtíže s koncentrací pozornosti</a:t>
            </a:r>
          </a:p>
          <a:p>
            <a:r>
              <a:rPr lang="cs-CZ" dirty="0" smtClean="0"/>
              <a:t>snížené nadání</a:t>
            </a:r>
          </a:p>
          <a:p>
            <a:r>
              <a:rPr lang="cs-CZ" dirty="0" smtClean="0"/>
              <a:t>poruchy učení</a:t>
            </a:r>
          </a:p>
          <a:p>
            <a:r>
              <a:rPr lang="cs-CZ" dirty="0" smtClean="0"/>
              <a:t>úzkosti, neurózy, hraniční poruchy osobnosti</a:t>
            </a:r>
          </a:p>
          <a:p>
            <a:r>
              <a:rPr lang="cs-CZ" dirty="0" smtClean="0"/>
              <a:t>zanedbávání, </a:t>
            </a:r>
            <a:r>
              <a:rPr lang="cs-CZ" dirty="0"/>
              <a:t>týrání, nebo </a:t>
            </a:r>
            <a:r>
              <a:rPr lang="cs-CZ" dirty="0" smtClean="0"/>
              <a:t>zneužívání</a:t>
            </a:r>
          </a:p>
          <a:p>
            <a:r>
              <a:rPr lang="cs-CZ" dirty="0" smtClean="0"/>
              <a:t>sociokulturní prostředí rodiny, vliv vrstevnické skupiny..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9212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Problémoví učitelé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2060848"/>
            <a:ext cx="8503920" cy="4572000"/>
          </a:xfrm>
        </p:spPr>
        <p:txBody>
          <a:bodyPr>
            <a:normAutofit/>
          </a:bodyPr>
          <a:lstStyle/>
          <a:p>
            <a:r>
              <a:rPr lang="cs-CZ" dirty="0" smtClean="0"/>
              <a:t>Konfliktní osobnosti</a:t>
            </a:r>
          </a:p>
          <a:p>
            <a:r>
              <a:rPr lang="cs-CZ" dirty="0" smtClean="0"/>
              <a:t>Neurózy</a:t>
            </a:r>
          </a:p>
          <a:p>
            <a:r>
              <a:rPr lang="cs-CZ" dirty="0" smtClean="0"/>
              <a:t>Snížená frustrační tolerance</a:t>
            </a:r>
          </a:p>
          <a:p>
            <a:r>
              <a:rPr lang="cs-CZ" dirty="0" smtClean="0"/>
              <a:t>Syndrom vyhoření</a:t>
            </a:r>
          </a:p>
          <a:p>
            <a:r>
              <a:rPr lang="cs-CZ" dirty="0" smtClean="0"/>
              <a:t>Alkoholismus</a:t>
            </a:r>
          </a:p>
          <a:p>
            <a:r>
              <a:rPr lang="cs-CZ" dirty="0" smtClean="0"/>
              <a:t>Obtížná životní situace</a:t>
            </a:r>
          </a:p>
          <a:p>
            <a:r>
              <a:rPr lang="cs-CZ" dirty="0" smtClean="0"/>
              <a:t>Vysoké nároky na žáky</a:t>
            </a:r>
          </a:p>
          <a:p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7529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 DIAGNOSTIKY PORUCH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700808"/>
            <a:ext cx="8503920" cy="45720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Podstatná </a:t>
            </a:r>
            <a:r>
              <a:rPr lang="cs-CZ" sz="3600" dirty="0"/>
              <a:t>je </a:t>
            </a:r>
            <a:r>
              <a:rPr lang="cs-CZ" sz="3600" dirty="0">
                <a:solidFill>
                  <a:srgbClr val="C00000"/>
                </a:solidFill>
              </a:rPr>
              <a:t>intenzita</a:t>
            </a:r>
            <a:r>
              <a:rPr lang="cs-CZ" sz="3600" dirty="0"/>
              <a:t> a </a:t>
            </a:r>
            <a:r>
              <a:rPr lang="cs-CZ" sz="3600" dirty="0">
                <a:solidFill>
                  <a:srgbClr val="C00000"/>
                </a:solidFill>
              </a:rPr>
              <a:t>závažnost</a:t>
            </a:r>
            <a:r>
              <a:rPr lang="cs-CZ" sz="3600" dirty="0"/>
              <a:t> problému, nebo </a:t>
            </a:r>
            <a:r>
              <a:rPr lang="cs-CZ" sz="3600" dirty="0" smtClean="0">
                <a:solidFill>
                  <a:srgbClr val="C00000"/>
                </a:solidFill>
              </a:rPr>
              <a:t>variabilita</a:t>
            </a:r>
            <a:r>
              <a:rPr lang="cs-CZ" sz="1000" dirty="0" smtClean="0">
                <a:solidFill>
                  <a:srgbClr val="C00000"/>
                </a:solidFill>
              </a:rPr>
              <a:t> </a:t>
            </a:r>
            <a:r>
              <a:rPr lang="cs-CZ" sz="3600" dirty="0" smtClean="0"/>
              <a:t> problémového chování</a:t>
            </a:r>
          </a:p>
          <a:p>
            <a:endParaRPr lang="cs-CZ" sz="3600" dirty="0"/>
          </a:p>
          <a:p>
            <a:r>
              <a:rPr lang="cs-CZ" sz="3600" dirty="0" smtClean="0"/>
              <a:t>Osobní historie jedince, vývoj problematického chování, okolnosti jeho realizace </a:t>
            </a:r>
            <a:r>
              <a:rPr lang="cs-CZ" sz="1000" dirty="0" smtClean="0"/>
              <a:t>(promyšlenost</a:t>
            </a:r>
            <a:r>
              <a:rPr lang="cs-CZ" sz="1000" dirty="0"/>
              <a:t>, </a:t>
            </a:r>
            <a:r>
              <a:rPr lang="cs-CZ" sz="1000" dirty="0" smtClean="0"/>
              <a:t>impulzivnost</a:t>
            </a:r>
            <a:r>
              <a:rPr lang="cs-CZ" sz="1000" dirty="0"/>
              <a:t>, zda </a:t>
            </a:r>
            <a:r>
              <a:rPr lang="cs-CZ" sz="1000" dirty="0" smtClean="0"/>
              <a:t> </a:t>
            </a:r>
            <a:r>
              <a:rPr lang="cs-CZ" sz="1000" dirty="0"/>
              <a:t>dítě </a:t>
            </a:r>
            <a:r>
              <a:rPr lang="cs-CZ" sz="1000" dirty="0" smtClean="0"/>
              <a:t>jedná </a:t>
            </a:r>
            <a:r>
              <a:rPr lang="cs-CZ" sz="1000" dirty="0"/>
              <a:t>ve skupině nebo </a:t>
            </a:r>
            <a:r>
              <a:rPr lang="cs-CZ" sz="1000" dirty="0" smtClean="0"/>
              <a:t>samostatně)...</a:t>
            </a:r>
            <a:endParaRPr lang="cs-CZ" sz="1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3311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CHARAKTERISTICKÉ OSOBNOSTNÍ RYSY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628800"/>
            <a:ext cx="8503920" cy="4752528"/>
          </a:xfrm>
        </p:spPr>
        <p:txBody>
          <a:bodyPr>
            <a:normAutofit/>
          </a:bodyPr>
          <a:lstStyle/>
          <a:p>
            <a:r>
              <a:rPr lang="cs-CZ" sz="3600" dirty="0" smtClean="0"/>
              <a:t>snížená schopnost empatie</a:t>
            </a:r>
          </a:p>
          <a:p>
            <a:r>
              <a:rPr lang="cs-CZ" sz="3600" dirty="0" smtClean="0"/>
              <a:t>neobjevují </a:t>
            </a:r>
            <a:r>
              <a:rPr lang="cs-CZ" sz="3600" dirty="0"/>
              <a:t>se pocity viny, </a:t>
            </a:r>
            <a:r>
              <a:rPr lang="cs-CZ" sz="3600" dirty="0" smtClean="0"/>
              <a:t>výčitky </a:t>
            </a:r>
            <a:r>
              <a:rPr lang="cs-CZ" sz="3600" dirty="0"/>
              <a:t>svědomí </a:t>
            </a:r>
            <a:endParaRPr lang="cs-CZ" sz="3600" dirty="0" smtClean="0"/>
          </a:p>
          <a:p>
            <a:r>
              <a:rPr lang="cs-CZ" sz="3600" dirty="0" smtClean="0"/>
              <a:t>příčiny svých obtíží spatřují v okolí</a:t>
            </a:r>
          </a:p>
          <a:p>
            <a:r>
              <a:rPr lang="cs-CZ" sz="3600" dirty="0" smtClean="0"/>
              <a:t>zvýšená míra egoismu</a:t>
            </a:r>
          </a:p>
          <a:p>
            <a:r>
              <a:rPr lang="cs-CZ" sz="3600" dirty="0" smtClean="0"/>
              <a:t>snížená úroveň prosociálního cítění</a:t>
            </a:r>
          </a:p>
          <a:p>
            <a:r>
              <a:rPr lang="cs-CZ" sz="3600" dirty="0" smtClean="0"/>
              <a:t>zaměření na okamžité uspokojování potřeb (impulzivní jednání)</a:t>
            </a:r>
          </a:p>
        </p:txBody>
      </p:sp>
    </p:spTree>
    <p:extLst>
      <p:ext uri="{BB962C8B-B14F-4D97-AF65-F5344CB8AC3E}">
        <p14:creationId xmlns:p14="http://schemas.microsoft.com/office/powerpoint/2010/main" val="2128681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844824"/>
            <a:ext cx="8503920" cy="4572000"/>
          </a:xfrm>
        </p:spPr>
        <p:txBody>
          <a:bodyPr>
            <a:normAutofit/>
          </a:bodyPr>
          <a:lstStyle/>
          <a:p>
            <a:r>
              <a:rPr lang="cs-CZ" sz="3600" dirty="0"/>
              <a:t>potíže s autoregulací</a:t>
            </a:r>
          </a:p>
          <a:p>
            <a:r>
              <a:rPr lang="cs-CZ" sz="3600" dirty="0"/>
              <a:t>snížená frustrační tolerance</a:t>
            </a:r>
          </a:p>
          <a:p>
            <a:r>
              <a:rPr lang="cs-CZ" sz="3600" dirty="0" smtClean="0"/>
              <a:t>mívají </a:t>
            </a:r>
            <a:r>
              <a:rPr lang="cs-CZ" sz="3600" dirty="0"/>
              <a:t>více konfliktů s ostatními, </a:t>
            </a:r>
            <a:r>
              <a:rPr lang="cs-CZ" sz="3600" dirty="0" smtClean="0"/>
              <a:t>jejich </a:t>
            </a:r>
            <a:r>
              <a:rPr lang="cs-CZ" sz="3600" dirty="0"/>
              <a:t>vztahy jsou </a:t>
            </a:r>
            <a:r>
              <a:rPr lang="cs-CZ" sz="3600" dirty="0" smtClean="0"/>
              <a:t>povrchní, druhým nedůvěřují, nebo se na ně naopak nezdravě fixují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157046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PŘÍČINY PORUCH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2060848"/>
            <a:ext cx="8503920" cy="4572000"/>
          </a:xfrm>
        </p:spPr>
        <p:txBody>
          <a:bodyPr/>
          <a:lstStyle/>
          <a:p>
            <a:r>
              <a:rPr lang="cs-CZ" sz="3600" dirty="0" smtClean="0"/>
              <a:t>vnitřní</a:t>
            </a:r>
          </a:p>
          <a:p>
            <a:endParaRPr lang="cs-CZ" sz="3600" dirty="0" smtClean="0"/>
          </a:p>
          <a:p>
            <a:r>
              <a:rPr lang="cs-CZ" sz="3600" dirty="0" smtClean="0"/>
              <a:t>vnější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2888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VNITŘNÍ PŘÍČINY PORUCH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700808"/>
            <a:ext cx="8503920" cy="45720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nervová </a:t>
            </a:r>
            <a:r>
              <a:rPr lang="cs-CZ" sz="3600" dirty="0"/>
              <a:t>a psychická </a:t>
            </a:r>
            <a:r>
              <a:rPr lang="cs-CZ" sz="3600" dirty="0" smtClean="0"/>
              <a:t>onemocnění </a:t>
            </a:r>
            <a:r>
              <a:rPr lang="cs-CZ" sz="2800" dirty="0" smtClean="0"/>
              <a:t>- porucha </a:t>
            </a:r>
            <a:r>
              <a:rPr lang="cs-CZ" sz="2800" dirty="0"/>
              <a:t>chování </a:t>
            </a:r>
            <a:r>
              <a:rPr lang="cs-CZ" sz="2800" dirty="0" smtClean="0"/>
              <a:t>je průvodním jevem</a:t>
            </a:r>
          </a:p>
          <a:p>
            <a:r>
              <a:rPr lang="cs-CZ" sz="3600" dirty="0"/>
              <a:t>epileptici</a:t>
            </a:r>
            <a:r>
              <a:rPr lang="cs-CZ" sz="2800" dirty="0"/>
              <a:t>, kteří jsou </a:t>
            </a:r>
            <a:r>
              <a:rPr lang="cs-CZ" sz="2800" u="sng" dirty="0">
                <a:hlinkClick r:id="rId2" tooltip="Agresivita"/>
              </a:rPr>
              <a:t>agresivní</a:t>
            </a:r>
            <a:r>
              <a:rPr lang="cs-CZ" sz="2800" dirty="0"/>
              <a:t>, když mají nepoznané a neléčené </a:t>
            </a:r>
            <a:r>
              <a:rPr lang="cs-CZ" sz="2800" dirty="0" smtClean="0"/>
              <a:t>vady </a:t>
            </a:r>
            <a:r>
              <a:rPr lang="cs-CZ" sz="1100" dirty="0" smtClean="0"/>
              <a:t>(</a:t>
            </a:r>
            <a:r>
              <a:rPr lang="cs-CZ" sz="1100" u="sng" dirty="0" smtClean="0">
                <a:hlinkClick r:id="rId3" tooltip="Nedoslýchavost (stránka neexistuje)"/>
              </a:rPr>
              <a:t>nedoslýchavost</a:t>
            </a:r>
            <a:r>
              <a:rPr lang="cs-CZ" sz="1100" dirty="0"/>
              <a:t>, špatný </a:t>
            </a:r>
            <a:r>
              <a:rPr lang="cs-CZ" sz="1100" u="sng" dirty="0">
                <a:hlinkClick r:id="rId4" tooltip="Zrak"/>
              </a:rPr>
              <a:t>zrak</a:t>
            </a:r>
            <a:r>
              <a:rPr lang="cs-CZ" sz="1100" dirty="0"/>
              <a:t>, poruchy hybnosti, poruchy v citové </a:t>
            </a:r>
            <a:r>
              <a:rPr lang="cs-CZ" sz="1100" dirty="0" smtClean="0"/>
              <a:t>oblasti - vrozená </a:t>
            </a:r>
            <a:r>
              <a:rPr lang="cs-CZ" sz="1100" dirty="0"/>
              <a:t>anomálie</a:t>
            </a:r>
            <a:r>
              <a:rPr lang="cs-CZ" sz="1100" dirty="0" smtClean="0"/>
              <a:t>)</a:t>
            </a:r>
            <a:endParaRPr lang="cs-CZ" sz="1100" dirty="0"/>
          </a:p>
          <a:p>
            <a:r>
              <a:rPr lang="cs-CZ" sz="3600" dirty="0" smtClean="0"/>
              <a:t>snížená </a:t>
            </a:r>
            <a:r>
              <a:rPr lang="cs-CZ" sz="3600" dirty="0"/>
              <a:t>inteligence</a:t>
            </a:r>
            <a:r>
              <a:rPr lang="cs-CZ" sz="2800" dirty="0"/>
              <a:t>, </a:t>
            </a:r>
            <a:r>
              <a:rPr lang="cs-CZ" sz="2800" dirty="0" smtClean="0"/>
              <a:t>žák </a:t>
            </a:r>
            <a:r>
              <a:rPr lang="cs-CZ" sz="2800" dirty="0"/>
              <a:t>nedokáže domyslet </a:t>
            </a:r>
            <a:r>
              <a:rPr lang="cs-CZ" sz="2800" u="sng" dirty="0">
                <a:hlinkClick r:id="rId5" tooltip="Důsledek"/>
              </a:rPr>
              <a:t>důsledky</a:t>
            </a:r>
            <a:r>
              <a:rPr lang="cs-CZ" sz="2800" dirty="0"/>
              <a:t>, </a:t>
            </a:r>
            <a:r>
              <a:rPr lang="cs-CZ" sz="2800" dirty="0" smtClean="0"/>
              <a:t>je sugestivní</a:t>
            </a:r>
            <a:r>
              <a:rPr lang="cs-CZ" dirty="0" smtClean="0"/>
              <a:t> </a:t>
            </a:r>
            <a:r>
              <a:rPr lang="cs-CZ" sz="1000" dirty="0" smtClean="0"/>
              <a:t>(</a:t>
            </a:r>
            <a:r>
              <a:rPr lang="cs-CZ" sz="1000" dirty="0"/>
              <a:t>snadno </a:t>
            </a:r>
            <a:r>
              <a:rPr lang="cs-CZ" sz="1000" dirty="0" smtClean="0"/>
              <a:t>zneužitelný).</a:t>
            </a:r>
            <a:endParaRPr lang="cs-CZ" sz="1000" dirty="0"/>
          </a:p>
          <a:p>
            <a:r>
              <a:rPr lang="cs-CZ" sz="3600" dirty="0" smtClean="0"/>
              <a:t>vrozené dispozice</a:t>
            </a:r>
            <a:endParaRPr lang="cs-CZ" sz="3600" dirty="0"/>
          </a:p>
          <a:p>
            <a:r>
              <a:rPr lang="cs-CZ" sz="3600" dirty="0" smtClean="0"/>
              <a:t>citová deprivace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336658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VNĚJŠÍ PŘÍČINY PORUCH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rodina</a:t>
            </a:r>
            <a:r>
              <a:rPr lang="cs-CZ" sz="1100" dirty="0"/>
              <a:t>, když je </a:t>
            </a:r>
            <a:r>
              <a:rPr lang="cs-CZ" sz="1100" u="sng" dirty="0">
                <a:hlinkClick r:id="rId2" tooltip="Neúplnost (stránka neexistuje)"/>
              </a:rPr>
              <a:t>neúplná</a:t>
            </a:r>
            <a:r>
              <a:rPr lang="cs-CZ" sz="1100" dirty="0"/>
              <a:t>, </a:t>
            </a:r>
            <a:r>
              <a:rPr lang="cs-CZ" sz="1100" u="sng" dirty="0">
                <a:hlinkClick r:id="rId3" tooltip="Rozvrácenost (stránka neexistuje)"/>
              </a:rPr>
              <a:t>rozvrácená</a:t>
            </a:r>
            <a:r>
              <a:rPr lang="cs-CZ" sz="1100" dirty="0"/>
              <a:t> s </a:t>
            </a:r>
            <a:r>
              <a:rPr lang="cs-CZ" sz="1100" u="sng" dirty="0">
                <a:hlinkClick r:id="rId4" tooltip="Konflikt"/>
              </a:rPr>
              <a:t>konflikty</a:t>
            </a:r>
            <a:r>
              <a:rPr lang="cs-CZ" sz="1100" dirty="0"/>
              <a:t>, nebo </a:t>
            </a:r>
            <a:r>
              <a:rPr lang="cs-CZ" sz="1100" u="sng" dirty="0" smtClean="0">
                <a:hlinkClick r:id="rId5" tooltip="Rozvod"/>
              </a:rPr>
              <a:t>rozvedená</a:t>
            </a:r>
            <a:endParaRPr lang="cs-CZ" sz="1100" u="sng" dirty="0" smtClean="0"/>
          </a:p>
          <a:p>
            <a:r>
              <a:rPr lang="cs-CZ" sz="3600" dirty="0" smtClean="0"/>
              <a:t>nesprávné </a:t>
            </a:r>
            <a:r>
              <a:rPr lang="cs-CZ" sz="3600" dirty="0"/>
              <a:t>styly </a:t>
            </a:r>
            <a:r>
              <a:rPr lang="cs-CZ" sz="3600" dirty="0" smtClean="0"/>
              <a:t>výchovy – rodina + škola</a:t>
            </a:r>
            <a:r>
              <a:rPr lang="cs-CZ" sz="1300" dirty="0" smtClean="0"/>
              <a:t>, </a:t>
            </a:r>
            <a:r>
              <a:rPr lang="cs-CZ" sz="1300" dirty="0"/>
              <a:t>kdy se dítě hodně </a:t>
            </a:r>
            <a:r>
              <a:rPr lang="cs-CZ" sz="1300" u="sng" dirty="0">
                <a:hlinkClick r:id="rId6" tooltip="Trest"/>
              </a:rPr>
              <a:t>trestá</a:t>
            </a:r>
            <a:r>
              <a:rPr lang="cs-CZ" sz="1300" dirty="0"/>
              <a:t>, nebo moc </a:t>
            </a:r>
            <a:r>
              <a:rPr lang="cs-CZ" sz="1300" u="sng" dirty="0">
                <a:hlinkClick r:id="rId7" tooltip="Rozmazlování (stránka neexistuje)"/>
              </a:rPr>
              <a:t>rozmazluje</a:t>
            </a:r>
            <a:r>
              <a:rPr lang="cs-CZ" sz="1300" dirty="0"/>
              <a:t> (nízká frustrační tolerance). Dále, že je výchova příliš tvrdá, liberální, rodiče nemají na dítě čas, nedostatek materiálních prostředků v rodině, nebo naopak příliš </a:t>
            </a:r>
            <a:r>
              <a:rPr lang="cs-CZ" sz="1300" dirty="0" err="1"/>
              <a:t>opečovávající</a:t>
            </a:r>
            <a:r>
              <a:rPr lang="cs-CZ" sz="1300" dirty="0"/>
              <a:t> matka, nedůsledná, nejednotná výchova(matka řekne ano, ale otec řekne ne), nedostatek </a:t>
            </a:r>
            <a:r>
              <a:rPr lang="cs-CZ" sz="1300" dirty="0" smtClean="0"/>
              <a:t>lásky</a:t>
            </a:r>
          </a:p>
          <a:p>
            <a:r>
              <a:rPr lang="cs-CZ" sz="3600" dirty="0" smtClean="0"/>
              <a:t>patologické </a:t>
            </a:r>
            <a:r>
              <a:rPr lang="cs-CZ" sz="3600" dirty="0"/>
              <a:t>vlivy </a:t>
            </a:r>
            <a:r>
              <a:rPr lang="cs-CZ" sz="1000" dirty="0"/>
              <a:t>- </a:t>
            </a:r>
            <a:r>
              <a:rPr lang="cs-CZ" sz="1000" u="sng" dirty="0">
                <a:hlinkClick r:id="rId8" tooltip="Droga"/>
              </a:rPr>
              <a:t>drogy</a:t>
            </a:r>
            <a:r>
              <a:rPr lang="cs-CZ" sz="1000" dirty="0"/>
              <a:t>, </a:t>
            </a:r>
            <a:r>
              <a:rPr lang="cs-CZ" sz="1000" u="sng" dirty="0">
                <a:hlinkClick r:id="rId9" tooltip="Alkohol"/>
              </a:rPr>
              <a:t>alkohol</a:t>
            </a:r>
            <a:r>
              <a:rPr lang="cs-CZ" sz="1000" dirty="0"/>
              <a:t>, </a:t>
            </a:r>
            <a:r>
              <a:rPr lang="cs-CZ" sz="1000" u="sng" dirty="0">
                <a:hlinkClick r:id="rId10" tooltip="Závislost"/>
              </a:rPr>
              <a:t>závislost</a:t>
            </a:r>
            <a:r>
              <a:rPr lang="cs-CZ" sz="1000" dirty="0"/>
              <a:t>, </a:t>
            </a:r>
            <a:r>
              <a:rPr lang="cs-CZ" sz="1000" u="sng" dirty="0" smtClean="0">
                <a:hlinkClick r:id="rId11" tooltip="Kriminalita"/>
              </a:rPr>
              <a:t>kriminalita</a:t>
            </a:r>
            <a:endParaRPr lang="cs-CZ" dirty="0"/>
          </a:p>
          <a:p>
            <a:r>
              <a:rPr lang="cs-CZ" sz="3600" dirty="0" smtClean="0"/>
              <a:t>vrstevníci </a:t>
            </a:r>
            <a:r>
              <a:rPr lang="cs-CZ" sz="3600" dirty="0"/>
              <a:t>a kamarádi</a:t>
            </a:r>
            <a:r>
              <a:rPr lang="cs-CZ" sz="1000" dirty="0"/>
              <a:t>, kdy mají na dítě vliv hlavně v době </a:t>
            </a:r>
            <a:r>
              <a:rPr lang="cs-CZ" sz="1000" u="sng" dirty="0">
                <a:hlinkClick r:id="rId12" tooltip="Dospívání"/>
              </a:rPr>
              <a:t>dospívání</a:t>
            </a:r>
            <a:r>
              <a:rPr lang="cs-CZ" sz="1000" dirty="0"/>
              <a:t>, snižují autoritu </a:t>
            </a:r>
            <a:r>
              <a:rPr lang="cs-CZ" sz="1000" u="sng" dirty="0" smtClean="0">
                <a:hlinkClick r:id="rId13" tooltip="Dospělost"/>
              </a:rPr>
              <a:t>dospělých</a:t>
            </a:r>
            <a:endParaRPr lang="cs-CZ" sz="1000" dirty="0"/>
          </a:p>
          <a:p>
            <a:r>
              <a:rPr lang="cs-CZ" sz="3600" dirty="0" smtClean="0"/>
              <a:t>společnost </a:t>
            </a:r>
            <a:r>
              <a:rPr lang="cs-CZ" sz="3600" dirty="0"/>
              <a:t>jako celek</a:t>
            </a:r>
            <a:r>
              <a:rPr lang="cs-CZ" sz="1000" dirty="0"/>
              <a:t>, hlavně </a:t>
            </a:r>
            <a:r>
              <a:rPr lang="cs-CZ" sz="1000" dirty="0" smtClean="0"/>
              <a:t>možnost </a:t>
            </a:r>
            <a:r>
              <a:rPr lang="cs-CZ" sz="1000" dirty="0"/>
              <a:t>zajímavého </a:t>
            </a:r>
            <a:r>
              <a:rPr lang="cs-CZ" sz="1000" dirty="0" smtClean="0"/>
              <a:t>vyžití, vliv médií-</a:t>
            </a:r>
            <a:r>
              <a:rPr lang="cs-CZ" sz="1000" u="sng" dirty="0" smtClean="0">
                <a:hlinkClick r:id="rId14" tooltip="Internet"/>
              </a:rPr>
              <a:t>internet</a:t>
            </a:r>
            <a:r>
              <a:rPr lang="cs-CZ" sz="1000" dirty="0"/>
              <a:t>, </a:t>
            </a:r>
            <a:r>
              <a:rPr lang="cs-CZ" sz="1000" u="sng" dirty="0">
                <a:hlinkClick r:id="rId15" tooltip="Televize"/>
              </a:rPr>
              <a:t>televize</a:t>
            </a:r>
            <a:r>
              <a:rPr lang="cs-CZ" sz="1000" dirty="0"/>
              <a:t>, právní systém, jak moc času je zvykem věnovat </a:t>
            </a:r>
            <a:r>
              <a:rPr lang="cs-CZ" sz="1000" dirty="0" smtClean="0"/>
              <a:t>dětem…</a:t>
            </a:r>
            <a:endParaRPr lang="cs-CZ" sz="1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5879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 PORUCH CHOVÁNÍ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700808"/>
            <a:ext cx="8503920" cy="4572000"/>
          </a:xfrm>
        </p:spPr>
        <p:txBody>
          <a:bodyPr>
            <a:normAutofit/>
          </a:bodyPr>
          <a:lstStyle/>
          <a:p>
            <a:r>
              <a:rPr lang="cs-CZ" dirty="0" smtClean="0"/>
              <a:t>třídění </a:t>
            </a:r>
            <a:r>
              <a:rPr lang="cs-CZ" dirty="0"/>
              <a:t>dle závažnosti a společenské nebezpečnosti.</a:t>
            </a:r>
          </a:p>
          <a:p>
            <a:r>
              <a:rPr lang="cs-CZ" dirty="0" smtClean="0"/>
              <a:t>poruchy </a:t>
            </a:r>
            <a:r>
              <a:rPr lang="cs-CZ" dirty="0"/>
              <a:t>disociální </a:t>
            </a:r>
            <a:r>
              <a:rPr lang="cs-CZ" sz="1300" dirty="0"/>
              <a:t>(dificilní), </a:t>
            </a:r>
            <a:r>
              <a:rPr lang="cs-CZ" sz="1400" dirty="0"/>
              <a:t>například drobné přestupky proti školnímu </a:t>
            </a:r>
            <a:r>
              <a:rPr lang="cs-CZ" sz="1400" u="sng" dirty="0">
                <a:hlinkClick r:id="rId2" tooltip="Řád"/>
              </a:rPr>
              <a:t>řádu</a:t>
            </a:r>
            <a:r>
              <a:rPr lang="cs-CZ" sz="1400" dirty="0"/>
              <a:t>, proti normám(pozdní příchod, lhaní), afektivní výbuchy. Tyto poruchy se zlepší drobnými výchovnými </a:t>
            </a:r>
            <a:r>
              <a:rPr lang="cs-CZ" sz="1400" dirty="0" smtClean="0"/>
              <a:t>prostředky</a:t>
            </a:r>
            <a:endParaRPr lang="cs-CZ" sz="1400" dirty="0"/>
          </a:p>
          <a:p>
            <a:r>
              <a:rPr lang="cs-CZ" dirty="0" smtClean="0"/>
              <a:t>poruchy </a:t>
            </a:r>
            <a:r>
              <a:rPr lang="cs-CZ" dirty="0" smtClean="0"/>
              <a:t>asociální</a:t>
            </a:r>
            <a:r>
              <a:rPr lang="cs-CZ" sz="1300" dirty="0"/>
              <a:t>, kdy chování neodpovídá společenským normám, ale ještě nevystupuje proti ostatním, nechce nikomu ublížit. Jsou sice nebezpečnější, ale nejsou namířeny proti ostatním. Hlavním př. jsou: dětské úniky, sebepoškozování, toxikománie, sebevražedné pokusy, negativismus-aktivně odmítá plnit </a:t>
            </a:r>
            <a:r>
              <a:rPr lang="cs-CZ" sz="1300" dirty="0" smtClean="0"/>
              <a:t>požadavky</a:t>
            </a:r>
            <a:endParaRPr lang="cs-CZ" sz="1300" dirty="0"/>
          </a:p>
          <a:p>
            <a:r>
              <a:rPr lang="cs-CZ" dirty="0" smtClean="0"/>
              <a:t>poruchy </a:t>
            </a:r>
            <a:r>
              <a:rPr lang="cs-CZ" dirty="0" smtClean="0"/>
              <a:t>antisociální</a:t>
            </a:r>
            <a:r>
              <a:rPr lang="cs-CZ" sz="1200" dirty="0"/>
              <a:t>, kdy je chování namířeno proti ostatním a chtějí jim ublížit. V této poruše je častá delikvence, kdy se může jednat o přestupek, příčinu, nebo soudní čin. Delikventi jsou stejně trestaní, jako dospělý-za závažné </a:t>
            </a:r>
            <a:r>
              <a:rPr lang="cs-CZ" sz="1200" u="sng" dirty="0">
                <a:hlinkClick r:id="rId3" tooltip="Krádež"/>
              </a:rPr>
              <a:t>krádeže</a:t>
            </a:r>
            <a:r>
              <a:rPr lang="cs-CZ" sz="1200" dirty="0"/>
              <a:t>, fyzické ubližování, závažné falšování </a:t>
            </a:r>
            <a:r>
              <a:rPr lang="cs-CZ" sz="1200" dirty="0" smtClean="0"/>
              <a:t>podpisů</a:t>
            </a:r>
            <a:endParaRPr lang="cs-CZ" dirty="0"/>
          </a:p>
          <a:p>
            <a:r>
              <a:rPr lang="cs-CZ" dirty="0"/>
              <a:t>Další třídění </a:t>
            </a:r>
            <a:r>
              <a:rPr lang="cs-CZ" dirty="0" smtClean="0"/>
              <a:t>dle </a:t>
            </a:r>
            <a:r>
              <a:rPr lang="cs-CZ" dirty="0"/>
              <a:t>přítomnosti </a:t>
            </a:r>
            <a:r>
              <a:rPr lang="cs-CZ" dirty="0" smtClean="0"/>
              <a:t>agresivity: </a:t>
            </a:r>
            <a:r>
              <a:rPr lang="cs-CZ" dirty="0" smtClean="0"/>
              <a:t>                  agresivní </a:t>
            </a:r>
            <a:r>
              <a:rPr lang="cs-CZ" dirty="0" smtClean="0"/>
              <a:t>formy poruch chování </a:t>
            </a:r>
            <a:r>
              <a:rPr lang="cs-CZ" sz="1100" dirty="0" smtClean="0"/>
              <a:t>(násilné porušování </a:t>
            </a:r>
            <a:r>
              <a:rPr lang="cs-CZ" sz="1100" dirty="0"/>
              <a:t>a </a:t>
            </a:r>
            <a:r>
              <a:rPr lang="cs-CZ" sz="1100" dirty="0" smtClean="0"/>
              <a:t>omezování </a:t>
            </a:r>
            <a:r>
              <a:rPr lang="cs-CZ" sz="1100" dirty="0"/>
              <a:t>práva ostatních-přepadení, týrání, </a:t>
            </a:r>
            <a:r>
              <a:rPr lang="cs-CZ" sz="1100" u="sng" dirty="0" smtClean="0">
                <a:hlinkClick r:id="rId4" tooltip="Vandalismus"/>
              </a:rPr>
              <a:t>vandalismus</a:t>
            </a:r>
            <a:r>
              <a:rPr lang="cs-CZ" sz="1100" u="sng" dirty="0" smtClean="0"/>
              <a:t>) , </a:t>
            </a:r>
            <a:r>
              <a:rPr lang="cs-CZ" sz="1100" u="sng" dirty="0" smtClean="0"/>
              <a:t>                                                                                                                                                                               </a:t>
            </a:r>
            <a:r>
              <a:rPr lang="cs-CZ" dirty="0" smtClean="0"/>
              <a:t>neagresivní formy poruch chování </a:t>
            </a:r>
            <a:r>
              <a:rPr lang="cs-CZ" sz="1100" dirty="0" smtClean="0"/>
              <a:t>(porušování </a:t>
            </a:r>
            <a:r>
              <a:rPr lang="cs-CZ" sz="1100" dirty="0"/>
              <a:t>norem bez agresivity-útěky, </a:t>
            </a:r>
            <a:r>
              <a:rPr lang="cs-CZ" sz="1100" dirty="0" smtClean="0"/>
              <a:t>záškoláctví)</a:t>
            </a:r>
            <a:endParaRPr lang="cs-CZ" sz="11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2060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130</TotalTime>
  <Words>1714</Words>
  <Application>Microsoft Office PowerPoint</Application>
  <PresentationFormat>Předvádění na obrazovce (4:3)</PresentationFormat>
  <Paragraphs>139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Administrativní</vt:lpstr>
      <vt:lpstr>PORUCHY CHOVÁNÍ</vt:lpstr>
      <vt:lpstr>PORUCHY CHOVÁNÍ</vt:lpstr>
      <vt:lpstr>SPECIFIKA DIAGNOSTIKY PORUCH CHOVÁNÍ</vt:lpstr>
      <vt:lpstr>CHARAKTERISTICKÉ OSOBNOSTNÍ RYSY</vt:lpstr>
      <vt:lpstr>Prezentace aplikace PowerPoint</vt:lpstr>
      <vt:lpstr>PŘÍČINY PORUCH CHOVÁNÍ</vt:lpstr>
      <vt:lpstr>VNITŘNÍ PŘÍČINY PORUCH CHOVÁNÍ</vt:lpstr>
      <vt:lpstr>VNĚJŠÍ PŘÍČINY PORUCH CHOVÁNÍ</vt:lpstr>
      <vt:lpstr>KLASIFIKACE PORUCH CHOVÁNÍ</vt:lpstr>
      <vt:lpstr>FORMY A VARIANTY AGRESIVNÍHO CHOVÁNÍ</vt:lpstr>
      <vt:lpstr>PŘÍČINY AGRESIVNÍHO CHOVÁNÍ</vt:lpstr>
      <vt:lpstr>JAK ZACHÁZET S AGRESIVNÍM ŽÁKEM?</vt:lpstr>
      <vt:lpstr>ZÁŠKOLÁCTVÍ A ODPOR KE ŠKOLE</vt:lpstr>
      <vt:lpstr>Prezentace aplikace PowerPoint</vt:lpstr>
      <vt:lpstr>ÚTĚKY A TOULÁNÍ</vt:lpstr>
      <vt:lpstr>Prezentace aplikace PowerPoint</vt:lpstr>
      <vt:lpstr>LHANÍ</vt:lpstr>
      <vt:lpstr>KRÁDEŽE</vt:lpstr>
      <vt:lpstr>Prezentace aplikace PowerPoint</vt:lpstr>
      <vt:lpstr>ŠIKANA</vt:lpstr>
      <vt:lpstr>Prezentace aplikace PowerPoint</vt:lpstr>
      <vt:lpstr>Význam vztahu mezi učitelem a žákem</vt:lpstr>
      <vt:lpstr>Prezentace aplikace PowerPoint</vt:lpstr>
      <vt:lpstr>Co ovlivňuje vztah žáka k učiteli?</vt:lpstr>
      <vt:lpstr>Problémoví žáci</vt:lpstr>
      <vt:lpstr>Problémoví učitelé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 Burešová</dc:creator>
  <cp:lastModifiedBy>Iva Burešová</cp:lastModifiedBy>
  <cp:revision>13</cp:revision>
  <dcterms:created xsi:type="dcterms:W3CDTF">2012-02-29T07:19:52Z</dcterms:created>
  <dcterms:modified xsi:type="dcterms:W3CDTF">2014-10-13T16:54:05Z</dcterms:modified>
</cp:coreProperties>
</file>