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CF19CC-ACF2-4191-945B-585A73DD6B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CFE4683-6F68-428E-A214-B6F5838134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2AA225-53BA-4BC6-866E-9A95C1429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59D-D8A6-4A7E-8A93-06B3ACE451BF}" type="datetimeFigureOut">
              <a:rPr lang="cs-CZ" smtClean="0"/>
              <a:t>15. 11. 2020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2A5393-6FF8-4B0E-8810-F8E95131A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7617C0-506F-4457-8FDC-61542CB8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E31E-694F-4C5D-AFE1-B266E53308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67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1F721-06AF-4BC0-9A42-818F6F97B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E4768CA-2126-4B9B-84EF-377500D8E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89B80F-8993-4FDA-B57B-309181CAE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59D-D8A6-4A7E-8A93-06B3ACE451BF}" type="datetimeFigureOut">
              <a:rPr lang="cs-CZ" smtClean="0"/>
              <a:t>15. 11. 2020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03C99A-CA7A-4B32-B5FA-E944E4EDB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91249A-2D29-40B1-B9B1-7D242B878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E31E-694F-4C5D-AFE1-B266E53308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59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E77A101-ADBC-40FC-BED6-A21C993491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DA3BF4-693F-4BC5-8779-CDD64BA7D7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AEA3AF-C28F-46CF-A18D-217052597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59D-D8A6-4A7E-8A93-06B3ACE451BF}" type="datetimeFigureOut">
              <a:rPr lang="cs-CZ" smtClean="0"/>
              <a:t>15. 11. 2020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963BDB-B1EC-49CD-BC05-456FBEDE0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C5139A-8FB1-40D5-9653-841DA7FAE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E31E-694F-4C5D-AFE1-B266E53308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99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3FE518-E6EB-471E-B523-0E2295173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658A68-D07E-46C9-9ED5-007547EF8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1008C5-9101-4B42-A9BB-4E40940AA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59D-D8A6-4A7E-8A93-06B3ACE451BF}" type="datetimeFigureOut">
              <a:rPr lang="cs-CZ" smtClean="0"/>
              <a:t>15. 11. 2020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AF68B0-B8E6-4387-BC26-9DB5B16C9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C660B2-A386-4BD2-B9F8-76C84AFD8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E31E-694F-4C5D-AFE1-B266E53308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07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F3636E-DE0D-46D8-8208-5B752364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A75C21-A13F-4BFE-823D-69416708E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7EFC93-3EEF-42B2-BBDA-754ADBEF3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59D-D8A6-4A7E-8A93-06B3ACE451BF}" type="datetimeFigureOut">
              <a:rPr lang="cs-CZ" smtClean="0"/>
              <a:t>15. 11. 2020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B56356-0B65-4A45-B45E-CFDD6CD1B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9F55D0-6CBA-4624-A638-E1AE27F0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E31E-694F-4C5D-AFE1-B266E53308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581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F4C6AE-8558-484B-9F3E-FF3C2353B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9C435D-096F-4D2A-99AC-EB9C8A39BC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42B328-B3C5-42DA-82D3-52C5B2CD4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A6B7FE-0294-49FD-8620-FE340D918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59D-D8A6-4A7E-8A93-06B3ACE451BF}" type="datetimeFigureOut">
              <a:rPr lang="cs-CZ" smtClean="0"/>
              <a:t>15. 11. 2020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F2DD79-B479-417D-897A-F73B744AB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9C9B6A-D57D-4FC6-A378-0506D94C1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E31E-694F-4C5D-AFE1-B266E53308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346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E4B2F-445D-4DBE-A3F9-B7BD2509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E8525B-F50A-4C35-AE8F-CE4629BD8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E1CFFB5-1C40-4710-B45D-DB8AB818F1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CBED74F-52EE-40D7-B4A9-1841F6E02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4066EF2-0558-471A-93AA-91A82675C3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D8E4FEF-1A81-4C3F-B248-DB9CE83D2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59D-D8A6-4A7E-8A93-06B3ACE451BF}" type="datetimeFigureOut">
              <a:rPr lang="cs-CZ" smtClean="0"/>
              <a:t>15. 11. 2020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42B16E4-FFFC-4DF5-8AC7-D4D5CA18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2293862-F33C-42E2-99B6-22517E1A8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E31E-694F-4C5D-AFE1-B266E53308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01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0F78E-8E7A-4D84-A621-2E2710D7E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ED81CCF-EEDD-4428-BC0C-520BAC8B5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59D-D8A6-4A7E-8A93-06B3ACE451BF}" type="datetimeFigureOut">
              <a:rPr lang="cs-CZ" smtClean="0"/>
              <a:t>15. 11. 2020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366BEE1-EA5A-4F5F-AFBA-4E1AB6BB3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CAE554D-177F-4E30-9EE6-0E2F63D7B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E31E-694F-4C5D-AFE1-B266E53308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39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0D1696A-B10B-4B4F-AB16-EA2445BC7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59D-D8A6-4A7E-8A93-06B3ACE451BF}" type="datetimeFigureOut">
              <a:rPr lang="cs-CZ" smtClean="0"/>
              <a:t>15. 11. 2020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88F68C4-1E66-4490-9EF0-367D1A3FA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D355950-E3CA-43AD-AB4B-63184CB47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E31E-694F-4C5D-AFE1-B266E53308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3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C0B87-4E70-4E0C-90DD-6E366C6B4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9240E4-49A6-46A8-8F97-F45F81BE6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C693F4-FACD-4D6E-B96D-76B36A36B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9BAD74-BC64-4EC2-A59B-E2EC18137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59D-D8A6-4A7E-8A93-06B3ACE451BF}" type="datetimeFigureOut">
              <a:rPr lang="cs-CZ" smtClean="0"/>
              <a:t>15. 11. 2020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61F3FD-9592-414D-B977-F9E4356FE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88FBBD-11FF-467F-8EB1-1A8C58117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E31E-694F-4C5D-AFE1-B266E53308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73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72D0D2-7AF8-4295-A53D-A52459C5C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F3A1976-1E4C-41BA-B4FD-676B8F4061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D07DB6-28E5-4AC5-9FBF-293EDA00A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E272DC-1CDE-42B0-9702-82CF69441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59D-D8A6-4A7E-8A93-06B3ACE451BF}" type="datetimeFigureOut">
              <a:rPr lang="cs-CZ" smtClean="0"/>
              <a:t>15. 11. 2020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0A98C2-3C89-4E37-8E59-86920AD6F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2B458B-8ADA-4EA6-9A95-7DE81238F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E31E-694F-4C5D-AFE1-B266E53308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63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A165478-1219-4BC8-A640-1991EC640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76B7D2-781A-489E-A9C0-4C9D4053E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4D945E-300F-427B-819E-8159DA8F9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6959D-D8A6-4A7E-8A93-06B3ACE451BF}" type="datetimeFigureOut">
              <a:rPr lang="cs-CZ" smtClean="0"/>
              <a:t>15. 11. 2020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43EE49-BCFB-4655-90FB-A03CAFBF3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07DAC5-212E-463F-A3CC-37090049E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6E31E-694F-4C5D-AFE1-B266E53308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02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4A91E-2924-4A32-8AD3-007AF898B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9400" y="2402380"/>
            <a:ext cx="4524973" cy="844741"/>
          </a:xfrm>
        </p:spPr>
        <p:txBody>
          <a:bodyPr anchor="t">
            <a:noAutofit/>
          </a:bodyPr>
          <a:lstStyle/>
          <a:p>
            <a:pPr algn="l"/>
            <a:r>
              <a:rPr lang="cs-CZ" sz="7200" b="1" dirty="0"/>
              <a:t>6. LEKCE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EC7CF9-D41D-4C3B-8075-3488C6D12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9400" y="3624657"/>
            <a:ext cx="4524973" cy="651551"/>
          </a:xfrm>
        </p:spPr>
        <p:txBody>
          <a:bodyPr anchor="b">
            <a:noAutofit/>
          </a:bodyPr>
          <a:lstStyle/>
          <a:p>
            <a:pPr algn="l"/>
            <a:r>
              <a:rPr lang="cs-CZ" sz="4800" dirty="0"/>
              <a:t>3. deklinace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Obrázek 4" descr="Obsah obrázku zelená, vsedě, voda, pták&#10;&#10;Popis byl vytvořen automaticky">
            <a:extLst>
              <a:ext uri="{FF2B5EF4-FFF2-40B4-BE49-F238E27FC236}">
                <a16:creationId xmlns:a16="http://schemas.microsoft.com/office/drawing/2014/main" id="{C4D291A8-6CD7-4E94-A685-CE0E77045C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3" r="-3" b="-3"/>
          <a:stretch/>
        </p:blipFill>
        <p:spPr>
          <a:xfrm>
            <a:off x="6021086" y="544777"/>
            <a:ext cx="6170914" cy="6313225"/>
          </a:xfrm>
          <a:custGeom>
            <a:avLst/>
            <a:gdLst/>
            <a:ahLst/>
            <a:cxnLst/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323266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>
            <a:extLst>
              <a:ext uri="{FF2B5EF4-FFF2-40B4-BE49-F238E27FC236}">
                <a16:creationId xmlns:a16="http://schemas.microsoft.com/office/drawing/2014/main" id="{58153EC8-8E01-4D70-B575-24ABD35A1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638812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3396F4E-1858-45AA-ABC9-0263A03AA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908" y="398881"/>
            <a:ext cx="4806184" cy="866501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z="5400" b="1" dirty="0">
                <a:solidFill>
                  <a:schemeClr val="bg1"/>
                </a:solidFill>
              </a:rPr>
              <a:t>Vzor 3. deklinace</a:t>
            </a: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5" name="Zástupný obsah 4" descr="Obsah obrázku osoba, kniha, text, muž&#10;&#10;Popis byl vytvořen automaticky">
            <a:extLst>
              <a:ext uri="{FF2B5EF4-FFF2-40B4-BE49-F238E27FC236}">
                <a16:creationId xmlns:a16="http://schemas.microsoft.com/office/drawing/2014/main" id="{08D47E43-7DC8-4478-8932-1351D881E2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70"/>
          <a:stretch/>
        </p:blipFill>
        <p:spPr>
          <a:xfrm>
            <a:off x="6095999" y="10"/>
            <a:ext cx="6105655" cy="685799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CAF05D8-7985-4237-8A0F-8D19F4554736}"/>
              </a:ext>
            </a:extLst>
          </p:cNvPr>
          <p:cNvSpPr txBox="1"/>
          <p:nvPr/>
        </p:nvSpPr>
        <p:spPr>
          <a:xfrm>
            <a:off x="1620701" y="1829162"/>
            <a:ext cx="2703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solidFill>
                  <a:schemeClr val="bg1"/>
                </a:solidFill>
              </a:rPr>
              <a:t>miles</a:t>
            </a:r>
            <a:r>
              <a:rPr lang="cs-CZ" sz="2800" dirty="0">
                <a:solidFill>
                  <a:schemeClr val="bg1"/>
                </a:solidFill>
              </a:rPr>
              <a:t>, </a:t>
            </a:r>
            <a:r>
              <a:rPr lang="cs-CZ" sz="2800" b="1" u="sng" dirty="0" err="1">
                <a:solidFill>
                  <a:schemeClr val="bg1"/>
                </a:solidFill>
              </a:rPr>
              <a:t>militis</a:t>
            </a:r>
            <a:r>
              <a:rPr lang="cs-CZ" sz="2800" dirty="0">
                <a:solidFill>
                  <a:schemeClr val="bg1"/>
                </a:solidFill>
              </a:rPr>
              <a:t>, m.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FF2BDC3-C77C-4DEE-ADF6-260442AC92D2}"/>
              </a:ext>
            </a:extLst>
          </p:cNvPr>
          <p:cNvSpPr txBox="1"/>
          <p:nvPr/>
        </p:nvSpPr>
        <p:spPr>
          <a:xfrm>
            <a:off x="828458" y="2644603"/>
            <a:ext cx="1276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nominativ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8FED012-CB22-4E9A-B51B-8BE742567D1B}"/>
              </a:ext>
            </a:extLst>
          </p:cNvPr>
          <p:cNvSpPr txBox="1"/>
          <p:nvPr/>
        </p:nvSpPr>
        <p:spPr>
          <a:xfrm>
            <a:off x="2562011" y="2644603"/>
            <a:ext cx="970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GENITIV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84A0CA7-75CA-452B-8974-0AEB3112284D}"/>
              </a:ext>
            </a:extLst>
          </p:cNvPr>
          <p:cNvSpPr txBox="1"/>
          <p:nvPr/>
        </p:nvSpPr>
        <p:spPr>
          <a:xfrm>
            <a:off x="4185143" y="2644603"/>
            <a:ext cx="908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rod</a:t>
            </a: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A8FDB318-2A5C-4E38-BA75-63D849CF8CEC}"/>
              </a:ext>
            </a:extLst>
          </p:cNvPr>
          <p:cNvCxnSpPr>
            <a:stCxn id="7" idx="0"/>
          </p:cNvCxnSpPr>
          <p:nvPr/>
        </p:nvCxnSpPr>
        <p:spPr>
          <a:xfrm flipV="1">
            <a:off x="1466719" y="2367642"/>
            <a:ext cx="316043" cy="276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354DFCA3-70D2-4B97-8E38-79485F1200F7}"/>
              </a:ext>
            </a:extLst>
          </p:cNvPr>
          <p:cNvCxnSpPr>
            <a:cxnSpLocks/>
          </p:cNvCxnSpPr>
          <p:nvPr/>
        </p:nvCxnSpPr>
        <p:spPr>
          <a:xfrm flipH="1" flipV="1">
            <a:off x="2972219" y="2384756"/>
            <a:ext cx="10399" cy="276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11D4E675-C013-47EB-A0B9-D9D97AA995D6}"/>
              </a:ext>
            </a:extLst>
          </p:cNvPr>
          <p:cNvCxnSpPr>
            <a:cxnSpLocks/>
          </p:cNvCxnSpPr>
          <p:nvPr/>
        </p:nvCxnSpPr>
        <p:spPr>
          <a:xfrm flipH="1" flipV="1">
            <a:off x="3906061" y="2337121"/>
            <a:ext cx="260151" cy="3569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C13D7490-C5C7-499E-AC66-19078849D506}"/>
              </a:ext>
            </a:extLst>
          </p:cNvPr>
          <p:cNvSpPr txBox="1"/>
          <p:nvPr/>
        </p:nvSpPr>
        <p:spPr>
          <a:xfrm>
            <a:off x="828458" y="4188823"/>
            <a:ext cx="44897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Různé koncovky nominativu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ZCELA ZÁSADNÍ JE </a:t>
            </a:r>
            <a:r>
              <a:rPr lang="cs-CZ" u="sng" dirty="0">
                <a:solidFill>
                  <a:schemeClr val="bg1"/>
                </a:solidFill>
              </a:rPr>
              <a:t>GENITIVNÍ TVAR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Všechny rody jsou rovnoměrně zastoupeny</a:t>
            </a:r>
          </a:p>
        </p:txBody>
      </p:sp>
      <p:sp>
        <p:nvSpPr>
          <p:cNvPr id="23" name="Řečová bublina: oválný bublinový popisek 22">
            <a:extLst>
              <a:ext uri="{FF2B5EF4-FFF2-40B4-BE49-F238E27FC236}">
                <a16:creationId xmlns:a16="http://schemas.microsoft.com/office/drawing/2014/main" id="{56891B46-6D27-40C9-8E12-4509CEC30E03}"/>
              </a:ext>
            </a:extLst>
          </p:cNvPr>
          <p:cNvSpPr/>
          <p:nvPr/>
        </p:nvSpPr>
        <p:spPr>
          <a:xfrm>
            <a:off x="5938473" y="766354"/>
            <a:ext cx="2204041" cy="1618402"/>
          </a:xfrm>
          <a:prstGeom prst="wedgeEllipseCallout">
            <a:avLst>
              <a:gd name="adj1" fmla="val 75576"/>
              <a:gd name="adj2" fmla="val 8152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Nejdůležitější je GENITIV!!!</a:t>
            </a:r>
          </a:p>
        </p:txBody>
      </p:sp>
    </p:spTree>
    <p:extLst>
      <p:ext uri="{BB962C8B-B14F-4D97-AF65-F5344CB8AC3E}">
        <p14:creationId xmlns:p14="http://schemas.microsoft.com/office/powerpoint/2010/main" val="35499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5CC5FF6-C911-4883-B5F7-F5F3E29A8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84E2200F-ED39-40A1-A6F7-65A45ED6D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DC59FE-95C7-4792-8613-8387631B1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85A6740-C8AC-4AF4-8DED-DF2AE7C5C4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B0287ED7-11F5-4988-9536-ED300C63D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6F435B82-54F0-40A8-98AC-308BBE400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3E91545-5C3B-46A8-84FE-3866AC17D5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E118785-E32F-4098-BA19-715FB4D32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18661B7-47E9-4CFA-9D23-D94826CD74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163B796-84D7-4069-93D0-7A496A03AA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7A77F8F-E829-4314-9F44-36169F7548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8D18253-A2A5-4168-A077-5A4A9C532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AC9C54-D328-4591-AE19-1C4E335C7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74A6996-7D92-4A5D-B88C-3B3E56C69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0F18B95-9F0D-423C-9242-0FBEC72769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A4AE5E3E-9489-4D5A-A458-72C3E481C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E88FC08-D56F-45D4-AC54-B89F64697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DA9CDF2D-7A78-4571-B1C1-857192D4A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E46C3A6-A8E2-4FBB-B6F8-FBEA0D905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D35E17C-3C3F-401E-875C-1BA82BBA5A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8C01EF9-F43C-4B12-BBF9-A20421C755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Zástupný obsah 4" descr="Obsah obrázku osoba, exteriér, muž, držení&#10;&#10;Popis byl vytvořen automaticky">
            <a:extLst>
              <a:ext uri="{FF2B5EF4-FFF2-40B4-BE49-F238E27FC236}">
                <a16:creationId xmlns:a16="http://schemas.microsoft.com/office/drawing/2014/main" id="{3A8963E7-B5F0-4849-83E6-82F912DE4E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-3"/>
          <a:stretch/>
        </p:blipFill>
        <p:spPr>
          <a:xfrm>
            <a:off x="6795973" y="969893"/>
            <a:ext cx="4684777" cy="4684777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B138BDDD-D054-4F0A-BB1F-9D016848D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6693312" y="1116028"/>
            <a:ext cx="304800" cy="429768"/>
            <a:chOff x="215328" y="-46937"/>
            <a:chExt cx="304800" cy="2773841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CB9B538-BCFF-41C2-87A8-28853C399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D34C8C8-72AB-40F5-87DE-E7AE196F7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DA1E9C3-A70A-49DD-AD8F-5E768B24F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C92A81C-B9D6-4A1C-BE78-377104DBE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D639E831-68F9-48D9-ABBD-5137311A6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046195"/>
              </p:ext>
            </p:extLst>
          </p:nvPr>
        </p:nvGraphicFramePr>
        <p:xfrm>
          <a:off x="1025072" y="1970076"/>
          <a:ext cx="4938240" cy="44593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68708">
                  <a:extLst>
                    <a:ext uri="{9D8B030D-6E8A-4147-A177-3AD203B41FA5}">
                      <a16:colId xmlns:a16="http://schemas.microsoft.com/office/drawing/2014/main" val="2787012447"/>
                    </a:ext>
                  </a:extLst>
                </a:gridCol>
                <a:gridCol w="1834766">
                  <a:extLst>
                    <a:ext uri="{9D8B030D-6E8A-4147-A177-3AD203B41FA5}">
                      <a16:colId xmlns:a16="http://schemas.microsoft.com/office/drawing/2014/main" val="3345913072"/>
                    </a:ext>
                  </a:extLst>
                </a:gridCol>
                <a:gridCol w="1834766">
                  <a:extLst>
                    <a:ext uri="{9D8B030D-6E8A-4147-A177-3AD203B41FA5}">
                      <a16:colId xmlns:a16="http://schemas.microsoft.com/office/drawing/2014/main" val="1070881488"/>
                    </a:ext>
                  </a:extLst>
                </a:gridCol>
              </a:tblGrid>
              <a:tr h="545604">
                <a:tc gridSpan="3">
                  <a:txBody>
                    <a:bodyPr/>
                    <a:lstStyle/>
                    <a:p>
                      <a:pPr algn="ctr"/>
                      <a:r>
                        <a:rPr lang="cs-CZ" sz="3600" dirty="0" err="1"/>
                        <a:t>Mīles</a:t>
                      </a:r>
                      <a:r>
                        <a:rPr lang="cs-CZ" sz="3600" dirty="0"/>
                        <a:t>, </a:t>
                      </a:r>
                      <a:r>
                        <a:rPr lang="cs-CZ" sz="3600" dirty="0" err="1"/>
                        <a:t>mīlitis</a:t>
                      </a:r>
                      <a:r>
                        <a:rPr lang="cs-CZ" sz="3600" dirty="0"/>
                        <a:t>, m.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468089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/>
                        <a:t>Sg</a:t>
                      </a:r>
                      <a:r>
                        <a:rPr lang="cs-CZ" sz="24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/>
                        <a:t>Pl</a:t>
                      </a:r>
                      <a:r>
                        <a:rPr lang="cs-CZ" sz="2400" i="1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010842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2400" i="1" dirty="0" err="1"/>
                        <a:t>Nom</a:t>
                      </a:r>
                      <a:r>
                        <a:rPr lang="cs-CZ" sz="24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rgbClr val="00B050"/>
                          </a:solidFill>
                        </a:rPr>
                        <a:t>m</a:t>
                      </a:r>
                      <a:r>
                        <a:rPr lang="cs-CZ" sz="2400" kern="12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>
                          <a:solidFill>
                            <a:srgbClr val="00B050"/>
                          </a:solidFill>
                        </a:rPr>
                        <a:t>les</a:t>
                      </a:r>
                      <a:endParaRPr lang="cs-CZ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m</a:t>
                      </a:r>
                      <a:r>
                        <a:rPr lang="cs-CZ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/>
                        <a:t>lit-</a:t>
                      </a:r>
                      <a:r>
                        <a:rPr lang="cs-CZ" sz="24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ēs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64693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2400" i="1" dirty="0"/>
                        <a:t>Gen.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m</a:t>
                      </a:r>
                      <a:r>
                        <a:rPr lang="cs-CZ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/>
                        <a:t>lit-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m</a:t>
                      </a:r>
                      <a:r>
                        <a:rPr lang="cs-CZ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/>
                        <a:t>lit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807765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2400" i="1" dirty="0"/>
                        <a:t>Dat.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m</a:t>
                      </a:r>
                      <a:r>
                        <a:rPr lang="cs-CZ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/>
                        <a:t>lit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m</a:t>
                      </a:r>
                      <a:r>
                        <a:rPr lang="cs-CZ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/>
                        <a:t>lit-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ibus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726746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2400" i="1" dirty="0" err="1"/>
                        <a:t>Ak</a:t>
                      </a:r>
                      <a:r>
                        <a:rPr lang="cs-CZ" sz="24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m</a:t>
                      </a:r>
                      <a:r>
                        <a:rPr lang="cs-CZ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/>
                        <a:t>lit-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em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m</a:t>
                      </a:r>
                      <a:r>
                        <a:rPr lang="cs-CZ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/>
                        <a:t>lit-</a:t>
                      </a:r>
                      <a:r>
                        <a:rPr lang="cs-CZ" sz="24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ēs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807523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2400" i="1" dirty="0"/>
                        <a:t>Vok.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rgbClr val="00B050"/>
                          </a:solidFill>
                        </a:rPr>
                        <a:t>m</a:t>
                      </a:r>
                      <a:r>
                        <a:rPr lang="cs-CZ" sz="2400" kern="12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>
                          <a:solidFill>
                            <a:srgbClr val="00B050"/>
                          </a:solidFill>
                        </a:rPr>
                        <a:t>les</a:t>
                      </a:r>
                      <a:endParaRPr lang="cs-CZ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m</a:t>
                      </a:r>
                      <a:r>
                        <a:rPr lang="cs-CZ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/>
                        <a:t>lit-</a:t>
                      </a:r>
                      <a:r>
                        <a:rPr lang="cs-CZ" sz="24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ēs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349580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2400" i="1" dirty="0" err="1"/>
                        <a:t>Abl</a:t>
                      </a:r>
                      <a:r>
                        <a:rPr lang="cs-CZ" sz="24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m</a:t>
                      </a:r>
                      <a:r>
                        <a:rPr lang="cs-CZ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/>
                        <a:t>lit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m</a:t>
                      </a:r>
                      <a:r>
                        <a:rPr lang="cs-CZ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2400" dirty="0" err="1"/>
                        <a:t>lit-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ibus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923329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913CF9B0-48CE-4AA8-8873-6EF9B198FB6E}"/>
              </a:ext>
            </a:extLst>
          </p:cNvPr>
          <p:cNvSpPr txBox="1"/>
          <p:nvPr/>
        </p:nvSpPr>
        <p:spPr>
          <a:xfrm>
            <a:off x="984779" y="288335"/>
            <a:ext cx="51262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chemeClr val="bg1"/>
                </a:solidFill>
              </a:rPr>
              <a:t>Vzor pro maskulina a feminina</a:t>
            </a:r>
          </a:p>
        </p:txBody>
      </p:sp>
    </p:spTree>
    <p:extLst>
      <p:ext uri="{BB962C8B-B14F-4D97-AF65-F5344CB8AC3E}">
        <p14:creationId xmlns:p14="http://schemas.microsoft.com/office/powerpoint/2010/main" val="1308134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8153EC8-8E01-4D70-B575-24ABD35A1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638812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F9CE92BE-CFD3-43C0-877A-EEEA8BFC1E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3" r="6374" b="-1"/>
          <a:stretch/>
        </p:blipFill>
        <p:spPr>
          <a:xfrm>
            <a:off x="6095999" y="10"/>
            <a:ext cx="6105655" cy="685799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E0976571-54DF-40DA-AAE5-8AC0779A2F56}"/>
              </a:ext>
            </a:extLst>
          </p:cNvPr>
          <p:cNvSpPr txBox="1"/>
          <p:nvPr/>
        </p:nvSpPr>
        <p:spPr>
          <a:xfrm>
            <a:off x="662875" y="428616"/>
            <a:ext cx="51262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chemeClr val="bg1"/>
                </a:solidFill>
              </a:rPr>
              <a:t>Vzor pro neutra</a:t>
            </a:r>
          </a:p>
        </p:txBody>
      </p:sp>
      <p:graphicFrame>
        <p:nvGraphicFramePr>
          <p:cNvPr id="8" name="Tabulka 6">
            <a:extLst>
              <a:ext uri="{FF2B5EF4-FFF2-40B4-BE49-F238E27FC236}">
                <a16:creationId xmlns:a16="http://schemas.microsoft.com/office/drawing/2014/main" id="{3AA7DA7F-F37C-421D-B14F-11937F7146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006941"/>
              </p:ext>
            </p:extLst>
          </p:nvPr>
        </p:nvGraphicFramePr>
        <p:xfrm>
          <a:off x="662875" y="1626673"/>
          <a:ext cx="4938240" cy="44593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68708">
                  <a:extLst>
                    <a:ext uri="{9D8B030D-6E8A-4147-A177-3AD203B41FA5}">
                      <a16:colId xmlns:a16="http://schemas.microsoft.com/office/drawing/2014/main" val="2787012447"/>
                    </a:ext>
                  </a:extLst>
                </a:gridCol>
                <a:gridCol w="1834766">
                  <a:extLst>
                    <a:ext uri="{9D8B030D-6E8A-4147-A177-3AD203B41FA5}">
                      <a16:colId xmlns:a16="http://schemas.microsoft.com/office/drawing/2014/main" val="3345913072"/>
                    </a:ext>
                  </a:extLst>
                </a:gridCol>
                <a:gridCol w="1834766">
                  <a:extLst>
                    <a:ext uri="{9D8B030D-6E8A-4147-A177-3AD203B41FA5}">
                      <a16:colId xmlns:a16="http://schemas.microsoft.com/office/drawing/2014/main" val="1070881488"/>
                    </a:ext>
                  </a:extLst>
                </a:gridCol>
              </a:tblGrid>
              <a:tr h="545604">
                <a:tc gridSpan="3">
                  <a:txBody>
                    <a:bodyPr/>
                    <a:lstStyle/>
                    <a:p>
                      <a:pPr algn="ctr"/>
                      <a:r>
                        <a:rPr lang="cs-CZ" sz="3600" dirty="0"/>
                        <a:t>Corpus, </a:t>
                      </a:r>
                      <a:r>
                        <a:rPr lang="cs-CZ" sz="3600" dirty="0" err="1"/>
                        <a:t>corporis</a:t>
                      </a:r>
                      <a:r>
                        <a:rPr lang="cs-CZ" sz="3600" dirty="0"/>
                        <a:t>, n.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468089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/>
                        <a:t>Sg</a:t>
                      </a:r>
                      <a:r>
                        <a:rPr lang="cs-CZ" sz="24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/>
                        <a:t>Pl</a:t>
                      </a:r>
                      <a:r>
                        <a:rPr lang="cs-CZ" sz="2400" i="1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010842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2400" i="1" dirty="0" err="1"/>
                        <a:t>Nom</a:t>
                      </a:r>
                      <a:r>
                        <a:rPr lang="cs-CZ" sz="24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B050"/>
                          </a:solidFill>
                        </a:rPr>
                        <a:t>corpus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corpor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64693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2400" i="1" dirty="0"/>
                        <a:t>Gen.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corpor-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corpor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807765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2400" i="1" dirty="0"/>
                        <a:t>Dat.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corpor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corpor-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ibus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726746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2400" i="1" dirty="0" err="1"/>
                        <a:t>Ak</a:t>
                      </a:r>
                      <a:r>
                        <a:rPr lang="cs-CZ" sz="24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B050"/>
                          </a:solidFill>
                        </a:rPr>
                        <a:t>corpus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corpor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807523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2400" i="1" dirty="0"/>
                        <a:t>Vok.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B050"/>
                          </a:solidFill>
                        </a:rPr>
                        <a:t>corpus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corpor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349580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2400" i="1" dirty="0" err="1"/>
                        <a:t>Abl</a:t>
                      </a:r>
                      <a:r>
                        <a:rPr lang="cs-CZ" sz="24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corpor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corpor-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ibus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923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88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5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E56322FC-4D7D-4C70-A11A-8A1F3B8C26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" b="1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329041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D1C8EE-1E3D-49AD-B172-2DEEA4BFF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1789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Další vzory 3. deklinace - přehled</a:t>
            </a:r>
          </a:p>
        </p:txBody>
      </p:sp>
      <p:graphicFrame>
        <p:nvGraphicFramePr>
          <p:cNvPr id="5" name="Tabulka 6">
            <a:extLst>
              <a:ext uri="{FF2B5EF4-FFF2-40B4-BE49-F238E27FC236}">
                <a16:creationId xmlns:a16="http://schemas.microsoft.com/office/drawing/2014/main" id="{3F6DAA4D-4D26-4EC0-9C00-5EA625DFE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32002"/>
              </p:ext>
            </p:extLst>
          </p:nvPr>
        </p:nvGraphicFramePr>
        <p:xfrm>
          <a:off x="632148" y="1660848"/>
          <a:ext cx="10927703" cy="418802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33610">
                  <a:extLst>
                    <a:ext uri="{9D8B030D-6E8A-4147-A177-3AD203B41FA5}">
                      <a16:colId xmlns:a16="http://schemas.microsoft.com/office/drawing/2014/main" val="2787012447"/>
                    </a:ext>
                  </a:extLst>
                </a:gridCol>
                <a:gridCol w="1158781">
                  <a:extLst>
                    <a:ext uri="{9D8B030D-6E8A-4147-A177-3AD203B41FA5}">
                      <a16:colId xmlns:a16="http://schemas.microsoft.com/office/drawing/2014/main" val="3345913072"/>
                    </a:ext>
                  </a:extLst>
                </a:gridCol>
                <a:gridCol w="1558212">
                  <a:extLst>
                    <a:ext uri="{9D8B030D-6E8A-4147-A177-3AD203B41FA5}">
                      <a16:colId xmlns:a16="http://schemas.microsoft.com/office/drawing/2014/main" val="1070881488"/>
                    </a:ext>
                  </a:extLst>
                </a:gridCol>
                <a:gridCol w="1203649">
                  <a:extLst>
                    <a:ext uri="{9D8B030D-6E8A-4147-A177-3AD203B41FA5}">
                      <a16:colId xmlns:a16="http://schemas.microsoft.com/office/drawing/2014/main" val="619735060"/>
                    </a:ext>
                  </a:extLst>
                </a:gridCol>
                <a:gridCol w="1250302">
                  <a:extLst>
                    <a:ext uri="{9D8B030D-6E8A-4147-A177-3AD203B41FA5}">
                      <a16:colId xmlns:a16="http://schemas.microsoft.com/office/drawing/2014/main" val="138233760"/>
                    </a:ext>
                  </a:extLst>
                </a:gridCol>
                <a:gridCol w="1203649">
                  <a:extLst>
                    <a:ext uri="{9D8B030D-6E8A-4147-A177-3AD203B41FA5}">
                      <a16:colId xmlns:a16="http://schemas.microsoft.com/office/drawing/2014/main" val="311678534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299569374"/>
                    </a:ext>
                  </a:extLst>
                </a:gridCol>
                <a:gridCol w="1099533">
                  <a:extLst>
                    <a:ext uri="{9D8B030D-6E8A-4147-A177-3AD203B41FA5}">
                      <a16:colId xmlns:a16="http://schemas.microsoft.com/office/drawing/2014/main" val="530804207"/>
                    </a:ext>
                  </a:extLst>
                </a:gridCol>
                <a:gridCol w="1148367">
                  <a:extLst>
                    <a:ext uri="{9D8B030D-6E8A-4147-A177-3AD203B41FA5}">
                      <a16:colId xmlns:a16="http://schemas.microsoft.com/office/drawing/2014/main" val="1816081032"/>
                    </a:ext>
                  </a:extLst>
                </a:gridCol>
              </a:tblGrid>
              <a:tr h="545604"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Mīles</a:t>
                      </a:r>
                      <a:r>
                        <a:rPr lang="cs-CZ" sz="1800" dirty="0"/>
                        <a:t>, </a:t>
                      </a:r>
                      <a:r>
                        <a:rPr lang="cs-CZ" sz="1800" dirty="0" err="1"/>
                        <a:t>mīlitis</a:t>
                      </a:r>
                      <a:r>
                        <a:rPr lang="cs-CZ" sz="1800" dirty="0"/>
                        <a:t>, m.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Cīvis</a:t>
                      </a:r>
                      <a:r>
                        <a:rPr lang="cs-CZ" sz="1800" dirty="0"/>
                        <a:t>, </a:t>
                      </a:r>
                      <a:r>
                        <a:rPr lang="cs-CZ" sz="1800" dirty="0" err="1"/>
                        <a:t>cīvis</a:t>
                      </a:r>
                      <a:r>
                        <a:rPr lang="cs-CZ" sz="1800" dirty="0"/>
                        <a:t>, m.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Corpus, </a:t>
                      </a:r>
                      <a:r>
                        <a:rPr lang="cs-CZ" sz="1800" dirty="0" err="1"/>
                        <a:t>corporis</a:t>
                      </a:r>
                      <a:r>
                        <a:rPr lang="cs-CZ" sz="1800" dirty="0"/>
                        <a:t>, n.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Mare, </a:t>
                      </a:r>
                      <a:r>
                        <a:rPr lang="cs-CZ" sz="1800" dirty="0" err="1"/>
                        <a:t>maris</a:t>
                      </a:r>
                      <a:r>
                        <a:rPr lang="cs-CZ" sz="1800" dirty="0"/>
                        <a:t>, n.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468089"/>
                  </a:ext>
                </a:extLst>
              </a:tr>
              <a:tr h="368796">
                <a:tc>
                  <a:txBody>
                    <a:bodyPr/>
                    <a:lstStyle/>
                    <a:p>
                      <a:endParaRPr lang="cs-CZ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i="1" dirty="0" err="1"/>
                        <a:t>Sg</a:t>
                      </a:r>
                      <a:r>
                        <a:rPr lang="cs-CZ" sz="18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i="1" dirty="0" err="1"/>
                        <a:t>Pl</a:t>
                      </a:r>
                      <a:r>
                        <a:rPr lang="cs-CZ" sz="18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 err="1"/>
                        <a:t>Sg</a:t>
                      </a:r>
                      <a:r>
                        <a:rPr lang="cs-CZ" sz="18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i="1" dirty="0" err="1"/>
                        <a:t>Pl</a:t>
                      </a:r>
                      <a:r>
                        <a:rPr lang="cs-CZ" sz="18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 err="1"/>
                        <a:t>Sg</a:t>
                      </a:r>
                      <a:r>
                        <a:rPr lang="cs-CZ" sz="18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 err="1"/>
                        <a:t>Pl</a:t>
                      </a:r>
                      <a:r>
                        <a:rPr lang="cs-CZ" sz="18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 err="1"/>
                        <a:t>Sg</a:t>
                      </a:r>
                      <a:r>
                        <a:rPr lang="cs-CZ" sz="18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 err="1"/>
                        <a:t>Pl</a:t>
                      </a:r>
                      <a:r>
                        <a:rPr lang="cs-CZ" sz="1800" i="1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010842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1800" i="1" dirty="0" err="1"/>
                        <a:t>Nom</a:t>
                      </a:r>
                      <a:r>
                        <a:rPr lang="cs-CZ" sz="18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les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lit-</a:t>
                      </a:r>
                      <a:r>
                        <a:rPr lang="cs-CZ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ēs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cīv</a:t>
                      </a:r>
                      <a:r>
                        <a:rPr lang="cs-CZ" sz="1800" b="0" dirty="0" err="1">
                          <a:solidFill>
                            <a:schemeClr val="tx1"/>
                          </a:solidFill>
                        </a:rPr>
                        <a:t>is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cīv-</a:t>
                      </a:r>
                      <a:r>
                        <a:rPr lang="cs-CZ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ēs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corpus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err="1">
                          <a:solidFill>
                            <a:schemeClr val="tx1"/>
                          </a:solidFill>
                        </a:rPr>
                        <a:t>corpor</a:t>
                      </a:r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mare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mar-</a:t>
                      </a:r>
                      <a:r>
                        <a:rPr lang="cs-CZ" sz="1800" b="1" dirty="0" err="1">
                          <a:solidFill>
                            <a:srgbClr val="FF0000"/>
                          </a:solidFill>
                        </a:rPr>
                        <a:t>ia</a:t>
                      </a:r>
                      <a:endParaRPr lang="cs-CZ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64693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1800" i="1" dirty="0"/>
                        <a:t>Gen.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lit-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</a:rPr>
                        <a:t>is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lit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cīv-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</a:rPr>
                        <a:t>is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cīv-</a:t>
                      </a:r>
                      <a:r>
                        <a:rPr lang="cs-CZ" sz="1800" b="1" dirty="0" err="1">
                          <a:solidFill>
                            <a:srgbClr val="FF0000"/>
                          </a:solidFill>
                        </a:rPr>
                        <a:t>ium</a:t>
                      </a:r>
                      <a:endParaRPr lang="cs-CZ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corpor-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</a:rPr>
                        <a:t>is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corpor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err="1">
                          <a:solidFill>
                            <a:schemeClr val="tx1"/>
                          </a:solidFill>
                        </a:rPr>
                        <a:t>mar-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</a:rPr>
                        <a:t>is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err="1">
                          <a:solidFill>
                            <a:schemeClr val="tx1"/>
                          </a:solidFill>
                        </a:rPr>
                        <a:t>mar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1800" b="1" dirty="0" err="1">
                          <a:solidFill>
                            <a:srgbClr val="FF0000"/>
                          </a:solidFill>
                        </a:rPr>
                        <a:t>ium</a:t>
                      </a:r>
                      <a:endParaRPr lang="cs-CZ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807765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1800" i="1" dirty="0"/>
                        <a:t>Dat.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lit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lit-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</a:rPr>
                        <a:t>ibus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cīv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cīv-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</a:rPr>
                        <a:t>ibus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corpor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corpor-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</a:rPr>
                        <a:t>ibus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mar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mar-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</a:rPr>
                        <a:t>ibus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726746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1800" i="1" dirty="0" err="1"/>
                        <a:t>Ak</a:t>
                      </a:r>
                      <a:r>
                        <a:rPr lang="cs-CZ" sz="18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lit-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</a:rPr>
                        <a:t>em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lit-</a:t>
                      </a:r>
                      <a:r>
                        <a:rPr lang="cs-CZ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ēs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cīv-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</a:rPr>
                        <a:t>em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cīv-</a:t>
                      </a:r>
                      <a:r>
                        <a:rPr lang="cs-CZ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ēs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corpus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corpor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mare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mar-</a:t>
                      </a:r>
                      <a:r>
                        <a:rPr lang="cs-CZ" sz="1800" b="1" dirty="0" err="1">
                          <a:solidFill>
                            <a:srgbClr val="FF0000"/>
                          </a:solidFill>
                        </a:rPr>
                        <a:t>ia</a:t>
                      </a:r>
                      <a:endParaRPr lang="cs-CZ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807523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1800" i="1" dirty="0"/>
                        <a:t>Vok.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les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lit-</a:t>
                      </a:r>
                      <a:r>
                        <a:rPr lang="cs-CZ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ēs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 err="1">
                          <a:solidFill>
                            <a:schemeClr val="tx1"/>
                          </a:solidFill>
                        </a:rPr>
                        <a:t>cīvis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cīv-</a:t>
                      </a:r>
                      <a:r>
                        <a:rPr lang="cs-CZ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ēs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corpus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corpor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mare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mar-</a:t>
                      </a:r>
                      <a:r>
                        <a:rPr lang="cs-CZ" sz="1800" b="1" dirty="0" err="1">
                          <a:solidFill>
                            <a:srgbClr val="FF0000"/>
                          </a:solidFill>
                        </a:rPr>
                        <a:t>ia</a:t>
                      </a:r>
                      <a:endParaRPr lang="cs-CZ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349580"/>
                  </a:ext>
                </a:extLst>
              </a:tr>
              <a:tr h="545604">
                <a:tc>
                  <a:txBody>
                    <a:bodyPr/>
                    <a:lstStyle/>
                    <a:p>
                      <a:r>
                        <a:rPr lang="cs-CZ" sz="1800" i="1" dirty="0" err="1"/>
                        <a:t>Abl</a:t>
                      </a:r>
                      <a:r>
                        <a:rPr lang="cs-CZ" sz="1800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lit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lit-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</a:rPr>
                        <a:t>ibus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cīv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cīv-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</a:rPr>
                        <a:t>ibus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corpor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corpor-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</a:rPr>
                        <a:t>ibus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mar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endParaRPr lang="cs-CZ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</a:rPr>
                        <a:t>mar-</a:t>
                      </a:r>
                      <a:r>
                        <a:rPr lang="cs-CZ" sz="1800" b="1" dirty="0" err="1">
                          <a:solidFill>
                            <a:schemeClr val="tx1"/>
                          </a:solidFill>
                        </a:rPr>
                        <a:t>ibus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923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342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3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97259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B68D36-71FB-455C-8EDB-BDDB5B7BA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663" y="694082"/>
            <a:ext cx="4146213" cy="761494"/>
          </a:xfrm>
          <a:noFill/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Přiřazení substantiv ke vzoru</a:t>
            </a:r>
            <a:br>
              <a:rPr lang="en-US" sz="1800" dirty="0">
                <a:solidFill>
                  <a:schemeClr val="bg1"/>
                </a:solidFill>
              </a:rPr>
            </a:br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9" name="Zástupný obsah 8" descr="Obsah obrázku silueta, fotka&#10;&#10;Popis byl vytvořen automaticky">
            <a:extLst>
              <a:ext uri="{FF2B5EF4-FFF2-40B4-BE49-F238E27FC236}">
                <a16:creationId xmlns:a16="http://schemas.microsoft.com/office/drawing/2014/main" id="{F7EA5E4D-78A4-4231-943A-0EB7BA8B03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18" r="-1" b="-1"/>
          <a:stretch/>
        </p:blipFill>
        <p:spPr>
          <a:xfrm>
            <a:off x="4971538" y="18672"/>
            <a:ext cx="7537704" cy="685799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E5D6BA19-4EF0-49C8-932E-3280BAD9E38C}"/>
              </a:ext>
            </a:extLst>
          </p:cNvPr>
          <p:cNvSpPr txBox="1"/>
          <p:nvPr/>
        </p:nvSpPr>
        <p:spPr>
          <a:xfrm>
            <a:off x="412663" y="1462508"/>
            <a:ext cx="414621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MASKULINA a FEMININA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podle </a:t>
            </a:r>
            <a:r>
              <a:rPr lang="cs-CZ" b="1" dirty="0" err="1">
                <a:solidFill>
                  <a:schemeClr val="bg1"/>
                </a:solidFill>
              </a:rPr>
              <a:t>civis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skloňujeme tzv. </a:t>
            </a:r>
            <a:r>
              <a:rPr lang="cs-CZ" i="1" dirty="0">
                <a:solidFill>
                  <a:schemeClr val="bg1"/>
                </a:solidFill>
              </a:rPr>
              <a:t>stejnoslabičná</a:t>
            </a:r>
            <a:r>
              <a:rPr lang="cs-CZ" dirty="0">
                <a:solidFill>
                  <a:schemeClr val="bg1"/>
                </a:solidFill>
              </a:rPr>
              <a:t> - stejný počet slabik v nominativu a genitivu - př. </a:t>
            </a:r>
            <a:r>
              <a:rPr lang="cs-CZ" dirty="0" err="1">
                <a:solidFill>
                  <a:schemeClr val="bg1"/>
                </a:solidFill>
              </a:rPr>
              <a:t>clades</a:t>
            </a:r>
            <a:r>
              <a:rPr lang="cs-CZ" dirty="0">
                <a:solidFill>
                  <a:schemeClr val="bg1"/>
                </a:solidFill>
              </a:rPr>
              <a:t>, </a:t>
            </a:r>
            <a:r>
              <a:rPr lang="cs-CZ" dirty="0" err="1">
                <a:solidFill>
                  <a:schemeClr val="bg1"/>
                </a:solidFill>
              </a:rPr>
              <a:t>cladis</a:t>
            </a:r>
            <a:r>
              <a:rPr lang="cs-CZ" dirty="0">
                <a:solidFill>
                  <a:schemeClr val="bg1"/>
                </a:solidFill>
              </a:rPr>
              <a:t>, f.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před koncovkou genitivu je </a:t>
            </a:r>
            <a:r>
              <a:rPr lang="cs-CZ" i="1" dirty="0">
                <a:solidFill>
                  <a:schemeClr val="bg1"/>
                </a:solidFill>
              </a:rPr>
              <a:t>více konsonantů </a:t>
            </a:r>
            <a:r>
              <a:rPr lang="cs-CZ" dirty="0">
                <a:solidFill>
                  <a:schemeClr val="bg1"/>
                </a:solidFill>
              </a:rPr>
              <a:t>(souhlásek) - př. </a:t>
            </a:r>
            <a:r>
              <a:rPr lang="cs-CZ" dirty="0" err="1">
                <a:solidFill>
                  <a:schemeClr val="bg1"/>
                </a:solidFill>
              </a:rPr>
              <a:t>mons</a:t>
            </a:r>
            <a:r>
              <a:rPr lang="cs-CZ" dirty="0">
                <a:solidFill>
                  <a:schemeClr val="bg1"/>
                </a:solidFill>
              </a:rPr>
              <a:t>, </a:t>
            </a:r>
            <a:r>
              <a:rPr lang="cs-CZ" dirty="0" err="1">
                <a:solidFill>
                  <a:schemeClr val="bg1"/>
                </a:solidFill>
              </a:rPr>
              <a:t>montis</a:t>
            </a:r>
            <a:r>
              <a:rPr lang="cs-CZ" dirty="0">
                <a:solidFill>
                  <a:schemeClr val="bg1"/>
                </a:solidFill>
              </a:rPr>
              <a:t>; </a:t>
            </a:r>
            <a:r>
              <a:rPr lang="cs-CZ" dirty="0" err="1">
                <a:solidFill>
                  <a:schemeClr val="bg1"/>
                </a:solidFill>
              </a:rPr>
              <a:t>urbs</a:t>
            </a:r>
            <a:r>
              <a:rPr lang="cs-CZ" dirty="0">
                <a:solidFill>
                  <a:schemeClr val="bg1"/>
                </a:solidFill>
              </a:rPr>
              <a:t>, </a:t>
            </a:r>
            <a:r>
              <a:rPr lang="cs-CZ" dirty="0" err="1">
                <a:solidFill>
                  <a:schemeClr val="bg1"/>
                </a:solidFill>
              </a:rPr>
              <a:t>urbis</a:t>
            </a:r>
            <a:r>
              <a:rPr lang="cs-CZ" dirty="0">
                <a:solidFill>
                  <a:schemeClr val="bg1"/>
                </a:solidFill>
              </a:rPr>
              <a:t>…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vše ostatní podle vzoru </a:t>
            </a:r>
            <a:r>
              <a:rPr lang="cs-CZ" dirty="0" err="1">
                <a:solidFill>
                  <a:schemeClr val="bg1"/>
                </a:solidFill>
              </a:rPr>
              <a:t>miles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D19153D-5DD6-42D2-BF5C-FFEA2133C698}"/>
              </a:ext>
            </a:extLst>
          </p:cNvPr>
          <p:cNvSpPr txBox="1"/>
          <p:nvPr/>
        </p:nvSpPr>
        <p:spPr>
          <a:xfrm>
            <a:off x="412662" y="4973502"/>
            <a:ext cx="41462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NEUTRA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1"/>
                </a:solidFill>
              </a:rPr>
              <a:t>podle mare se skloňují substantiva na e, al, ar</a:t>
            </a:r>
            <a:r>
              <a:rPr lang="cs-CZ" dirty="0">
                <a:solidFill>
                  <a:schemeClr val="bg1"/>
                </a:solidFill>
              </a:rPr>
              <a:t> – př. </a:t>
            </a:r>
            <a:r>
              <a:rPr lang="cs-CZ" dirty="0" err="1">
                <a:solidFill>
                  <a:schemeClr val="bg1"/>
                </a:solidFill>
              </a:rPr>
              <a:t>altare</a:t>
            </a:r>
            <a:r>
              <a:rPr lang="cs-CZ" dirty="0">
                <a:solidFill>
                  <a:schemeClr val="bg1"/>
                </a:solidFill>
              </a:rPr>
              <a:t>, animal, </a:t>
            </a:r>
            <a:r>
              <a:rPr lang="cs-CZ" dirty="0" err="1">
                <a:solidFill>
                  <a:schemeClr val="bg1"/>
                </a:solidFill>
              </a:rPr>
              <a:t>exemplar</a:t>
            </a:r>
            <a:endParaRPr lang="cs-CZ" dirty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1"/>
                </a:solidFill>
              </a:rPr>
              <a:t>vše ostatní podle corpus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434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8153EC8-8E01-4D70-B575-24ABD35A1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638812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E31E83-DC33-486D-B8C9-FC477D169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750" y="657499"/>
            <a:ext cx="4806184" cy="1057002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b="1" dirty="0">
                <a:solidFill>
                  <a:schemeClr val="bg1"/>
                </a:solidFill>
              </a:rPr>
              <a:t>Důležité výjimky</a:t>
            </a: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5" name="Zástupný obsah 4" descr="Obsah obrázku osoba, muž, interiér, stůl&#10;&#10;Popis byl vytvořen automaticky">
            <a:extLst>
              <a:ext uri="{FF2B5EF4-FFF2-40B4-BE49-F238E27FC236}">
                <a16:creationId xmlns:a16="http://schemas.microsoft.com/office/drawing/2014/main" id="{EC33C339-5D00-47E5-9C8E-68CB80EDA0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5" r="8173" b="-1"/>
          <a:stretch/>
        </p:blipFill>
        <p:spPr>
          <a:xfrm>
            <a:off x="6095999" y="10"/>
            <a:ext cx="6105655" cy="685799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1AACD71-B1E6-4879-89DF-BFA3012AA665}"/>
              </a:ext>
            </a:extLst>
          </p:cNvPr>
          <p:cNvSpPr txBox="1"/>
          <p:nvPr/>
        </p:nvSpPr>
        <p:spPr>
          <a:xfrm>
            <a:off x="652750" y="2500585"/>
            <a:ext cx="489730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Zakončení v genitivu plurálu na –</a:t>
            </a:r>
            <a:r>
              <a:rPr lang="cs-CZ" sz="2800" i="1" dirty="0">
                <a:solidFill>
                  <a:schemeClr val="bg1"/>
                </a:solidFill>
              </a:rPr>
              <a:t>um</a:t>
            </a:r>
            <a:r>
              <a:rPr lang="cs-CZ" sz="2800" dirty="0">
                <a:solidFill>
                  <a:schemeClr val="bg1"/>
                </a:solidFill>
              </a:rPr>
              <a:t> místo očekávaného –</a:t>
            </a:r>
            <a:r>
              <a:rPr lang="cs-CZ" sz="2800" i="1" dirty="0" err="1">
                <a:solidFill>
                  <a:schemeClr val="bg1"/>
                </a:solidFill>
              </a:rPr>
              <a:t>ium</a:t>
            </a:r>
            <a:r>
              <a:rPr lang="cs-CZ" sz="2800" dirty="0">
                <a:solidFill>
                  <a:schemeClr val="bg1"/>
                </a:solidFill>
              </a:rPr>
              <a:t>: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bg1"/>
                </a:solidFill>
              </a:rPr>
              <a:t>Pater, </a:t>
            </a:r>
            <a:r>
              <a:rPr lang="cs-CZ" b="1" dirty="0" err="1">
                <a:solidFill>
                  <a:schemeClr val="bg1"/>
                </a:solidFill>
              </a:rPr>
              <a:t>patris</a:t>
            </a:r>
            <a:r>
              <a:rPr lang="cs-CZ" b="1" dirty="0">
                <a:solidFill>
                  <a:schemeClr val="bg1"/>
                </a:solidFill>
              </a:rPr>
              <a:t>, m. </a:t>
            </a:r>
            <a:r>
              <a:rPr lang="cs-CZ" dirty="0">
                <a:solidFill>
                  <a:schemeClr val="bg1"/>
                </a:solidFill>
              </a:rPr>
              <a:t>– gen. </a:t>
            </a:r>
            <a:r>
              <a:rPr lang="cs-CZ" dirty="0" err="1">
                <a:solidFill>
                  <a:schemeClr val="bg1"/>
                </a:solidFill>
              </a:rPr>
              <a:t>pl</a:t>
            </a:r>
            <a:r>
              <a:rPr lang="cs-CZ" dirty="0">
                <a:solidFill>
                  <a:schemeClr val="bg1"/>
                </a:solidFill>
              </a:rPr>
              <a:t>. </a:t>
            </a:r>
            <a:r>
              <a:rPr lang="cs-CZ" dirty="0" err="1">
                <a:solidFill>
                  <a:schemeClr val="bg1"/>
                </a:solidFill>
              </a:rPr>
              <a:t>patr</a:t>
            </a:r>
            <a:r>
              <a:rPr lang="cs-CZ" b="1" dirty="0" err="1">
                <a:solidFill>
                  <a:schemeClr val="bg1"/>
                </a:solidFill>
              </a:rPr>
              <a:t>um</a:t>
            </a:r>
            <a:endParaRPr lang="cs-CZ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bg1"/>
                </a:solidFill>
              </a:rPr>
              <a:t>Mater, </a:t>
            </a:r>
            <a:r>
              <a:rPr lang="cs-CZ" b="1" dirty="0" err="1">
                <a:solidFill>
                  <a:schemeClr val="bg1"/>
                </a:solidFill>
              </a:rPr>
              <a:t>matris</a:t>
            </a:r>
            <a:r>
              <a:rPr lang="cs-CZ" b="1" dirty="0">
                <a:solidFill>
                  <a:schemeClr val="bg1"/>
                </a:solidFill>
              </a:rPr>
              <a:t>, f. </a:t>
            </a:r>
            <a:r>
              <a:rPr lang="cs-CZ" dirty="0">
                <a:solidFill>
                  <a:schemeClr val="bg1"/>
                </a:solidFill>
              </a:rPr>
              <a:t>– gen. </a:t>
            </a:r>
            <a:r>
              <a:rPr lang="cs-CZ" dirty="0" err="1">
                <a:solidFill>
                  <a:schemeClr val="bg1"/>
                </a:solidFill>
              </a:rPr>
              <a:t>pl</a:t>
            </a:r>
            <a:r>
              <a:rPr lang="cs-CZ" dirty="0">
                <a:solidFill>
                  <a:schemeClr val="bg1"/>
                </a:solidFill>
              </a:rPr>
              <a:t>. </a:t>
            </a:r>
            <a:r>
              <a:rPr lang="cs-CZ" dirty="0" err="1">
                <a:solidFill>
                  <a:schemeClr val="bg1"/>
                </a:solidFill>
              </a:rPr>
              <a:t>matr</a:t>
            </a:r>
            <a:r>
              <a:rPr lang="cs-CZ" b="1" dirty="0" err="1">
                <a:solidFill>
                  <a:schemeClr val="bg1"/>
                </a:solidFill>
              </a:rPr>
              <a:t>um</a:t>
            </a:r>
            <a:endParaRPr lang="cs-CZ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chemeClr val="bg1"/>
                </a:solidFill>
              </a:rPr>
              <a:t>Frater</a:t>
            </a:r>
            <a:r>
              <a:rPr lang="cs-CZ" b="1" dirty="0">
                <a:solidFill>
                  <a:schemeClr val="bg1"/>
                </a:solidFill>
              </a:rPr>
              <a:t>, </a:t>
            </a:r>
            <a:r>
              <a:rPr lang="cs-CZ" b="1" dirty="0" err="1">
                <a:solidFill>
                  <a:schemeClr val="bg1"/>
                </a:solidFill>
              </a:rPr>
              <a:t>fratris</a:t>
            </a:r>
            <a:r>
              <a:rPr lang="cs-CZ" b="1" dirty="0">
                <a:solidFill>
                  <a:schemeClr val="bg1"/>
                </a:solidFill>
              </a:rPr>
              <a:t>, m. </a:t>
            </a:r>
            <a:r>
              <a:rPr lang="cs-CZ" dirty="0">
                <a:solidFill>
                  <a:schemeClr val="bg1"/>
                </a:solidFill>
              </a:rPr>
              <a:t>– gen. </a:t>
            </a:r>
            <a:r>
              <a:rPr lang="cs-CZ" dirty="0" err="1">
                <a:solidFill>
                  <a:schemeClr val="bg1"/>
                </a:solidFill>
              </a:rPr>
              <a:t>pl</a:t>
            </a:r>
            <a:r>
              <a:rPr lang="cs-CZ" dirty="0">
                <a:solidFill>
                  <a:schemeClr val="bg1"/>
                </a:solidFill>
              </a:rPr>
              <a:t>. </a:t>
            </a:r>
            <a:r>
              <a:rPr lang="cs-CZ" dirty="0" err="1">
                <a:solidFill>
                  <a:schemeClr val="bg1"/>
                </a:solidFill>
              </a:rPr>
              <a:t>fratr</a:t>
            </a:r>
            <a:r>
              <a:rPr lang="cs-CZ" b="1" dirty="0" err="1">
                <a:solidFill>
                  <a:schemeClr val="bg1"/>
                </a:solidFill>
              </a:rPr>
              <a:t>um</a:t>
            </a:r>
            <a:r>
              <a:rPr lang="cs-CZ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1379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osoba, vsedě, malé, dítě&#10;&#10;Popis byl vytvořen automaticky">
            <a:extLst>
              <a:ext uri="{FF2B5EF4-FFF2-40B4-BE49-F238E27FC236}">
                <a16:creationId xmlns:a16="http://schemas.microsoft.com/office/drawing/2014/main" id="{ECEC2F43-E9C7-492F-825A-958F97C4A1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8697">
            <a:off x="1797550" y="630482"/>
            <a:ext cx="8428479" cy="5597037"/>
          </a:xfrm>
          <a:scene3d>
            <a:camera prst="orthographicFront"/>
            <a:lightRig rig="threePt" dir="t"/>
          </a:scene3d>
          <a:sp3d contourW="146050" prstMaterial="matte">
            <a:contourClr>
              <a:schemeClr val="bg1"/>
            </a:contourClr>
          </a:sp3d>
        </p:spPr>
      </p:pic>
    </p:spTree>
    <p:extLst>
      <p:ext uri="{BB962C8B-B14F-4D97-AF65-F5344CB8AC3E}">
        <p14:creationId xmlns:p14="http://schemas.microsoft.com/office/powerpoint/2010/main" val="42870433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350</Words>
  <Application>Microsoft Office PowerPoint</Application>
  <PresentationFormat>Širokoúhlá obrazovka</PresentationFormat>
  <Paragraphs>140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6. LEKCE</vt:lpstr>
      <vt:lpstr>Vzor 3. deklinace</vt:lpstr>
      <vt:lpstr>Prezentace aplikace PowerPoint</vt:lpstr>
      <vt:lpstr>Prezentace aplikace PowerPoint</vt:lpstr>
      <vt:lpstr>Prezentace aplikace PowerPoint</vt:lpstr>
      <vt:lpstr>Další vzory 3. deklinace - přehled</vt:lpstr>
      <vt:lpstr>Přiřazení substantiv ke vzoru </vt:lpstr>
      <vt:lpstr> Důležité výjimky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LEKCE</dc:title>
  <dc:creator>Zuzana Lukšová</dc:creator>
  <cp:lastModifiedBy>Zuzana Lukšová</cp:lastModifiedBy>
  <cp:revision>2</cp:revision>
  <dcterms:created xsi:type="dcterms:W3CDTF">2020-11-15T19:29:06Z</dcterms:created>
  <dcterms:modified xsi:type="dcterms:W3CDTF">2020-11-15T19:39:32Z</dcterms:modified>
</cp:coreProperties>
</file>