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0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69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02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65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87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63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71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12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7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9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2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64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3B878-17E4-4C32-895C-A01D280C0E1D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1E139-19B7-4503-A0F8-11B94D42E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3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andschriftencensus.de/" TargetMode="External"/><Relationship Id="rId3" Type="http://schemas.openxmlformats.org/officeDocument/2006/relationships/hyperlink" Target="https://www.mua.cas.cz/cs/oddeleni-pro-soupis-a-studium-rukopisu" TargetMode="External"/><Relationship Id="rId7" Type="http://schemas.openxmlformats.org/officeDocument/2006/relationships/hyperlink" Target="https://tritius.mua.cas.cz/" TargetMode="External"/><Relationship Id="rId2" Type="http://schemas.openxmlformats.org/officeDocument/2006/relationships/hyperlink" Target="https://www.palaeographia.org/cipl/cipl.ht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fragmentarium.ms/" TargetMode="External"/><Relationship Id="rId5" Type="http://schemas.openxmlformats.org/officeDocument/2006/relationships/hyperlink" Target="https://www.handschriftencensus.de/forschungsliteratur/kataloge" TargetMode="External"/><Relationship Id="rId4" Type="http://schemas.openxmlformats.org/officeDocument/2006/relationships/hyperlink" Target="https://www.palaeographia.org/cipl/cmd.htm" TargetMode="External"/><Relationship Id="rId9" Type="http://schemas.openxmlformats.org/officeDocument/2006/relationships/hyperlink" Target="https://www.manuscriptsonline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d17.de/" TargetMode="External"/><Relationship Id="rId3" Type="http://schemas.openxmlformats.org/officeDocument/2006/relationships/hyperlink" Target="https://www.gesamtkatalogderwiegendrucke.de/" TargetMode="External"/><Relationship Id="rId7" Type="http://schemas.openxmlformats.org/officeDocument/2006/relationships/hyperlink" Target="http://www.vd16.de/" TargetMode="External"/><Relationship Id="rId2" Type="http://schemas.openxmlformats.org/officeDocument/2006/relationships/hyperlink" Target="https://data.cerl.org/istc/_search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knihoveda.cz/" TargetMode="External"/><Relationship Id="rId5" Type="http://schemas.openxmlformats.org/officeDocument/2006/relationships/hyperlink" Target="https://aleph.nkp.cz/F/" TargetMode="External"/><Relationship Id="rId10" Type="http://schemas.openxmlformats.org/officeDocument/2006/relationships/hyperlink" Target="https://bp16.bnf.fr/" TargetMode="External"/><Relationship Id="rId4" Type="http://schemas.openxmlformats.org/officeDocument/2006/relationships/hyperlink" Target="https://www.ustc.ac.uk/" TargetMode="External"/><Relationship Id="rId9" Type="http://schemas.openxmlformats.org/officeDocument/2006/relationships/hyperlink" Target="http://www.vd18.d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vk.bibliothek.kit.edu/" TargetMode="External"/><Relationship Id="rId2" Type="http://schemas.openxmlformats.org/officeDocument/2006/relationships/hyperlink" Target="https://fabian.sub.uni-goettingen.de/fabian?Hom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hledat v rukopisy a staré tisky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1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ukopisy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Koordinace soupisových prací</a:t>
            </a:r>
          </a:p>
          <a:p>
            <a:r>
              <a:rPr lang="cs-CZ" dirty="0" smtClean="0"/>
              <a:t>mezinárodní úroveň: </a:t>
            </a:r>
            <a:r>
              <a:rPr lang="fr-FR" b="1" dirty="0" smtClean="0"/>
              <a:t>Comité international</a:t>
            </a:r>
            <a:r>
              <a:rPr lang="cs-CZ" b="1" dirty="0" smtClean="0"/>
              <a:t> </a:t>
            </a:r>
            <a:r>
              <a:rPr lang="fr-FR" b="1" dirty="0" smtClean="0"/>
              <a:t>de paléographie latine</a:t>
            </a:r>
            <a:r>
              <a:rPr lang="cs-CZ" b="1" dirty="0"/>
              <a:t> </a:t>
            </a:r>
            <a:r>
              <a:rPr lang="cs-CZ" dirty="0" smtClean="0">
                <a:hlinkClick r:id="rId2"/>
              </a:rPr>
              <a:t>https://www.palaeographia.org/cipl/cipl.htm</a:t>
            </a:r>
            <a:endParaRPr lang="cs-CZ" dirty="0" smtClean="0"/>
          </a:p>
          <a:p>
            <a:r>
              <a:rPr lang="cs-CZ" dirty="0" smtClean="0"/>
              <a:t>národní úroveň </a:t>
            </a:r>
            <a:r>
              <a:rPr lang="cs-CZ" b="1" dirty="0" smtClean="0"/>
              <a:t>Oddělení pro soupis a studium rukopisů MÚ AV ČR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https://www.mua.cas.cz/cs/oddeleni-pro-soupis-a-studium-rukopisu</a:t>
            </a:r>
            <a:r>
              <a:rPr lang="cs-CZ" dirty="0" smtClean="0"/>
              <a:t> (Pravidla pro soupis rukopisů, Studie o rukopisech)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Soupisové práce</a:t>
            </a:r>
          </a:p>
          <a:p>
            <a:pPr marL="228600" lvl="1">
              <a:spcBef>
                <a:spcPts val="1000"/>
              </a:spcBef>
            </a:pPr>
            <a:r>
              <a:rPr lang="cs-CZ" dirty="0" smtClean="0"/>
              <a:t>Datované rukopisy: </a:t>
            </a:r>
            <a:r>
              <a:rPr lang="cs-CZ" dirty="0" smtClean="0">
                <a:hlinkClick r:id="rId4"/>
              </a:rPr>
              <a:t>https://www.palaeographia.org/cipl/cmd.htm</a:t>
            </a:r>
            <a:endParaRPr lang="cs-CZ" dirty="0" smtClean="0"/>
          </a:p>
          <a:p>
            <a:r>
              <a:rPr lang="cs-CZ" dirty="0" smtClean="0"/>
              <a:t>Fondové soupisy: </a:t>
            </a:r>
            <a:r>
              <a:rPr lang="cs-CZ" dirty="0" smtClean="0">
                <a:hlinkClick r:id="rId5"/>
              </a:rPr>
              <a:t>https://www.handschriftencensus.de/forschungsliteratur/kataloge</a:t>
            </a:r>
            <a:endParaRPr lang="cs-CZ" dirty="0" smtClean="0"/>
          </a:p>
          <a:p>
            <a:r>
              <a:rPr lang="cs-CZ" dirty="0" smtClean="0"/>
              <a:t>Soupisy fragmentů </a:t>
            </a:r>
          </a:p>
          <a:p>
            <a:pPr lvl="1"/>
            <a:r>
              <a:rPr lang="cs-CZ" dirty="0" smtClean="0"/>
              <a:t>Tištěné</a:t>
            </a:r>
          </a:p>
          <a:p>
            <a:pPr lvl="1"/>
            <a:r>
              <a:rPr lang="cs-CZ" dirty="0" smtClean="0"/>
              <a:t>Elektronické </a:t>
            </a:r>
            <a:r>
              <a:rPr lang="cs-CZ" dirty="0" smtClean="0">
                <a:hlinkClick r:id="rId6"/>
              </a:rPr>
              <a:t>https://fragmentarium.ms/</a:t>
            </a:r>
            <a:endParaRPr lang="cs-CZ" dirty="0" smtClean="0"/>
          </a:p>
          <a:p>
            <a:r>
              <a:rPr lang="cs-CZ" dirty="0" smtClean="0"/>
              <a:t>Územní/jazykové soupisy</a:t>
            </a:r>
          </a:p>
          <a:p>
            <a:pPr lvl="1"/>
            <a:r>
              <a:rPr lang="cs-CZ" dirty="0" smtClean="0">
                <a:hlinkClick r:id="rId7"/>
              </a:rPr>
              <a:t>https://tritius.mua.cas.cz/</a:t>
            </a:r>
            <a:r>
              <a:rPr lang="cs-CZ" dirty="0" smtClean="0"/>
              <a:t> (integrováno i do knihoveda.cz)</a:t>
            </a:r>
          </a:p>
          <a:p>
            <a:pPr lvl="1"/>
            <a:r>
              <a:rPr lang="cs-CZ" dirty="0" smtClean="0">
                <a:hlinkClick r:id="rId8"/>
              </a:rPr>
              <a:t>https://www.handschriftencensus.de/</a:t>
            </a:r>
            <a:r>
              <a:rPr lang="cs-CZ" dirty="0" smtClean="0"/>
              <a:t> (němčina, středověk + evidence soupisových prací)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Digitální knihovny</a:t>
            </a:r>
          </a:p>
          <a:p>
            <a:r>
              <a:rPr lang="cs-CZ" dirty="0" smtClean="0"/>
              <a:t>Institucí</a:t>
            </a:r>
          </a:p>
          <a:p>
            <a:r>
              <a:rPr lang="cs-CZ" dirty="0" smtClean="0"/>
              <a:t>Souborné</a:t>
            </a:r>
          </a:p>
          <a:p>
            <a:pPr lvl="1"/>
            <a:r>
              <a:rPr lang="cs-CZ" dirty="0" smtClean="0"/>
              <a:t>manuscriptorium.com</a:t>
            </a:r>
          </a:p>
          <a:p>
            <a:pPr lvl="1"/>
            <a:r>
              <a:rPr lang="cs-CZ" dirty="0" smtClean="0">
                <a:hlinkClick r:id="rId9"/>
              </a:rPr>
              <a:t>https://www.manuscriptsonline.org/</a:t>
            </a:r>
            <a:endParaRPr lang="cs-CZ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olona.pl</a:t>
            </a:r>
          </a:p>
          <a:p>
            <a:pPr lvl="1"/>
            <a:r>
              <a:rPr lang="cs-CZ" dirty="0"/>
              <a:t>g</a:t>
            </a:r>
            <a:r>
              <a:rPr lang="cs-CZ" dirty="0" smtClean="0"/>
              <a:t>allica.fr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863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Staré tisky - bibliografie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Prvotisky</a:t>
            </a:r>
          </a:p>
          <a:p>
            <a:pPr marL="0" indent="0">
              <a:buNone/>
            </a:pPr>
            <a:r>
              <a:rPr lang="cs-CZ" i="1" dirty="0" smtClean="0"/>
              <a:t>ISTC </a:t>
            </a:r>
            <a:r>
              <a:rPr lang="cs-CZ" dirty="0" smtClean="0"/>
              <a:t>– </a:t>
            </a:r>
            <a:r>
              <a:rPr lang="cs-CZ" dirty="0" err="1" smtClean="0"/>
              <a:t>Incunabula</a:t>
            </a:r>
            <a:r>
              <a:rPr lang="cs-CZ" dirty="0" smtClean="0"/>
              <a:t> 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Title</a:t>
            </a:r>
            <a:r>
              <a:rPr lang="cs-CZ" dirty="0" smtClean="0"/>
              <a:t> </a:t>
            </a:r>
            <a:r>
              <a:rPr lang="cs-CZ" dirty="0" err="1" smtClean="0"/>
              <a:t>Catalogue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https://data.cerl.org/istc/_</a:t>
            </a:r>
            <a:r>
              <a:rPr lang="cs-CZ" dirty="0" err="1" smtClean="0">
                <a:hlinkClick r:id="rId2"/>
              </a:rPr>
              <a:t>search</a:t>
            </a:r>
            <a:r>
              <a:rPr lang="cs-CZ" dirty="0" smtClean="0"/>
              <a:t>)</a:t>
            </a:r>
          </a:p>
          <a:p>
            <a:r>
              <a:rPr lang="cs-CZ" i="1" dirty="0" err="1" smtClean="0"/>
              <a:t>Gesamtverzeichniss</a:t>
            </a:r>
            <a:r>
              <a:rPr lang="cs-CZ" i="1" dirty="0" smtClean="0"/>
              <a:t> der </a:t>
            </a:r>
            <a:r>
              <a:rPr lang="cs-CZ" i="1" dirty="0" err="1" smtClean="0"/>
              <a:t>Wiegendrucke</a:t>
            </a:r>
            <a:r>
              <a:rPr lang="cs-CZ" dirty="0" smtClean="0"/>
              <a:t> (</a:t>
            </a:r>
            <a:r>
              <a:rPr lang="cs-CZ" dirty="0" smtClean="0">
                <a:hlinkClick r:id="rId3"/>
              </a:rPr>
              <a:t>https://www.gesamtkatalogderwiegendrucke.de/</a:t>
            </a:r>
            <a:r>
              <a:rPr lang="cs-CZ" dirty="0" smtClean="0"/>
              <a:t>) </a:t>
            </a:r>
            <a:r>
              <a:rPr lang="cs-CZ" dirty="0" err="1" smtClean="0"/>
              <a:t>prolinkováno</a:t>
            </a:r>
            <a:r>
              <a:rPr lang="cs-CZ" dirty="0" smtClean="0"/>
              <a:t> s předchozím, podrobnější popisy vč. kolací, někdy jen na lístcích)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Tisky obecně</a:t>
            </a:r>
          </a:p>
          <a:p>
            <a:pPr marL="0" indent="0">
              <a:buNone/>
            </a:pPr>
            <a:r>
              <a:rPr lang="cs-CZ" i="1" dirty="0" smtClean="0"/>
              <a:t>USTC</a:t>
            </a:r>
            <a:r>
              <a:rPr lang="cs-CZ" dirty="0" smtClean="0"/>
              <a:t> Universal 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/>
              <a:t>T</a:t>
            </a:r>
            <a:r>
              <a:rPr lang="cs-CZ" dirty="0" err="1" smtClean="0"/>
              <a:t>itle</a:t>
            </a:r>
            <a:r>
              <a:rPr lang="cs-CZ" dirty="0" smtClean="0"/>
              <a:t> </a:t>
            </a:r>
            <a:r>
              <a:rPr lang="cs-CZ" dirty="0" err="1" smtClean="0"/>
              <a:t>Catalogue</a:t>
            </a:r>
            <a:r>
              <a:rPr lang="cs-CZ" dirty="0" smtClean="0"/>
              <a:t> (</a:t>
            </a:r>
            <a:r>
              <a:rPr lang="cs-CZ" dirty="0" smtClean="0">
                <a:hlinkClick r:id="rId4"/>
              </a:rPr>
              <a:t>https://www.ustc.ac.uk/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aktuálně 1450-1650 (chystají do 1700), základní údaje, menší spolehlivost než národní bibliografie</a:t>
            </a:r>
          </a:p>
          <a:p>
            <a:pPr marL="0" indent="0">
              <a:buNone/>
            </a:pPr>
            <a:r>
              <a:rPr lang="cs-CZ" b="1" dirty="0" smtClean="0"/>
              <a:t>České a </a:t>
            </a:r>
            <a:r>
              <a:rPr lang="cs-CZ" b="1" dirty="0" err="1" smtClean="0"/>
              <a:t>bohemikální</a:t>
            </a:r>
            <a:r>
              <a:rPr lang="cs-CZ" b="1" dirty="0" smtClean="0"/>
              <a:t> tisky</a:t>
            </a:r>
          </a:p>
          <a:p>
            <a:r>
              <a:rPr lang="cs-CZ" i="1" dirty="0" smtClean="0"/>
              <a:t>Knihopis</a:t>
            </a:r>
            <a:r>
              <a:rPr lang="cs-CZ" dirty="0" smtClean="0"/>
              <a:t> - jazykově české tisky (tištěná verze obsáhlejší, než elektronická. Elektronická naopak aktuálnější) </a:t>
            </a:r>
            <a:r>
              <a:rPr lang="cs-CZ" dirty="0" smtClean="0">
                <a:hlinkClick r:id="rId5"/>
              </a:rPr>
              <a:t>https://aleph.nkp.cz/F/</a:t>
            </a:r>
            <a:r>
              <a:rPr lang="cs-CZ" dirty="0" smtClean="0"/>
              <a:t> -&gt; báze KPS</a:t>
            </a:r>
          </a:p>
          <a:p>
            <a:r>
              <a:rPr lang="cs-CZ" i="1" dirty="0" smtClean="0"/>
              <a:t>BCBT</a:t>
            </a:r>
            <a:r>
              <a:rPr lang="cs-CZ" dirty="0" smtClean="0"/>
              <a:t> (Bibliografie cizojazyčných </a:t>
            </a:r>
            <a:r>
              <a:rPr lang="cs-CZ" dirty="0" err="1" smtClean="0"/>
              <a:t>bohemikálních</a:t>
            </a:r>
            <a:r>
              <a:rPr lang="cs-CZ" dirty="0" smtClean="0"/>
              <a:t> tisků) – jazykově nečeská bohemika, vč. Zahraničních</a:t>
            </a:r>
          </a:p>
          <a:p>
            <a:r>
              <a:rPr lang="cs-CZ" dirty="0" smtClean="0"/>
              <a:t>Společné rozhraní Knihopisu a BCBT: </a:t>
            </a:r>
            <a:r>
              <a:rPr lang="cs-CZ" dirty="0" smtClean="0">
                <a:hlinkClick r:id="rId6"/>
              </a:rPr>
              <a:t>www.</a:t>
            </a:r>
            <a:r>
              <a:rPr lang="cs-CZ" i="1" dirty="0" smtClean="0">
                <a:hlinkClick r:id="rId6"/>
              </a:rPr>
              <a:t>knihoveda.cz</a:t>
            </a:r>
            <a:endParaRPr lang="cs-CZ" i="1" dirty="0" smtClean="0"/>
          </a:p>
          <a:p>
            <a:r>
              <a:rPr lang="cs-CZ" dirty="0" smtClean="0"/>
              <a:t>Petr </a:t>
            </a:r>
            <a:r>
              <a:rPr lang="cs-CZ" dirty="0" err="1" smtClean="0"/>
              <a:t>Voit</a:t>
            </a:r>
            <a:r>
              <a:rPr lang="cs-CZ" dirty="0" smtClean="0"/>
              <a:t>: </a:t>
            </a:r>
            <a:r>
              <a:rPr lang="cs-CZ" i="1" dirty="0" smtClean="0"/>
              <a:t>Český knihtisk I+II</a:t>
            </a:r>
            <a:r>
              <a:rPr lang="cs-CZ" dirty="0" smtClean="0"/>
              <a:t> (bohatší a aktuálnější popis než v Knihopise)</a:t>
            </a:r>
          </a:p>
          <a:p>
            <a:pPr marL="0" indent="0">
              <a:buNone/>
            </a:pPr>
            <a:r>
              <a:rPr lang="cs-CZ" b="1" dirty="0" smtClean="0"/>
              <a:t>Německo (</a:t>
            </a:r>
            <a:r>
              <a:rPr lang="cs-CZ" b="1" dirty="0" err="1" smtClean="0"/>
              <a:t>Verzeichniss</a:t>
            </a:r>
            <a:r>
              <a:rPr lang="cs-CZ" b="1" dirty="0" smtClean="0"/>
              <a:t> der </a:t>
            </a:r>
            <a:r>
              <a:rPr lang="cs-CZ" b="1" dirty="0" err="1" smtClean="0"/>
              <a:t>Drucke</a:t>
            </a:r>
            <a:r>
              <a:rPr lang="cs-CZ" b="1" dirty="0" smtClean="0"/>
              <a:t> – podle století)</a:t>
            </a:r>
          </a:p>
          <a:p>
            <a:pPr marL="0" indent="0">
              <a:buNone/>
            </a:pPr>
            <a:r>
              <a:rPr lang="cs-CZ" dirty="0" smtClean="0">
                <a:hlinkClick r:id="rId7"/>
              </a:rPr>
              <a:t>www.VD16.de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8"/>
              </a:rPr>
              <a:t>www.VD17.de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9"/>
              </a:rPr>
              <a:t>www.VD18.de</a:t>
            </a:r>
            <a:endParaRPr lang="cs-CZ" dirty="0" smtClean="0"/>
          </a:p>
          <a:p>
            <a:pPr marL="0" indent="0">
              <a:buNone/>
            </a:pPr>
            <a:endParaRPr lang="cs-CZ" i="1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Itálie</a:t>
            </a:r>
          </a:p>
          <a:p>
            <a:r>
              <a:rPr lang="cs-CZ" dirty="0" smtClean="0"/>
              <a:t>EDIT 16 (jen 16. století), potom podle míst tisku</a:t>
            </a:r>
          </a:p>
          <a:p>
            <a:pPr marL="0" indent="0">
              <a:buNone/>
            </a:pPr>
            <a:r>
              <a:rPr lang="cs-CZ" b="1" dirty="0" smtClean="0"/>
              <a:t>Francie</a:t>
            </a:r>
          </a:p>
          <a:p>
            <a:r>
              <a:rPr lang="cs-CZ" dirty="0" smtClean="0"/>
              <a:t>BP16 </a:t>
            </a:r>
            <a:r>
              <a:rPr lang="cs-CZ" dirty="0" smtClean="0">
                <a:hlinkClick r:id="rId10"/>
              </a:rPr>
              <a:t>https://bp16.bnf.fr/</a:t>
            </a:r>
            <a:r>
              <a:rPr lang="cs-CZ" dirty="0" smtClean="0"/>
              <a:t> (Pařížské tisky 16. století)</a:t>
            </a:r>
          </a:p>
          <a:p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vernacular</a:t>
            </a:r>
            <a:r>
              <a:rPr lang="cs-CZ" dirty="0" smtClean="0"/>
              <a:t> </a:t>
            </a:r>
            <a:r>
              <a:rPr lang="cs-CZ" dirty="0" err="1" smtClean="0"/>
              <a:t>books</a:t>
            </a:r>
            <a:endParaRPr lang="cs-CZ" dirty="0" smtClean="0"/>
          </a:p>
          <a:p>
            <a:r>
              <a:rPr lang="cs-CZ" dirty="0" err="1" smtClean="0"/>
              <a:t>Books</a:t>
            </a:r>
            <a:r>
              <a:rPr lang="cs-CZ" dirty="0" smtClean="0"/>
              <a:t> </a:t>
            </a:r>
            <a:r>
              <a:rPr lang="cs-CZ" dirty="0" err="1" smtClean="0"/>
              <a:t>published</a:t>
            </a:r>
            <a:r>
              <a:rPr lang="cs-CZ" dirty="0" smtClean="0"/>
              <a:t> in France </a:t>
            </a:r>
            <a:r>
              <a:rPr lang="cs-CZ" dirty="0" err="1" smtClean="0"/>
              <a:t>before</a:t>
            </a:r>
            <a:r>
              <a:rPr lang="cs-CZ" dirty="0" smtClean="0"/>
              <a:t> 1601 in Latin and </a:t>
            </a:r>
            <a:r>
              <a:rPr lang="cs-CZ" dirty="0" err="1" smtClean="0"/>
              <a:t>Languages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Fench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Polsko</a:t>
            </a:r>
          </a:p>
          <a:p>
            <a:r>
              <a:rPr lang="pl-PL" dirty="0" smtClean="0"/>
              <a:t>Drukarze dawnej Polski od XV do XVIII wieku (jen tištěné)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Slovensko</a:t>
            </a:r>
          </a:p>
          <a:p>
            <a:r>
              <a:rPr lang="cs-CZ" dirty="0" err="1" smtClean="0"/>
              <a:t>Bibliografia</a:t>
            </a:r>
            <a:r>
              <a:rPr lang="cs-CZ" dirty="0" smtClean="0"/>
              <a:t> tlačí vydaných na Slovensku do roku 1700</a:t>
            </a:r>
          </a:p>
          <a:p>
            <a:r>
              <a:rPr lang="cs-CZ" dirty="0" smtClean="0"/>
              <a:t>Knihopis (ten český)</a:t>
            </a:r>
          </a:p>
          <a:p>
            <a:pPr marL="0" indent="0">
              <a:buNone/>
            </a:pPr>
            <a:r>
              <a:rPr lang="cs-CZ" b="1" dirty="0" smtClean="0"/>
              <a:t>Maďarsko/Uhry</a:t>
            </a:r>
          </a:p>
          <a:p>
            <a:r>
              <a:rPr lang="cs-CZ" dirty="0" err="1" smtClean="0"/>
              <a:t>Régi</a:t>
            </a:r>
            <a:r>
              <a:rPr lang="cs-CZ" dirty="0" smtClean="0"/>
              <a:t> </a:t>
            </a:r>
            <a:r>
              <a:rPr lang="cs-CZ" dirty="0" err="1" smtClean="0"/>
              <a:t>Magyarországi</a:t>
            </a:r>
            <a:r>
              <a:rPr lang="cs-CZ" dirty="0" smtClean="0"/>
              <a:t> </a:t>
            </a:r>
            <a:r>
              <a:rPr lang="cs-CZ" dirty="0" err="1" smtClean="0"/>
              <a:t>Nyomtatványok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Specializované bibliografie</a:t>
            </a:r>
          </a:p>
          <a:p>
            <a:r>
              <a:rPr lang="cs-CZ" dirty="0" smtClean="0"/>
              <a:t>Bibliografie podle tiskáren/měst</a:t>
            </a:r>
          </a:p>
          <a:p>
            <a:r>
              <a:rPr lang="cs-CZ" dirty="0" smtClean="0"/>
              <a:t>Bibliografie atlasů a map (</a:t>
            </a:r>
            <a:r>
              <a:rPr lang="cs-CZ" dirty="0" err="1" smtClean="0"/>
              <a:t>Koemann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6998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Staré tisky - fondové soupisy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Podle období</a:t>
            </a:r>
          </a:p>
          <a:p>
            <a:r>
              <a:rPr lang="cs-CZ" dirty="0"/>
              <a:t>p</a:t>
            </a:r>
            <a:r>
              <a:rPr lang="cs-CZ" dirty="0" smtClean="0"/>
              <a:t>rvotisky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ostinkunábule</a:t>
            </a:r>
            <a:endParaRPr lang="cs-CZ" dirty="0" smtClean="0"/>
          </a:p>
          <a:p>
            <a:r>
              <a:rPr lang="cs-CZ" dirty="0" smtClean="0"/>
              <a:t>16. století</a:t>
            </a:r>
          </a:p>
          <a:p>
            <a:r>
              <a:rPr lang="cs-CZ" dirty="0" smtClean="0"/>
              <a:t>zřídka i mladší (pro malé fondy)</a:t>
            </a:r>
          </a:p>
          <a:p>
            <a:pPr marL="0" indent="0">
              <a:buNone/>
            </a:pPr>
            <a:r>
              <a:rPr lang="cs-CZ" dirty="0" smtClean="0"/>
              <a:t>Podle témat</a:t>
            </a:r>
          </a:p>
          <a:p>
            <a:r>
              <a:rPr lang="cs-CZ" dirty="0"/>
              <a:t>s</a:t>
            </a:r>
            <a:r>
              <a:rPr lang="cs-CZ" dirty="0" smtClean="0"/>
              <a:t>peciální dokumenty (kramářské písně, letáky, mapy, periodika, veduty)</a:t>
            </a:r>
          </a:p>
          <a:p>
            <a:r>
              <a:rPr lang="cs-CZ" dirty="0"/>
              <a:t>v</a:t>
            </a:r>
            <a:r>
              <a:rPr lang="cs-CZ" dirty="0" smtClean="0"/>
              <a:t>ědní obory (lékařství, alchymie)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mtClean="0"/>
              <a:t>Souborné</a:t>
            </a:r>
            <a:endParaRPr lang="cs-CZ" dirty="0" smtClean="0"/>
          </a:p>
          <a:p>
            <a:r>
              <a:rPr lang="cs-CZ" dirty="0" smtClean="0"/>
              <a:t>Soupisy muzejních sbírek</a:t>
            </a:r>
          </a:p>
          <a:p>
            <a:r>
              <a:rPr lang="cs-CZ" dirty="0" smtClean="0"/>
              <a:t>Špalíček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87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soupisy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Bibliografie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Identifikace</a:t>
            </a:r>
          </a:p>
          <a:p>
            <a:pPr>
              <a:buFontTx/>
              <a:buChar char="-"/>
            </a:pPr>
            <a:r>
              <a:rPr lang="cs-CZ" dirty="0" smtClean="0"/>
              <a:t>zkráceným názvem (např. Knihopis, BCBT)</a:t>
            </a:r>
          </a:p>
          <a:p>
            <a:pPr>
              <a:buFontTx/>
              <a:buChar char="-"/>
            </a:pPr>
            <a:r>
              <a:rPr lang="cs-CZ" dirty="0" smtClean="0"/>
              <a:t>Identifikátorem, tj. kódem, pořadovým číslem (např. K15941, Soupis prvotisků knihovny XY, č. 2315)</a:t>
            </a:r>
          </a:p>
          <a:p>
            <a:pPr marL="0" indent="0">
              <a:buNone/>
            </a:pPr>
            <a:r>
              <a:rPr lang="cs-CZ" dirty="0" smtClean="0"/>
              <a:t>Kontrola identity</a:t>
            </a:r>
          </a:p>
          <a:p>
            <a:pPr>
              <a:buFontTx/>
              <a:buChar char="-"/>
            </a:pPr>
            <a:r>
              <a:rPr lang="cs-CZ" dirty="0" smtClean="0"/>
              <a:t>Kontrola opisu titulního listu</a:t>
            </a:r>
          </a:p>
          <a:p>
            <a:pPr>
              <a:buFontTx/>
              <a:buChar char="-"/>
            </a:pPr>
            <a:r>
              <a:rPr lang="cs-CZ" dirty="0" smtClean="0"/>
              <a:t>Počtu stran </a:t>
            </a:r>
          </a:p>
          <a:p>
            <a:pPr>
              <a:buFontTx/>
              <a:buChar char="-"/>
            </a:pPr>
            <a:r>
              <a:rPr lang="cs-CZ" dirty="0" smtClean="0"/>
              <a:t>Kolace</a:t>
            </a:r>
          </a:p>
          <a:p>
            <a:pPr>
              <a:buFontTx/>
              <a:buChar char="-"/>
            </a:pPr>
            <a:r>
              <a:rPr lang="cs-CZ" dirty="0"/>
              <a:t>u</a:t>
            </a:r>
            <a:r>
              <a:rPr lang="cs-CZ" dirty="0" smtClean="0"/>
              <a:t>místění rozepsaných částí (např. názvů kapitol)</a:t>
            </a:r>
          </a:p>
          <a:p>
            <a:pPr>
              <a:buFontTx/>
              <a:buChar char="-"/>
            </a:pPr>
            <a:r>
              <a:rPr lang="cs-CZ" dirty="0" smtClean="0"/>
              <a:t>Srovnání s </a:t>
            </a:r>
            <a:r>
              <a:rPr lang="cs-CZ" dirty="0" err="1" smtClean="0"/>
              <a:t>digitalizátem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Fondové soupisy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bsahují také popisy exemplářů 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azby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rovenience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ukopisné přípisky</a:t>
            </a:r>
          </a:p>
          <a:p>
            <a:pPr lvl="1"/>
            <a:r>
              <a:rPr lang="cs-CZ" dirty="0" smtClean="0"/>
              <a:t>poškození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1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Nejvýznamnější knihovny s historickými fondy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b="1" dirty="0"/>
              <a:t>Handbuch der historischen Buchbestände in Deutschland, Österreich und Europa</a:t>
            </a:r>
          </a:p>
          <a:p>
            <a:pPr marL="0" indent="0">
              <a:buNone/>
            </a:pPr>
            <a:r>
              <a:rPr lang="cs-CZ" dirty="0" smtClean="0"/>
              <a:t>(Fabiani </a:t>
            </a:r>
            <a:r>
              <a:rPr lang="cs-CZ" dirty="0" err="1" smtClean="0"/>
              <a:t>Handbuch</a:t>
            </a:r>
            <a:r>
              <a:rPr lang="cs-CZ" dirty="0" smtClean="0"/>
              <a:t>) </a:t>
            </a:r>
            <a:r>
              <a:rPr lang="cs-CZ" dirty="0" smtClean="0">
                <a:hlinkClick r:id="rId2"/>
              </a:rPr>
              <a:t>https://fabian.sub.uni-goettingen.de/fabian?Home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Stručné dějiny knihoven s charakteristikami fondů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Česká republika</a:t>
            </a:r>
          </a:p>
          <a:p>
            <a:r>
              <a:rPr lang="cs-CZ" i="1" dirty="0" smtClean="0"/>
              <a:t>Národní knihovna</a:t>
            </a:r>
            <a:r>
              <a:rPr lang="cs-CZ" dirty="0" smtClean="0"/>
              <a:t> – knihovna univerzity</a:t>
            </a:r>
          </a:p>
          <a:p>
            <a:r>
              <a:rPr lang="cs-CZ" i="1" dirty="0" smtClean="0"/>
              <a:t>MZK</a:t>
            </a:r>
            <a:r>
              <a:rPr lang="cs-CZ" dirty="0" smtClean="0"/>
              <a:t> – knihovna Františkova muzea, později univerzitní a státní vědecká</a:t>
            </a:r>
          </a:p>
          <a:p>
            <a:r>
              <a:rPr lang="cs-CZ" i="1" dirty="0" smtClean="0"/>
              <a:t>VKOL</a:t>
            </a:r>
            <a:r>
              <a:rPr lang="cs-CZ" dirty="0" smtClean="0"/>
              <a:t> – knihovna univerzity, později státní vědecká</a:t>
            </a:r>
          </a:p>
          <a:p>
            <a:r>
              <a:rPr lang="cs-CZ" i="1" dirty="0" smtClean="0"/>
              <a:t>Knihovna Národního muzea</a:t>
            </a:r>
            <a:r>
              <a:rPr lang="cs-CZ" dirty="0" smtClean="0"/>
              <a:t> – vlastní sbírka + knihovní fondy hradů a zámků mimo prohlídkové trasy</a:t>
            </a:r>
          </a:p>
          <a:p>
            <a:r>
              <a:rPr lang="cs-CZ" i="1" dirty="0" smtClean="0"/>
              <a:t>Národní památkový ústav</a:t>
            </a:r>
            <a:r>
              <a:rPr lang="cs-CZ" dirty="0" smtClean="0"/>
              <a:t> – knihy hradů a zámků dochované v expozicích</a:t>
            </a:r>
          </a:p>
          <a:p>
            <a:r>
              <a:rPr lang="cs-CZ" i="1" dirty="0" smtClean="0"/>
              <a:t>Přírodovědecká fakulta UK</a:t>
            </a:r>
            <a:r>
              <a:rPr lang="cs-CZ" dirty="0" smtClean="0"/>
              <a:t> - Státní sbírka mapová</a:t>
            </a:r>
          </a:p>
          <a:p>
            <a:pPr marL="0" indent="0">
              <a:buNone/>
            </a:pPr>
            <a:r>
              <a:rPr lang="cs-CZ" b="1" dirty="0" err="1" smtClean="0"/>
              <a:t>Digitalizáty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Online verze národních bibliografií</a:t>
            </a:r>
          </a:p>
          <a:p>
            <a:pPr marL="0" indent="0">
              <a:buNone/>
            </a:pPr>
            <a:r>
              <a:rPr lang="cs-CZ" dirty="0" smtClean="0"/>
              <a:t>Karlsruhe </a:t>
            </a:r>
            <a:r>
              <a:rPr lang="cs-CZ" dirty="0" err="1" smtClean="0"/>
              <a:t>Virtueller</a:t>
            </a:r>
            <a:r>
              <a:rPr lang="cs-CZ" dirty="0" smtClean="0"/>
              <a:t> Katalog (</a:t>
            </a:r>
            <a:r>
              <a:rPr lang="cs-CZ" dirty="0" smtClean="0">
                <a:hlinkClick r:id="rId3"/>
              </a:rPr>
              <a:t>https://kvk.bibliothek.kit.edu/</a:t>
            </a:r>
            <a:r>
              <a:rPr lang="cs-CZ" dirty="0" smtClean="0"/>
              <a:t>) – označit </a:t>
            </a:r>
            <a:r>
              <a:rPr lang="cs-CZ" smtClean="0"/>
              <a:t>všechna políčka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65880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Soukromé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</a:t>
            </a:r>
            <a:r>
              <a:rPr lang="cs-CZ" b="1" dirty="0" smtClean="0"/>
              <a:t>elké a staré kláštery</a:t>
            </a:r>
            <a:r>
              <a:rPr lang="cs-CZ" dirty="0" smtClean="0"/>
              <a:t> (zejm. premonstráti, minorité, dominikáni, františkáni, kapucíni, augustiniáni, cisterciáci, křížovníci)</a:t>
            </a:r>
          </a:p>
          <a:p>
            <a:r>
              <a:rPr lang="cs-CZ" b="1" dirty="0"/>
              <a:t>k</a:t>
            </a:r>
            <a:r>
              <a:rPr lang="cs-CZ" b="1" dirty="0" smtClean="0"/>
              <a:t>apituly</a:t>
            </a:r>
            <a:r>
              <a:rPr lang="cs-CZ" dirty="0" smtClean="0"/>
              <a:t> (Sv. Vít, Vyšehrad, Mikulov, Olomouc …)</a:t>
            </a:r>
          </a:p>
          <a:p>
            <a:r>
              <a:rPr lang="cs-CZ" b="1" dirty="0" smtClean="0"/>
              <a:t>diecéze</a:t>
            </a:r>
            <a:r>
              <a:rPr lang="cs-CZ" dirty="0" smtClean="0"/>
              <a:t> (Praha, Olomouc – kroměřížská knihovna, Litoměřice, Brno)</a:t>
            </a:r>
          </a:p>
          <a:p>
            <a:r>
              <a:rPr lang="cs-CZ" b="1" dirty="0"/>
              <a:t>s</a:t>
            </a:r>
            <a:r>
              <a:rPr lang="cs-CZ" b="1" dirty="0" smtClean="0"/>
              <a:t>taré fary</a:t>
            </a:r>
          </a:p>
          <a:p>
            <a:r>
              <a:rPr lang="cs-CZ" b="1" dirty="0"/>
              <a:t>n</a:t>
            </a:r>
            <a:r>
              <a:rPr lang="cs-CZ" b="1" dirty="0" smtClean="0"/>
              <a:t>ěkteré šlechtické rodiny</a:t>
            </a:r>
            <a:r>
              <a:rPr lang="cs-CZ" dirty="0" smtClean="0"/>
              <a:t> </a:t>
            </a:r>
            <a:r>
              <a:rPr lang="cs-CZ" b="1" dirty="0" smtClean="0"/>
              <a:t> </a:t>
            </a:r>
            <a:r>
              <a:rPr lang="cs-CZ" dirty="0" smtClean="0"/>
              <a:t>(roudničtí </a:t>
            </a:r>
            <a:r>
              <a:rPr lang="cs-CZ" dirty="0" err="1" smtClean="0"/>
              <a:t>Lobkovicové</a:t>
            </a:r>
            <a:r>
              <a:rPr lang="cs-CZ" dirty="0" smtClean="0"/>
              <a:t>)</a:t>
            </a:r>
          </a:p>
          <a:p>
            <a:r>
              <a:rPr lang="cs-CZ" b="1" dirty="0"/>
              <a:t>s</a:t>
            </a:r>
            <a:r>
              <a:rPr lang="cs-CZ" b="1" dirty="0" smtClean="0"/>
              <a:t>oukromí sběratelé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643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Bio-bibliografické 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Kombinace biografických encyklopedií a personálních bibliografií</a:t>
            </a:r>
          </a:p>
          <a:p>
            <a:r>
              <a:rPr lang="cs-CZ" dirty="0" smtClean="0"/>
              <a:t>Většinou pro řeholníky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ezuité („</a:t>
            </a:r>
            <a:r>
              <a:rPr lang="cs-CZ" dirty="0" err="1" smtClean="0"/>
              <a:t>Sommervogel</a:t>
            </a:r>
            <a:r>
              <a:rPr lang="cs-CZ" dirty="0" smtClean="0"/>
              <a:t>“ </a:t>
            </a:r>
            <a:r>
              <a:rPr lang="cs-CZ" dirty="0" err="1" smtClean="0"/>
              <a:t>Bibliotheque</a:t>
            </a:r>
            <a:r>
              <a:rPr lang="cs-CZ" dirty="0" smtClean="0"/>
              <a:t> de la </a:t>
            </a:r>
            <a:r>
              <a:rPr lang="cs-CZ" dirty="0" err="1"/>
              <a:t>C</a:t>
            </a:r>
            <a:r>
              <a:rPr lang="cs-CZ" dirty="0" err="1" smtClean="0"/>
              <a:t>ompagnie</a:t>
            </a:r>
            <a:r>
              <a:rPr lang="cs-CZ" dirty="0" smtClean="0"/>
              <a:t> </a:t>
            </a:r>
            <a:r>
              <a:rPr lang="cs-CZ" dirty="0" err="1" smtClean="0"/>
              <a:t>Jesu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piaristé (Index bio-</a:t>
            </a:r>
            <a:r>
              <a:rPr lang="cs-CZ" dirty="0" err="1" smtClean="0"/>
              <a:t>bibliographicus</a:t>
            </a:r>
            <a:r>
              <a:rPr lang="cs-CZ" dirty="0" smtClean="0"/>
              <a:t>  CC. RR. PP. </a:t>
            </a:r>
            <a:r>
              <a:rPr lang="cs-CZ" dirty="0" err="1" smtClean="0"/>
              <a:t>Matris</a:t>
            </a:r>
            <a:r>
              <a:rPr lang="cs-CZ" dirty="0" smtClean="0"/>
              <a:t> Dei </a:t>
            </a:r>
            <a:r>
              <a:rPr lang="cs-CZ" dirty="0" err="1" smtClean="0"/>
              <a:t>Scholarum</a:t>
            </a:r>
            <a:r>
              <a:rPr lang="cs-CZ" dirty="0" smtClean="0"/>
              <a:t> </a:t>
            </a:r>
            <a:r>
              <a:rPr lang="cs-CZ" dirty="0" err="1" smtClean="0"/>
              <a:t>Piarum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rantiškáni (</a:t>
            </a:r>
            <a:r>
              <a:rPr lang="cs-CZ" dirty="0" err="1" smtClean="0"/>
              <a:t>Bibliotheca</a:t>
            </a:r>
            <a:r>
              <a:rPr lang="cs-CZ" dirty="0" smtClean="0"/>
              <a:t> universa </a:t>
            </a:r>
            <a:r>
              <a:rPr lang="cs-CZ" dirty="0" err="1"/>
              <a:t>F</a:t>
            </a:r>
            <a:r>
              <a:rPr lang="cs-CZ" dirty="0" err="1" smtClean="0"/>
              <a:t>ranciscana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b</a:t>
            </a:r>
            <a:r>
              <a:rPr lang="cs-CZ" dirty="0" smtClean="0"/>
              <a:t>enediktini (</a:t>
            </a:r>
            <a:r>
              <a:rPr lang="cs-CZ" dirty="0" err="1" smtClean="0"/>
              <a:t>Scriptores</a:t>
            </a:r>
            <a:r>
              <a:rPr lang="cs-CZ" dirty="0" smtClean="0"/>
              <a:t> </a:t>
            </a:r>
            <a:r>
              <a:rPr lang="cs-CZ" dirty="0" err="1" smtClean="0"/>
              <a:t>Ordinis</a:t>
            </a:r>
            <a:r>
              <a:rPr lang="cs-CZ" dirty="0" smtClean="0"/>
              <a:t> S. </a:t>
            </a:r>
            <a:r>
              <a:rPr lang="cs-CZ" dirty="0" err="1"/>
              <a:t>B</a:t>
            </a:r>
            <a:r>
              <a:rPr lang="cs-CZ" dirty="0" err="1" smtClean="0"/>
              <a:t>enedicti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ugustiniáni (</a:t>
            </a:r>
            <a:r>
              <a:rPr lang="cs-CZ" dirty="0" err="1" smtClean="0"/>
              <a:t>Augustiniani</a:t>
            </a:r>
            <a:r>
              <a:rPr lang="cs-CZ" dirty="0" smtClean="0"/>
              <a:t> </a:t>
            </a:r>
            <a:r>
              <a:rPr lang="cs-CZ" dirty="0" err="1" smtClean="0"/>
              <a:t>scriptores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databáze </a:t>
            </a:r>
            <a:r>
              <a:rPr lang="cs-CZ" dirty="0"/>
              <a:t>řeholníků: https://reholnici.hiu.cas.cz/</a:t>
            </a:r>
            <a:endParaRPr lang="cs-CZ" dirty="0" smtClean="0"/>
          </a:p>
          <a:p>
            <a:r>
              <a:rPr lang="cs-CZ" dirty="0" err="1" smtClean="0"/>
              <a:t>Verfasser</a:t>
            </a:r>
            <a:r>
              <a:rPr lang="cs-CZ" dirty="0" smtClean="0"/>
              <a:t> Lexikon – dvě řady</a:t>
            </a:r>
          </a:p>
          <a:p>
            <a:pPr lvl="1"/>
            <a:r>
              <a:rPr lang="cs-CZ" dirty="0" smtClean="0"/>
              <a:t>středověk</a:t>
            </a:r>
          </a:p>
          <a:p>
            <a:pPr lvl="1"/>
            <a:r>
              <a:rPr lang="cs-CZ" dirty="0" smtClean="0"/>
              <a:t>16. století</a:t>
            </a:r>
          </a:p>
          <a:p>
            <a:r>
              <a:rPr lang="cs-CZ" dirty="0" err="1" smtClean="0"/>
              <a:t>Dünnhaupt</a:t>
            </a:r>
            <a:r>
              <a:rPr lang="cs-CZ" dirty="0" smtClean="0"/>
              <a:t>: </a:t>
            </a:r>
            <a:r>
              <a:rPr lang="cs-CZ" dirty="0" err="1" smtClean="0"/>
              <a:t>Personalbibliographien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den </a:t>
            </a:r>
            <a:r>
              <a:rPr lang="cs-CZ" dirty="0" err="1" smtClean="0"/>
              <a:t>Drucken</a:t>
            </a:r>
            <a:r>
              <a:rPr lang="cs-CZ" dirty="0" smtClean="0"/>
              <a:t> des </a:t>
            </a:r>
            <a:r>
              <a:rPr lang="cs-CZ" dirty="0" err="1" smtClean="0"/>
              <a:t>Barock</a:t>
            </a:r>
            <a:endParaRPr lang="cs-CZ" dirty="0" smtClean="0"/>
          </a:p>
          <a:p>
            <a:r>
              <a:rPr lang="cs-CZ" dirty="0" smtClean="0"/>
              <a:t>Viaf.org – souborná databáze jmenných autorit světových knihoven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688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užitečné příručky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Seznamy tiskařů</a:t>
            </a:r>
          </a:p>
          <a:p>
            <a:r>
              <a:rPr lang="cs-CZ" dirty="0" err="1" smtClean="0"/>
              <a:t>Reske</a:t>
            </a:r>
            <a:r>
              <a:rPr lang="cs-CZ" dirty="0" smtClean="0"/>
              <a:t> (</a:t>
            </a:r>
            <a:r>
              <a:rPr lang="cs-CZ" dirty="0" err="1" smtClean="0"/>
              <a:t>Benzing</a:t>
            </a:r>
            <a:r>
              <a:rPr lang="cs-CZ" dirty="0" smtClean="0"/>
              <a:t>): Die </a:t>
            </a:r>
            <a:r>
              <a:rPr lang="cs-CZ" dirty="0" err="1" smtClean="0"/>
              <a:t>Buchdrucker</a:t>
            </a:r>
            <a:r>
              <a:rPr lang="cs-CZ" dirty="0" smtClean="0"/>
              <a:t> des 16. </a:t>
            </a:r>
            <a:r>
              <a:rPr lang="cs-CZ" dirty="0" err="1" smtClean="0"/>
              <a:t>und</a:t>
            </a:r>
            <a:r>
              <a:rPr lang="cs-CZ" dirty="0" smtClean="0"/>
              <a:t> 17. </a:t>
            </a:r>
            <a:r>
              <a:rPr lang="cs-CZ" dirty="0" err="1" smtClean="0"/>
              <a:t>Jahrhunderts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Sprachraum</a:t>
            </a:r>
            <a:endParaRPr lang="cs-CZ" dirty="0" smtClean="0"/>
          </a:p>
          <a:p>
            <a:r>
              <a:rPr lang="cs-CZ" dirty="0" err="1" smtClean="0"/>
              <a:t>Paisey</a:t>
            </a:r>
            <a:r>
              <a:rPr lang="cs-CZ" dirty="0" smtClean="0"/>
              <a:t>: </a:t>
            </a:r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Buchdrucker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Buchhändler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Verleger</a:t>
            </a:r>
            <a:r>
              <a:rPr lang="cs-CZ" dirty="0" smtClean="0"/>
              <a:t> 1701-1750</a:t>
            </a:r>
          </a:p>
          <a:p>
            <a:pPr marL="0" indent="0">
              <a:buNone/>
            </a:pPr>
            <a:r>
              <a:rPr lang="cs-CZ" b="1" dirty="0" smtClean="0"/>
              <a:t>Česko</a:t>
            </a:r>
          </a:p>
          <a:p>
            <a:r>
              <a:rPr lang="cs-CZ" dirty="0" smtClean="0"/>
              <a:t>Chyba: slovník českých a slovenských knihtiskařů (http://www.clavmon.cz/</a:t>
            </a:r>
            <a:r>
              <a:rPr lang="cs-CZ" dirty="0" err="1" smtClean="0"/>
              <a:t>chyyba</a:t>
            </a:r>
            <a:r>
              <a:rPr lang="cs-CZ" dirty="0" smtClean="0"/>
              <a:t>/)</a:t>
            </a:r>
          </a:p>
          <a:p>
            <a:r>
              <a:rPr lang="cs-CZ" dirty="0" err="1" smtClean="0"/>
              <a:t>Voit</a:t>
            </a:r>
            <a:r>
              <a:rPr lang="cs-CZ" dirty="0" smtClean="0"/>
              <a:t>: Encyklopedie knihy</a:t>
            </a:r>
          </a:p>
          <a:p>
            <a:r>
              <a:rPr lang="cs-CZ" dirty="0" err="1" smtClean="0"/>
              <a:t>Wögerbauer</a:t>
            </a:r>
            <a:r>
              <a:rPr lang="cs-CZ" dirty="0" smtClean="0"/>
              <a:t>: </a:t>
            </a:r>
            <a:r>
              <a:rPr lang="cs-CZ" dirty="0" err="1" smtClean="0"/>
              <a:t>Buchwesen</a:t>
            </a:r>
            <a:r>
              <a:rPr lang="cs-CZ" dirty="0" smtClean="0"/>
              <a:t> in </a:t>
            </a:r>
            <a:r>
              <a:rPr lang="cs-CZ" dirty="0" err="1" smtClean="0"/>
              <a:t>Böhmen</a:t>
            </a:r>
            <a:r>
              <a:rPr lang="cs-CZ" dirty="0" smtClean="0"/>
              <a:t> 1749-1848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Identifikace anonymních děl</a:t>
            </a:r>
          </a:p>
          <a:p>
            <a:pPr marL="0" indent="0">
              <a:buNone/>
            </a:pPr>
            <a:r>
              <a:rPr lang="cs-CZ" dirty="0" err="1" smtClean="0"/>
              <a:t>Barbier</a:t>
            </a:r>
            <a:r>
              <a:rPr lang="cs-CZ" dirty="0" smtClean="0"/>
              <a:t>: </a:t>
            </a:r>
            <a:r>
              <a:rPr lang="cs-CZ" dirty="0" err="1" smtClean="0"/>
              <a:t>Dictionaire</a:t>
            </a:r>
            <a:r>
              <a:rPr lang="cs-CZ" dirty="0" smtClean="0"/>
              <a:t> des </a:t>
            </a:r>
            <a:r>
              <a:rPr lang="cs-CZ" dirty="0" err="1"/>
              <a:t>o</a:t>
            </a:r>
            <a:r>
              <a:rPr lang="cs-CZ" dirty="0" err="1" smtClean="0"/>
              <a:t>uvrages</a:t>
            </a:r>
            <a:r>
              <a:rPr lang="cs-CZ" dirty="0" smtClean="0"/>
              <a:t> </a:t>
            </a:r>
            <a:r>
              <a:rPr lang="cs-CZ" dirty="0" err="1" smtClean="0"/>
              <a:t>anonymes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Identifikace pseudonymů</a:t>
            </a:r>
          </a:p>
          <a:p>
            <a:pPr marL="0" indent="0">
              <a:buNone/>
            </a:pPr>
            <a:r>
              <a:rPr lang="cs-CZ" dirty="0" err="1" smtClean="0"/>
              <a:t>Eymer</a:t>
            </a:r>
            <a:r>
              <a:rPr lang="cs-CZ" dirty="0" smtClean="0"/>
              <a:t>: </a:t>
            </a:r>
            <a:r>
              <a:rPr lang="cs-CZ" dirty="0" err="1" smtClean="0"/>
              <a:t>Pseudonymen</a:t>
            </a:r>
            <a:r>
              <a:rPr lang="cs-CZ" dirty="0" smtClean="0"/>
              <a:t> Lexikon</a:t>
            </a:r>
          </a:p>
          <a:p>
            <a:pPr marL="0" indent="0">
              <a:buNone/>
            </a:pPr>
            <a:r>
              <a:rPr lang="cs-CZ" dirty="0" err="1" smtClean="0"/>
              <a:t>Holtzmann-Bohatta</a:t>
            </a:r>
            <a:r>
              <a:rPr lang="cs-CZ" dirty="0" smtClean="0"/>
              <a:t>: </a:t>
            </a:r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Anonymen</a:t>
            </a:r>
            <a:r>
              <a:rPr lang="cs-CZ" dirty="0" smtClean="0"/>
              <a:t> Lexikon</a:t>
            </a:r>
          </a:p>
          <a:p>
            <a:pPr marL="0" indent="0">
              <a:buNone/>
            </a:pPr>
            <a:r>
              <a:rPr lang="cs-CZ" b="1" dirty="0" smtClean="0"/>
              <a:t>Kartografové</a:t>
            </a:r>
          </a:p>
          <a:p>
            <a:r>
              <a:rPr lang="cs-CZ" dirty="0" err="1" smtClean="0"/>
              <a:t>Tooleys</a:t>
            </a:r>
            <a:r>
              <a:rPr lang="cs-CZ" dirty="0" smtClean="0"/>
              <a:t> </a:t>
            </a:r>
            <a:r>
              <a:rPr lang="cs-CZ" dirty="0" err="1" smtClean="0"/>
              <a:t>Dictionary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Mapmakers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Rytci</a:t>
            </a:r>
          </a:p>
          <a:p>
            <a:r>
              <a:rPr lang="cs-CZ" i="1" dirty="0" err="1" smtClean="0"/>
              <a:t>Thieme-Becker</a:t>
            </a:r>
            <a:r>
              <a:rPr lang="cs-CZ" i="1" dirty="0" smtClean="0"/>
              <a:t> </a:t>
            </a:r>
            <a:r>
              <a:rPr lang="cs-CZ" dirty="0" smtClean="0"/>
              <a:t>(online: https://de.wikipedia.org/wiki/</a:t>
            </a:r>
            <a:r>
              <a:rPr lang="cs-CZ" dirty="0" err="1" smtClean="0"/>
              <a:t>Thieme-Becker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258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790</Words>
  <Application>Microsoft Office PowerPoint</Application>
  <PresentationFormat>Širokoúhlá obrazovka</PresentationFormat>
  <Paragraphs>136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Jak hledat v rukopisy a staré tisky</vt:lpstr>
      <vt:lpstr>Rukopisy</vt:lpstr>
      <vt:lpstr>Staré tisky - bibliografie</vt:lpstr>
      <vt:lpstr>Staré tisky - fondové soupisy</vt:lpstr>
      <vt:lpstr>Práce se soupisy</vt:lpstr>
      <vt:lpstr>Nejvýznamnější knihovny s historickými fondy</vt:lpstr>
      <vt:lpstr>Soukromé knihovny</vt:lpstr>
      <vt:lpstr>Bio-bibliografické pomůcky</vt:lpstr>
      <vt:lpstr>Další užitečné příručky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hledat v rukopisy a staré tisky</dc:title>
  <dc:creator>Jiří Dufka</dc:creator>
  <cp:lastModifiedBy>Jiří Dufka</cp:lastModifiedBy>
  <cp:revision>27</cp:revision>
  <dcterms:created xsi:type="dcterms:W3CDTF">2023-12-14T09:20:59Z</dcterms:created>
  <dcterms:modified xsi:type="dcterms:W3CDTF">2023-12-22T07:27:21Z</dcterms:modified>
</cp:coreProperties>
</file>