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0" r:id="rId3"/>
    <p:sldId id="261" r:id="rId4"/>
    <p:sldId id="259" r:id="rId5"/>
    <p:sldId id="265" r:id="rId6"/>
    <p:sldId id="272" r:id="rId7"/>
    <p:sldId id="271" r:id="rId8"/>
    <p:sldId id="262" r:id="rId9"/>
    <p:sldId id="270" r:id="rId10"/>
    <p:sldId id="274" r:id="rId11"/>
    <p:sldId id="268" r:id="rId12"/>
    <p:sldId id="276" r:id="rId13"/>
    <p:sldId id="278" r:id="rId14"/>
    <p:sldId id="269" r:id="rId15"/>
    <p:sldId id="277" r:id="rId16"/>
    <p:sldId id="279" r:id="rId17"/>
    <p:sldId id="273" r:id="rId18"/>
    <p:sldId id="263" r:id="rId19"/>
    <p:sldId id="275" r:id="rId20"/>
    <p:sldId id="258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2061" autoAdjust="0"/>
  </p:normalViewPr>
  <p:slideViewPr>
    <p:cSldViewPr snapToGrid="0">
      <p:cViewPr varScale="1">
        <p:scale>
          <a:sx n="71" d="100"/>
          <a:sy n="71" d="100"/>
        </p:scale>
        <p:origin x="20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38ED3-A773-4CF8-894F-6D4A92CF623C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AC3FD-B32F-47F6-BCB5-4F17DAD872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189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61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2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022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02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52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368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0AC3FD-B32F-47F6-BCB5-4F17DAD8724F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65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86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8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7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59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6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51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5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9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67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19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59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04BE9C4-AB36-430A-9967-D2C9F7A4D088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2D0089-FF0A-490D-BD75-2C0FEEE93C64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17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Knihtisk</a:t>
            </a:r>
            <a:r>
              <a:rPr lang="cs-CZ" dirty="0"/>
              <a:t> </a:t>
            </a:r>
            <a:r>
              <a:rPr lang="cs-CZ" dirty="0" smtClean="0"/>
              <a:t>a tiskárny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6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Skládání složky z archu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6" b="3914"/>
          <a:stretch/>
        </p:blipFill>
        <p:spPr>
          <a:xfrm rot="10800000">
            <a:off x="6626709" y="2530146"/>
            <a:ext cx="4528971" cy="3052482"/>
          </a:xfr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7"/>
          <a:stretch/>
        </p:blipFill>
        <p:spPr>
          <a:xfrm>
            <a:off x="1097280" y="2530146"/>
            <a:ext cx="4528971" cy="30778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864224" y="5822576"/>
            <a:ext cx="63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 otočení bude na lícové straně za A1 číslo 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60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Termíny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ST3-895.481</a:t>
            </a:r>
          </a:p>
          <a:p>
            <a:r>
              <a:rPr lang="cs-CZ" dirty="0" smtClean="0"/>
              <a:t>- kustoda</a:t>
            </a:r>
          </a:p>
          <a:p>
            <a:r>
              <a:rPr lang="cs-CZ" dirty="0" smtClean="0"/>
              <a:t>- reprezentanta</a:t>
            </a:r>
          </a:p>
          <a:p>
            <a:r>
              <a:rPr lang="cs-CZ" dirty="0" smtClean="0"/>
              <a:t>- tisková signatura</a:t>
            </a:r>
          </a:p>
          <a:p>
            <a:r>
              <a:rPr lang="cs-CZ" dirty="0" smtClean="0"/>
              <a:t>- bordura</a:t>
            </a:r>
          </a:p>
          <a:p>
            <a:r>
              <a:rPr lang="cs-CZ" dirty="0" smtClean="0"/>
              <a:t>- iniciála</a:t>
            </a:r>
          </a:p>
          <a:p>
            <a:r>
              <a:rPr lang="cs-CZ" dirty="0" smtClean="0"/>
              <a:t>- </a:t>
            </a:r>
            <a:r>
              <a:rPr lang="cs-CZ" dirty="0" smtClean="0"/>
              <a:t>záhlaví</a:t>
            </a:r>
            <a:endParaRPr lang="cs-CZ" dirty="0" smtClean="0"/>
          </a:p>
          <a:p>
            <a:r>
              <a:rPr lang="cs-CZ" dirty="0" smtClean="0"/>
              <a:t>- marginální </a:t>
            </a:r>
            <a:r>
              <a:rPr lang="cs-CZ" dirty="0" smtClean="0"/>
              <a:t>poznámka</a:t>
            </a:r>
          </a:p>
          <a:p>
            <a:r>
              <a:rPr lang="cs-CZ" dirty="0" smtClean="0"/>
              <a:t>- foliace - líc (r-</a:t>
            </a:r>
            <a:r>
              <a:rPr lang="cs-CZ" dirty="0" err="1" smtClean="0"/>
              <a:t>recto</a:t>
            </a:r>
            <a:r>
              <a:rPr lang="cs-CZ" dirty="0" smtClean="0"/>
              <a:t>) + rub (v-</a:t>
            </a:r>
            <a:r>
              <a:rPr lang="cs-CZ" dirty="0" err="1" smtClean="0"/>
              <a:t>verso</a:t>
            </a:r>
            <a:r>
              <a:rPr lang="cs-CZ" dirty="0" smtClean="0"/>
              <a:t>)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- </a:t>
            </a:r>
            <a:r>
              <a:rPr lang="cs-CZ" dirty="0" smtClean="0"/>
              <a:t>sloupcová </a:t>
            </a:r>
            <a:r>
              <a:rPr lang="cs-CZ" dirty="0"/>
              <a:t>sazba (</a:t>
            </a:r>
            <a:r>
              <a:rPr lang="el-GR" dirty="0"/>
              <a:t>α</a:t>
            </a:r>
            <a:r>
              <a:rPr lang="cs-CZ" dirty="0"/>
              <a:t>/a, </a:t>
            </a:r>
            <a:r>
              <a:rPr lang="el-GR" dirty="0"/>
              <a:t>β</a:t>
            </a:r>
            <a:r>
              <a:rPr lang="cs-CZ" dirty="0"/>
              <a:t>/b)</a:t>
            </a:r>
          </a:p>
          <a:p>
            <a:r>
              <a:rPr lang="cs-CZ" dirty="0" smtClean="0"/>
              <a:t>- </a:t>
            </a:r>
            <a:r>
              <a:rPr lang="cs-CZ" dirty="0" smtClean="0"/>
              <a:t>figurální sazba</a:t>
            </a:r>
          </a:p>
          <a:p>
            <a:endParaRPr lang="cs-CZ" dirty="0"/>
          </a:p>
          <a:p>
            <a:r>
              <a:rPr lang="cs-CZ" dirty="0" smtClean="0"/>
              <a:t>ST2-6.759</a:t>
            </a:r>
          </a:p>
          <a:p>
            <a:r>
              <a:rPr lang="cs-CZ" dirty="0"/>
              <a:t>- </a:t>
            </a:r>
            <a:r>
              <a:rPr lang="cs-CZ" dirty="0" smtClean="0"/>
              <a:t>vlys</a:t>
            </a:r>
          </a:p>
          <a:p>
            <a:r>
              <a:rPr lang="cs-CZ" dirty="0"/>
              <a:t> </a:t>
            </a:r>
            <a:r>
              <a:rPr lang="cs-CZ" dirty="0" smtClean="0"/>
              <a:t>- viněta</a:t>
            </a:r>
          </a:p>
          <a:p>
            <a:r>
              <a:rPr lang="cs-CZ" dirty="0" smtClean="0"/>
              <a:t>- klišé</a:t>
            </a:r>
            <a:endParaRPr lang="cs-CZ" dirty="0"/>
          </a:p>
          <a:p>
            <a:r>
              <a:rPr lang="cs-CZ" dirty="0"/>
              <a:t>- ozdobné linky, tyče</a:t>
            </a:r>
          </a:p>
          <a:p>
            <a:r>
              <a:rPr lang="cs-CZ" dirty="0"/>
              <a:t>- tiskařské ozdůbky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8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Dřevořez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- technika tisku z výšky (stejně jako knihtisk)</a:t>
            </a:r>
          </a:p>
          <a:p>
            <a:r>
              <a:rPr lang="cs-CZ" dirty="0" smtClean="0"/>
              <a:t>- využívané dřevěná razidla (štočky) stejné výšky jako písmo zasazované do společné sazby</a:t>
            </a:r>
          </a:p>
          <a:p>
            <a:r>
              <a:rPr lang="cs-CZ" dirty="0" smtClean="0"/>
              <a:t>- používaná pro ilustraci i knižní dekor (vlysy, viněty, bordury, lišty)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Vlys</a:t>
            </a:r>
          </a:p>
          <a:p>
            <a:pPr lvl="1"/>
            <a:r>
              <a:rPr lang="cs-CZ" dirty="0" smtClean="0"/>
              <a:t>podélný grafický prvek, zpravidla  uvozující zpravidla kapitolu. 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ůže být dekorativní, nebo nést konkrétní obraz</a:t>
            </a:r>
          </a:p>
          <a:p>
            <a:r>
              <a:rPr lang="cs-CZ" dirty="0" smtClean="0"/>
              <a:t>Viněta </a:t>
            </a:r>
          </a:p>
          <a:p>
            <a:pPr lvl="1"/>
            <a:r>
              <a:rPr lang="cs-CZ" dirty="0" smtClean="0"/>
              <a:t>grafický prvek používaný zpravidla na konci kapitol, nebo v prostoru mezi názvovými údaji a </a:t>
            </a:r>
            <a:r>
              <a:rPr lang="cs-CZ" dirty="0" err="1" smtClean="0"/>
              <a:t>impresem</a:t>
            </a:r>
            <a:r>
              <a:rPr lang="cs-CZ" dirty="0" smtClean="0"/>
              <a:t> na titulní straně. 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ůže mít ornamentální podobu, nebo může jít o jednoduchou ilustraci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0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Dřevořezový štoček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19" y="1846263"/>
            <a:ext cx="6034087" cy="4022725"/>
          </a:xfrm>
        </p:spPr>
      </p:pic>
    </p:spTree>
    <p:extLst>
      <p:ext uri="{BB962C8B-B14F-4D97-AF65-F5344CB8AC3E}">
        <p14:creationId xmlns:p14="http://schemas.microsoft.com/office/powerpoint/2010/main" val="1606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Mědirytina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- tisk z výšky</a:t>
            </a:r>
          </a:p>
          <a:p>
            <a:r>
              <a:rPr lang="cs-CZ" dirty="0" smtClean="0"/>
              <a:t>- zrcadlově obrácený obraz vyryt do měděné desky -&gt; deska potřena barvou -&gt; setřený povrch, barva zůstává jen v drážkách -&gt; tisk pod velkým tlakem, papír se „natlačí do drážek“ – tzv. tisk z hloubky</a:t>
            </a:r>
          </a:p>
          <a:p>
            <a:r>
              <a:rPr lang="cs-CZ" dirty="0" smtClean="0"/>
              <a:t>- do knih zařazovány zvlášť (nebyly součástí složky)</a:t>
            </a:r>
          </a:p>
          <a:p>
            <a:r>
              <a:rPr lang="cs-CZ" dirty="0" smtClean="0"/>
              <a:t>- kombinace s knihtiskem (soutisk) možná, ale technologicky náročná</a:t>
            </a:r>
          </a:p>
          <a:p>
            <a:r>
              <a:rPr lang="cs-CZ" dirty="0" smtClean="0"/>
              <a:t>- obvykle vyráběná v samostatných dílnách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1026" name="Picture 2" descr="https://api.kramerius.mzk.cz/search/iiif/uuid:554b8a22-9dff-11e0-a742-0050569d679d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11" y="1737360"/>
            <a:ext cx="2851874" cy="43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9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Měditiskařská deska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2" descr="bickham-fox-chase.jpg (800×58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43" y="1737360"/>
            <a:ext cx="6132073" cy="44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6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Měditiskařský lis</a:t>
            </a:r>
            <a:endParaRPr lang="cs-CZ" dirty="0"/>
          </a:p>
        </p:txBody>
      </p:sp>
      <p:pic>
        <p:nvPicPr>
          <p:cNvPr id="2050" name="Picture 2" descr="New Inventions of Modern Times [Nova Reperta], The Invention of Copper Engraving, plate 19, Jan Collaert I (Netherlandish, Antwerp ca. 1530–1581 Antwerp), Engrav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55" y="1846263"/>
            <a:ext cx="5967371" cy="446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Mědirytina – autorské údaje</a:t>
            </a:r>
            <a:endParaRPr lang="cs-CZ" dirty="0"/>
          </a:p>
        </p:txBody>
      </p:sp>
      <p:pic>
        <p:nvPicPr>
          <p:cNvPr id="8" name="Picture 2" descr="https://api.kramerius.mzk.cz/search/iiif/uuid:554b8a22-9dff-11e0-a742-0050569d679d/full/max/0/defaul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62"/>
          <a:stretch/>
        </p:blipFill>
        <p:spPr bwMode="auto">
          <a:xfrm>
            <a:off x="1097280" y="4514006"/>
            <a:ext cx="10058400" cy="18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97280" y="2043953"/>
            <a:ext cx="9942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Sculpsit</a:t>
            </a:r>
            <a:r>
              <a:rPr lang="cs-CZ" dirty="0" smtClean="0"/>
              <a:t>, </a:t>
            </a:r>
            <a:r>
              <a:rPr lang="cs-CZ" dirty="0" err="1" smtClean="0"/>
              <a:t>sc</a:t>
            </a:r>
            <a:r>
              <a:rPr lang="cs-CZ" dirty="0" smtClean="0"/>
              <a:t>., </a:t>
            </a:r>
            <a:r>
              <a:rPr lang="cs-CZ" dirty="0" err="1" smtClean="0"/>
              <a:t>scul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Delineavit</a:t>
            </a:r>
            <a:r>
              <a:rPr lang="cs-CZ" dirty="0" smtClean="0"/>
              <a:t>, </a:t>
            </a:r>
            <a:r>
              <a:rPr lang="cs-CZ" dirty="0" err="1" smtClean="0"/>
              <a:t>del</a:t>
            </a:r>
            <a:r>
              <a:rPr lang="cs-CZ" dirty="0" smtClean="0"/>
              <a:t>., </a:t>
            </a:r>
            <a:r>
              <a:rPr lang="cs-CZ" dirty="0" err="1" smtClean="0"/>
              <a:t>delin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Excudit</a:t>
            </a:r>
            <a:r>
              <a:rPr lang="cs-CZ" dirty="0" smtClean="0"/>
              <a:t>, </a:t>
            </a:r>
            <a:r>
              <a:rPr lang="cs-CZ" dirty="0" err="1" smtClean="0"/>
              <a:t>exc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Pinxit</a:t>
            </a:r>
            <a:r>
              <a:rPr lang="cs-CZ" dirty="0" smtClean="0"/>
              <a:t>, </a:t>
            </a:r>
            <a:r>
              <a:rPr lang="cs-CZ" dirty="0" err="1" smtClean="0"/>
              <a:t>pinx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46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 jako řemeslo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Tiskař </a:t>
            </a:r>
          </a:p>
          <a:p>
            <a:pPr lvl="1"/>
            <a:r>
              <a:rPr lang="cs-CZ" dirty="0" smtClean="0"/>
              <a:t>majitel, nebo jen ten, kdo obsluhuje lis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usel být vyučený v oboru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usel držet tiskařské privilegium</a:t>
            </a:r>
          </a:p>
          <a:p>
            <a:r>
              <a:rPr lang="cs-CZ" dirty="0" smtClean="0"/>
              <a:t>Sazeč </a:t>
            </a:r>
          </a:p>
          <a:p>
            <a:pPr lvl="1"/>
            <a:r>
              <a:rPr lang="cs-CZ" dirty="0" smtClean="0"/>
              <a:t>nejdůležitější osoba, často s univerzitním vzděláním</a:t>
            </a:r>
          </a:p>
          <a:p>
            <a:r>
              <a:rPr lang="cs-CZ" dirty="0" smtClean="0"/>
              <a:t>Faktor </a:t>
            </a:r>
          </a:p>
          <a:p>
            <a:pPr marL="578358" lvl="1" indent="-285750"/>
            <a:r>
              <a:rPr lang="cs-CZ" dirty="0" smtClean="0"/>
              <a:t>provozní, vyučený tiskař (v institucionálních dílnách, u dílen vedených vdovami)</a:t>
            </a:r>
          </a:p>
          <a:p>
            <a:pPr marL="0" indent="0">
              <a:buNone/>
            </a:pPr>
            <a:r>
              <a:rPr lang="cs-CZ" dirty="0" smtClean="0"/>
              <a:t>  Tovaryši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omocný personál</a:t>
            </a:r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Nakladatel</a:t>
            </a:r>
          </a:p>
          <a:p>
            <a:pPr lvl="1"/>
            <a:r>
              <a:rPr lang="cs-CZ" dirty="0"/>
              <a:t>t</a:t>
            </a:r>
            <a:r>
              <a:rPr lang="cs-CZ" dirty="0" smtClean="0"/>
              <a:t>en kdo financuje náklad, platí tiskaře</a:t>
            </a:r>
          </a:p>
          <a:p>
            <a:pPr lvl="1"/>
            <a:r>
              <a:rPr lang="cs-CZ" dirty="0" smtClean="0"/>
              <a:t>Nakladatelem může být i tiskař</a:t>
            </a:r>
            <a:endParaRPr lang="cs-CZ" dirty="0"/>
          </a:p>
          <a:p>
            <a:r>
              <a:rPr lang="cs-CZ" dirty="0" smtClean="0"/>
              <a:t>Knihkupec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pecializovaný prodejce knih</a:t>
            </a:r>
          </a:p>
          <a:p>
            <a:pPr lvl="1"/>
            <a:r>
              <a:rPr lang="cs-CZ" dirty="0" smtClean="0"/>
              <a:t>Knihy běžně prodávali i tiskaři</a:t>
            </a:r>
          </a:p>
          <a:p>
            <a:r>
              <a:rPr lang="cs-CZ" dirty="0" smtClean="0"/>
              <a:t>Knihvazač, knihař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pojuje potištěné listy do svazků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amostatné řemeslo mimo tiskařskou dílnu</a:t>
            </a:r>
          </a:p>
          <a:p>
            <a:r>
              <a:rPr lang="cs-CZ" dirty="0" smtClean="0"/>
              <a:t>Měditiskař</a:t>
            </a:r>
          </a:p>
          <a:p>
            <a:pPr lvl="1"/>
            <a:r>
              <a:rPr lang="cs-CZ" dirty="0"/>
              <a:t>č</a:t>
            </a:r>
            <a:r>
              <a:rPr lang="cs-CZ" dirty="0" smtClean="0"/>
              <a:t>asto oddělený provoz od tiskařské dílny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59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Tiskárny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institucionální (kláštery, biskupství, města)</a:t>
            </a:r>
          </a:p>
          <a:p>
            <a:pPr lvl="1"/>
            <a:r>
              <a:rPr lang="cs-CZ" dirty="0"/>
              <a:t>rodinné (dědičná privilegia pro tisk)</a:t>
            </a:r>
          </a:p>
          <a:p>
            <a:pPr lvl="1"/>
            <a:r>
              <a:rPr lang="cs-CZ" dirty="0"/>
              <a:t>soukromé (šlechtické)</a:t>
            </a:r>
          </a:p>
          <a:p>
            <a:pPr lvl="1"/>
            <a:r>
              <a:rPr lang="cs-CZ" dirty="0"/>
              <a:t>kočovné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Údaje o tisku</a:t>
            </a:r>
          </a:p>
          <a:p>
            <a:pPr lvl="1"/>
            <a:r>
              <a:rPr lang="cs-CZ" dirty="0" err="1" smtClean="0"/>
              <a:t>Impresum</a:t>
            </a:r>
            <a:r>
              <a:rPr lang="cs-CZ" dirty="0" smtClean="0"/>
              <a:t> (obvykle dole na titulní straně)</a:t>
            </a:r>
          </a:p>
          <a:p>
            <a:pPr lvl="1"/>
            <a:r>
              <a:rPr lang="cs-CZ" dirty="0" err="1" smtClean="0"/>
              <a:t>Kolofon</a:t>
            </a:r>
            <a:r>
              <a:rPr lang="cs-CZ" dirty="0" smtClean="0"/>
              <a:t> (jen u nejstarších tisků)</a:t>
            </a:r>
          </a:p>
          <a:p>
            <a:pPr lvl="1"/>
            <a:r>
              <a:rPr lang="cs-CZ" dirty="0" smtClean="0"/>
              <a:t>Signet (grafická značka tiskaře – nad </a:t>
            </a:r>
            <a:r>
              <a:rPr lang="cs-CZ" dirty="0" err="1" smtClean="0"/>
              <a:t>impresem</a:t>
            </a:r>
            <a:r>
              <a:rPr lang="cs-CZ" dirty="0" smtClean="0"/>
              <a:t> nebo v </a:t>
            </a:r>
            <a:r>
              <a:rPr lang="cs-CZ" dirty="0" err="1" smtClean="0"/>
              <a:t>kolofonu</a:t>
            </a:r>
            <a:r>
              <a:rPr lang="cs-CZ" dirty="0" smtClean="0"/>
              <a:t>)</a:t>
            </a:r>
          </a:p>
          <a:p>
            <a:r>
              <a:rPr lang="cs-CZ" dirty="0" smtClean="0"/>
              <a:t>Privilegium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ýsada povolující tisk publikace konkrétní dílnou</a:t>
            </a:r>
            <a:endParaRPr lang="cs-CZ" dirty="0"/>
          </a:p>
          <a:p>
            <a:r>
              <a:rPr lang="cs-CZ" dirty="0" smtClean="0"/>
              <a:t>Údaje o cenzuře</a:t>
            </a:r>
          </a:p>
          <a:p>
            <a:pPr lvl="1"/>
            <a:r>
              <a:rPr lang="cs-CZ" dirty="0" smtClean="0"/>
              <a:t>Imprimatur (</a:t>
            </a:r>
            <a:r>
              <a:rPr lang="cs-CZ" dirty="0" err="1" smtClean="0"/>
              <a:t>facultas</a:t>
            </a:r>
            <a:r>
              <a:rPr lang="cs-CZ" dirty="0" smtClean="0"/>
              <a:t>, </a:t>
            </a:r>
            <a:r>
              <a:rPr lang="cs-CZ" dirty="0" err="1" smtClean="0"/>
              <a:t>approbatio</a:t>
            </a:r>
            <a:r>
              <a:rPr lang="cs-CZ" dirty="0" smtClean="0"/>
              <a:t>) – </a:t>
            </a:r>
            <a:r>
              <a:rPr lang="cs-CZ" dirty="0" err="1" smtClean="0"/>
              <a:t>schálení</a:t>
            </a:r>
            <a:r>
              <a:rPr lang="cs-CZ" dirty="0" smtClean="0"/>
              <a:t> textu autoritou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617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se zajímat o tiskárny a jejich vybavení?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Vybavení tiskárny písmem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bchodní vazby, </a:t>
            </a:r>
          </a:p>
          <a:p>
            <a:pPr lvl="1"/>
            <a:r>
              <a:rPr lang="cs-CZ" dirty="0"/>
              <a:t>k</a:t>
            </a:r>
            <a:r>
              <a:rPr lang="cs-CZ" dirty="0" smtClean="0"/>
              <a:t>ulturní vazby,</a:t>
            </a:r>
          </a:p>
          <a:p>
            <a:pPr lvl="1"/>
            <a:r>
              <a:rPr lang="cs-CZ" dirty="0" smtClean="0"/>
              <a:t>identifikace </a:t>
            </a:r>
            <a:r>
              <a:rPr lang="cs-CZ" dirty="0" err="1" smtClean="0"/>
              <a:t>neatribuovaných</a:t>
            </a:r>
            <a:r>
              <a:rPr lang="cs-CZ" dirty="0" smtClean="0"/>
              <a:t> tisků</a:t>
            </a:r>
          </a:p>
          <a:p>
            <a:pPr marL="0">
              <a:buNone/>
            </a:pPr>
            <a:r>
              <a:rPr lang="cs-CZ" dirty="0" smtClean="0"/>
              <a:t>Tisk ilustrací</a:t>
            </a:r>
          </a:p>
          <a:p>
            <a:pPr marL="544068" lvl="1" indent="-342900"/>
            <a:r>
              <a:rPr lang="cs-CZ" dirty="0"/>
              <a:t>v</a:t>
            </a:r>
            <a:r>
              <a:rPr lang="cs-CZ" dirty="0" smtClean="0"/>
              <a:t>azby na rytecké dílny,</a:t>
            </a:r>
          </a:p>
          <a:p>
            <a:pPr marL="544068" lvl="1" indent="-342900"/>
            <a:r>
              <a:rPr lang="cs-CZ" dirty="0"/>
              <a:t>i</a:t>
            </a:r>
            <a:r>
              <a:rPr lang="cs-CZ" dirty="0" smtClean="0"/>
              <a:t>dentifikace </a:t>
            </a:r>
            <a:r>
              <a:rPr lang="cs-CZ" dirty="0" err="1" smtClean="0"/>
              <a:t>neatribuovaných</a:t>
            </a:r>
            <a:r>
              <a:rPr lang="cs-CZ" dirty="0" smtClean="0"/>
              <a:t> </a:t>
            </a:r>
            <a:r>
              <a:rPr lang="cs-CZ" dirty="0" smtClean="0"/>
              <a:t>tisků</a:t>
            </a:r>
          </a:p>
          <a:p>
            <a:pPr marL="544068" lvl="1" indent="-342900"/>
            <a:r>
              <a:rPr lang="cs-CZ" dirty="0" smtClean="0"/>
              <a:t>Identifikace rytin ze souborů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Sazba</a:t>
            </a:r>
          </a:p>
          <a:p>
            <a:pPr lvl="1"/>
            <a:r>
              <a:rPr lang="cs-CZ" dirty="0"/>
              <a:t>i</a:t>
            </a:r>
            <a:r>
              <a:rPr lang="cs-CZ" dirty="0" smtClean="0"/>
              <a:t>dentifikace </a:t>
            </a:r>
            <a:r>
              <a:rPr lang="cs-CZ" dirty="0" err="1" smtClean="0"/>
              <a:t>neatribuovaných</a:t>
            </a:r>
            <a:r>
              <a:rPr lang="cs-CZ" dirty="0" smtClean="0"/>
              <a:t> tisků</a:t>
            </a:r>
          </a:p>
          <a:p>
            <a:pPr lvl="1"/>
            <a:r>
              <a:rPr lang="cs-CZ" dirty="0" smtClean="0"/>
              <a:t>základní datace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ociální vazby tiskárny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Fungování dílen</a:t>
            </a:r>
          </a:p>
          <a:p>
            <a:pPr lvl="1"/>
            <a:r>
              <a:rPr lang="cs-CZ" dirty="0"/>
              <a:t>materiálová a ekonomická motivace vydání jednotlivých tisků</a:t>
            </a:r>
          </a:p>
          <a:p>
            <a:pPr lvl="1"/>
            <a:r>
              <a:rPr lang="cs-CZ" dirty="0" err="1"/>
              <a:t>k</a:t>
            </a:r>
            <a:r>
              <a:rPr lang="cs-CZ" dirty="0" err="1" smtClean="0"/>
              <a:t>ontextualizace</a:t>
            </a:r>
            <a:r>
              <a:rPr lang="cs-CZ" dirty="0" smtClean="0"/>
              <a:t> </a:t>
            </a:r>
            <a:r>
              <a:rPr lang="cs-CZ" dirty="0"/>
              <a:t>jednotlivých exemplářů i nakladatelské činnosti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ůvody </a:t>
            </a:r>
            <a:r>
              <a:rPr lang="cs-CZ" dirty="0"/>
              <a:t>pro stanovení nakladatelského programu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rivilegia</a:t>
            </a:r>
            <a:endParaRPr lang="cs-CZ" dirty="0"/>
          </a:p>
          <a:p>
            <a:pPr lvl="1"/>
            <a:r>
              <a:rPr lang="cs-CZ" dirty="0"/>
              <a:t>p</a:t>
            </a:r>
            <a:r>
              <a:rPr lang="cs-CZ" dirty="0" smtClean="0"/>
              <a:t>řenos </a:t>
            </a:r>
            <a:r>
              <a:rPr lang="cs-CZ" dirty="0" smtClean="0"/>
              <a:t>dovedností a </a:t>
            </a:r>
            <a:r>
              <a:rPr lang="cs-CZ" dirty="0" err="1" smtClean="0"/>
              <a:t>fundusu</a:t>
            </a:r>
            <a:r>
              <a:rPr lang="cs-CZ" dirty="0" smtClean="0"/>
              <a:t> mezi dílnami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5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- najděte nakladatelské/tiskařské údaje</a:t>
            </a:r>
          </a:p>
          <a:p>
            <a:r>
              <a:rPr lang="cs-CZ" dirty="0"/>
              <a:t>- spočítejte listy ve složce, určete </a:t>
            </a:r>
            <a:r>
              <a:rPr lang="cs-CZ" dirty="0" smtClean="0"/>
              <a:t>formát</a:t>
            </a:r>
          </a:p>
          <a:p>
            <a:r>
              <a:rPr lang="cs-CZ" dirty="0" smtClean="0"/>
              <a:t>- identifikujte typ dekoru a techniku ilustrací</a:t>
            </a:r>
          </a:p>
          <a:p>
            <a:r>
              <a:rPr lang="cs-CZ" dirty="0" smtClean="0"/>
              <a:t>- popište používaná písma</a:t>
            </a:r>
          </a:p>
          <a:p>
            <a:r>
              <a:rPr lang="cs-CZ" dirty="0" smtClean="0"/>
              <a:t>- charakterizujte sazbu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1910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31739"/>
            <a:ext cx="10058400" cy="1450757"/>
          </a:xfrm>
        </p:spPr>
        <p:txBody>
          <a:bodyPr/>
          <a:lstStyle/>
          <a:p>
            <a:r>
              <a:rPr lang="cs-CZ" dirty="0" smtClean="0"/>
              <a:t>Deskotisk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Jednolisty</a:t>
            </a:r>
            <a:r>
              <a:rPr lang="cs-CZ" dirty="0" smtClean="0"/>
              <a:t> (</a:t>
            </a:r>
            <a:r>
              <a:rPr lang="cs-CZ" dirty="0" err="1" smtClean="0"/>
              <a:t>devoční</a:t>
            </a:r>
            <a:r>
              <a:rPr lang="cs-CZ" dirty="0" smtClean="0"/>
              <a:t> grafika, hrací karty)</a:t>
            </a:r>
          </a:p>
          <a:p>
            <a:r>
              <a:rPr lang="cs-CZ" dirty="0" smtClean="0"/>
              <a:t>Blokové knihy (soubory deskotisků)</a:t>
            </a:r>
          </a:p>
          <a:p>
            <a:pPr lvl="1"/>
            <a:r>
              <a:rPr lang="cs-CZ" dirty="0"/>
              <a:t>š</a:t>
            </a:r>
            <a:r>
              <a:rPr lang="cs-CZ" dirty="0" smtClean="0"/>
              <a:t>točky </a:t>
            </a:r>
            <a:r>
              <a:rPr lang="cs-CZ" dirty="0"/>
              <a:t>pro tisk obsahují text i obraz</a:t>
            </a:r>
          </a:p>
          <a:p>
            <a:endParaRPr lang="cs-CZ" dirty="0" smtClean="0"/>
          </a:p>
        </p:txBody>
      </p:sp>
      <p:pic>
        <p:nvPicPr>
          <p:cNvPr id="5" name="Obrázek 3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7460" t="-11365" b="11365"/>
          <a:stretch/>
        </p:blipFill>
        <p:spPr>
          <a:xfrm>
            <a:off x="8558783" y="1388534"/>
            <a:ext cx="2505021" cy="4022725"/>
          </a:xfrm>
          <a:prstGeom prst="rect">
            <a:avLst/>
          </a:prstGeom>
          <a:ln w="12600">
            <a:noFill/>
          </a:ln>
        </p:spPr>
      </p:pic>
      <p:pic>
        <p:nvPicPr>
          <p:cNvPr id="6" name="Obrázek 5"/>
          <p:cNvPicPr/>
          <p:nvPr/>
        </p:nvPicPr>
        <p:blipFill>
          <a:blip r:embed="rId3"/>
          <a:stretch/>
        </p:blipFill>
        <p:spPr>
          <a:xfrm>
            <a:off x="5841804" y="1845734"/>
            <a:ext cx="2474640" cy="346608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397578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Písmolijectví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- specializované řemeslo</a:t>
            </a:r>
          </a:p>
          <a:p>
            <a:r>
              <a:rPr lang="cs-CZ" dirty="0" smtClean="0"/>
              <a:t>- odlévání shodných písmen</a:t>
            </a:r>
          </a:p>
          <a:p>
            <a:r>
              <a:rPr lang="cs-CZ" dirty="0" smtClean="0"/>
              <a:t>- postup od výroby vlastního písma dílně, přes odlévání z matric k průmyslové výrobě</a:t>
            </a:r>
          </a:p>
          <a:p>
            <a:r>
              <a:rPr lang="cs-CZ" dirty="0" smtClean="0"/>
              <a:t>- potřeba několika písmových stupňů z téže rodiny, písmena v několika podobách</a:t>
            </a:r>
          </a:p>
          <a:p>
            <a:r>
              <a:rPr lang="cs-CZ" dirty="0" smtClean="0"/>
              <a:t>- snaha využít i opotřebená písma, přelévání </a:t>
            </a:r>
            <a:r>
              <a:rPr lang="cs-CZ" dirty="0" smtClean="0"/>
              <a:t>písma</a:t>
            </a:r>
          </a:p>
          <a:p>
            <a:r>
              <a:rPr lang="cs-CZ" dirty="0" smtClean="0"/>
              <a:t>- zvláštní typy pro tisk notace</a:t>
            </a:r>
            <a:endParaRPr lang="cs-CZ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3"/>
          <a:stretch/>
        </p:blipFill>
        <p:spPr>
          <a:xfrm>
            <a:off x="6217920" y="2453054"/>
            <a:ext cx="2776715" cy="3416040"/>
          </a:xfrm>
          <a:prstGeom prst="rect">
            <a:avLst/>
          </a:prstGeom>
          <a:ln w="12600">
            <a:noFill/>
          </a:ln>
        </p:spPr>
      </p:pic>
      <p:pic>
        <p:nvPicPr>
          <p:cNvPr id="5" name="Obrázek 4"/>
          <p:cNvPicPr/>
          <p:nvPr/>
        </p:nvPicPr>
        <p:blipFill>
          <a:blip r:embed="rId4"/>
          <a:stretch/>
        </p:blipFill>
        <p:spPr>
          <a:xfrm>
            <a:off x="8994635" y="2453054"/>
            <a:ext cx="2580840" cy="34160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445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839" y="351206"/>
            <a:ext cx="10058400" cy="1450757"/>
          </a:xfrm>
        </p:spPr>
        <p:txBody>
          <a:bodyPr/>
          <a:lstStyle/>
          <a:p>
            <a:r>
              <a:rPr lang="cs-CZ" dirty="0" smtClean="0"/>
              <a:t>Tisková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Tisková textura</a:t>
            </a:r>
            <a:endParaRPr lang="cs-CZ" dirty="0"/>
          </a:p>
        </p:txBody>
      </p:sp>
      <p:pic>
        <p:nvPicPr>
          <p:cNvPr id="8" name="Obrázek 7"/>
          <p:cNvPicPr/>
          <p:nvPr/>
        </p:nvPicPr>
        <p:blipFill rotWithShape="1">
          <a:blip r:embed="rId2"/>
          <a:srcRect l="12077" t="50859" r="19089" b="23779"/>
          <a:stretch/>
        </p:blipFill>
        <p:spPr>
          <a:xfrm>
            <a:off x="6263641" y="2689412"/>
            <a:ext cx="4800598" cy="3113266"/>
          </a:xfrm>
          <a:prstGeom prst="rect">
            <a:avLst/>
          </a:prstGeom>
          <a:ln w="0">
            <a:noFill/>
          </a:ln>
        </p:spPr>
      </p:pic>
      <p:pic>
        <p:nvPicPr>
          <p:cNvPr id="9" name="Obrázek 8"/>
          <p:cNvPicPr/>
          <p:nvPr/>
        </p:nvPicPr>
        <p:blipFill rotWithShape="1">
          <a:blip r:embed="rId3"/>
          <a:srcRect l="47380" t="8719" r="17473" b="69007"/>
          <a:stretch/>
        </p:blipFill>
        <p:spPr>
          <a:xfrm>
            <a:off x="1694329" y="2218765"/>
            <a:ext cx="4386431" cy="3650329"/>
          </a:xfrm>
          <a:prstGeom prst="rect">
            <a:avLst/>
          </a:prstGeom>
          <a:ln w="0">
            <a:noFill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Tisková bastarda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839" y="324312"/>
            <a:ext cx="10058400" cy="1450757"/>
          </a:xfrm>
        </p:spPr>
        <p:txBody>
          <a:bodyPr/>
          <a:lstStyle/>
          <a:p>
            <a:r>
              <a:rPr lang="cs-CZ" dirty="0" smtClean="0"/>
              <a:t>Tisková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Humanistické tiskové písmo (antikva)</a:t>
            </a:r>
            <a:endParaRPr lang="cs-CZ" dirty="0"/>
          </a:p>
        </p:txBody>
      </p:sp>
      <p:pic>
        <p:nvPicPr>
          <p:cNvPr id="5" name="Picture 4" descr="https://kramerius.mzk.cz/search/iiif/uuid:0d01a0d5-8be3-4eae-92c2-ea8110603925/full/max/0/default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68381" r="11661" b="6997"/>
          <a:stretch/>
        </p:blipFill>
        <p:spPr bwMode="auto">
          <a:xfrm>
            <a:off x="6278862" y="3146612"/>
            <a:ext cx="5575634" cy="27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ramerius.mzk.cz/search/iiif/uuid:44ca45f9-e718-4162-bb92-61cf69aa9cdd/full/max/0/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16709" r="8196" b="47393"/>
          <a:stretch/>
        </p:blipFill>
        <p:spPr bwMode="auto">
          <a:xfrm>
            <a:off x="1358154" y="2745351"/>
            <a:ext cx="4676886" cy="31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278862" y="1881570"/>
            <a:ext cx="503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Novogotická tisková písma (švabach + fraktura)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7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5839" y="351206"/>
            <a:ext cx="10058400" cy="1450757"/>
          </a:xfrm>
        </p:spPr>
        <p:txBody>
          <a:bodyPr/>
          <a:lstStyle/>
          <a:p>
            <a:r>
              <a:rPr lang="cs-CZ" dirty="0" smtClean="0"/>
              <a:t>Tisková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různé typy písem pro různé texty </a:t>
            </a:r>
            <a:endParaRPr lang="cs-CZ" dirty="0" smtClean="0"/>
          </a:p>
          <a:p>
            <a:pPr lvl="1"/>
            <a:r>
              <a:rPr lang="cs-CZ" dirty="0" smtClean="0"/>
              <a:t>románské jazyky </a:t>
            </a:r>
            <a:r>
              <a:rPr lang="cs-CZ" dirty="0"/>
              <a:t>= </a:t>
            </a:r>
            <a:r>
              <a:rPr lang="cs-CZ" dirty="0" smtClean="0"/>
              <a:t>antikva</a:t>
            </a:r>
          </a:p>
          <a:p>
            <a:pPr lvl="1"/>
            <a:r>
              <a:rPr lang="cs-CZ" dirty="0" smtClean="0"/>
              <a:t>němčina</a:t>
            </a:r>
            <a:r>
              <a:rPr lang="cs-CZ" dirty="0"/>
              <a:t>, čeština = novogotická </a:t>
            </a:r>
            <a:r>
              <a:rPr lang="cs-CZ" dirty="0" smtClean="0"/>
              <a:t>písma</a:t>
            </a:r>
            <a:endParaRPr lang="cs-CZ" dirty="0"/>
          </a:p>
        </p:txBody>
      </p:sp>
      <p:pic>
        <p:nvPicPr>
          <p:cNvPr id="7" name="Obrázek 6"/>
          <p:cNvPicPr/>
          <p:nvPr/>
        </p:nvPicPr>
        <p:blipFill rotWithShape="1">
          <a:blip r:embed="rId2"/>
          <a:srcRect l="50978" t="54663" r="7952" b="6346"/>
          <a:stretch/>
        </p:blipFill>
        <p:spPr>
          <a:xfrm>
            <a:off x="6217921" y="2353235"/>
            <a:ext cx="4937760" cy="3515859"/>
          </a:xfrm>
          <a:prstGeom prst="rect">
            <a:avLst/>
          </a:prstGeom>
          <a:ln w="12600">
            <a:noFill/>
          </a:ln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Obrázek 2"/>
          <p:cNvPicPr>
            <a:picLocks/>
          </p:cNvPicPr>
          <p:nvPr/>
        </p:nvPicPr>
        <p:blipFill>
          <a:blip r:embed="rId3"/>
          <a:stretch/>
        </p:blipFill>
        <p:spPr>
          <a:xfrm>
            <a:off x="1352772" y="3099278"/>
            <a:ext cx="3465575" cy="3127248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20227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Sazba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Skládání obrazu tiskové strany</a:t>
            </a:r>
          </a:p>
          <a:p>
            <a:r>
              <a:rPr lang="cs-CZ" dirty="0" smtClean="0"/>
              <a:t>Zahrnuje</a:t>
            </a:r>
            <a:r>
              <a:rPr lang="cs-CZ" dirty="0" smtClean="0"/>
              <a:t>: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itery (jedno písmeno v různých šířkách)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igatury liter</a:t>
            </a:r>
          </a:p>
          <a:p>
            <a:pPr lvl="1"/>
            <a:r>
              <a:rPr lang="cs-CZ" dirty="0" smtClean="0"/>
              <a:t>interpunkci, </a:t>
            </a:r>
          </a:p>
          <a:p>
            <a:pPr lvl="1"/>
            <a:r>
              <a:rPr lang="cs-CZ" dirty="0" smtClean="0"/>
              <a:t>tiskařské ozdůbky, </a:t>
            </a:r>
          </a:p>
          <a:p>
            <a:pPr lvl="1"/>
            <a:r>
              <a:rPr lang="cs-CZ" dirty="0" smtClean="0"/>
              <a:t>výplňové prvky, </a:t>
            </a:r>
          </a:p>
          <a:p>
            <a:pPr lvl="1"/>
            <a:r>
              <a:rPr lang="cs-CZ" dirty="0" smtClean="0"/>
              <a:t>dřevořezové štočky,  </a:t>
            </a:r>
          </a:p>
          <a:p>
            <a:pPr lvl="1"/>
            <a:r>
              <a:rPr lang="cs-CZ" dirty="0" smtClean="0"/>
              <a:t>zkracovací znaménka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2"/>
          <a:stretch/>
        </p:blipFill>
        <p:spPr>
          <a:xfrm>
            <a:off x="6217920" y="1845734"/>
            <a:ext cx="4793040" cy="3184200"/>
          </a:xfrm>
          <a:prstGeom prst="rect">
            <a:avLst/>
          </a:prstGeom>
          <a:ln w="0">
            <a:noFill/>
          </a:ln>
        </p:spPr>
      </p:pic>
      <p:pic>
        <p:nvPicPr>
          <p:cNvPr id="5" name="Obrázek 5"/>
          <p:cNvPicPr/>
          <p:nvPr/>
        </p:nvPicPr>
        <p:blipFill>
          <a:blip r:embed="rId3"/>
          <a:stretch/>
        </p:blipFill>
        <p:spPr>
          <a:xfrm>
            <a:off x="9383544" y="3121228"/>
            <a:ext cx="2140560" cy="285624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32142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Knihtisk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- tisk z výšky</a:t>
            </a:r>
          </a:p>
          <a:p>
            <a:r>
              <a:rPr lang="cs-CZ" dirty="0" smtClean="0"/>
              <a:t>- jeden tiskový arch = zpravidla více oboustranně potištěných listů</a:t>
            </a:r>
          </a:p>
          <a:p>
            <a:r>
              <a:rPr lang="cs-CZ" dirty="0" smtClean="0"/>
              <a:t>- ze skládání se odvozují tiskové formáty</a:t>
            </a:r>
          </a:p>
          <a:p>
            <a:pPr lvl="1"/>
            <a:r>
              <a:rPr lang="cs-CZ" dirty="0" smtClean="0"/>
              <a:t>Folio</a:t>
            </a:r>
          </a:p>
          <a:p>
            <a:pPr lvl="1"/>
            <a:r>
              <a:rPr lang="cs-CZ" dirty="0" smtClean="0"/>
              <a:t>Kvart</a:t>
            </a:r>
          </a:p>
          <a:p>
            <a:pPr lvl="1"/>
            <a:r>
              <a:rPr lang="cs-CZ" dirty="0" smtClean="0"/>
              <a:t>Osmerka</a:t>
            </a:r>
          </a:p>
          <a:p>
            <a:pPr lvl="1"/>
            <a:r>
              <a:rPr lang="cs-CZ" dirty="0" smtClean="0"/>
              <a:t>šestnácterka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46" y="1846263"/>
            <a:ext cx="3120508" cy="4022725"/>
          </a:xfrm>
        </p:spPr>
      </p:pic>
    </p:spTree>
    <p:extLst>
      <p:ext uri="{BB962C8B-B14F-4D97-AF65-F5344CB8AC3E}">
        <p14:creationId xmlns:p14="http://schemas.microsoft.com/office/powerpoint/2010/main" val="19593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3752</TotalTime>
  <Words>708</Words>
  <Application>Microsoft Office PowerPoint</Application>
  <PresentationFormat>Širokoúhlá obrazovka</PresentationFormat>
  <Paragraphs>156</Paragraphs>
  <Slides>20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Retrospektiva</vt:lpstr>
      <vt:lpstr>Knihtisk a tiskárny</vt:lpstr>
      <vt:lpstr>Proč se zajímat o tiskárny a jejich vybavení?</vt:lpstr>
      <vt:lpstr>Deskotisk</vt:lpstr>
      <vt:lpstr>Písmolijectví</vt:lpstr>
      <vt:lpstr>Tisková písma</vt:lpstr>
      <vt:lpstr>Tisková písma</vt:lpstr>
      <vt:lpstr>Tisková písma</vt:lpstr>
      <vt:lpstr>Sazba</vt:lpstr>
      <vt:lpstr>Knihtisk</vt:lpstr>
      <vt:lpstr>Skládání složky z archu</vt:lpstr>
      <vt:lpstr>Termíny</vt:lpstr>
      <vt:lpstr>Dřevořez</vt:lpstr>
      <vt:lpstr>Dřevořezový štoček</vt:lpstr>
      <vt:lpstr>Mědirytina</vt:lpstr>
      <vt:lpstr>Měditiskařská deska</vt:lpstr>
      <vt:lpstr>Měditiskařský lis</vt:lpstr>
      <vt:lpstr>Mědirytina – autorské údaje</vt:lpstr>
      <vt:lpstr>Knihtisk jako řemeslo</vt:lpstr>
      <vt:lpstr>Tiskárny</vt:lpstr>
      <vt:lpstr>Úkoly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Dufka</dc:creator>
  <cp:lastModifiedBy>Jiří Dufka</cp:lastModifiedBy>
  <cp:revision>62</cp:revision>
  <dcterms:created xsi:type="dcterms:W3CDTF">2023-10-13T18:39:04Z</dcterms:created>
  <dcterms:modified xsi:type="dcterms:W3CDTF">2023-10-20T09:55:29Z</dcterms:modified>
</cp:coreProperties>
</file>