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6" r:id="rId4"/>
    <p:sldId id="260" r:id="rId5"/>
    <p:sldId id="330" r:id="rId6"/>
    <p:sldId id="344" r:id="rId7"/>
    <p:sldId id="345" r:id="rId8"/>
    <p:sldId id="346" r:id="rId9"/>
    <p:sldId id="347" r:id="rId10"/>
    <p:sldId id="348" r:id="rId11"/>
    <p:sldId id="322" r:id="rId12"/>
    <p:sldId id="349" r:id="rId13"/>
    <p:sldId id="292" r:id="rId14"/>
    <p:sldId id="293" r:id="rId15"/>
    <p:sldId id="308" r:id="rId16"/>
    <p:sldId id="305" r:id="rId17"/>
    <p:sldId id="306" r:id="rId18"/>
    <p:sldId id="307" r:id="rId19"/>
    <p:sldId id="309" r:id="rId20"/>
    <p:sldId id="365" r:id="rId21"/>
    <p:sldId id="366" r:id="rId22"/>
    <p:sldId id="367" r:id="rId23"/>
    <p:sldId id="369" r:id="rId24"/>
    <p:sldId id="373" r:id="rId25"/>
    <p:sldId id="370" r:id="rId26"/>
    <p:sldId id="371" r:id="rId27"/>
    <p:sldId id="374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72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3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35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1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97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51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89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49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41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13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61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120DD-EBA0-4ABF-A571-4123652AD478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D6073-6CDC-44E4-8EDB-B6EEC62AE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60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Coa_Illustration_Cross_Latin.svg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hyperlink" Target="https://commons.wikimedia.org/wiki/File:Saint_Andrew's_cross.svg" TargetMode="External"/><Relationship Id="rId2" Type="http://schemas.openxmlformats.org/officeDocument/2006/relationships/hyperlink" Target="https://commons.wikimedia.org/wiki/File:JHS-IHS-Monogram-Name-Jesus.svg" TargetMode="Externa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Simple_Labarum2.svg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hyperlink" Target="https://commons.wikimedia.org/wiki/File:Coa_Illustration_Cross_Greek.svg" TargetMode="External"/><Relationship Id="rId4" Type="http://schemas.openxmlformats.org/officeDocument/2006/relationships/hyperlink" Target="https://commons.wikimedia.org/wiki/File:IHC-monogram-Jesus-medievalesque.svg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22967" y="2140078"/>
            <a:ext cx="3700549" cy="1325563"/>
          </a:xfrm>
        </p:spPr>
        <p:txBody>
          <a:bodyPr/>
          <a:lstStyle/>
          <a:p>
            <a:pPr algn="ctr"/>
            <a:r>
              <a:rPr lang="cs-CZ" dirty="0" smtClean="0"/>
              <a:t>NOVÝ ZÁKON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18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str Nesení kříže z Vyššího Brodu - Navštívení Panny Mar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8" y="156634"/>
            <a:ext cx="1882545" cy="274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ucas Cranach st. - kopie - Stětí sv. Jana Křtit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71" y="156634"/>
            <a:ext cx="3310402" cy="48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tverpy, Belgie - 4. září: kázání svatého Jana Křtitele od van naučné h. de oude (1560-1632) v katedrále Panny Marie na 4 září 2013 v Antverpách, Belgie — Stock fotograf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03" y="3294174"/>
            <a:ext cx="2942526" cy="347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KarlÅ¡tej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9" y="3124863"/>
            <a:ext cx="1939252" cy="26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421143" y="406540"/>
            <a:ext cx="271139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Sv. Jan Křtitel</a:t>
            </a:r>
          </a:p>
          <a:p>
            <a:r>
              <a:rPr lang="cs-CZ" dirty="0" smtClean="0">
                <a:latin typeface="+mj-lt"/>
              </a:rPr>
              <a:t>- syn </a:t>
            </a:r>
            <a:r>
              <a:rPr lang="cs-CZ" dirty="0">
                <a:latin typeface="+mj-lt"/>
              </a:rPr>
              <a:t>Zachariáše a Alžběty</a:t>
            </a:r>
          </a:p>
          <a:p>
            <a:r>
              <a:rPr lang="cs-CZ" dirty="0" smtClean="0">
                <a:latin typeface="+mj-lt"/>
              </a:rPr>
              <a:t>- „předchůdce Kristův“, křtil v Jordánu, žil asketickým životem, kazatel</a:t>
            </a:r>
          </a:p>
          <a:p>
            <a:r>
              <a:rPr lang="cs-CZ" dirty="0" smtClean="0">
                <a:latin typeface="+mj-lt"/>
              </a:rPr>
              <a:t>- uvězněn Herodem </a:t>
            </a:r>
            <a:r>
              <a:rPr lang="cs-CZ" dirty="0" err="1" smtClean="0">
                <a:latin typeface="+mj-lt"/>
              </a:rPr>
              <a:t>Antipou</a:t>
            </a:r>
            <a:r>
              <a:rPr lang="cs-CZ" dirty="0" smtClean="0">
                <a:latin typeface="+mj-lt"/>
              </a:rPr>
              <a:t>, synem Heroda Velikého, sťat (Salome)</a:t>
            </a:r>
          </a:p>
          <a:p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Atributy: beránek Boží (Ecce Agnus Dei) J 1,36</a:t>
            </a:r>
          </a:p>
          <a:p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76" y="4272557"/>
            <a:ext cx="2335318" cy="20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5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654" y="1599583"/>
            <a:ext cx="2282228" cy="65142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Lobkovický graduál</a:t>
            </a:r>
            <a:endParaRPr lang="cs-CZ" sz="1800" dirty="0"/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 rotWithShape="1">
          <a:blip r:embed="rId2"/>
          <a:srcRect l="30133" t="10211" r="56423" b="4356"/>
          <a:stretch/>
        </p:blipFill>
        <p:spPr>
          <a:xfrm>
            <a:off x="488026" y="0"/>
            <a:ext cx="1918545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00195" y="470781"/>
            <a:ext cx="8492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PROMĚNĚNÍ KRISTA NA HOŘE TÁBOR / PROMĚNĚNÍ PÁNĚ</a:t>
            </a:r>
            <a:endParaRPr lang="cs-CZ" sz="2800" b="1" dirty="0"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868939" y="1186629"/>
            <a:ext cx="3474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Mt</a:t>
            </a:r>
            <a:r>
              <a:rPr lang="cs-CZ" dirty="0"/>
              <a:t> 17, </a:t>
            </a:r>
            <a:r>
              <a:rPr lang="cs-CZ" dirty="0" smtClean="0"/>
              <a:t>1–6</a:t>
            </a:r>
            <a:endParaRPr lang="cs-CZ" dirty="0"/>
          </a:p>
          <a:p>
            <a:r>
              <a:rPr lang="cs-CZ" dirty="0" err="1" smtClean="0"/>
              <a:t>Mk</a:t>
            </a:r>
            <a:r>
              <a:rPr lang="cs-CZ" dirty="0"/>
              <a:t> 9, 1–8 </a:t>
            </a:r>
          </a:p>
          <a:p>
            <a:r>
              <a:rPr lang="cs-CZ" dirty="0" err="1" smtClean="0"/>
              <a:t>Lk</a:t>
            </a:r>
            <a:r>
              <a:rPr lang="cs-CZ" dirty="0"/>
              <a:t> 9, </a:t>
            </a:r>
            <a:r>
              <a:rPr lang="cs-CZ" dirty="0" smtClean="0"/>
              <a:t>28–36</a:t>
            </a:r>
            <a:endParaRPr lang="cs-CZ" dirty="0"/>
          </a:p>
          <a:p>
            <a:endParaRPr lang="cs-CZ" dirty="0"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568940" y="2856585"/>
            <a:ext cx="4074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Po 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šesti dnech vzal s sebou Ježíš Petra, Jakuba a jeho bratra Jana a vyvedl je na vysokou horu, kde byli sami.</a:t>
            </a:r>
          </a:p>
          <a:p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byl proměněn před jejich očima; jeho tvář zářila jako slunce a jeho šat byl oslnivě bílý.</a:t>
            </a:r>
          </a:p>
          <a:p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hle, zjevil se jim Mojžíš a Eliáš, jak s ním rozmlouvají.</a:t>
            </a:r>
          </a:p>
          <a:p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Nato 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promluvil Petr a řekl Ježíšovi: „Pane, je dobré, že jsme zde; chceš-li, udělám tu tři stany, jeden tobě, jeden Mojžíšovi a jeden Eliášovi.“</a:t>
            </a:r>
          </a:p>
          <a:p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Ještě 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nedomluvil, a hle, světlý oblak je zastínil a z oblaku promluvil hlas: „To jest můj milovaný Syn, kterého jsem si vyvolil; toho poslouchejte.“</a:t>
            </a:r>
          </a:p>
          <a:p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Když 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to učedníci uslyšeli, padli tváří k zemi a velmi se báli.</a:t>
            </a:r>
            <a:endParaRPr lang="cs-CZ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6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1031" y="2420261"/>
            <a:ext cx="10515600" cy="1325563"/>
          </a:xfrm>
        </p:spPr>
        <p:txBody>
          <a:bodyPr/>
          <a:lstStyle/>
          <a:p>
            <a:r>
              <a:rPr lang="cs-CZ" b="1" dirty="0" smtClean="0"/>
              <a:t>PAŠIJE / PAŠIJOVÝ CYKLUS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802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74980" y="5315405"/>
            <a:ext cx="3361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</a:rPr>
              <a:t>Breviář Benedikta z </a:t>
            </a:r>
            <a:r>
              <a:rPr lang="cs-CZ" dirty="0" err="1" smtClean="0">
                <a:latin typeface="+mj-lt"/>
              </a:rPr>
              <a:t>Valdšteina</a:t>
            </a:r>
            <a:r>
              <a:rPr lang="cs-CZ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>15.st </a:t>
            </a:r>
            <a:r>
              <a:rPr lang="cs-CZ" dirty="0" smtClean="0">
                <a:latin typeface="+mj-lt"/>
              </a:rPr>
              <a:t>klášter </a:t>
            </a:r>
            <a:r>
              <a:rPr lang="cs-CZ" dirty="0">
                <a:latin typeface="+mj-lt"/>
              </a:rPr>
              <a:t>augustiniánů kanovníků v </a:t>
            </a:r>
            <a:r>
              <a:rPr lang="cs-CZ" dirty="0" smtClean="0">
                <a:latin typeface="+mj-lt"/>
              </a:rPr>
              <a:t>Třeboni</a:t>
            </a:r>
            <a:endParaRPr lang="cs-CZ" dirty="0"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539644" y="4946073"/>
            <a:ext cx="354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Antifonář, Ústí nad Labem</a:t>
            </a:r>
            <a:endParaRPr lang="cs-CZ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4" y="3331261"/>
            <a:ext cx="2692726" cy="33018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1" y="1662128"/>
            <a:ext cx="3563981" cy="4971011"/>
          </a:xfrm>
          <a:prstGeom prst="rect">
            <a:avLst/>
          </a:prstGeom>
        </p:spPr>
      </p:pic>
      <p:pic>
        <p:nvPicPr>
          <p:cNvPr id="1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12" y="2281801"/>
            <a:ext cx="4527243" cy="4351338"/>
          </a:xfrm>
        </p:spPr>
      </p:pic>
      <p:sp>
        <p:nvSpPr>
          <p:cNvPr id="2" name="TextovéPole 1"/>
          <p:cNvSpPr txBox="1"/>
          <p:nvPr/>
        </p:nvSpPr>
        <p:spPr>
          <a:xfrm>
            <a:off x="3985844" y="426445"/>
            <a:ext cx="476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Vjezd do Jeruzaléma</a:t>
            </a:r>
            <a:endParaRPr lang="cs-CZ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774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83" y="1294646"/>
            <a:ext cx="4057553" cy="52859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9" y="1294646"/>
            <a:ext cx="4039676" cy="528594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339913" y="478037"/>
            <a:ext cx="255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Poslední večeře</a:t>
            </a:r>
            <a:endParaRPr lang="cs-CZ" sz="2800" b="1" dirty="0"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696842" y="262593"/>
            <a:ext cx="5190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+mj-lt"/>
              </a:rPr>
              <a:t>Kristus v Getsemanské zahradě /  na Olivetské hoře</a:t>
            </a:r>
            <a:endParaRPr lang="cs-CZ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043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55" y="1079418"/>
            <a:ext cx="3829616" cy="53052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" y="1079418"/>
            <a:ext cx="4048257" cy="53042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438714" y="446813"/>
            <a:ext cx="1871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latin typeface="+mj-lt"/>
              </a:rPr>
              <a:t>Zajetí Krista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61846" y="433087"/>
            <a:ext cx="3997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Kristus před </a:t>
            </a:r>
            <a:r>
              <a:rPr lang="cs-CZ" dirty="0" err="1" smtClean="0"/>
              <a:t>Anášem</a:t>
            </a:r>
            <a:r>
              <a:rPr lang="cs-CZ" dirty="0" smtClean="0"/>
              <a:t>, někdy označováno jako Kristus před Kaifášem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19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4" y="1140737"/>
            <a:ext cx="4008226" cy="53728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75" y="1140737"/>
            <a:ext cx="4103534" cy="537286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814779" y="425513"/>
            <a:ext cx="2471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Bičování Krista</a:t>
            </a:r>
            <a:endParaRPr lang="cs-CZ" sz="2800" b="1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923153" y="210069"/>
            <a:ext cx="3992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+mj-lt"/>
              </a:rPr>
              <a:t>Korunování Krista trnovou korunou</a:t>
            </a:r>
            <a:endParaRPr lang="cs-CZ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33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9" y="1086416"/>
            <a:ext cx="4036605" cy="53723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33" y="1086416"/>
            <a:ext cx="4103272" cy="537232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263366" y="443620"/>
            <a:ext cx="306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Ecce Homo</a:t>
            </a:r>
            <a:endParaRPr lang="cs-CZ" sz="2800" b="1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478162" y="443620"/>
            <a:ext cx="361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Ježíš před Pilátem</a:t>
            </a:r>
            <a:endParaRPr lang="cs-CZ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391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63" y="1182347"/>
            <a:ext cx="4032994" cy="53578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18" y="1182347"/>
            <a:ext cx="3925287" cy="534266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46362" y="253498"/>
            <a:ext cx="4104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+mj-lt"/>
              </a:rPr>
              <a:t>Nesení kříže/ Cesta na Golgotu/ Kristus padá pod křížem</a:t>
            </a:r>
            <a:endParaRPr lang="cs-CZ" sz="2400" b="1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052650" y="398352"/>
            <a:ext cx="301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+mj-lt"/>
              </a:rPr>
              <a:t>Ukřižování</a:t>
            </a:r>
            <a:endParaRPr lang="cs-CZ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35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9" y="1039400"/>
            <a:ext cx="4206367" cy="55609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84" y="1039400"/>
            <a:ext cx="4117456" cy="556090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573553" y="334978"/>
            <a:ext cx="346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+mj-lt"/>
              </a:rPr>
              <a:t>Kladení do hrobu</a:t>
            </a:r>
            <a:endParaRPr lang="cs-CZ" sz="2800" b="1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088261" y="334978"/>
            <a:ext cx="3268301" cy="52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+mj-lt"/>
              </a:rPr>
              <a:t>Zmrtvýchvstání</a:t>
            </a:r>
            <a:endParaRPr lang="cs-CZ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24747" cy="1325563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Nový zákon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514" y="1690688"/>
            <a:ext cx="5452522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Evangelium podle Matouše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Evangelium podle Marka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Evangelium podle Lukáš</a:t>
            </a:r>
          </a:p>
          <a:p>
            <a:r>
              <a:rPr lang="cs-CZ" dirty="0" smtClean="0"/>
              <a:t>Evangelium podle Jana</a:t>
            </a:r>
          </a:p>
          <a:p>
            <a:endParaRPr lang="cs-CZ" dirty="0"/>
          </a:p>
          <a:p>
            <a:r>
              <a:rPr lang="cs-CZ" dirty="0" smtClean="0"/>
              <a:t>Skutky apoštolské</a:t>
            </a:r>
          </a:p>
          <a:p>
            <a:endParaRPr lang="cs-CZ" dirty="0"/>
          </a:p>
          <a:p>
            <a:r>
              <a:rPr lang="cs-CZ" dirty="0" smtClean="0"/>
              <a:t>Listy</a:t>
            </a:r>
          </a:p>
          <a:p>
            <a:r>
              <a:rPr lang="cs-CZ" dirty="0" smtClean="0"/>
              <a:t>Zjevení Janovo neboli Apokalypsa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976103" y="1937442"/>
            <a:ext cx="378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SYNOPTIKA / SYNOPTICKÁ EVANGELIA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6400" y="506994"/>
            <a:ext cx="5867400" cy="1183694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Noli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tangere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7" y="152400"/>
            <a:ext cx="4442794" cy="57608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9143" t="57873" r="56782" b="7378"/>
          <a:stretch/>
        </p:blipFill>
        <p:spPr>
          <a:xfrm>
            <a:off x="5069940" y="2796123"/>
            <a:ext cx="3839326" cy="31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8235525" y="5229767"/>
            <a:ext cx="2529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</a:rPr>
              <a:t>Breviář kláštera </a:t>
            </a:r>
            <a:r>
              <a:rPr lang="cs-CZ" dirty="0" smtClean="0">
                <a:latin typeface="+mj-lt"/>
              </a:rPr>
              <a:t>sv. </a:t>
            </a:r>
            <a:r>
              <a:rPr lang="cs-CZ" dirty="0">
                <a:latin typeface="+mj-lt"/>
              </a:rPr>
              <a:t>Jiří na PH kol 1410 </a:t>
            </a:r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983" y="1690688"/>
            <a:ext cx="3187664" cy="4351338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408221" y="181069"/>
            <a:ext cx="6618838" cy="112032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/>
              <a:t>Tři ženy u hrobu/ Tři Marie u hrobu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15208" y="1964602"/>
            <a:ext cx="2408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Máří Magdalena (Marie </a:t>
            </a:r>
            <a:r>
              <a:rPr lang="cs-CZ" dirty="0" err="1" smtClean="0">
                <a:latin typeface="+mj-lt"/>
              </a:rPr>
              <a:t>Magdalská</a:t>
            </a:r>
            <a:r>
              <a:rPr lang="cs-CZ" dirty="0" smtClean="0">
                <a:latin typeface="+mj-lt"/>
              </a:rPr>
              <a:t>)</a:t>
            </a:r>
          </a:p>
          <a:p>
            <a:r>
              <a:rPr lang="cs-CZ" dirty="0">
                <a:latin typeface="+mj-lt"/>
              </a:rPr>
              <a:t>j</a:t>
            </a:r>
            <a:r>
              <a:rPr lang="cs-CZ" dirty="0" smtClean="0">
                <a:latin typeface="+mj-lt"/>
              </a:rPr>
              <a:t>iná Marie</a:t>
            </a:r>
          </a:p>
          <a:p>
            <a:r>
              <a:rPr lang="cs-CZ" dirty="0" smtClean="0">
                <a:latin typeface="+mj-lt"/>
              </a:rPr>
              <a:t>Marie, matka Jakubova</a:t>
            </a:r>
          </a:p>
          <a:p>
            <a:r>
              <a:rPr lang="cs-CZ" dirty="0" smtClean="0">
                <a:latin typeface="+mj-lt"/>
              </a:rPr>
              <a:t>Salome</a:t>
            </a:r>
          </a:p>
          <a:p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89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Na cestě do </a:t>
            </a:r>
            <a:r>
              <a:rPr lang="cs-CZ" sz="2800" b="1" dirty="0" err="1" smtClean="0"/>
              <a:t>Emaus</a:t>
            </a:r>
            <a:endParaRPr lang="cs-CZ" sz="28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7244" t="10767" r="68379" b="50870"/>
          <a:stretch/>
        </p:blipFill>
        <p:spPr>
          <a:xfrm>
            <a:off x="516723" y="235132"/>
            <a:ext cx="3857138" cy="57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9441900" y="3631246"/>
            <a:ext cx="1296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Louny IG </a:t>
            </a:r>
            <a:r>
              <a:rPr lang="cs-CZ" dirty="0" smtClean="0">
                <a:latin typeface="+mj-lt"/>
              </a:rPr>
              <a:t>8b</a:t>
            </a:r>
            <a:endParaRPr lang="cs-CZ" dirty="0">
              <a:latin typeface="+mj-lt"/>
            </a:endParaRP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31" y="1924110"/>
            <a:ext cx="4599648" cy="435133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5" y="658598"/>
            <a:ext cx="4113762" cy="561685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558955" y="670696"/>
            <a:ext cx="250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Bolestný Kristus</a:t>
            </a:r>
            <a:endParaRPr lang="cs-CZ" sz="2800" b="1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300" y="658598"/>
            <a:ext cx="27032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latin typeface="+mj-lt"/>
              </a:rPr>
              <a:t>Arma</a:t>
            </a:r>
            <a:r>
              <a:rPr lang="cs-CZ" sz="2800" b="1" dirty="0" smtClean="0">
                <a:latin typeface="+mj-lt"/>
              </a:rPr>
              <a:t> Christi</a:t>
            </a:r>
          </a:p>
          <a:p>
            <a:r>
              <a:rPr lang="cs-CZ" dirty="0" smtClean="0">
                <a:latin typeface="+mj-lt"/>
              </a:rPr>
              <a:t>Nástroje Kristova umučení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02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504" t="13987" r="20543" b="2361"/>
          <a:stretch/>
        </p:blipFill>
        <p:spPr>
          <a:xfrm>
            <a:off x="2891118" y="0"/>
            <a:ext cx="5725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883" y="390697"/>
            <a:ext cx="2508257" cy="574969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9" y="390697"/>
            <a:ext cx="3135544" cy="551965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10190" y="6049987"/>
            <a:ext cx="3757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</a:rPr>
              <a:t>Kutná </a:t>
            </a:r>
            <a:r>
              <a:rPr lang="cs-CZ" dirty="0" smtClean="0">
                <a:latin typeface="+mj-lt"/>
              </a:rPr>
              <a:t>Hora, </a:t>
            </a:r>
            <a:r>
              <a:rPr lang="cs-CZ" dirty="0">
                <a:latin typeface="+mj-lt"/>
              </a:rPr>
              <a:t>Vlašský </a:t>
            </a:r>
            <a:r>
              <a:rPr lang="cs-CZ" dirty="0" smtClean="0">
                <a:latin typeface="+mj-lt"/>
              </a:rPr>
              <a:t>dvůr, radní </a:t>
            </a:r>
            <a:r>
              <a:rPr lang="cs-CZ" dirty="0">
                <a:latin typeface="+mj-lt"/>
              </a:rPr>
              <a:t>síň, </a:t>
            </a:r>
            <a:r>
              <a:rPr lang="cs-CZ" dirty="0" err="1">
                <a:latin typeface="+mj-lt"/>
              </a:rPr>
              <a:t>monogramista</a:t>
            </a: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HE, </a:t>
            </a:r>
            <a:r>
              <a:rPr lang="cs-CZ" dirty="0">
                <a:latin typeface="+mj-lt"/>
              </a:rPr>
              <a:t>1502 </a:t>
            </a:r>
            <a:r>
              <a:rPr lang="cs-CZ" dirty="0" smtClean="0">
                <a:latin typeface="+mj-lt"/>
              </a:rPr>
              <a:t>nebo </a:t>
            </a:r>
            <a:r>
              <a:rPr lang="cs-CZ" dirty="0">
                <a:latin typeface="+mj-lt"/>
              </a:rPr>
              <a:t>1511</a:t>
            </a:r>
          </a:p>
        </p:txBody>
      </p:sp>
      <p:sp>
        <p:nvSpPr>
          <p:cNvPr id="7" name="Obdélník 6"/>
          <p:cNvSpPr/>
          <p:nvPr/>
        </p:nvSpPr>
        <p:spPr>
          <a:xfrm>
            <a:off x="8615883" y="6295181"/>
            <a:ext cx="2798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+mj-lt"/>
              </a:rPr>
              <a:t>Praha, Staroměstská </a:t>
            </a:r>
            <a:r>
              <a:rPr lang="cs-CZ" dirty="0">
                <a:latin typeface="+mj-lt"/>
              </a:rPr>
              <a:t>radnice</a:t>
            </a:r>
          </a:p>
        </p:txBody>
      </p:sp>
      <p:pic>
        <p:nvPicPr>
          <p:cNvPr id="1026" name="Picture 2" descr="https://upload.wikimedia.org/wikipedia/commons/thumb/b/ba/Bolestn%C3%BD_Kristus_z_Novom%C4%9Bstsk%C3%A9_radnice_%28po_1419%29.jpg/800px-Bolestn%C3%BD_Kristus_z_Novom%C4%9Bstsk%C3%A9_radnice_%28po_1419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322" y="966651"/>
            <a:ext cx="2348501" cy="512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41278" y="6373152"/>
            <a:ext cx="302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Praha, Novoměstská radnice</a:t>
            </a:r>
            <a:endParaRPr lang="cs-CZ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480518" y="273673"/>
            <a:ext cx="234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Bolestný Kristus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85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/>
          <a:stretch/>
        </p:blipFill>
        <p:spPr>
          <a:xfrm>
            <a:off x="2621280" y="1325875"/>
            <a:ext cx="5069552" cy="540189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903" y="352992"/>
            <a:ext cx="2987349" cy="62916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16047" y="610514"/>
            <a:ext cx="387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Vítězný </a:t>
            </a:r>
            <a:r>
              <a:rPr lang="cs-CZ" sz="2800" dirty="0"/>
              <a:t>Kristus</a:t>
            </a: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36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thumb/b/b2/%C3%96sterreichischer_Meister_001.jpg/1024px-%C3%96sterreichischer_Meister_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16" y="-27922"/>
            <a:ext cx="6741093" cy="68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835870" y="124866"/>
            <a:ext cx="3086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Nejsvětější Trojice: Trůn </a:t>
            </a:r>
            <a:r>
              <a:rPr lang="cs-CZ" sz="2800" b="1" dirty="0" smtClean="0">
                <a:latin typeface="+mj-lt"/>
              </a:rPr>
              <a:t>milosti</a:t>
            </a:r>
            <a:endParaRPr lang="cs-CZ" sz="2800" b="1" dirty="0">
              <a:latin typeface="+mj-lt"/>
            </a:endParaRPr>
          </a:p>
        </p:txBody>
      </p:sp>
      <p:pic>
        <p:nvPicPr>
          <p:cNvPr id="2054" name="Picture 6" descr="https://upload.wikimedia.org/wikipedia/commons/thumb/7/70/1505_Gnadenstuhl_Gertraudenhospital_Berlin_anagoria.JPG/800px-1505_Gnadenstuhl_Gertraudenhospital_Berlin_anagor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32259" y="2138080"/>
            <a:ext cx="2158906" cy="454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7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506" t="10417" r="33321" b="6879"/>
          <a:stretch/>
        </p:blipFill>
        <p:spPr>
          <a:xfrm>
            <a:off x="159805" y="159953"/>
            <a:ext cx="3676016" cy="500426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26865" y="5312189"/>
            <a:ext cx="3329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latin typeface="+mj-lt"/>
              </a:rPr>
              <a:t>Evangelistar</a:t>
            </a:r>
            <a:r>
              <a:rPr lang="de-DE" dirty="0" smtClean="0">
                <a:latin typeface="+mj-lt"/>
              </a:rPr>
              <a:t> von Speyer, um 1220 </a:t>
            </a:r>
            <a:endParaRPr lang="de-DE" dirty="0"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14972" y="332510"/>
            <a:ext cx="3168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4  EVANGELISTÉ</a:t>
            </a:r>
            <a:endParaRPr lang="cs-CZ" sz="3200" dirty="0"/>
          </a:p>
        </p:txBody>
      </p:sp>
      <p:pic>
        <p:nvPicPr>
          <p:cNvPr id="7" name="Zástupný symbol pro obsah 8"/>
          <p:cNvPicPr>
            <a:picLocks noChangeAspect="1"/>
          </p:cNvPicPr>
          <p:nvPr/>
        </p:nvPicPr>
        <p:blipFill rotWithShape="1">
          <a:blip r:embed="rId3"/>
          <a:srcRect l="31159" t="5613" r="31123" b="3644"/>
          <a:stretch/>
        </p:blipFill>
        <p:spPr>
          <a:xfrm>
            <a:off x="8163100" y="159953"/>
            <a:ext cx="3807230" cy="51522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988768" y="5374049"/>
            <a:ext cx="261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Cášské evangelium</a:t>
            </a:r>
            <a:endParaRPr lang="cs-CZ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030" y="1005841"/>
            <a:ext cx="3989895" cy="53284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81621" y="6422855"/>
            <a:ext cx="327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Vyšehradský kodex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3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AΩ</a:t>
            </a:r>
            <a:endParaRPr lang="cs-CZ" dirty="0"/>
          </a:p>
        </p:txBody>
      </p:sp>
      <p:pic>
        <p:nvPicPr>
          <p:cNvPr id="15" name="Zástupný symbol pro obsah 14" descr="JHS-IHS-Monogram-Name-Jesus.sv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29" y="1428324"/>
            <a:ext cx="5715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 descr="IHC-monogram-Jesus-medievalesque.sv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15" y="1428324"/>
            <a:ext cx="569595" cy="53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Simple Labarum2.sv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13" y="2530013"/>
            <a:ext cx="569595" cy="75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Obrázek 58" descr="https://upload.wikimedia.org/wikipedia/commons/thumb/2/28/Coa_Illustration_Cross_Latin.svg/44px-Coa_Illustration_Cross_Latin.svg.pn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01154"/>
            <a:ext cx="422910" cy="56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Obrázek 59" descr="https://upload.wikimedia.org/wikipedia/commons/thumb/1/1c/Coa_Illustration_Cross_Greek.svg/60px-Coa_Illustration_Cross_Greek.svg.png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" y="4691320"/>
            <a:ext cx="569595" cy="56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Obrázek 60" descr="https://upload.wikimedia.org/wikipedia/commons/thumb/a/ac/Saint_Andrew%27s_cross.svg/60px-Saint_Andrew%27s_cross.svg.png">
            <a:hlinkClick r:id="rId12"/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6" y="5588144"/>
            <a:ext cx="56959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Obdélník 32"/>
          <p:cNvSpPr/>
          <p:nvPr/>
        </p:nvSpPr>
        <p:spPr>
          <a:xfrm>
            <a:off x="1716410" y="789316"/>
            <a:ext cx="446692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alfa a omega, počátek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konec, symbol Krista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1747881" y="1428324"/>
            <a:ext cx="67875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effectLst/>
              </a:rPr>
              <a:t>řecká podoba jména </a:t>
            </a:r>
            <a:r>
              <a:rPr lang="cs-CZ" i="1" dirty="0" err="1" smtClean="0">
                <a:effectLst/>
              </a:rPr>
              <a:t>Jěžíš</a:t>
            </a:r>
            <a:r>
              <a:rPr lang="cs-CZ" i="1" dirty="0" smtClean="0">
                <a:effectLst/>
              </a:rPr>
              <a:t> - ΙΗΣΟΥΣ (</a:t>
            </a:r>
            <a:r>
              <a:rPr lang="cs-CZ" b="1" i="1" dirty="0" smtClean="0">
                <a:effectLst/>
              </a:rPr>
              <a:t>IHS</a:t>
            </a:r>
            <a:r>
              <a:rPr lang="cs-CZ" i="1" dirty="0" smtClean="0">
                <a:effectLst/>
              </a:rPr>
              <a:t>OYS)</a:t>
            </a:r>
            <a:r>
              <a:rPr lang="cs-CZ" dirty="0" smtClean="0"/>
              <a:t>,</a:t>
            </a:r>
            <a:r>
              <a:rPr lang="cs-CZ" dirty="0"/>
              <a:t> </a:t>
            </a:r>
            <a:r>
              <a:rPr lang="cs-CZ" dirty="0" smtClean="0"/>
              <a:t>s </a:t>
            </a:r>
            <a:r>
              <a:rPr lang="cs-CZ" dirty="0"/>
              <a:t>úpadkem znalosti řečtiny na západě se písmena začala číst jako latinská a vykládat </a:t>
            </a:r>
            <a:r>
              <a:rPr lang="cs-CZ" dirty="0" smtClean="0"/>
              <a:t>jako </a:t>
            </a:r>
            <a:r>
              <a:rPr lang="cs-CZ" i="1" dirty="0" err="1"/>
              <a:t>Iesus</a:t>
            </a:r>
            <a:r>
              <a:rPr lang="cs-CZ" i="1" dirty="0"/>
              <a:t> </a:t>
            </a:r>
            <a:r>
              <a:rPr lang="cs-CZ" i="1" dirty="0" err="1"/>
              <a:t>Hominum</a:t>
            </a:r>
            <a:r>
              <a:rPr lang="cs-CZ" i="1" dirty="0"/>
              <a:t> Salvator</a:t>
            </a:r>
            <a:r>
              <a:rPr lang="cs-CZ" dirty="0"/>
              <a:t> </a:t>
            </a:r>
            <a:endParaRPr lang="cs-CZ" dirty="0" smtClean="0"/>
          </a:p>
          <a:p>
            <a:endParaRPr lang="cs-CZ" dirty="0"/>
          </a:p>
          <a:p>
            <a:r>
              <a:rPr lang="cs-CZ" i="1" dirty="0" smtClean="0">
                <a:effectLst/>
              </a:rPr>
              <a:t>Kristus - Christos (</a:t>
            </a:r>
            <a:r>
              <a:rPr lang="cs-CZ" b="1" i="1" dirty="0" smtClean="0">
                <a:effectLst/>
              </a:rPr>
              <a:t>ΧΡ</a:t>
            </a:r>
            <a:r>
              <a:rPr lang="cs-CZ" i="1" dirty="0" smtClean="0">
                <a:effectLst/>
              </a:rPr>
              <a:t>ΙΣΤΟΣ), </a:t>
            </a:r>
            <a:r>
              <a:rPr lang="cs-CZ" i="1" dirty="0" err="1" smtClean="0">
                <a:effectLst/>
              </a:rPr>
              <a:t>christogram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LATINSKÝ KŘÍŽ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ŘECKÝ KŘÍŽ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SVATOONDŘEJSKÝ KŘÍŽ</a:t>
            </a:r>
            <a:endParaRPr lang="cs-CZ" dirty="0"/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789" y="64496"/>
            <a:ext cx="2402032" cy="2402032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83" y="2350711"/>
            <a:ext cx="1562961" cy="694378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862" y="2542020"/>
            <a:ext cx="900546" cy="450273"/>
          </a:xfrm>
          <a:prstGeom prst="rect">
            <a:avLst/>
          </a:prstGeom>
        </p:spPr>
      </p:pic>
      <p:sp>
        <p:nvSpPr>
          <p:cNvPr id="39" name="TextovéPole 38"/>
          <p:cNvSpPr txBox="1"/>
          <p:nvPr/>
        </p:nvSpPr>
        <p:spPr>
          <a:xfrm>
            <a:off x="7028449" y="3230522"/>
            <a:ext cx="493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Ichthys</a:t>
            </a:r>
            <a:r>
              <a:rPr lang="cs-CZ" dirty="0" smtClean="0"/>
              <a:t> - </a:t>
            </a:r>
            <a:r>
              <a:rPr lang="cs-CZ" dirty="0" smtClean="0">
                <a:effectLst/>
              </a:rPr>
              <a:t>Ježíš Kristus, Boží syn, Spasitel ( </a:t>
            </a:r>
            <a:r>
              <a:rPr lang="cs-CZ" dirty="0" err="1" smtClean="0">
                <a:effectLst/>
              </a:rPr>
              <a:t>Ἰησοῦς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Χριστός</a:t>
            </a:r>
            <a:r>
              <a:rPr lang="cs-CZ" dirty="0" smtClean="0">
                <a:effectLst/>
              </a:rPr>
              <a:t>, </a:t>
            </a:r>
            <a:r>
              <a:rPr lang="cs-CZ" dirty="0" err="1" smtClean="0">
                <a:effectLst/>
              </a:rPr>
              <a:t>Θεοῦ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Υἱός</a:t>
            </a:r>
            <a:r>
              <a:rPr lang="cs-CZ" dirty="0" smtClean="0">
                <a:effectLst/>
              </a:rPr>
              <a:t>, </a:t>
            </a:r>
            <a:r>
              <a:rPr lang="cs-CZ" dirty="0" err="1" smtClean="0">
                <a:effectLst/>
              </a:rPr>
              <a:t>Σωτήρ</a:t>
            </a:r>
            <a:r>
              <a:rPr lang="cs-CZ" dirty="0" smtClean="0">
                <a:effectLst/>
              </a:rPr>
              <a:t> [</a:t>
            </a:r>
            <a:r>
              <a:rPr lang="cs-CZ" i="1" dirty="0" err="1" smtClean="0">
                <a:effectLst/>
              </a:rPr>
              <a:t>Iésús</a:t>
            </a:r>
            <a:r>
              <a:rPr lang="cs-CZ" i="1" dirty="0" smtClean="0">
                <a:effectLst/>
              </a:rPr>
              <a:t> Christos </a:t>
            </a:r>
            <a:r>
              <a:rPr lang="cs-CZ" i="1" dirty="0" err="1" smtClean="0">
                <a:effectLst/>
              </a:rPr>
              <a:t>Theú</a:t>
            </a:r>
            <a:r>
              <a:rPr lang="cs-CZ" i="1" dirty="0" smtClean="0">
                <a:effectLst/>
              </a:rPr>
              <a:t> </a:t>
            </a:r>
            <a:r>
              <a:rPr lang="cs-CZ" i="1" dirty="0" err="1" smtClean="0">
                <a:effectLst/>
              </a:rPr>
              <a:t>Huiós</a:t>
            </a:r>
            <a:r>
              <a:rPr lang="cs-CZ" i="1" dirty="0" smtClean="0">
                <a:effectLst/>
              </a:rPr>
              <a:t>, </a:t>
            </a:r>
            <a:r>
              <a:rPr lang="cs-CZ" i="1" dirty="0" err="1" smtClean="0">
                <a:effectLst/>
              </a:rPr>
              <a:t>Sótér</a:t>
            </a:r>
            <a:r>
              <a:rPr lang="cs-CZ" dirty="0"/>
              <a:t>]</a:t>
            </a:r>
            <a:r>
              <a:rPr lang="cs-CZ" dirty="0" smtClean="0">
                <a:effectLst/>
              </a:rPr>
              <a:t> 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028449" y="4478387"/>
            <a:ext cx="4705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INRI   </a:t>
            </a:r>
            <a:r>
              <a:rPr lang="cs-CZ" dirty="0" smtClean="0"/>
              <a:t> 	</a:t>
            </a:r>
            <a:r>
              <a:rPr lang="cs-CZ" i="1" dirty="0" err="1" smtClean="0"/>
              <a:t>Iesus</a:t>
            </a:r>
            <a:r>
              <a:rPr lang="cs-CZ" i="1" dirty="0" smtClean="0"/>
              <a:t> </a:t>
            </a:r>
            <a:r>
              <a:rPr lang="cs-CZ" i="1" dirty="0" err="1"/>
              <a:t>Nazarenus</a:t>
            </a:r>
            <a:r>
              <a:rPr lang="cs-CZ" i="1" dirty="0"/>
              <a:t> </a:t>
            </a:r>
            <a:r>
              <a:rPr lang="cs-CZ" i="1" dirty="0" err="1"/>
              <a:t>Rex</a:t>
            </a:r>
            <a:r>
              <a:rPr lang="cs-CZ" i="1" dirty="0"/>
              <a:t> </a:t>
            </a:r>
            <a:r>
              <a:rPr lang="cs-CZ" i="1" dirty="0" err="1"/>
              <a:t>Iudaeorum</a:t>
            </a:r>
            <a:r>
              <a:rPr lang="cs-CZ" dirty="0"/>
              <a:t>, Ježíš </a:t>
            </a:r>
            <a:r>
              <a:rPr lang="cs-CZ" dirty="0" smtClean="0"/>
              <a:t>      	Nazaretský</a:t>
            </a:r>
            <a:r>
              <a:rPr lang="cs-CZ" dirty="0"/>
              <a:t>, král židovský</a:t>
            </a:r>
          </a:p>
        </p:txBody>
      </p:sp>
    </p:spTree>
    <p:extLst>
      <p:ext uri="{BB962C8B-B14F-4D97-AF65-F5344CB8AC3E}">
        <p14:creationId xmlns:p14="http://schemas.microsoft.com/office/powerpoint/2010/main" val="36718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109855" y="5677593"/>
            <a:ext cx="129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+mj-lt"/>
              </a:rPr>
              <a:t>Giotto</a:t>
            </a:r>
            <a:endParaRPr lang="cs-CZ" dirty="0"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23455" y="5187143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Třebenický graduál</a:t>
            </a:r>
            <a:endParaRPr lang="cs-CZ" dirty="0">
              <a:latin typeface="+mj-lt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08" y="2177611"/>
            <a:ext cx="6037481" cy="4351338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4" y="2675972"/>
            <a:ext cx="5017761" cy="385297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330859" y="642796"/>
            <a:ext cx="406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j-lt"/>
              </a:rPr>
              <a:t>Vraždění neviňátek</a:t>
            </a:r>
            <a:endParaRPr lang="cs-CZ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28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5525" y="370915"/>
            <a:ext cx="6288819" cy="1221561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Šimon - Sv. Petr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8230" y="301205"/>
            <a:ext cx="5732228" cy="4300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900" dirty="0" err="1" smtClean="0">
                <a:latin typeface="+mj-lt"/>
              </a:rPr>
              <a:t>Mt</a:t>
            </a:r>
            <a:r>
              <a:rPr lang="cs-CZ" sz="1900" dirty="0" smtClean="0">
                <a:latin typeface="+mj-lt"/>
              </a:rPr>
              <a:t> 16, 16-19</a:t>
            </a:r>
          </a:p>
          <a:p>
            <a:pPr marL="0" indent="0">
              <a:buNone/>
            </a:pPr>
            <a:r>
              <a:rPr lang="cs-CZ" sz="1900" dirty="0">
                <a:latin typeface="+mj-lt"/>
              </a:rPr>
              <a:t>Šimon Petr odpověděl: „Ty jsi Mesiáš, Syn Boha živého</a:t>
            </a:r>
            <a:r>
              <a:rPr lang="cs-CZ" sz="1900" dirty="0" smtClean="0">
                <a:latin typeface="+mj-lt"/>
              </a:rPr>
              <a:t>.“ Ježíš </a:t>
            </a:r>
            <a:r>
              <a:rPr lang="cs-CZ" sz="1900" dirty="0">
                <a:latin typeface="+mj-lt"/>
              </a:rPr>
              <a:t>mu odpověděl: „Blaze tobě, Šimone Jonášův, protože ti to nezjevilo tělo a krev, ale můj Otec v nebesích</a:t>
            </a:r>
            <a:r>
              <a:rPr lang="cs-CZ" sz="1900" dirty="0" smtClean="0">
                <a:latin typeface="+mj-lt"/>
              </a:rPr>
              <a:t>. A </a:t>
            </a:r>
            <a:r>
              <a:rPr lang="cs-CZ" sz="1900" dirty="0">
                <a:latin typeface="+mj-lt"/>
              </a:rPr>
              <a:t>já ti pravím, že ty jsi </a:t>
            </a:r>
            <a:r>
              <a:rPr lang="cs-CZ" sz="1900" b="1" dirty="0">
                <a:latin typeface="+mj-lt"/>
              </a:rPr>
              <a:t>Petr</a:t>
            </a:r>
            <a:r>
              <a:rPr lang="cs-CZ" sz="1900" dirty="0">
                <a:latin typeface="+mj-lt"/>
              </a:rPr>
              <a:t>; a na této skále zbuduji svou církev a brány pekel ji nepřemohou</a:t>
            </a:r>
            <a:r>
              <a:rPr lang="cs-CZ" sz="1900" dirty="0" smtClean="0">
                <a:latin typeface="+mj-lt"/>
              </a:rPr>
              <a:t>. Dám </a:t>
            </a:r>
            <a:r>
              <a:rPr lang="cs-CZ" sz="1900" dirty="0">
                <a:latin typeface="+mj-lt"/>
              </a:rPr>
              <a:t>ti </a:t>
            </a:r>
            <a:r>
              <a:rPr lang="cs-CZ" sz="1900" b="1" dirty="0">
                <a:latin typeface="+mj-lt"/>
              </a:rPr>
              <a:t>klíče</a:t>
            </a:r>
            <a:r>
              <a:rPr lang="cs-CZ" sz="1900" dirty="0">
                <a:latin typeface="+mj-lt"/>
              </a:rPr>
              <a:t> </a:t>
            </a:r>
            <a:r>
              <a:rPr lang="cs-CZ" sz="1900" b="1" dirty="0">
                <a:latin typeface="+mj-lt"/>
              </a:rPr>
              <a:t>království</a:t>
            </a:r>
            <a:r>
              <a:rPr lang="cs-CZ" sz="1900" dirty="0">
                <a:latin typeface="+mj-lt"/>
              </a:rPr>
              <a:t> </a:t>
            </a:r>
            <a:r>
              <a:rPr lang="cs-CZ" sz="1900" b="1" dirty="0">
                <a:latin typeface="+mj-lt"/>
              </a:rPr>
              <a:t>nebeského</a:t>
            </a:r>
            <a:r>
              <a:rPr lang="cs-CZ" sz="1900" dirty="0">
                <a:latin typeface="+mj-lt"/>
              </a:rPr>
              <a:t>, a co odmítneš na zemi, bude odmítnuto v nebi , a co přijmeš na zemi, bude přijato v nebi.“</a:t>
            </a:r>
          </a:p>
          <a:p>
            <a:endParaRPr lang="cs-CZ" dirty="0"/>
          </a:p>
        </p:txBody>
      </p:sp>
      <p:pic>
        <p:nvPicPr>
          <p:cNvPr id="4" name="Picture 4" descr="Monogramista IW - (SevernÃ­ Äechy (po 1546)) - OseckÃ½ oltÃ¡Å, Sv. Petr (levÃ© kÅÃ­dl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1" y="379968"/>
            <a:ext cx="2561038" cy="590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8259" t="12371" r="59942" b="38656"/>
          <a:stretch/>
        </p:blipFill>
        <p:spPr>
          <a:xfrm>
            <a:off x="2897306" y="2831965"/>
            <a:ext cx="2793934" cy="3811349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30" y="3096704"/>
            <a:ext cx="5025238" cy="35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68710" y="492981"/>
            <a:ext cx="4285090" cy="119770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Sv. Ondřej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4452" y="2138901"/>
            <a:ext cx="5549348" cy="4038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+mj-lt"/>
              </a:rPr>
              <a:t>s</a:t>
            </a:r>
            <a:r>
              <a:rPr lang="cs-CZ" sz="1800" dirty="0" smtClean="0">
                <a:latin typeface="+mj-lt"/>
              </a:rPr>
              <a:t>tarší bratr sv. Petra</a:t>
            </a:r>
          </a:p>
          <a:p>
            <a:pPr marL="0" indent="0">
              <a:buNone/>
            </a:pPr>
            <a:r>
              <a:rPr lang="cs-CZ" sz="1800" dirty="0" smtClean="0">
                <a:latin typeface="+mj-lt"/>
              </a:rPr>
              <a:t>Atribut: svatoondřejský kříž</a:t>
            </a:r>
            <a:endParaRPr lang="cs-CZ" sz="1800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435" t="15781" r="85431" b="34670"/>
          <a:stretch/>
        </p:blipFill>
        <p:spPr>
          <a:xfrm>
            <a:off x="825388" y="801112"/>
            <a:ext cx="4570898" cy="5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82257" y="126741"/>
            <a:ext cx="3538332" cy="108638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Sv. Jan Evangelista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04170" y="1059412"/>
            <a:ext cx="5096787" cy="3696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>
                <a:latin typeface="+mj-lt"/>
              </a:rPr>
              <a:t>Miláček Páně</a:t>
            </a:r>
          </a:p>
          <a:p>
            <a:pPr marL="0" indent="0">
              <a:buNone/>
            </a:pPr>
            <a:r>
              <a:rPr lang="cs-CZ" sz="1800" dirty="0" smtClean="0">
                <a:latin typeface="+mj-lt"/>
              </a:rPr>
              <a:t>bratr sv. Jakuba</a:t>
            </a:r>
          </a:p>
          <a:p>
            <a:pPr marL="0" indent="0">
              <a:buNone/>
            </a:pPr>
            <a:r>
              <a:rPr lang="cs-CZ" sz="1800" dirty="0" smtClean="0">
                <a:latin typeface="+mj-lt"/>
              </a:rPr>
              <a:t>Atributy: orel, kalich (někdy s hadem na znamení, že je víno otrávené), často zobrazován jako velmi mladý, až dívčí rysy</a:t>
            </a:r>
            <a:endParaRPr lang="cs-CZ" sz="1800" dirty="0">
              <a:latin typeface="+mj-lt"/>
            </a:endParaRPr>
          </a:p>
        </p:txBody>
      </p:sp>
      <p:pic>
        <p:nvPicPr>
          <p:cNvPr id="4" name="Picture 6" descr="VÃ½sledek obrÃ¡zku pro sv Jan Evangeli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131" y="452414"/>
            <a:ext cx="2291356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4940" t="13306" r="72962" b="34671"/>
          <a:stretch/>
        </p:blipFill>
        <p:spPr>
          <a:xfrm>
            <a:off x="237173" y="597269"/>
            <a:ext cx="2864580" cy="40487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27" y="2907489"/>
            <a:ext cx="3969695" cy="375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7803" y="309466"/>
            <a:ext cx="6400137" cy="132556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Sv. Jakub Větší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77803" y="1407380"/>
            <a:ext cx="7004436" cy="4085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>
                <a:latin typeface="+mj-lt"/>
              </a:rPr>
              <a:t>syn </a:t>
            </a:r>
            <a:r>
              <a:rPr lang="cs-CZ" sz="1800" dirty="0" err="1" smtClean="0">
                <a:latin typeface="+mj-lt"/>
              </a:rPr>
              <a:t>Zebedeův</a:t>
            </a:r>
            <a:r>
              <a:rPr lang="cs-CZ" sz="1800" dirty="0" smtClean="0">
                <a:latin typeface="+mj-lt"/>
              </a:rPr>
              <a:t>, bratr Janův</a:t>
            </a:r>
          </a:p>
          <a:p>
            <a:pPr marL="0" indent="0">
              <a:buNone/>
            </a:pPr>
            <a:r>
              <a:rPr lang="cs-CZ" sz="1800" dirty="0" smtClean="0">
                <a:latin typeface="+mj-lt"/>
              </a:rPr>
              <a:t>Atribut: zobrazován jako poutník s holí, (svatojakubská) mušle; jako apoštol držívá meč, ve Španělsku jako rytíř bojující proti Saracénům</a:t>
            </a:r>
          </a:p>
          <a:p>
            <a:pPr marL="0" indent="0">
              <a:buNone/>
            </a:pPr>
            <a:r>
              <a:rPr lang="cs-CZ" sz="1800" dirty="0" smtClean="0">
                <a:latin typeface="+mj-lt"/>
              </a:rPr>
              <a:t>Významné poutní místo Santiago de </a:t>
            </a:r>
            <a:r>
              <a:rPr lang="cs-CZ" sz="1800" dirty="0" err="1" smtClean="0">
                <a:latin typeface="+mj-lt"/>
              </a:rPr>
              <a:t>Compostella</a:t>
            </a:r>
            <a:endParaRPr lang="cs-CZ" sz="1800" dirty="0" smtClean="0">
              <a:latin typeface="+mj-lt"/>
            </a:endParaRPr>
          </a:p>
          <a:p>
            <a:pPr marL="0" indent="0">
              <a:buNone/>
            </a:pPr>
            <a:r>
              <a:rPr lang="cs-CZ" sz="1800" dirty="0" smtClean="0">
                <a:latin typeface="+mj-lt"/>
              </a:rPr>
              <a:t>Účastník: Getsemanská zahrada/Olivetská hora; Proměnění Páně na hoře Tábor</a:t>
            </a:r>
            <a:endParaRPr lang="cs-CZ" sz="1800" dirty="0">
              <a:latin typeface="+mj-lt"/>
            </a:endParaRPr>
          </a:p>
        </p:txBody>
      </p:sp>
      <p:pic>
        <p:nvPicPr>
          <p:cNvPr id="4" name="Picture 4" descr="Dijon fine arts museum mg 1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9" y="365125"/>
            <a:ext cx="3051515" cy="64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44" y="3450866"/>
            <a:ext cx="2569359" cy="33472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55" y="3450866"/>
            <a:ext cx="3234073" cy="33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664</Words>
  <Application>Microsoft Office PowerPoint</Application>
  <PresentationFormat>Širokoúhlá obrazovka</PresentationFormat>
  <Paragraphs>104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Motiv Office</vt:lpstr>
      <vt:lpstr>NOVÝ ZÁKON</vt:lpstr>
      <vt:lpstr>Nový zákon</vt:lpstr>
      <vt:lpstr>Prezentace aplikace PowerPoint</vt:lpstr>
      <vt:lpstr>AΩ</vt:lpstr>
      <vt:lpstr>Prezentace aplikace PowerPoint</vt:lpstr>
      <vt:lpstr>Šimon - Sv. Petr</vt:lpstr>
      <vt:lpstr>Sv. Ondřej</vt:lpstr>
      <vt:lpstr>Sv. Jan Evangelista</vt:lpstr>
      <vt:lpstr>Sv. Jakub Větší</vt:lpstr>
      <vt:lpstr>Prezentace aplikace PowerPoint</vt:lpstr>
      <vt:lpstr>Lobkovický graduál</vt:lpstr>
      <vt:lpstr>PAŠIJE / PAŠIJOVÝ CYKLUS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Noli me tangere</vt:lpstr>
      <vt:lpstr>Tři ženy u hrobu/ Tři Marie u hrobu</vt:lpstr>
      <vt:lpstr>Na cestě do Emaus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Sedlačková</cp:lastModifiedBy>
  <cp:revision>104</cp:revision>
  <dcterms:created xsi:type="dcterms:W3CDTF">2019-09-05T05:56:55Z</dcterms:created>
  <dcterms:modified xsi:type="dcterms:W3CDTF">2020-12-15T16:29:39Z</dcterms:modified>
</cp:coreProperties>
</file>