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98" r:id="rId8"/>
    <p:sldId id="299" r:id="rId9"/>
    <p:sldId id="300" r:id="rId10"/>
    <p:sldId id="293" r:id="rId11"/>
    <p:sldId id="294" r:id="rId12"/>
    <p:sldId id="295" r:id="rId13"/>
    <p:sldId id="296" r:id="rId14"/>
    <p:sldId id="297" r:id="rId15"/>
    <p:sldId id="289" r:id="rId16"/>
    <p:sldId id="263" r:id="rId17"/>
    <p:sldId id="290" r:id="rId18"/>
    <p:sldId id="291" r:id="rId19"/>
    <p:sldId id="264" r:id="rId20"/>
    <p:sldId id="265" r:id="rId21"/>
    <p:sldId id="266" r:id="rId22"/>
    <p:sldId id="301" r:id="rId23"/>
    <p:sldId id="292" r:id="rId24"/>
    <p:sldId id="267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6" autoAdjust="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AE91F-5D07-4AD7-82A3-CEA1D6B60131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194BE-ED93-4035-98F8-F95B5632E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71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34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8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03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62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84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00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2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99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00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04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3395-2023-4F97-A0B8-8A8B0CD1DCB4}" type="datetimeFigureOut">
              <a:rPr lang="cs-CZ" smtClean="0"/>
              <a:t>16. 10. 2020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21DA5-B552-41DE-8DE7-9D5BAD89F6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10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matkovykatalog.cz/" TargetMode="External"/><Relationship Id="rId2" Type="http://schemas.openxmlformats.org/officeDocument/2006/relationships/hyperlink" Target="https://encyklopedie.brna.cz/home-mmb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cbrno.cz/" TargetMode="External"/><Relationship Id="rId4" Type="http://schemas.openxmlformats.org/officeDocument/2006/relationships/hyperlink" Target="https://www.bam.brno.c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nopoeticke.cz/" TargetMode="External"/><Relationship Id="rId7" Type="http://schemas.openxmlformats.org/officeDocument/2006/relationships/image" Target="../media/image7.jpg"/><Relationship Id="rId2" Type="http://schemas.openxmlformats.org/officeDocument/2006/relationships/hyperlink" Target="http://www.spilber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5904" y="112429"/>
            <a:ext cx="9144000" cy="1347881"/>
          </a:xfrm>
        </p:spPr>
        <p:txBody>
          <a:bodyPr>
            <a:normAutofit/>
          </a:bodyPr>
          <a:lstStyle/>
          <a:p>
            <a:r>
              <a:rPr lang="cs-CZ" sz="5500" dirty="0" smtClean="0">
                <a:solidFill>
                  <a:srgbClr val="FF0000"/>
                </a:solidFill>
              </a:rPr>
              <a:t>Výtvarná kultura Brna</a:t>
            </a:r>
            <a:endParaRPr lang="cs-CZ" sz="55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5904" y="5848923"/>
            <a:ext cx="9144000" cy="789129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I/1. Urbanistický vývoj a nejvýznamnější umělecké památky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56" y="1629828"/>
            <a:ext cx="6557895" cy="404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2" y="0"/>
            <a:ext cx="6752916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315196" y="664908"/>
            <a:ext cx="442187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500" dirty="0">
                <a:solidFill>
                  <a:srgbClr val="FF0000"/>
                </a:solidFill>
              </a:rPr>
              <a:t>Urbanistický </a:t>
            </a:r>
            <a:r>
              <a:rPr lang="cs-CZ" sz="3500" dirty="0" smtClean="0">
                <a:solidFill>
                  <a:srgbClr val="FF0000"/>
                </a:solidFill>
              </a:rPr>
              <a:t>vývoj Brna </a:t>
            </a:r>
            <a:endParaRPr lang="cs-CZ" sz="3500" dirty="0"/>
          </a:p>
        </p:txBody>
      </p:sp>
      <p:sp>
        <p:nvSpPr>
          <p:cNvPr id="4" name="Obdélník 3"/>
          <p:cNvSpPr/>
          <p:nvPr/>
        </p:nvSpPr>
        <p:spPr>
          <a:xfrm>
            <a:off x="7438025" y="1563974"/>
            <a:ext cx="4176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Vyobrazení převzata z publikace:</a:t>
            </a:r>
          </a:p>
          <a:p>
            <a:r>
              <a:rPr lang="cs-CZ" dirty="0" smtClean="0"/>
              <a:t>Karel </a:t>
            </a:r>
            <a:r>
              <a:rPr lang="cs-CZ" cap="all" dirty="0"/>
              <a:t>Kuča</a:t>
            </a:r>
            <a:r>
              <a:rPr lang="cs-CZ" dirty="0"/>
              <a:t>, </a:t>
            </a:r>
            <a:r>
              <a:rPr lang="cs-CZ" i="1" dirty="0"/>
              <a:t>Brno. Vývoj města, předměstí a připojených vesnic</a:t>
            </a:r>
            <a:r>
              <a:rPr lang="cs-CZ" dirty="0"/>
              <a:t>. Praha – Brno 2000.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57133" y="3106790"/>
            <a:ext cx="2337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Počet obyvatel</a:t>
            </a:r>
            <a:endParaRPr lang="cs-CZ" sz="2800" dirty="0"/>
          </a:p>
        </p:txBody>
      </p:sp>
      <p:sp>
        <p:nvSpPr>
          <p:cNvPr id="6" name="Obdélník 5"/>
          <p:cNvSpPr/>
          <p:nvPr/>
        </p:nvSpPr>
        <p:spPr>
          <a:xfrm>
            <a:off x="7315196" y="3630010"/>
            <a:ext cx="44218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R. 1389 </a:t>
            </a:r>
            <a:r>
              <a:rPr lang="cs-CZ" dirty="0"/>
              <a:t>– </a:t>
            </a:r>
            <a:r>
              <a:rPr lang="cs-CZ" dirty="0" smtClean="0"/>
              <a:t>8.400 </a:t>
            </a:r>
            <a:r>
              <a:rPr lang="cs-CZ" dirty="0" smtClean="0"/>
              <a:t>v </a:t>
            </a:r>
            <a:r>
              <a:rPr lang="cs-CZ" dirty="0" smtClean="0"/>
              <a:t>999 domech (v hradbách)</a:t>
            </a:r>
          </a:p>
          <a:p>
            <a:r>
              <a:rPr lang="cs-CZ" dirty="0" smtClean="0"/>
              <a:t>1791 – 9.807 v 717 domech (dtto)</a:t>
            </a:r>
            <a:endParaRPr lang="cs-CZ" dirty="0"/>
          </a:p>
          <a:p>
            <a:r>
              <a:rPr lang="cs-CZ" dirty="0" smtClean="0"/>
              <a:t>1850 </a:t>
            </a:r>
            <a:r>
              <a:rPr lang="cs-CZ" dirty="0"/>
              <a:t>– </a:t>
            </a:r>
            <a:r>
              <a:rPr lang="cs-CZ" dirty="0" smtClean="0"/>
              <a:t>po připojení 29 předměstských obcí </a:t>
            </a:r>
            <a:r>
              <a:rPr lang="cs-CZ" dirty="0" smtClean="0"/>
              <a:t>49.460</a:t>
            </a:r>
            <a:endParaRPr lang="cs-CZ" dirty="0" smtClean="0"/>
          </a:p>
          <a:p>
            <a:r>
              <a:rPr lang="cs-CZ" dirty="0" smtClean="0"/>
              <a:t>1910 – </a:t>
            </a:r>
            <a:r>
              <a:rPr lang="cs-CZ" dirty="0" smtClean="0"/>
              <a:t>125.737, </a:t>
            </a:r>
            <a:r>
              <a:rPr lang="cs-CZ" dirty="0" smtClean="0"/>
              <a:t>z toho 81.617 německé a 41.943 české národnosti</a:t>
            </a:r>
            <a:endParaRPr lang="cs-CZ" dirty="0"/>
          </a:p>
          <a:p>
            <a:r>
              <a:rPr lang="cs-CZ" dirty="0" smtClean="0"/>
              <a:t>1919 </a:t>
            </a:r>
            <a:r>
              <a:rPr lang="cs-CZ" dirty="0"/>
              <a:t>– </a:t>
            </a:r>
            <a:r>
              <a:rPr lang="cs-CZ" dirty="0" smtClean="0"/>
              <a:t>Velké Brno, rozšířené o 2 města a 21 vesnic, mělo 221.758 </a:t>
            </a:r>
            <a:r>
              <a:rPr lang="cs-CZ" dirty="0" smtClean="0"/>
              <a:t>obyvatel</a:t>
            </a:r>
            <a:endParaRPr lang="cs-CZ" dirty="0" smtClean="0"/>
          </a:p>
          <a:p>
            <a:r>
              <a:rPr lang="cs-CZ" dirty="0" smtClean="0"/>
              <a:t>2020 </a:t>
            </a:r>
            <a:r>
              <a:rPr lang="cs-CZ" dirty="0" smtClean="0"/>
              <a:t>(1. ledna) – 381.346</a:t>
            </a:r>
            <a:endParaRPr lang="cs-CZ" dirty="0" smtClean="0"/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7632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5" y="409432"/>
            <a:ext cx="4605533" cy="612102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96" y="409432"/>
            <a:ext cx="7091590" cy="61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66" y="0"/>
            <a:ext cx="7992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2" y="122830"/>
            <a:ext cx="6079117" cy="67351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80" y="0"/>
            <a:ext cx="5032697" cy="673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" y="0"/>
            <a:ext cx="524058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66" y="571214"/>
            <a:ext cx="4626932" cy="449371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659766" y="5523511"/>
            <a:ext cx="4626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Vlevo: Město Brno (Velké Brno) roku 1920 na reambulované mapě III. vojenského mapování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9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51305"/>
            <a:ext cx="4702791" cy="13255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Nejvýznamnější památky Brna (1/1)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72338"/>
            <a:ext cx="6176749" cy="31133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marL="0" indent="0">
              <a:buNone/>
            </a:pPr>
            <a:r>
              <a:rPr lang="cs-CZ" dirty="0"/>
              <a:t>B. </a:t>
            </a:r>
            <a:r>
              <a:rPr lang="cs-CZ" cap="all" dirty="0"/>
              <a:t>Samek</a:t>
            </a:r>
            <a:r>
              <a:rPr lang="cs-CZ" dirty="0"/>
              <a:t>, </a:t>
            </a:r>
            <a:r>
              <a:rPr lang="cs-CZ" i="1" dirty="0"/>
              <a:t>Umělecké památky Moravy a Slezska</a:t>
            </a:r>
            <a:r>
              <a:rPr lang="cs-CZ" dirty="0"/>
              <a:t>, sv. 1. (A-I). Praha 1994.</a:t>
            </a:r>
            <a:endParaRPr lang="cs-CZ" u="sng" dirty="0"/>
          </a:p>
          <a:p>
            <a:r>
              <a:rPr lang="cs-CZ" dirty="0" smtClean="0"/>
              <a:t>nejstarší </a:t>
            </a:r>
            <a:r>
              <a:rPr lang="cs-CZ" dirty="0"/>
              <a:t>část Staré radnice – raně gotický dům s hranolovou věží a obydlím ve stavební čáře Radnické </a:t>
            </a:r>
            <a:r>
              <a:rPr lang="cs-CZ" dirty="0" smtClean="0"/>
              <a:t>ulice</a:t>
            </a:r>
          </a:p>
          <a:p>
            <a:r>
              <a:rPr lang="cs-CZ" dirty="0" smtClean="0"/>
              <a:t>pozdně </a:t>
            </a:r>
            <a:r>
              <a:rPr lang="cs-CZ" dirty="0"/>
              <a:t>gotický portál Staré radnice od Antona </a:t>
            </a:r>
            <a:r>
              <a:rPr lang="cs-CZ" dirty="0" err="1"/>
              <a:t>Pilgrama</a:t>
            </a:r>
            <a:r>
              <a:rPr lang="cs-CZ" dirty="0"/>
              <a:t> z let 1510-1511 </a:t>
            </a:r>
            <a:r>
              <a:rPr lang="cs-CZ" dirty="0" smtClean="0"/>
              <a:t>a </a:t>
            </a:r>
            <a:r>
              <a:rPr lang="cs-CZ" dirty="0"/>
              <a:t>v něm osazená dvoukřídlá vrata „nepochybně navržená A. </a:t>
            </a:r>
            <a:r>
              <a:rPr lang="cs-CZ" dirty="0" err="1" smtClean="0"/>
              <a:t>Pilgramem</a:t>
            </a:r>
            <a:r>
              <a:rPr lang="cs-CZ" dirty="0" smtClean="0"/>
              <a:t>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54" y="0"/>
            <a:ext cx="2727894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69" y="4694831"/>
            <a:ext cx="2720453" cy="18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8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24632" y="378773"/>
            <a:ext cx="4299046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Nejvýznamnější památky Brna (1/2)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63318" y="2296400"/>
            <a:ext cx="2661315" cy="3133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r>
              <a:rPr lang="cs-CZ" dirty="0" smtClean="0"/>
              <a:t>kostel </a:t>
            </a:r>
            <a:r>
              <a:rPr lang="cs-CZ" dirty="0"/>
              <a:t>sv. Jakuba </a:t>
            </a:r>
            <a:r>
              <a:rPr lang="cs-CZ" dirty="0" smtClean="0"/>
              <a:t>Většího</a:t>
            </a:r>
          </a:p>
          <a:p>
            <a:r>
              <a:rPr lang="cs-CZ" dirty="0" smtClean="0"/>
              <a:t>kostel </a:t>
            </a:r>
            <a:r>
              <a:rPr lang="cs-CZ" dirty="0"/>
              <a:t>Nanebevzetí Panny Marie na Starém </a:t>
            </a:r>
            <a:r>
              <a:rPr lang="cs-CZ" dirty="0" smtClean="0"/>
              <a:t>Brně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3" y="1"/>
            <a:ext cx="449599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34" y="2026958"/>
            <a:ext cx="3886200" cy="42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Nejvýznamnější památky Brna (1/3)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36347"/>
            <a:ext cx="3610970" cy="4327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r>
              <a:rPr lang="cs-CZ" dirty="0" smtClean="0"/>
              <a:t>vila </a:t>
            </a:r>
            <a:r>
              <a:rPr lang="cs-CZ" dirty="0" err="1" smtClean="0"/>
              <a:t>Tugendhat</a:t>
            </a:r>
            <a:endParaRPr lang="cs-CZ" dirty="0" smtClean="0"/>
          </a:p>
          <a:p>
            <a:r>
              <a:rPr lang="cs-CZ" dirty="0" smtClean="0"/>
              <a:t>Domov </a:t>
            </a:r>
            <a:r>
              <a:rPr lang="cs-CZ" dirty="0"/>
              <a:t>Elišky Machové (Lipová 16) z let 1929-1931 od </a:t>
            </a:r>
            <a:r>
              <a:rPr lang="cs-CZ" dirty="0" smtClean="0"/>
              <a:t>arch. Bohuslava Fuchse</a:t>
            </a:r>
            <a:endParaRPr lang="cs-CZ" u="sng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32" y="1690688"/>
            <a:ext cx="6823162" cy="481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Nejvýznamnější památky Brna (2/1)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69493"/>
            <a:ext cx="4539018" cy="47630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  <a:p>
            <a:pPr marL="0" indent="0">
              <a:buNone/>
            </a:pPr>
            <a:r>
              <a:rPr lang="cs-CZ" dirty="0" smtClean="0"/>
              <a:t>B. </a:t>
            </a:r>
            <a:r>
              <a:rPr lang="cs-CZ" cap="all" dirty="0" smtClean="0"/>
              <a:t>Samek</a:t>
            </a:r>
            <a:r>
              <a:rPr lang="cs-CZ" dirty="0" smtClean="0"/>
              <a:t>, </a:t>
            </a:r>
            <a:r>
              <a:rPr lang="cs-CZ" i="1" dirty="0" smtClean="0"/>
              <a:t>Umělecké památky Moravy a Slezska</a:t>
            </a:r>
            <a:r>
              <a:rPr lang="cs-CZ" dirty="0" smtClean="0"/>
              <a:t>, sv. 1. (A-I). Praha 1994.</a:t>
            </a:r>
            <a:endParaRPr lang="cs-CZ" u="sng" dirty="0" smtClean="0"/>
          </a:p>
          <a:p>
            <a:r>
              <a:rPr lang="cs-CZ" dirty="0" smtClean="0"/>
              <a:t>katedrála </a:t>
            </a:r>
            <a:r>
              <a:rPr lang="cs-CZ" dirty="0"/>
              <a:t>sv. Petra a </a:t>
            </a:r>
            <a:r>
              <a:rPr lang="cs-CZ" dirty="0" smtClean="0"/>
              <a:t>Pavla</a:t>
            </a:r>
          </a:p>
          <a:p>
            <a:r>
              <a:rPr lang="cs-CZ" dirty="0" smtClean="0"/>
              <a:t>západní </a:t>
            </a:r>
            <a:r>
              <a:rPr lang="cs-CZ" dirty="0"/>
              <a:t>křídlo křížové chodby </a:t>
            </a:r>
            <a:r>
              <a:rPr lang="cs-CZ" dirty="0" err="1" smtClean="0"/>
              <a:t>býv</a:t>
            </a:r>
            <a:r>
              <a:rPr lang="cs-CZ" dirty="0" smtClean="0"/>
              <a:t>. </a:t>
            </a:r>
            <a:r>
              <a:rPr lang="cs-CZ" dirty="0"/>
              <a:t>dominikánského kláštera s trojdílnými románskými sdruženými okny z doby před </a:t>
            </a:r>
            <a:r>
              <a:rPr lang="cs-CZ" dirty="0" smtClean="0"/>
              <a:t>r. 1243</a:t>
            </a:r>
          </a:p>
          <a:p>
            <a:r>
              <a:rPr lang="cs-CZ" dirty="0" smtClean="0"/>
              <a:t>sousední </a:t>
            </a:r>
            <a:r>
              <a:rPr lang="cs-CZ" dirty="0"/>
              <a:t>raně barokní kostel sv. Michala (na středověkých základech, ale s obrácenou orientací), dílo Jana </a:t>
            </a:r>
            <a:r>
              <a:rPr lang="cs-CZ" dirty="0" err="1"/>
              <a:t>Křitele</a:t>
            </a:r>
            <a:r>
              <a:rPr lang="cs-CZ" dirty="0"/>
              <a:t> </a:t>
            </a:r>
            <a:r>
              <a:rPr lang="cs-CZ" dirty="0" smtClean="0"/>
              <a:t>Erny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20" y="1754834"/>
            <a:ext cx="5618480" cy="45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8543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Nejvýznamnější památky Brna (2/2)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92810"/>
            <a:ext cx="4730087" cy="47630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  <a:p>
            <a:r>
              <a:rPr lang="cs-CZ" dirty="0" smtClean="0"/>
              <a:t>kostel </a:t>
            </a:r>
            <a:r>
              <a:rPr lang="cs-CZ" dirty="0"/>
              <a:t>Nanebevzetí Panny Marie v Zábrdovicích, </a:t>
            </a:r>
            <a:r>
              <a:rPr lang="cs-CZ" dirty="0" smtClean="0"/>
              <a:t>patrně </a:t>
            </a:r>
            <a:r>
              <a:rPr lang="cs-CZ" dirty="0"/>
              <a:t>dílo Giovanniho </a:t>
            </a:r>
            <a:r>
              <a:rPr lang="cs-CZ" dirty="0" err="1"/>
              <a:t>Pietra</a:t>
            </a:r>
            <a:r>
              <a:rPr lang="cs-CZ" dirty="0"/>
              <a:t> </a:t>
            </a:r>
            <a:r>
              <a:rPr lang="cs-CZ" dirty="0" err="1" smtClean="0"/>
              <a:t>Tencally</a:t>
            </a:r>
            <a:endParaRPr lang="cs-CZ" dirty="0" smtClean="0"/>
          </a:p>
          <a:p>
            <a:r>
              <a:rPr lang="cs-CZ" dirty="0" smtClean="0"/>
              <a:t>kostel </a:t>
            </a:r>
            <a:r>
              <a:rPr lang="cs-CZ" dirty="0"/>
              <a:t>téhož zasvěcení u hradu Veveří – tribunový, pozdně románský, z doby kolem roku </a:t>
            </a:r>
            <a:r>
              <a:rPr lang="cs-CZ" dirty="0" smtClean="0"/>
              <a:t>1200</a:t>
            </a:r>
            <a:endParaRPr lang="cs-CZ" dirty="0"/>
          </a:p>
          <a:p>
            <a:r>
              <a:rPr lang="cs-CZ" dirty="0" smtClean="0"/>
              <a:t>měšťanský </a:t>
            </a:r>
            <a:r>
              <a:rPr lang="cs-CZ" dirty="0"/>
              <a:t>dům na ul. Minoritská 2 – dvoutraktový, z konce 13. století, u nějž se dochoval „celý rozvrh jeho </a:t>
            </a:r>
            <a:r>
              <a:rPr lang="cs-CZ" dirty="0" smtClean="0"/>
              <a:t>přízemí“</a:t>
            </a:r>
          </a:p>
          <a:p>
            <a:r>
              <a:rPr lang="cs-CZ" dirty="0" err="1" smtClean="0"/>
              <a:t>Schwanzův</a:t>
            </a:r>
            <a:r>
              <a:rPr lang="cs-CZ" dirty="0" smtClean="0"/>
              <a:t> </a:t>
            </a:r>
            <a:r>
              <a:rPr lang="cs-CZ" dirty="0"/>
              <a:t>dům na náměstí Svobody 17, nesprávně nazývaný dům pánů z </a:t>
            </a:r>
            <a:r>
              <a:rPr lang="cs-CZ" dirty="0" err="1"/>
              <a:t>Lipé</a:t>
            </a:r>
            <a:r>
              <a:rPr lang="cs-CZ" dirty="0"/>
              <a:t>, na jehož renesanční přestavbě pracovali </a:t>
            </a:r>
            <a:r>
              <a:rPr lang="cs-CZ" dirty="0" smtClean="0"/>
              <a:t>Vlachové </a:t>
            </a:r>
            <a:r>
              <a:rPr lang="cs-CZ" dirty="0"/>
              <a:t>Antonio a </a:t>
            </a:r>
            <a:r>
              <a:rPr lang="cs-CZ" dirty="0" err="1"/>
              <a:t>Pietro</a:t>
            </a:r>
            <a:r>
              <a:rPr lang="cs-CZ" dirty="0"/>
              <a:t> </a:t>
            </a:r>
            <a:r>
              <a:rPr lang="cs-CZ" dirty="0" err="1"/>
              <a:t>Gabriové</a:t>
            </a:r>
            <a:r>
              <a:rPr lang="cs-CZ" dirty="0"/>
              <a:t> a Giorgio </a:t>
            </a:r>
            <a:r>
              <a:rPr lang="cs-CZ" dirty="0" err="1" smtClean="0"/>
              <a:t>Gialdi</a:t>
            </a:r>
            <a:endParaRPr lang="cs-CZ" dirty="0" smtClean="0"/>
          </a:p>
          <a:p>
            <a:r>
              <a:rPr lang="cs-CZ" dirty="0" smtClean="0"/>
              <a:t>barokní </a:t>
            </a:r>
            <a:r>
              <a:rPr lang="cs-CZ" dirty="0"/>
              <a:t>kašna Parnas na Zelném trhu, již navrhl J. B. Fischer von </a:t>
            </a:r>
            <a:r>
              <a:rPr lang="cs-CZ" dirty="0" err="1" smtClean="0"/>
              <a:t>Erlach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59" y="0"/>
            <a:ext cx="5413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2916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Zdroje poučení (1)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467066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Eugen DOSTÁL, </a:t>
            </a:r>
            <a:r>
              <a:rPr lang="cs-CZ" i="1" dirty="0" smtClean="0"/>
              <a:t>Umělecké památky Brna</a:t>
            </a:r>
            <a:r>
              <a:rPr lang="cs-CZ" dirty="0" smtClean="0"/>
              <a:t>. Praha 1928. (první česká monografie)</a:t>
            </a:r>
          </a:p>
          <a:p>
            <a:pPr marL="0" indent="0">
              <a:buNone/>
            </a:pPr>
            <a:r>
              <a:rPr lang="cs-CZ" dirty="0"/>
              <a:t>„</a:t>
            </a:r>
            <a:r>
              <a:rPr lang="cs-CZ" i="1" dirty="0"/>
              <a:t>Gotické nebo barokní Brno neexistuje, najdeme jen jednotlivé gotické, renesanční a barokní památky, zasazené do celkového obrazu města druhé polovice XIX. </a:t>
            </a:r>
            <a:r>
              <a:rPr lang="cs-CZ" i="1" dirty="0" smtClean="0"/>
              <a:t>a </a:t>
            </a:r>
            <a:r>
              <a:rPr lang="cs-CZ" i="1" dirty="0"/>
              <a:t>začátku XX. </a:t>
            </a:r>
            <a:r>
              <a:rPr lang="cs-CZ" i="1" dirty="0" smtClean="0"/>
              <a:t>století.</a:t>
            </a:r>
            <a:r>
              <a:rPr lang="cs-CZ" dirty="0" smtClean="0"/>
              <a:t>“ (s. 7)</a:t>
            </a:r>
          </a:p>
          <a:p>
            <a:pPr marL="0" indent="0">
              <a:buNone/>
            </a:pPr>
            <a:r>
              <a:rPr lang="cs-CZ" dirty="0" smtClean="0"/>
              <a:t>Brno je „</a:t>
            </a:r>
            <a:r>
              <a:rPr lang="cs-CZ" i="1" dirty="0" smtClean="0"/>
              <a:t>poněkud </a:t>
            </a:r>
            <a:r>
              <a:rPr lang="cs-CZ" i="1" dirty="0"/>
              <a:t>suchopárné, uměleckými památkami jen poskrovně vybavené</a:t>
            </a:r>
            <a:r>
              <a:rPr lang="cs-CZ" dirty="0" smtClean="0"/>
              <a:t>“. (s</a:t>
            </a:r>
            <a:r>
              <a:rPr lang="cs-CZ" dirty="0"/>
              <a:t>. </a:t>
            </a:r>
            <a:r>
              <a:rPr lang="cs-CZ" dirty="0" smtClean="0"/>
              <a:t>8)</a:t>
            </a:r>
            <a:endParaRPr lang="cs-CZ" u="sng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2" y="3105572"/>
            <a:ext cx="2677230" cy="30713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22" y="779411"/>
            <a:ext cx="2149914" cy="30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288" y="187408"/>
            <a:ext cx="7268571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Nejvýznamnější památky Brna (2/3)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3887" y="1690688"/>
            <a:ext cx="6785212" cy="49404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  <a:p>
            <a:r>
              <a:rPr lang="cs-CZ" dirty="0" smtClean="0"/>
              <a:t>Kleinův </a:t>
            </a:r>
            <a:r>
              <a:rPr lang="cs-CZ" dirty="0"/>
              <a:t>palác z let 1847-1848 na náměstí Svobody 15, jehož projekt vypracoval Ludwig </a:t>
            </a:r>
            <a:r>
              <a:rPr lang="cs-CZ" dirty="0" err="1"/>
              <a:t>Förster</a:t>
            </a:r>
            <a:r>
              <a:rPr lang="cs-CZ" dirty="0"/>
              <a:t> se svým pozdějším zetěm Theofilem </a:t>
            </a:r>
            <a:r>
              <a:rPr lang="cs-CZ" dirty="0" err="1" smtClean="0"/>
              <a:t>Hansenem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/>
              <a:t>z Hansenových brněnských realizací, Besední dům z let </a:t>
            </a:r>
            <a:r>
              <a:rPr lang="cs-CZ" dirty="0" smtClean="0"/>
              <a:t>1871-1873</a:t>
            </a:r>
            <a:endParaRPr lang="cs-CZ" dirty="0"/>
          </a:p>
          <a:p>
            <a:r>
              <a:rPr lang="cs-CZ" dirty="0" smtClean="0"/>
              <a:t>hotel </a:t>
            </a:r>
            <a:r>
              <a:rPr lang="cs-CZ" dirty="0"/>
              <a:t>Avion (Česká 20), slavná stavba B. Fuchse na úzké parcele z let </a:t>
            </a:r>
            <a:r>
              <a:rPr lang="cs-CZ" dirty="0" smtClean="0"/>
              <a:t>1927-1928</a:t>
            </a:r>
          </a:p>
          <a:p>
            <a:r>
              <a:rPr lang="cs-CZ" dirty="0" smtClean="0"/>
              <a:t>z</a:t>
            </a:r>
            <a:r>
              <a:rPr lang="cs-CZ" dirty="0"/>
              <a:t> původních staveb výstaviště </a:t>
            </a:r>
            <a:r>
              <a:rPr lang="cs-CZ" dirty="0" smtClean="0"/>
              <a:t>vybrán </a:t>
            </a:r>
            <a:r>
              <a:rPr lang="cs-CZ" dirty="0"/>
              <a:t>pavilon A, neboli Obchodní a průmyslový palác, který navrhli Josef Kalous a Jaroslav </a:t>
            </a:r>
            <a:r>
              <a:rPr lang="cs-CZ" dirty="0" smtClean="0"/>
              <a:t>Valenta</a:t>
            </a:r>
          </a:p>
          <a:p>
            <a:r>
              <a:rPr lang="cs-CZ" dirty="0" smtClean="0"/>
              <a:t>poblíž </a:t>
            </a:r>
            <a:r>
              <a:rPr lang="cs-CZ" dirty="0"/>
              <a:t>výstaviště </a:t>
            </a:r>
            <a:r>
              <a:rPr lang="cs-CZ" dirty="0" smtClean="0"/>
              <a:t>stojící </a:t>
            </a:r>
            <a:r>
              <a:rPr lang="cs-CZ" dirty="0"/>
              <a:t>typový nájemní dům (Křížkovského 20) z </a:t>
            </a:r>
            <a:r>
              <a:rPr lang="cs-CZ" dirty="0" smtClean="0"/>
              <a:t>r. </a:t>
            </a:r>
            <a:r>
              <a:rPr lang="cs-CZ" dirty="0"/>
              <a:t>1928 – jako exponát Svazu československého díla na Výstavě soudobé kultury jej koncipoval Josef </a:t>
            </a:r>
            <a:r>
              <a:rPr lang="cs-CZ" dirty="0" smtClean="0"/>
              <a:t>Havlíček</a:t>
            </a:r>
          </a:p>
          <a:p>
            <a:r>
              <a:rPr lang="cs-CZ" dirty="0" smtClean="0"/>
              <a:t>pavilon Z </a:t>
            </a:r>
            <a:r>
              <a:rPr lang="cs-CZ" dirty="0" err="1" smtClean="0"/>
              <a:t>z</a:t>
            </a:r>
            <a:r>
              <a:rPr lang="cs-CZ" dirty="0"/>
              <a:t> </a:t>
            </a:r>
            <a:r>
              <a:rPr lang="cs-CZ" dirty="0" smtClean="0"/>
              <a:t>let 1958-1959 s</a:t>
            </a:r>
            <a:r>
              <a:rPr lang="cs-CZ" dirty="0"/>
              <a:t> mohutnou kupolí, jejíž konstrukci řešil Ferdinand </a:t>
            </a:r>
            <a:r>
              <a:rPr lang="cs-CZ" dirty="0" smtClean="0"/>
              <a:t>Lederer</a:t>
            </a:r>
          </a:p>
          <a:p>
            <a:r>
              <a:rPr lang="cs-CZ" dirty="0" smtClean="0"/>
              <a:t>pozdně </a:t>
            </a:r>
            <a:r>
              <a:rPr lang="cs-CZ" dirty="0"/>
              <a:t>modernistická administrativní budova firmy </a:t>
            </a:r>
            <a:r>
              <a:rPr lang="cs-CZ" dirty="0" err="1"/>
              <a:t>Ingstav</a:t>
            </a:r>
            <a:r>
              <a:rPr lang="cs-CZ" dirty="0"/>
              <a:t> (Vídeňská 55) z let 1968-1970, jíž navrhl Ivan </a:t>
            </a:r>
            <a:r>
              <a:rPr lang="cs-CZ" dirty="0" err="1"/>
              <a:t>Ruller</a:t>
            </a:r>
            <a:r>
              <a:rPr lang="cs-CZ" dirty="0"/>
              <a:t>.</a:t>
            </a:r>
            <a:endParaRPr lang="cs-CZ" u="sng" dirty="0"/>
          </a:p>
          <a:p>
            <a:pPr marL="0" indent="0">
              <a:buNone/>
            </a:pPr>
            <a:endParaRPr lang="cs-CZ" u="sng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38" y="690448"/>
            <a:ext cx="3810000" cy="29162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38" y="3962115"/>
            <a:ext cx="3810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2900" y="80903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Nejvýznamnější památky Brna (3)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900" y="3220872"/>
            <a:ext cx="7787185" cy="320722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2200" dirty="0" smtClean="0"/>
              <a:t>Tři dodatky k předchozímu výčtu:</a:t>
            </a:r>
          </a:p>
          <a:p>
            <a:pPr>
              <a:spcBef>
                <a:spcPts val="0"/>
              </a:spcBef>
            </a:pPr>
            <a:r>
              <a:rPr lang="cs-CZ" sz="2200" dirty="0" smtClean="0"/>
              <a:t>Reissigova vila, vystavěná </a:t>
            </a:r>
            <a:r>
              <a:rPr lang="cs-CZ" sz="2200" dirty="0"/>
              <a:t>v letech 1901-1902 na ul. Hlinky 148 podle návrhu Leopolda Bauera, jež byla považována za „první moderní dům v Rakousku</a:t>
            </a:r>
            <a:r>
              <a:rPr lang="cs-CZ" sz="2200" dirty="0" smtClean="0"/>
              <a:t>“</a:t>
            </a:r>
          </a:p>
          <a:p>
            <a:pPr>
              <a:spcBef>
                <a:spcPts val="0"/>
              </a:spcBef>
            </a:pPr>
            <a:r>
              <a:rPr lang="cs-CZ" sz="2200" dirty="0" smtClean="0"/>
              <a:t>kostel </a:t>
            </a:r>
            <a:r>
              <a:rPr lang="cs-CZ" sz="2200" dirty="0"/>
              <a:t>Církve československé, Husův sbor na Botanické ulici, </a:t>
            </a:r>
            <a:r>
              <a:rPr lang="cs-CZ" sz="2200" dirty="0" smtClean="0"/>
              <a:t>dobu“ od arch. Jana Víška z let 1927-1929, jedna </a:t>
            </a:r>
            <a:r>
              <a:rPr lang="cs-CZ" sz="2200" dirty="0"/>
              <a:t>z prvních sakrálních staveb tohoto pojetí na evropském </a:t>
            </a:r>
            <a:r>
              <a:rPr lang="cs-CZ" sz="2200" dirty="0" smtClean="0"/>
              <a:t>kontinentu</a:t>
            </a:r>
          </a:p>
          <a:p>
            <a:pPr>
              <a:spcBef>
                <a:spcPts val="0"/>
              </a:spcBef>
            </a:pPr>
            <a:r>
              <a:rPr lang="cs-CZ" sz="2200" dirty="0" smtClean="0"/>
              <a:t> i v</a:t>
            </a:r>
            <a:r>
              <a:rPr lang="cs-CZ" sz="2200" dirty="0"/>
              <a:t> mezinárodním srovnání se jako jedinečný autor jeví Arnošt (Ernest) Wiesner, což asi nejvýrazněji dokládá jeho krematorium na Ústředním </a:t>
            </a:r>
            <a:r>
              <a:rPr lang="cs-CZ" sz="2200" dirty="0" smtClean="0"/>
              <a:t>hřbitově z let 1925-1929</a:t>
            </a:r>
            <a:endParaRPr lang="cs-CZ" sz="2200" u="sng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85" y="4555971"/>
            <a:ext cx="3385213" cy="21383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6" y="1106325"/>
            <a:ext cx="3404413" cy="19149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68" y="365125"/>
            <a:ext cx="2906528" cy="39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0753"/>
            <a:ext cx="9452212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Počátek „kánonu“ brněnských památek:                  učený sochař Ondřej </a:t>
            </a:r>
            <a:r>
              <a:rPr lang="cs-CZ" sz="3600" dirty="0" err="1">
                <a:solidFill>
                  <a:srgbClr val="FF0000"/>
                </a:solidFill>
              </a:rPr>
              <a:t>Schweigl</a:t>
            </a:r>
            <a:r>
              <a:rPr lang="cs-CZ" sz="3600" dirty="0">
                <a:solidFill>
                  <a:srgbClr val="FF0000"/>
                </a:solidFill>
              </a:rPr>
              <a:t> (</a:t>
            </a:r>
            <a:r>
              <a:rPr lang="cs-CZ" sz="3600" dirty="0" smtClean="0">
                <a:solidFill>
                  <a:srgbClr val="FF0000"/>
                </a:solidFill>
              </a:rPr>
              <a:t>1735–1812</a:t>
            </a:r>
            <a:r>
              <a:rPr lang="cs-CZ" sz="3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66316"/>
            <a:ext cx="10339316" cy="486177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Německé rukopisné pojednání </a:t>
            </a:r>
            <a:r>
              <a:rPr lang="cs-CZ" i="1" dirty="0"/>
              <a:t>Poznámka o výtvarných uměních, týkající se krásných budov, maleb a soch na Moravě, které jsem vylíčil podle své znalosti</a:t>
            </a:r>
            <a:r>
              <a:rPr lang="cs-CZ" dirty="0"/>
              <a:t>. </a:t>
            </a:r>
            <a:r>
              <a:rPr lang="cs-CZ" dirty="0" smtClean="0"/>
              <a:t>Hlavní část napsal v zimní sezóně 1784-85, text dále doplňoval. Mezi brněnskými památkami kupodivu neuvádí hrad Špilberk.</a:t>
            </a:r>
          </a:p>
          <a:p>
            <a:r>
              <a:rPr lang="cs-CZ" dirty="0" smtClean="0"/>
              <a:t>O Brně napsal: </a:t>
            </a:r>
            <a:r>
              <a:rPr lang="cs-CZ" dirty="0"/>
              <a:t>„</a:t>
            </a:r>
            <a:r>
              <a:rPr lang="cs-CZ" i="1" dirty="0"/>
              <a:t>Toto královské hlavní město se může vykázat krásnými budovami, ozdobami a řadami štítů, a to nejen novějšími, nýbrž i ve staré gotické manýře</a:t>
            </a:r>
            <a:r>
              <a:rPr lang="cs-CZ" i="1" dirty="0" smtClean="0"/>
              <a:t>.</a:t>
            </a:r>
            <a:r>
              <a:rPr lang="cs-CZ" dirty="0" smtClean="0"/>
              <a:t>“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Dokázal ocenit gotiku, na portálu Staré radnice, a také: </a:t>
            </a:r>
            <a:r>
              <a:rPr lang="cs-CZ" dirty="0"/>
              <a:t>„</a:t>
            </a:r>
            <a:r>
              <a:rPr lang="cs-CZ" i="1" dirty="0"/>
              <a:t>Farní kostel sv. Jakuba je celý nádherně vystavěn po gotickém způsobu a v tomto stavebním způsobu je nejkrásnější v celé zemi. (...)  jeho tak dovedně zakřivená pásová klenba jako ozdoba jeho hlavy sloužila svého času k napodobení a zůstává nádherným pomníkem tohoto gotického stavebního způsobu pro budoucnost. K tomu se /kostel/ skví kamenným dvojitým šnekovým schodištěm ve velké věži, které vypadá půvabně, tak lehce jako pevně, a ještě jiným menším schodištěm do </a:t>
            </a:r>
            <a:r>
              <a:rPr lang="cs-CZ" i="1"/>
              <a:t>archivu</a:t>
            </a:r>
            <a:r>
              <a:rPr lang="cs-CZ" i="1" smtClean="0"/>
              <a:t>.“ </a:t>
            </a:r>
            <a:endParaRPr lang="cs-CZ" i="1" dirty="0" smtClean="0"/>
          </a:p>
          <a:p>
            <a:r>
              <a:rPr lang="cs-CZ" dirty="0" smtClean="0"/>
              <a:t>Minoritský </a:t>
            </a:r>
            <a:r>
              <a:rPr lang="cs-CZ" dirty="0"/>
              <a:t>klášterní kostel sv. Jana Křtitele a sv. Jana Evangelisty, jakož i loretánská kaple se sv. schody, se </a:t>
            </a:r>
            <a:r>
              <a:rPr lang="cs-CZ" dirty="0" smtClean="0"/>
              <a:t>mu </a:t>
            </a:r>
            <a:r>
              <a:rPr lang="cs-CZ" dirty="0"/>
              <a:t>jeví „</a:t>
            </a:r>
            <a:r>
              <a:rPr lang="cs-CZ" i="1" dirty="0"/>
              <a:t>jako vzorové v novém, římském stavebním způsobu</a:t>
            </a:r>
            <a:r>
              <a:rPr lang="cs-CZ" dirty="0"/>
              <a:t>“, tedy v barokním stylu. </a:t>
            </a:r>
            <a:r>
              <a:rPr lang="cs-CZ" dirty="0"/>
              <a:t>K</a:t>
            </a:r>
            <a:r>
              <a:rPr lang="cs-CZ" dirty="0" smtClean="0"/>
              <a:t>ašnu </a:t>
            </a:r>
            <a:r>
              <a:rPr lang="cs-CZ" dirty="0"/>
              <a:t>Parnas </a:t>
            </a:r>
            <a:r>
              <a:rPr lang="cs-CZ" dirty="0" smtClean="0"/>
              <a:t>pochválil kvůli </a:t>
            </a:r>
            <a:r>
              <a:rPr lang="cs-CZ" dirty="0"/>
              <a:t>její „</a:t>
            </a:r>
            <a:r>
              <a:rPr lang="cs-CZ" i="1" dirty="0"/>
              <a:t>vzácné nápaditosti</a:t>
            </a:r>
            <a:r>
              <a:rPr lang="cs-CZ" dirty="0" smtClean="0"/>
              <a:t>“.</a:t>
            </a:r>
          </a:p>
          <a:p>
            <a:pPr marL="0" indent="0">
              <a:buNone/>
            </a:pPr>
            <a:r>
              <a:rPr lang="cs-CZ" sz="2600" dirty="0" smtClean="0"/>
              <a:t>Zdroj: </a:t>
            </a:r>
            <a:r>
              <a:rPr lang="cs-CZ" sz="2600" dirty="0"/>
              <a:t>Andreas </a:t>
            </a:r>
            <a:r>
              <a:rPr lang="cs-CZ" sz="2600" cap="all" dirty="0" err="1"/>
              <a:t>Schweigl</a:t>
            </a:r>
            <a:r>
              <a:rPr lang="cs-CZ" sz="2600" dirty="0"/>
              <a:t>, </a:t>
            </a:r>
            <a:r>
              <a:rPr lang="cs-CZ" sz="2600" dirty="0" err="1"/>
              <a:t>Bildende</a:t>
            </a:r>
            <a:r>
              <a:rPr lang="cs-CZ" sz="2600" dirty="0"/>
              <a:t> </a:t>
            </a:r>
            <a:r>
              <a:rPr lang="cs-CZ" sz="2600" dirty="0" err="1"/>
              <a:t>Künste</a:t>
            </a:r>
            <a:r>
              <a:rPr lang="cs-CZ" sz="2600" dirty="0"/>
              <a:t> in </a:t>
            </a:r>
            <a:r>
              <a:rPr lang="cs-CZ" sz="2600" dirty="0" err="1"/>
              <a:t>Mähren</a:t>
            </a:r>
            <a:r>
              <a:rPr lang="cs-CZ" sz="2600" dirty="0"/>
              <a:t>. Ed. Cecílie </a:t>
            </a:r>
            <a:r>
              <a:rPr lang="cs-CZ" sz="2600" cap="all" dirty="0" err="1"/>
              <a:t>Hálová-Jahodová</a:t>
            </a:r>
            <a:r>
              <a:rPr lang="cs-CZ" sz="2600" dirty="0"/>
              <a:t>. </a:t>
            </a:r>
            <a:r>
              <a:rPr lang="cs-CZ" sz="2600" i="1" dirty="0"/>
              <a:t>Umění</a:t>
            </a:r>
            <a:r>
              <a:rPr lang="cs-CZ" sz="2600" dirty="0"/>
              <a:t> 20, 1972, s. </a:t>
            </a:r>
            <a:r>
              <a:rPr lang="cs-CZ" sz="2600" dirty="0" smtClean="0"/>
              <a:t>168-187</a:t>
            </a:r>
            <a:r>
              <a:rPr lang="cs-CZ" sz="2600" dirty="0"/>
              <a:t> </a:t>
            </a:r>
            <a:r>
              <a:rPr lang="cs-CZ" sz="2600" dirty="0" smtClean="0"/>
              <a:t>(přel. A.F.).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1912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726" y="216166"/>
            <a:ext cx="9825251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Průmyslové Brno, „</a:t>
            </a:r>
            <a:r>
              <a:rPr lang="cs-CZ" sz="3600" i="1" dirty="0">
                <a:solidFill>
                  <a:srgbClr val="FF0000"/>
                </a:solidFill>
              </a:rPr>
              <a:t>moravský Manchester</a:t>
            </a:r>
            <a:r>
              <a:rPr lang="cs-CZ" sz="3600" dirty="0" smtClean="0">
                <a:solidFill>
                  <a:srgbClr val="FF0000"/>
                </a:solidFill>
              </a:rPr>
              <a:t>“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0" y="1566501"/>
            <a:ext cx="7361722" cy="49556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34" y="377511"/>
            <a:ext cx="3499016" cy="23284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34" y="2867292"/>
            <a:ext cx="2596610" cy="365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370" y="365124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Netradiční cíle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968" y="1690687"/>
            <a:ext cx="6500618" cy="48353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Průmyslové Brno, „</a:t>
            </a:r>
            <a:r>
              <a:rPr lang="cs-CZ" i="1" dirty="0"/>
              <a:t>moravský Manchester</a:t>
            </a:r>
            <a:r>
              <a:rPr lang="cs-CZ" dirty="0" smtClean="0"/>
              <a:t>“, nyní nejvíce ohrožená skupina památek (</a:t>
            </a:r>
            <a:r>
              <a:rPr lang="cs-CZ" i="1" dirty="0" smtClean="0"/>
              <a:t>na předchozím snímku</a:t>
            </a:r>
            <a:r>
              <a:rPr lang="cs-CZ" dirty="0" smtClean="0"/>
              <a:t>: </a:t>
            </a:r>
            <a:r>
              <a:rPr lang="cs-CZ" dirty="0" err="1" smtClean="0"/>
              <a:t>Esslerova</a:t>
            </a:r>
            <a:r>
              <a:rPr lang="cs-CZ" dirty="0" smtClean="0"/>
              <a:t> přádelna v Obřanech, </a:t>
            </a:r>
            <a:r>
              <a:rPr lang="cs-CZ" dirty="0" err="1" smtClean="0"/>
              <a:t>Soxhletova</a:t>
            </a:r>
            <a:r>
              <a:rPr lang="cs-CZ" dirty="0" smtClean="0"/>
              <a:t> přádelna (později </a:t>
            </a:r>
            <a:r>
              <a:rPr lang="cs-CZ" dirty="0" err="1" smtClean="0"/>
              <a:t>Teuberů</a:t>
            </a:r>
            <a:r>
              <a:rPr lang="cs-CZ" dirty="0" smtClean="0"/>
              <a:t>) – Cejl 68, </a:t>
            </a:r>
            <a:r>
              <a:rPr lang="cs-CZ" dirty="0" err="1" smtClean="0"/>
              <a:t>Bochnerův</a:t>
            </a:r>
            <a:r>
              <a:rPr lang="cs-CZ" dirty="0" smtClean="0"/>
              <a:t> palác, Vlněna – Přízova 3)</a:t>
            </a:r>
            <a:endParaRPr lang="cs-CZ" dirty="0"/>
          </a:p>
          <a:p>
            <a:r>
              <a:rPr lang="cs-CZ" dirty="0" smtClean="0"/>
              <a:t>Brněnské podzemí</a:t>
            </a:r>
          </a:p>
          <a:p>
            <a:r>
              <a:rPr lang="cs-CZ" dirty="0" smtClean="0"/>
              <a:t>Kostnice u sv. Jakuba </a:t>
            </a:r>
            <a:r>
              <a:rPr lang="cs-CZ" i="1" dirty="0" smtClean="0"/>
              <a:t>(foto)</a:t>
            </a:r>
          </a:p>
          <a:p>
            <a:r>
              <a:rPr lang="cs-CZ" dirty="0" smtClean="0"/>
              <a:t>Dělnické kolonie, např. Kamenná čtvrť </a:t>
            </a:r>
            <a:r>
              <a:rPr lang="cs-CZ" i="1" dirty="0"/>
              <a:t>(</a:t>
            </a:r>
            <a:r>
              <a:rPr lang="cs-CZ" i="1" dirty="0" smtClean="0"/>
              <a:t>foto) </a:t>
            </a:r>
            <a:r>
              <a:rPr lang="cs-CZ" dirty="0" smtClean="0"/>
              <a:t>nebo Písečník</a:t>
            </a:r>
          </a:p>
          <a:p>
            <a:r>
              <a:rPr lang="cs-CZ" dirty="0" smtClean="0"/>
              <a:t>Sídliště, včetně jejich výtvarné výzdoby</a:t>
            </a:r>
          </a:p>
          <a:p>
            <a:r>
              <a:rPr lang="cs-CZ" dirty="0" smtClean="0"/>
              <a:t>Současná architektura, sochařství aj.</a:t>
            </a:r>
          </a:p>
          <a:p>
            <a:r>
              <a:rPr lang="cs-CZ" dirty="0" smtClean="0"/>
              <a:t>Brněnská nábřeží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12" y="276945"/>
            <a:ext cx="4225383" cy="28274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11" y="3456584"/>
            <a:ext cx="4225383" cy="316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9591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Zdroje poučení (2)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595154"/>
            <a:ext cx="10639567" cy="473740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Cecílie </a:t>
            </a:r>
            <a:r>
              <a:rPr lang="cs-CZ" cap="all" dirty="0" err="1"/>
              <a:t>Hálová-Jahodová</a:t>
            </a:r>
            <a:r>
              <a:rPr lang="cs-CZ" dirty="0"/>
              <a:t>, </a:t>
            </a:r>
            <a:r>
              <a:rPr lang="cs-CZ" i="1" dirty="0"/>
              <a:t>Brno. Stavební a umělecký vývoj </a:t>
            </a:r>
            <a:r>
              <a:rPr lang="cs-CZ" i="1" dirty="0" smtClean="0"/>
              <a:t>města</a:t>
            </a:r>
            <a:r>
              <a:rPr lang="cs-CZ" dirty="0" smtClean="0"/>
              <a:t>. </a:t>
            </a:r>
            <a:r>
              <a:rPr lang="cs-CZ" dirty="0"/>
              <a:t>Praha 1947.</a:t>
            </a:r>
            <a:endParaRPr lang="cs-CZ" dirty="0" smtClean="0"/>
          </a:p>
          <a:p>
            <a:r>
              <a:rPr lang="cs-CZ" dirty="0" err="1" smtClean="0"/>
              <a:t>Iloš</a:t>
            </a:r>
            <a:r>
              <a:rPr lang="cs-CZ" dirty="0" smtClean="0"/>
              <a:t> </a:t>
            </a:r>
            <a:r>
              <a:rPr lang="cs-CZ" dirty="0"/>
              <a:t>CRHONEK et </a:t>
            </a:r>
            <a:r>
              <a:rPr lang="cs-CZ" dirty="0" err="1"/>
              <a:t>alii</a:t>
            </a:r>
            <a:r>
              <a:rPr lang="cs-CZ" dirty="0"/>
              <a:t>, </a:t>
            </a:r>
            <a:r>
              <a:rPr lang="cs-CZ" i="1" dirty="0"/>
              <a:t>Brno v architektuře a výtvarném </a:t>
            </a:r>
            <a:r>
              <a:rPr lang="cs-CZ" i="1" dirty="0" smtClean="0"/>
              <a:t>umění</a:t>
            </a:r>
            <a:r>
              <a:rPr lang="cs-CZ" dirty="0" smtClean="0"/>
              <a:t>. </a:t>
            </a:r>
            <a:r>
              <a:rPr lang="cs-CZ" dirty="0"/>
              <a:t>Brno 1981</a:t>
            </a:r>
            <a:r>
              <a:rPr lang="cs-CZ" dirty="0" smtClean="0"/>
              <a:t>.</a:t>
            </a:r>
          </a:p>
          <a:p>
            <a:r>
              <a:rPr lang="cs-CZ" dirty="0" smtClean="0"/>
              <a:t>Bohumil SAMEK – Karel Otto Hrubý, </a:t>
            </a:r>
            <a:r>
              <a:rPr lang="cs-CZ" i="1" dirty="0" smtClean="0"/>
              <a:t>Brno. Proměny města</a:t>
            </a:r>
            <a:r>
              <a:rPr lang="cs-CZ" dirty="0" smtClean="0"/>
              <a:t>. Brno 1982.</a:t>
            </a:r>
          </a:p>
          <a:p>
            <a:r>
              <a:rPr lang="cs-CZ" i="1" dirty="0" smtClean="0"/>
              <a:t>Dějiny </a:t>
            </a:r>
            <a:r>
              <a:rPr lang="cs-CZ" i="1" dirty="0"/>
              <a:t>českého výtvarného umění</a:t>
            </a:r>
            <a:r>
              <a:rPr lang="cs-CZ" dirty="0"/>
              <a:t>, díl 1 (Praha 1984) – díl 6. (Praha 2007).</a:t>
            </a:r>
            <a:endParaRPr lang="cs-CZ" dirty="0" smtClean="0"/>
          </a:p>
          <a:p>
            <a:r>
              <a:rPr lang="cs-CZ" dirty="0" smtClean="0"/>
              <a:t>Karel </a:t>
            </a:r>
            <a:r>
              <a:rPr lang="cs-CZ" cap="all" dirty="0"/>
              <a:t>Kuča</a:t>
            </a:r>
            <a:r>
              <a:rPr lang="cs-CZ" dirty="0"/>
              <a:t>, </a:t>
            </a:r>
            <a:r>
              <a:rPr lang="cs-CZ" i="1" dirty="0"/>
              <a:t>Památky </a:t>
            </a:r>
            <a:r>
              <a:rPr lang="cs-CZ" i="1" dirty="0" smtClean="0"/>
              <a:t>Brna</a:t>
            </a:r>
            <a:r>
              <a:rPr lang="cs-CZ" dirty="0" smtClean="0"/>
              <a:t>. </a:t>
            </a:r>
            <a:r>
              <a:rPr lang="cs-CZ" dirty="0"/>
              <a:t>Brno 1991</a:t>
            </a:r>
            <a:r>
              <a:rPr lang="cs-CZ" dirty="0" smtClean="0"/>
              <a:t>.</a:t>
            </a:r>
          </a:p>
          <a:p>
            <a:r>
              <a:rPr lang="cs-CZ" dirty="0"/>
              <a:t>Bohumil </a:t>
            </a:r>
            <a:r>
              <a:rPr lang="cs-CZ" cap="all" dirty="0"/>
              <a:t>Samek</a:t>
            </a:r>
            <a:r>
              <a:rPr lang="cs-CZ" dirty="0"/>
              <a:t>, </a:t>
            </a:r>
            <a:r>
              <a:rPr lang="cs-CZ" i="1" dirty="0"/>
              <a:t>Umělecké památky Moravy a Slezska</a:t>
            </a:r>
            <a:r>
              <a:rPr lang="cs-CZ" dirty="0"/>
              <a:t>, sv. 1. (A-I</a:t>
            </a:r>
            <a:r>
              <a:rPr lang="cs-CZ" dirty="0" smtClean="0"/>
              <a:t>). </a:t>
            </a:r>
            <a:r>
              <a:rPr lang="cs-CZ" dirty="0"/>
              <a:t>Praha </a:t>
            </a:r>
            <a:r>
              <a:rPr lang="cs-CZ" dirty="0" smtClean="0"/>
              <a:t>1994.</a:t>
            </a:r>
            <a:endParaRPr lang="cs-CZ" u="sng" dirty="0"/>
          </a:p>
          <a:p>
            <a:r>
              <a:rPr lang="cs-CZ" dirty="0" smtClean="0"/>
              <a:t>Karel </a:t>
            </a:r>
            <a:r>
              <a:rPr lang="cs-CZ" cap="all" dirty="0" smtClean="0"/>
              <a:t>Kuča</a:t>
            </a:r>
            <a:r>
              <a:rPr lang="cs-CZ" dirty="0" smtClean="0"/>
              <a:t>, </a:t>
            </a:r>
            <a:r>
              <a:rPr lang="cs-CZ" i="1" dirty="0" smtClean="0"/>
              <a:t>Brno. Vývoj města, předměstí a připojených vesnic</a:t>
            </a:r>
            <a:r>
              <a:rPr lang="cs-CZ" dirty="0" smtClean="0"/>
              <a:t>. Praha – Brno 2000.</a:t>
            </a:r>
          </a:p>
          <a:p>
            <a:r>
              <a:rPr lang="cs-CZ" dirty="0"/>
              <a:t>Pavel ZATLOUKAL, </a:t>
            </a:r>
            <a:r>
              <a:rPr lang="cs-CZ" i="1" dirty="0"/>
              <a:t>Brněnská architektura 1815 – 1915. Průvodce.</a:t>
            </a:r>
            <a:r>
              <a:rPr lang="cs-CZ" dirty="0"/>
              <a:t> Brno 2006.</a:t>
            </a:r>
            <a:r>
              <a:rPr lang="cs-CZ" i="1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45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Zdroje poučení (3)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690688"/>
            <a:ext cx="10639567" cy="4486275"/>
          </a:xfrm>
        </p:spPr>
        <p:txBody>
          <a:bodyPr>
            <a:normAutofit fontScale="85000" lnSpcReduction="20000"/>
          </a:bodyPr>
          <a:lstStyle/>
          <a:p>
            <a:r>
              <a:rPr lang="cs-CZ" i="1" dirty="0"/>
              <a:t>Brno </a:t>
            </a:r>
            <a:r>
              <a:rPr lang="cs-CZ" i="1" dirty="0" smtClean="0"/>
              <a:t>– </a:t>
            </a:r>
            <a:r>
              <a:rPr lang="cs-CZ" i="1" dirty="0"/>
              <a:t>A</a:t>
            </a:r>
            <a:r>
              <a:rPr lang="cs-CZ" i="1" dirty="0" smtClean="0"/>
              <a:t>rchitektura </a:t>
            </a:r>
            <a:r>
              <a:rPr lang="cs-CZ" dirty="0" smtClean="0"/>
              <a:t>1918–1939. </a:t>
            </a:r>
            <a:r>
              <a:rPr lang="cs-CZ" dirty="0"/>
              <a:t>Brno </a:t>
            </a:r>
            <a:r>
              <a:rPr lang="cs-CZ" dirty="0" smtClean="0"/>
              <a:t>2014; </a:t>
            </a:r>
            <a:r>
              <a:rPr lang="cs-CZ" i="1" dirty="0"/>
              <a:t>Brno – Architektura 1945–1990</a:t>
            </a:r>
            <a:r>
              <a:rPr lang="cs-CZ" dirty="0" smtClean="0"/>
              <a:t>. Brno 2009; </a:t>
            </a:r>
            <a:r>
              <a:rPr lang="cs-CZ" i="1" dirty="0"/>
              <a:t>Brno – Architektura </a:t>
            </a:r>
            <a:r>
              <a:rPr lang="cs-CZ" i="1" dirty="0" smtClean="0"/>
              <a:t>1990–2008</a:t>
            </a:r>
            <a:r>
              <a:rPr lang="cs-CZ" dirty="0" smtClean="0"/>
              <a:t>. </a:t>
            </a:r>
            <a:r>
              <a:rPr lang="cs-CZ" dirty="0"/>
              <a:t>Brno </a:t>
            </a:r>
            <a:r>
              <a:rPr lang="cs-CZ" dirty="0" smtClean="0"/>
              <a:t>2008.</a:t>
            </a:r>
          </a:p>
          <a:p>
            <a:r>
              <a:rPr lang="cs-CZ" dirty="0" smtClean="0"/>
              <a:t>Jiří KROUPA (</a:t>
            </a:r>
            <a:r>
              <a:rPr lang="cs-CZ" dirty="0" err="1" smtClean="0"/>
              <a:t>ed</a:t>
            </a:r>
            <a:r>
              <a:rPr lang="cs-CZ" dirty="0" smtClean="0"/>
              <a:t>.), </a:t>
            </a:r>
            <a:r>
              <a:rPr lang="cs-CZ" i="1" dirty="0" smtClean="0"/>
              <a:t>Dějiny Brna</a:t>
            </a:r>
            <a:r>
              <a:rPr lang="cs-CZ" dirty="0" smtClean="0"/>
              <a:t>, díl 7., </a:t>
            </a:r>
            <a:r>
              <a:rPr lang="cs-CZ" i="1" dirty="0" smtClean="0"/>
              <a:t>Uměleckohistorické památky. Historické jádro.</a:t>
            </a:r>
            <a:r>
              <a:rPr lang="cs-CZ" dirty="0" smtClean="0"/>
              <a:t> Brno 2015.</a:t>
            </a:r>
          </a:p>
          <a:p>
            <a:r>
              <a:rPr lang="cs-CZ" dirty="0" smtClean="0"/>
              <a:t>Encyklopedie dějin města Brna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https://encyklopedie.brna.cz/home-mmb/</a:t>
            </a:r>
            <a:endParaRPr lang="cs-CZ" dirty="0" smtClean="0"/>
          </a:p>
          <a:p>
            <a:r>
              <a:rPr lang="cs-CZ" dirty="0" err="1" smtClean="0"/>
              <a:t>MonumNet</a:t>
            </a:r>
            <a:r>
              <a:rPr lang="cs-CZ" dirty="0" smtClean="0"/>
              <a:t> (Národní památkový ústav)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://www.pamatkovykatalog.cz/</a:t>
            </a:r>
            <a:endParaRPr lang="cs-CZ" dirty="0"/>
          </a:p>
          <a:p>
            <a:r>
              <a:rPr lang="cs-CZ" dirty="0" smtClean="0"/>
              <a:t>Brněnský </a:t>
            </a:r>
            <a:r>
              <a:rPr lang="cs-CZ" dirty="0"/>
              <a:t>architektonický manuál (stavby z let </a:t>
            </a:r>
            <a:r>
              <a:rPr lang="cs-CZ" dirty="0" smtClean="0"/>
              <a:t>1918–1989, </a:t>
            </a:r>
            <a:r>
              <a:rPr lang="cs-CZ" dirty="0"/>
              <a:t>označení na chodníku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>
                <a:hlinkClick r:id="rId4"/>
              </a:rPr>
              <a:t>https</a:t>
            </a:r>
            <a:r>
              <a:rPr lang="cs-CZ" dirty="0">
                <a:hlinkClick r:id="rId4"/>
              </a:rPr>
              <a:t>://www.bam.brno.cz/</a:t>
            </a:r>
            <a:endParaRPr lang="cs-CZ" dirty="0" smtClean="0"/>
          </a:p>
          <a:p>
            <a:r>
              <a:rPr lang="cs-CZ" dirty="0"/>
              <a:t>Turistické informační centrum, TIC </a:t>
            </a:r>
            <a:r>
              <a:rPr lang="cs-CZ" dirty="0" smtClean="0"/>
              <a:t>Brno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>
                <a:hlinkClick r:id="rId5"/>
              </a:rPr>
              <a:t>https://ticbrno.cz/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247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5271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Zdroje poučení (4)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35"/>
            <a:ext cx="6927375" cy="248827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Muzeum města Brna a další muzea a galerie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http://www.spilberk.cz/</a:t>
            </a:r>
            <a:endParaRPr lang="cs-CZ" dirty="0" smtClean="0"/>
          </a:p>
          <a:p>
            <a:r>
              <a:rPr lang="cs-CZ" dirty="0" smtClean="0"/>
              <a:t>Brno poetické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>
                <a:hlinkClick r:id="rId3"/>
              </a:rPr>
              <a:t>https://www.brnopoeticke.cz/</a:t>
            </a:r>
            <a:endParaRPr lang="cs-CZ" dirty="0"/>
          </a:p>
          <a:p>
            <a:r>
              <a:rPr lang="cs-CZ" dirty="0" smtClean="0"/>
              <a:t>Obrazové publikace, pohlednice atd.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32" y="264726"/>
            <a:ext cx="2289767" cy="30757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32" y="3476546"/>
            <a:ext cx="2289767" cy="30454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5" y="4109111"/>
            <a:ext cx="2423615" cy="24128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97" y="4109110"/>
            <a:ext cx="4293315" cy="24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3" y="150125"/>
            <a:ext cx="5104846" cy="63120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19" y="3193053"/>
            <a:ext cx="5308342" cy="3269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19" y="150125"/>
            <a:ext cx="4203360" cy="29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885" y="119465"/>
            <a:ext cx="10515600" cy="890469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Brno ve středověku 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009934"/>
            <a:ext cx="10639568" cy="584806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kolem 1000 - vystavěna rotunda na Starém Brně (archeologicky zkoumána 1977)</a:t>
            </a:r>
            <a:endParaRPr lang="cs-CZ" u="sng" dirty="0"/>
          </a:p>
          <a:p>
            <a:r>
              <a:rPr lang="cs-CZ" dirty="0"/>
              <a:t>1021–1034 - založen hrad Brno na ostrohu nad </a:t>
            </a:r>
            <a:r>
              <a:rPr lang="cs-CZ" dirty="0" smtClean="0"/>
              <a:t>vodou, patrně </a:t>
            </a:r>
            <a:r>
              <a:rPr lang="cs-CZ" dirty="0"/>
              <a:t>u řeky Svratky na Starém </a:t>
            </a:r>
            <a:r>
              <a:rPr lang="cs-CZ" dirty="0" smtClean="0"/>
              <a:t>Brně, 1054 se </a:t>
            </a:r>
            <a:r>
              <a:rPr lang="cs-CZ" dirty="0"/>
              <a:t>stal sídlem údělného knížete </a:t>
            </a:r>
            <a:endParaRPr lang="cs-CZ" u="sng" dirty="0"/>
          </a:p>
          <a:p>
            <a:r>
              <a:rPr lang="cs-CZ" dirty="0"/>
              <a:t>1104 – ves Komárov darována třebíčským benediktinům, kteří zde založili proboštství</a:t>
            </a:r>
            <a:endParaRPr lang="cs-CZ" u="sng" dirty="0"/>
          </a:p>
          <a:p>
            <a:r>
              <a:rPr lang="cs-CZ" dirty="0"/>
              <a:t>před 1209 – založen klášter premonstrátů v Zábrdovicích</a:t>
            </a:r>
            <a:endParaRPr lang="cs-CZ" u="sng" dirty="0"/>
          </a:p>
          <a:p>
            <a:r>
              <a:rPr lang="cs-CZ" dirty="0"/>
              <a:t>70. léta 12. století – první moravský markrabě Konrád Ota založil kostel na Petrově</a:t>
            </a:r>
            <a:endParaRPr lang="cs-CZ" u="sng" dirty="0"/>
          </a:p>
          <a:p>
            <a:r>
              <a:rPr lang="cs-CZ" dirty="0"/>
              <a:t>1222 – první zmínka o hradu Veveří</a:t>
            </a:r>
            <a:endParaRPr lang="cs-CZ" u="sng" dirty="0"/>
          </a:p>
          <a:p>
            <a:r>
              <a:rPr lang="cs-CZ" dirty="0" smtClean="0"/>
              <a:t>2. čtvrtina </a:t>
            </a:r>
            <a:r>
              <a:rPr lang="cs-CZ" dirty="0"/>
              <a:t>13. století – vybudován hrad </a:t>
            </a:r>
            <a:r>
              <a:rPr lang="cs-CZ" dirty="0" smtClean="0"/>
              <a:t>Špilberk, </a:t>
            </a:r>
            <a:r>
              <a:rPr lang="cs-CZ" dirty="0"/>
              <a:t>1278 </a:t>
            </a:r>
            <a:r>
              <a:rPr lang="cs-CZ" dirty="0" smtClean="0"/>
              <a:t>se tam konal </a:t>
            </a:r>
            <a:r>
              <a:rPr lang="cs-CZ" dirty="0"/>
              <a:t>krajský sněm moravských </a:t>
            </a:r>
            <a:r>
              <a:rPr lang="cs-CZ" dirty="0" smtClean="0"/>
              <a:t>stavů</a:t>
            </a:r>
            <a:endParaRPr lang="cs-CZ" u="sng" dirty="0"/>
          </a:p>
          <a:p>
            <a:r>
              <a:rPr lang="cs-CZ" dirty="0"/>
              <a:t>1243 – král Václav I. udělil Brnu městská </a:t>
            </a:r>
            <a:r>
              <a:rPr lang="cs-CZ" dirty="0" smtClean="0"/>
              <a:t>privilegia, město se rozvíjelo už od počátku 13. století</a:t>
            </a:r>
            <a:endParaRPr lang="cs-CZ" u="sng" dirty="0"/>
          </a:p>
          <a:p>
            <a:r>
              <a:rPr lang="cs-CZ" dirty="0" smtClean="0"/>
              <a:t>1296 – založena </a:t>
            </a:r>
            <a:r>
              <a:rPr lang="cs-CZ" dirty="0"/>
              <a:t>kolegiátní kapitula se sídlem na Petrově</a:t>
            </a:r>
            <a:endParaRPr lang="cs-CZ" u="sng" dirty="0"/>
          </a:p>
          <a:p>
            <a:r>
              <a:rPr lang="cs-CZ" dirty="0"/>
              <a:t>1323 – královna-vdova Eliška </a:t>
            </a:r>
            <a:r>
              <a:rPr lang="cs-CZ" dirty="0" err="1"/>
              <a:t>Rejčka</a:t>
            </a:r>
            <a:r>
              <a:rPr lang="cs-CZ" dirty="0"/>
              <a:t> založila na Starém Brně klášter cisterciaček</a:t>
            </a:r>
            <a:endParaRPr lang="cs-CZ" u="sng" dirty="0"/>
          </a:p>
          <a:p>
            <a:r>
              <a:rPr lang="cs-CZ" dirty="0"/>
              <a:t>1349 – město se stalo trvalým sídlem moravských markrabat </a:t>
            </a:r>
            <a:r>
              <a:rPr lang="cs-CZ" dirty="0" smtClean="0"/>
              <a:t>– do 1411</a:t>
            </a:r>
            <a:endParaRPr lang="cs-CZ" u="sng" dirty="0"/>
          </a:p>
          <a:p>
            <a:r>
              <a:rPr lang="cs-CZ" dirty="0"/>
              <a:t>1350 – markrabě Jan Jindřich založil klášter </a:t>
            </a:r>
            <a:r>
              <a:rPr lang="cs-CZ" dirty="0" smtClean="0"/>
              <a:t>augustiniánů-eremitů</a:t>
            </a:r>
            <a:endParaRPr lang="cs-CZ" u="sng" dirty="0"/>
          </a:p>
          <a:p>
            <a:r>
              <a:rPr lang="cs-CZ" dirty="0"/>
              <a:t>1375 – markrabě Jan Jindřich vydal zakládací listinu kláštera kartuziánů v Králově Poli</a:t>
            </a:r>
            <a:endParaRPr lang="cs-CZ" u="sng" dirty="0"/>
          </a:p>
          <a:p>
            <a:r>
              <a:rPr lang="cs-CZ" dirty="0"/>
              <a:t>1410 – markrabě Jošt (+ 1411) byl zvolen římským králem</a:t>
            </a:r>
            <a:endParaRPr lang="cs-CZ" u="sng" dirty="0"/>
          </a:p>
          <a:p>
            <a:r>
              <a:rPr lang="cs-CZ" dirty="0"/>
              <a:t>1428, 1430 – město neúspěšně obléhala husitská vojska</a:t>
            </a:r>
            <a:endParaRPr lang="cs-CZ" u="sng" dirty="0"/>
          </a:p>
          <a:p>
            <a:r>
              <a:rPr lang="cs-CZ" dirty="0"/>
              <a:t>1451 – založení františkánského kláštera pod vlivem mise sv. Jana </a:t>
            </a:r>
            <a:r>
              <a:rPr lang="cs-CZ" dirty="0" err="1"/>
              <a:t>Kapistránského</a:t>
            </a:r>
            <a:endParaRPr lang="cs-CZ" u="sng" dirty="0"/>
          </a:p>
          <a:p>
            <a:r>
              <a:rPr lang="cs-CZ" dirty="0"/>
              <a:t>1454 – z Brna i dalších královských měst byli vypovězeni </a:t>
            </a:r>
            <a:r>
              <a:rPr lang="cs-CZ" dirty="0" smtClean="0"/>
              <a:t>Židé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6574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393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Brno </a:t>
            </a:r>
            <a:r>
              <a:rPr lang="cs-CZ" sz="4000" dirty="0" smtClean="0">
                <a:solidFill>
                  <a:srgbClr val="FF0000"/>
                </a:solidFill>
              </a:rPr>
              <a:t>od </a:t>
            </a:r>
            <a:r>
              <a:rPr lang="cs-CZ" sz="4000" dirty="0" smtClean="0">
                <a:solidFill>
                  <a:srgbClr val="FF0000"/>
                </a:solidFill>
              </a:rPr>
              <a:t>raného </a:t>
            </a:r>
            <a:r>
              <a:rPr lang="cs-CZ" sz="4000" dirty="0" smtClean="0">
                <a:solidFill>
                  <a:srgbClr val="FF0000"/>
                </a:solidFill>
              </a:rPr>
              <a:t>novověku </a:t>
            </a:r>
            <a:r>
              <a:rPr lang="cs-CZ" sz="4000" dirty="0" smtClean="0">
                <a:solidFill>
                  <a:srgbClr val="FF0000"/>
                </a:solidFill>
              </a:rPr>
              <a:t>do 70. let </a:t>
            </a:r>
            <a:r>
              <a:rPr lang="cs-CZ" sz="4000" dirty="0" smtClean="0">
                <a:solidFill>
                  <a:srgbClr val="FF0000"/>
                </a:solidFill>
              </a:rPr>
              <a:t>19. století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3887" y="1433016"/>
            <a:ext cx="10515600" cy="502237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1550 – zřízena první pošta na Orlí ulici</a:t>
            </a:r>
            <a:endParaRPr lang="cs-CZ" u="sng" dirty="0"/>
          </a:p>
          <a:p>
            <a:r>
              <a:rPr lang="cs-CZ" dirty="0"/>
              <a:t>1560 – hrad Špilberk, původně zeměpanský, se stal majetkem města (do 1621)</a:t>
            </a:r>
            <a:endParaRPr lang="cs-CZ" u="sng" dirty="0"/>
          </a:p>
          <a:p>
            <a:r>
              <a:rPr lang="cs-CZ" dirty="0"/>
              <a:t>1570 – do města bylo uvedeno Tovaryšstvo Ježíšovo</a:t>
            </a:r>
            <a:endParaRPr lang="cs-CZ" u="sng" dirty="0"/>
          </a:p>
          <a:p>
            <a:r>
              <a:rPr lang="cs-CZ" dirty="0"/>
              <a:t>1641 – Brno se </a:t>
            </a:r>
            <a:r>
              <a:rPr lang="cs-CZ" dirty="0" smtClean="0"/>
              <a:t>de facto stalo jediným hlavním </a:t>
            </a:r>
            <a:r>
              <a:rPr lang="cs-CZ" dirty="0"/>
              <a:t>městem </a:t>
            </a:r>
            <a:r>
              <a:rPr lang="cs-CZ" dirty="0" smtClean="0"/>
              <a:t>Moravy (de iure až 1782)</a:t>
            </a:r>
            <a:endParaRPr lang="cs-CZ" u="sng" dirty="0"/>
          </a:p>
          <a:p>
            <a:r>
              <a:rPr lang="cs-CZ" dirty="0"/>
              <a:t>1645 – město neúspěšně obléhala několikanásobná přesila švédských vojsk </a:t>
            </a:r>
            <a:r>
              <a:rPr lang="cs-CZ" dirty="0" smtClean="0"/>
              <a:t>(předtím </a:t>
            </a:r>
            <a:r>
              <a:rPr lang="cs-CZ" dirty="0"/>
              <a:t>1643)</a:t>
            </a:r>
            <a:endParaRPr lang="cs-CZ" u="sng" dirty="0"/>
          </a:p>
          <a:p>
            <a:r>
              <a:rPr lang="cs-CZ" dirty="0"/>
              <a:t>1736 – slavnostní korunovace milostného obrazu Panny Marie u augustiniánů</a:t>
            </a:r>
            <a:endParaRPr lang="cs-CZ" u="sng" dirty="0"/>
          </a:p>
          <a:p>
            <a:r>
              <a:rPr lang="cs-CZ" dirty="0"/>
              <a:t>1742 – neúspěšné tažení pruských vojsk k Brnu</a:t>
            </a:r>
            <a:endParaRPr lang="cs-CZ" u="sng" dirty="0"/>
          </a:p>
          <a:p>
            <a:r>
              <a:rPr lang="cs-CZ" dirty="0"/>
              <a:t>1763 – založena první textilní manufaktura</a:t>
            </a:r>
            <a:endParaRPr lang="cs-CZ" u="sng" dirty="0"/>
          </a:p>
          <a:p>
            <a:r>
              <a:rPr lang="cs-CZ" dirty="0"/>
              <a:t>1777 – papežskou bulou bylo založeno brněnské biskupství</a:t>
            </a:r>
            <a:endParaRPr lang="cs-CZ" u="sng" dirty="0"/>
          </a:p>
          <a:p>
            <a:r>
              <a:rPr lang="cs-CZ" dirty="0"/>
              <a:t>1809 – Napoleon dal pobořit vnější opevnění hradu Špilberku</a:t>
            </a:r>
            <a:endParaRPr lang="cs-CZ" u="sng" dirty="0"/>
          </a:p>
          <a:p>
            <a:r>
              <a:rPr lang="cs-CZ" dirty="0"/>
              <a:t>1818 – založeno Františkovo </a:t>
            </a:r>
            <a:r>
              <a:rPr lang="cs-CZ" dirty="0" smtClean="0"/>
              <a:t>muzeum (nyní Moravské zemské)</a:t>
            </a:r>
            <a:endParaRPr lang="cs-CZ" u="sng" dirty="0"/>
          </a:p>
          <a:p>
            <a:r>
              <a:rPr lang="cs-CZ" dirty="0"/>
              <a:t>1839 – zahájen provoz železnice na trati z Vídně do Brna</a:t>
            </a:r>
            <a:endParaRPr lang="cs-CZ" u="sng" dirty="0"/>
          </a:p>
          <a:p>
            <a:r>
              <a:rPr lang="cs-CZ" dirty="0"/>
              <a:t>1847 – vydán první regulační plán na rozšíření města</a:t>
            </a:r>
            <a:endParaRPr lang="cs-CZ" u="sng" dirty="0"/>
          </a:p>
          <a:p>
            <a:r>
              <a:rPr lang="cs-CZ" dirty="0"/>
              <a:t>1850 – k Brnu bylo připojeno </a:t>
            </a:r>
            <a:r>
              <a:rPr lang="cs-CZ" dirty="0" smtClean="0"/>
              <a:t>29 </a:t>
            </a:r>
            <a:r>
              <a:rPr lang="cs-CZ" dirty="0"/>
              <a:t>předměstských </a:t>
            </a:r>
            <a:r>
              <a:rPr lang="cs-CZ" dirty="0" smtClean="0"/>
              <a:t>obcí</a:t>
            </a:r>
          </a:p>
          <a:p>
            <a:r>
              <a:rPr lang="cs-CZ" dirty="0"/>
              <a:t>1873 – založeno Vysoké učení technické (německé) a Uměleckoprůmyslové muzeum (1961 </a:t>
            </a:r>
            <a:r>
              <a:rPr lang="cs-CZ" dirty="0" smtClean="0"/>
              <a:t>součást Moravské galerie)</a:t>
            </a:r>
            <a:endParaRPr lang="cs-CZ" dirty="0" smtClean="0"/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5471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887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Brno </a:t>
            </a:r>
            <a:r>
              <a:rPr lang="cs-CZ" sz="4000" dirty="0" smtClean="0">
                <a:solidFill>
                  <a:srgbClr val="FF0000"/>
                </a:solidFill>
              </a:rPr>
              <a:t>od 80. let </a:t>
            </a:r>
            <a:r>
              <a:rPr lang="cs-CZ" sz="4000" dirty="0" smtClean="0">
                <a:solidFill>
                  <a:srgbClr val="FF0000"/>
                </a:solidFill>
              </a:rPr>
              <a:t>19. století </a:t>
            </a:r>
            <a:r>
              <a:rPr lang="cs-CZ" sz="4000" dirty="0" smtClean="0">
                <a:solidFill>
                  <a:srgbClr val="FF0000"/>
                </a:solidFill>
              </a:rPr>
              <a:t>do konce </a:t>
            </a:r>
            <a:r>
              <a:rPr lang="cs-CZ" sz="4000" dirty="0" smtClean="0">
                <a:solidFill>
                  <a:srgbClr val="FF0000"/>
                </a:solidFill>
              </a:rPr>
              <a:t>20. </a:t>
            </a:r>
            <a:r>
              <a:rPr lang="cs-CZ" sz="4000" dirty="0">
                <a:solidFill>
                  <a:srgbClr val="FF0000"/>
                </a:solidFill>
              </a:rPr>
              <a:t>století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1613" y="1214651"/>
            <a:ext cx="10515600" cy="5447187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1881-82 </a:t>
            </a:r>
            <a:r>
              <a:rPr lang="cs-CZ" dirty="0"/>
              <a:t>– zavedeno elektrické osvětlení městského divadla (nyní Mahenova)</a:t>
            </a:r>
            <a:endParaRPr lang="cs-CZ" u="sng" dirty="0"/>
          </a:p>
          <a:p>
            <a:r>
              <a:rPr lang="cs-CZ" dirty="0"/>
              <a:t>1884 – zavedena parní pouliční dráha (1900 elektrizována)</a:t>
            </a:r>
            <a:endParaRPr lang="cs-CZ" u="sng" dirty="0"/>
          </a:p>
          <a:p>
            <a:r>
              <a:rPr lang="cs-CZ" dirty="0"/>
              <a:t>1897 – zbudována městská elektrárna</a:t>
            </a:r>
            <a:endParaRPr lang="cs-CZ" u="sng" dirty="0"/>
          </a:p>
          <a:p>
            <a:r>
              <a:rPr lang="cs-CZ" dirty="0"/>
              <a:t>1899 – založeno české Vysoké učení technické</a:t>
            </a:r>
            <a:endParaRPr lang="cs-CZ" u="sng" dirty="0"/>
          </a:p>
          <a:p>
            <a:r>
              <a:rPr lang="cs-CZ" dirty="0"/>
              <a:t>1905 – Královo Pole povýšeno na město</a:t>
            </a:r>
            <a:endParaRPr lang="cs-CZ" u="sng" dirty="0"/>
          </a:p>
          <a:p>
            <a:r>
              <a:rPr lang="cs-CZ" dirty="0"/>
              <a:t>1912 – Husovice povýšeny na město</a:t>
            </a:r>
            <a:endParaRPr lang="cs-CZ" u="sng" dirty="0"/>
          </a:p>
          <a:p>
            <a:r>
              <a:rPr lang="cs-CZ" dirty="0" smtClean="0"/>
              <a:t>1918 </a:t>
            </a:r>
            <a:r>
              <a:rPr lang="cs-CZ" dirty="0"/>
              <a:t>– založena Vysoká škola zvěrolékařská</a:t>
            </a:r>
            <a:endParaRPr lang="cs-CZ" u="sng" dirty="0"/>
          </a:p>
          <a:p>
            <a:r>
              <a:rPr lang="cs-CZ" dirty="0"/>
              <a:t>1919 – vzniklo tzv. Velké </a:t>
            </a:r>
            <a:r>
              <a:rPr lang="cs-CZ" dirty="0" smtClean="0"/>
              <a:t>Brno, </a:t>
            </a:r>
            <a:r>
              <a:rPr lang="cs-CZ" dirty="0"/>
              <a:t>založena Masarykova universita a Vysoká škola zemědělská</a:t>
            </a:r>
            <a:endParaRPr lang="cs-CZ" u="sng" dirty="0"/>
          </a:p>
          <a:p>
            <a:r>
              <a:rPr lang="cs-CZ" dirty="0"/>
              <a:t>1928 – Výstava soudobé kultury v Československu, otevření brněnského výstaviště</a:t>
            </a:r>
            <a:endParaRPr lang="cs-CZ" u="sng" dirty="0"/>
          </a:p>
          <a:p>
            <a:r>
              <a:rPr lang="cs-CZ" dirty="0"/>
              <a:t>1945 – osvobození Brna od nacistické nadvlády, jež trvala od 1939, sovětskými a rumunskými </a:t>
            </a:r>
            <a:r>
              <a:rPr lang="cs-CZ" dirty="0" smtClean="0"/>
              <a:t>vojsky, poškození hlavně nálety</a:t>
            </a:r>
          </a:p>
          <a:p>
            <a:r>
              <a:rPr lang="cs-CZ" dirty="0" smtClean="0"/>
              <a:t>1948 – po komunistickém puči Brno pozbylo statut zemského hlavního města, zůstalo jen krajským městem</a:t>
            </a:r>
            <a:endParaRPr lang="cs-CZ" dirty="0"/>
          </a:p>
          <a:p>
            <a:r>
              <a:rPr lang="cs-CZ" dirty="0"/>
              <a:t>1958-90 – na okrajích města stavěna panelová sídliště</a:t>
            </a:r>
            <a:endParaRPr lang="cs-CZ" u="sng" dirty="0"/>
          </a:p>
          <a:p>
            <a:r>
              <a:rPr lang="cs-CZ" dirty="0"/>
              <a:t>1959 – zahájen Mezinárodní strojírenský veletrh, pořádaný každoročně v </a:t>
            </a:r>
            <a:r>
              <a:rPr lang="cs-CZ" dirty="0" smtClean="0"/>
              <a:t>září</a:t>
            </a:r>
          </a:p>
          <a:p>
            <a:r>
              <a:rPr lang="cs-CZ" dirty="0" smtClean="0"/>
              <a:t>1989 – centrum města bylo vyhlášeno městskou památkovou rezervací</a:t>
            </a:r>
            <a:endParaRPr lang="cs-CZ" dirty="0"/>
          </a:p>
          <a:p>
            <a:r>
              <a:rPr lang="cs-CZ" dirty="0"/>
              <a:t>1990 – první svobodné volby po 42 letech totalitní </a:t>
            </a:r>
            <a:r>
              <a:rPr lang="cs-CZ" dirty="0" smtClean="0"/>
              <a:t>vlády</a:t>
            </a:r>
            <a:r>
              <a:rPr lang="cs-CZ" dirty="0"/>
              <a:t>, obnova demokratické samosprávy Brna</a:t>
            </a:r>
            <a:endParaRPr lang="cs-CZ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921</Words>
  <Application>Microsoft Office PowerPoint</Application>
  <PresentationFormat>Širokoúhlá obrazovka</PresentationFormat>
  <Paragraphs>149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Motiv Office</vt:lpstr>
      <vt:lpstr>Výtvarná kultura Brna</vt:lpstr>
      <vt:lpstr>Zdroje poučení (1)</vt:lpstr>
      <vt:lpstr>Zdroje poučení (2)</vt:lpstr>
      <vt:lpstr>Zdroje poučení (3)</vt:lpstr>
      <vt:lpstr>Zdroje poučení (4)</vt:lpstr>
      <vt:lpstr>Prezentace aplikace PowerPoint</vt:lpstr>
      <vt:lpstr>Brno ve středověku </vt:lpstr>
      <vt:lpstr>Brno od raného novověku do 70. let 19. století</vt:lpstr>
      <vt:lpstr>Brno od 80. let 19. století do konce 20. století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Nejvýznamnější památky Brna (1/1)</vt:lpstr>
      <vt:lpstr>Nejvýznamnější památky Brna (1/2)</vt:lpstr>
      <vt:lpstr>Nejvýznamnější památky Brna (1/3)</vt:lpstr>
      <vt:lpstr>Nejvýznamnější památky Brna (2/1)</vt:lpstr>
      <vt:lpstr>Nejvýznamnější památky Brna (2/2)</vt:lpstr>
      <vt:lpstr>Nejvýznamnější památky Brna (2/3)</vt:lpstr>
      <vt:lpstr>Nejvýznamnější památky Brna (3)</vt:lpstr>
      <vt:lpstr>Počátek „kánonu“ brněnských památek:                  učený sochař Ondřej Schweigl (1735–1812)</vt:lpstr>
      <vt:lpstr>Průmyslové Brno, „moravský Manchester“</vt:lpstr>
      <vt:lpstr>Netradiční cíle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Umělecké památky města Brna</dc:title>
  <dc:creator>user</dc:creator>
  <cp:lastModifiedBy>user</cp:lastModifiedBy>
  <cp:revision>42</cp:revision>
  <dcterms:created xsi:type="dcterms:W3CDTF">2018-10-08T03:30:22Z</dcterms:created>
  <dcterms:modified xsi:type="dcterms:W3CDTF">2020-10-16T17:04:07Z</dcterms:modified>
</cp:coreProperties>
</file>