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58" r:id="rId6"/>
    <p:sldId id="261" r:id="rId7"/>
    <p:sldId id="260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5C83E8-EBFC-78B6-D4DD-D6D665807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5F7C6-0601-49BD-857E-AA9407FA0F67}" type="datetimeFigureOut">
              <a:rPr lang="cs-CZ"/>
              <a:pPr>
                <a:defRPr/>
              </a:pPr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E21363-0016-3E17-CC05-5DAD92E94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4ACF6D-8E4C-9247-9EA8-4A54F4D81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BAF96-96EA-4295-919F-4264F073F91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524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C6D8DC-E1F6-C1CA-7CA4-1F56AC3F5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F0E1A-4190-405D-8F48-5EE79F1472C0}" type="datetimeFigureOut">
              <a:rPr lang="cs-CZ"/>
              <a:pPr>
                <a:defRPr/>
              </a:pPr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678982-038D-609B-E994-931D937A7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7110B0-D95A-A483-7FF0-B6E9EFC1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A5F6C-8E62-43DD-AF71-91FC97C2D60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893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8204D2-0A47-AE66-7D9B-7DC42FC17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27890-4EC9-4678-B668-18CE2E723621}" type="datetimeFigureOut">
              <a:rPr lang="cs-CZ"/>
              <a:pPr>
                <a:defRPr/>
              </a:pPr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04A70F-656D-2134-AD6D-6F0B6B67A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FE99A2-9E28-421D-128E-0730E0CEA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E008F-0C97-4CBD-9665-002BF938CE4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109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CF589B-0FF2-492D-214A-6F9B9DBBE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3D00-BBD3-46BE-8FD0-73131452D1DE}" type="datetimeFigureOut">
              <a:rPr lang="cs-CZ"/>
              <a:pPr>
                <a:defRPr/>
              </a:pPr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D75090-7FA7-CEB5-063B-203A31C36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A86A81-B0A1-9EE4-7077-CFAAD915D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D9228-D834-4D97-A2E4-AC054F2F765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428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5B2166-BB81-26CF-94A8-46724579C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A7006-7D10-415C-9D9B-6E2F89F904BC}" type="datetimeFigureOut">
              <a:rPr lang="cs-CZ"/>
              <a:pPr>
                <a:defRPr/>
              </a:pPr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EEE8B8-652C-42AF-F108-85E31C12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BF4B96-70E9-7074-0A91-9C2B67B57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530A1-5C44-4A5F-949D-EEFCF640224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323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38A04264-9210-A8CE-305B-A453B796A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51FC7-A298-446C-B818-4A2A92BF63AF}" type="datetimeFigureOut">
              <a:rPr lang="cs-CZ"/>
              <a:pPr>
                <a:defRPr/>
              </a:pPr>
              <a:t>20.11.2023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B1971D77-1549-01F8-A291-739C024C4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5DC94495-CD4B-0DA6-D181-B956A39C0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82341-A4A1-4167-8E08-30F2A1BA9AC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091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9BCC7D99-71C5-2252-9A85-AD109BD42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55CE0-0E71-402A-BCAE-91590AA29168}" type="datetimeFigureOut">
              <a:rPr lang="cs-CZ"/>
              <a:pPr>
                <a:defRPr/>
              </a:pPr>
              <a:t>20.11.2023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F1036041-53A1-074F-A286-B5A2896C8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2F2B5E5F-0901-804A-5134-A08082344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9D256-9000-4603-83E5-82B9087D776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681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F02D6694-0A18-75D3-2E8D-DF6C18ED9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76E5E-17BB-454D-BE58-DCCF0F309374}" type="datetimeFigureOut">
              <a:rPr lang="cs-CZ"/>
              <a:pPr>
                <a:defRPr/>
              </a:pPr>
              <a:t>20.11.2023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EA44AC69-B108-7686-2802-2AAF28968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0DDC259C-F1EB-DCE6-31D1-6C129E460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7B8A9-A743-4C15-AFE0-9907468BA43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473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9620396C-CB05-061D-E259-51A54F917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639F-F1F7-4837-9C25-80472C2BB4FC}" type="datetimeFigureOut">
              <a:rPr lang="cs-CZ"/>
              <a:pPr>
                <a:defRPr/>
              </a:pPr>
              <a:t>20.11.2023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B10966CB-4AFD-549A-EF03-88D5551D2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9292CCC1-A324-DE65-4A42-25AADF2C4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177EF-7323-42EF-80F5-43584FAA5B8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066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AF16448E-B847-A3BE-BAF3-DC1C8891A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F7482-2FCD-4E55-95B5-E2675220355B}" type="datetimeFigureOut">
              <a:rPr lang="cs-CZ"/>
              <a:pPr>
                <a:defRPr/>
              </a:pPr>
              <a:t>20.11.2023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70E68CC6-9E7B-6D65-6494-251CD33F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BA67E91F-F042-BEA6-DCFE-F2C30DE13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9B6A7-0AD6-40F6-AABF-BBEFEA9442A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093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8468DD42-4256-84BD-ECDA-4B7BC7FE6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A53F5-314C-4230-A89C-17BC230AD1BA}" type="datetimeFigureOut">
              <a:rPr lang="cs-CZ"/>
              <a:pPr>
                <a:defRPr/>
              </a:pPr>
              <a:t>20.11.2023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8ED8E706-1DDE-61C8-2DFB-B33D6915C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C59D8EBD-4B38-24F2-0087-4E859ECA0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75260-C2D8-4629-A8D5-52BB0A01309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364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79BE8083-2A98-F846-A461-D0AECB29BBA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5B6A16FA-7347-A4EE-0EFA-540AD20AA9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787138-B6B6-4AA7-A74D-70BDB8E2D3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42DF3B-197C-4E1B-A211-7CF73C865963}" type="datetimeFigureOut">
              <a:rPr lang="cs-CZ"/>
              <a:pPr>
                <a:defRPr/>
              </a:pPr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030D62-F545-41BD-BE80-CEC007A60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347E4A-1C63-4EBA-84BE-B29A1483A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5C15996-210E-4CD3-BA58-58D68EF01EC7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youtube.com/watch?v=ybr5q-Fk2VY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>
            <a:extLst>
              <a:ext uri="{FF2B5EF4-FFF2-40B4-BE49-F238E27FC236}">
                <a16:creationId xmlns:a16="http://schemas.microsoft.com/office/drawing/2014/main" id="{24F97FA6-7187-DC3A-EC0C-71E8C2E10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333375"/>
            <a:ext cx="7772400" cy="1470025"/>
          </a:xfrm>
        </p:spPr>
        <p:txBody>
          <a:bodyPr/>
          <a:lstStyle/>
          <a:p>
            <a:pPr eaLnBrk="1" hangingPunct="1"/>
            <a:r>
              <a:rPr lang="cs-CZ" altLang="cs-CZ">
                <a:cs typeface="Times New Roman" panose="02020603050405020304" pitchFamily="18" charset="0"/>
              </a:rPr>
              <a:t>Jak psát odborný text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6070301-B8D2-432F-B572-1D3A08E47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075" y="155733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2052" name="Picture 2">
            <a:extLst>
              <a:ext uri="{FF2B5EF4-FFF2-40B4-BE49-F238E27FC236}">
                <a16:creationId xmlns:a16="http://schemas.microsoft.com/office/drawing/2014/main" id="{8D2C5C2E-35E2-F7C8-3A21-B7696439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2708275"/>
            <a:ext cx="5983287" cy="427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6B501CD1-323E-59AA-8BA3-F3BD81E81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Metoda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40718E-1996-46F8-A348-D0237B261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způsob, jak dosáhnout nějakého teoretického i praktického cíle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/>
              <a:t>metodu musíme detailně a srozumitelně popsat, aby ji mohl zopakovat i někdo jiný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/>
              <a:t>Nástrahy – metoda je příliš abstraktní, nelze podle ní systematicky postupovat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/>
              <a:t>Metoda příliš překombinovaná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10F948-F65D-48D9-9DEA-94F71C78D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Přínos - Proč by o tom měl vědět váš čtenář?</a:t>
            </a:r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01213DF8-F40B-F4D8-580F-9716EC159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cs-CZ"/>
              <a:t>proč je váš text důležitý pro danou oblast zkoumání</a:t>
            </a:r>
          </a:p>
          <a:p>
            <a:pPr algn="just" eaLnBrk="1" hangingPunct="1"/>
            <a:r>
              <a:rPr lang="cs-CZ" altLang="cs-CZ"/>
              <a:t>navázání dostatečně pevného vztahu se čtenářem</a:t>
            </a:r>
          </a:p>
          <a:p>
            <a:pPr algn="just" eaLnBrk="1" hangingPunct="1"/>
            <a:r>
              <a:rPr lang="cs-CZ" altLang="cs-CZ"/>
              <a:t>snažíme se cosi ukázat a vysvětlit ostatním členům vědecké komunity</a:t>
            </a:r>
          </a:p>
          <a:p>
            <a:pPr algn="just" eaLnBrk="1" hangingPunct="1"/>
            <a:endParaRPr lang="cs-CZ" alt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3D6577CD-FDA0-C3DC-0544-40229E47A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Píšeme anotaci, projekt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2EA47297-D88F-5D4A-5F68-994F6CDEC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1. O čem píšete? – </a:t>
            </a:r>
          </a:p>
          <a:p>
            <a:pPr eaLnBrk="1" hangingPunct="1"/>
            <a:r>
              <a:rPr lang="cs-CZ" altLang="cs-CZ"/>
              <a:t>2. Výzkumná otázka – Co se chcete dozvědět?</a:t>
            </a:r>
          </a:p>
          <a:p>
            <a:pPr eaLnBrk="1" hangingPunct="1"/>
            <a:r>
              <a:rPr lang="cs-CZ" altLang="cs-CZ"/>
              <a:t> 3. Hypotéza – Předběžná odpověď na otázku</a:t>
            </a:r>
          </a:p>
          <a:p>
            <a:pPr eaLnBrk="1" hangingPunct="1"/>
            <a:r>
              <a:rPr lang="cs-CZ" altLang="cs-CZ"/>
              <a:t>4. Metodika – jakou metodu jsem si zvolil k ověření své hypotézy </a:t>
            </a:r>
          </a:p>
          <a:p>
            <a:pPr eaLnBrk="1" hangingPunct="1"/>
            <a:r>
              <a:rPr lang="cs-CZ" altLang="cs-CZ"/>
              <a:t>5. Jaký je přínos vašeho textu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4B96E7B6-BF13-CF57-3301-AC4CEE3C7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/>
              <a:t>Příklad - 1</a:t>
            </a:r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4E6A287D-3658-E69C-282F-F0853CEAC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16261CB9-9D6D-01B3-38EC-C7D3B56D9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915988"/>
            <a:ext cx="5710238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3">
            <a:extLst>
              <a:ext uri="{FF2B5EF4-FFF2-40B4-BE49-F238E27FC236}">
                <a16:creationId xmlns:a16="http://schemas.microsoft.com/office/drawing/2014/main" id="{C34C4011-D8C5-C36E-D31F-8D1B193DF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981075"/>
            <a:ext cx="3398837" cy="364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4">
            <a:extLst>
              <a:ext uri="{FF2B5EF4-FFF2-40B4-BE49-F238E27FC236}">
                <a16:creationId xmlns:a16="http://schemas.microsoft.com/office/drawing/2014/main" id="{DA37659F-3E0A-3542-02A0-643967DA1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581400"/>
            <a:ext cx="5510213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3" name="Obdélník 3">
            <a:extLst>
              <a:ext uri="{FF2B5EF4-FFF2-40B4-BE49-F238E27FC236}">
                <a16:creationId xmlns:a16="http://schemas.microsoft.com/office/drawing/2014/main" id="{F1B5EDCB-429B-4E10-919B-051010E13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3" y="765175"/>
            <a:ext cx="49498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>
                <a:hlinkClick r:id="rId5"/>
              </a:rPr>
              <a:t>https://www.youtube.com/watch?v=ybr5q-Fk2VY</a:t>
            </a:r>
            <a:endParaRPr lang="cs-CZ" altLang="cs-CZ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 dirty="0"/>
          </a:p>
        </p:txBody>
      </p:sp>
      <p:pic>
        <p:nvPicPr>
          <p:cNvPr id="14344" name="Picture 5">
            <a:extLst>
              <a:ext uri="{FF2B5EF4-FFF2-40B4-BE49-F238E27FC236}">
                <a16:creationId xmlns:a16="http://schemas.microsoft.com/office/drawing/2014/main" id="{6CC8BA3B-98E0-5A37-E175-45BC1833E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3789363"/>
            <a:ext cx="466725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45E7B87C-322D-0970-FC3D-C2E616B92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D74B7D94-C270-0E15-A0F2-61B28A982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20A9619D-BA50-0082-5A13-F359E2291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989138"/>
            <a:ext cx="4224337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3">
            <a:extLst>
              <a:ext uri="{FF2B5EF4-FFF2-40B4-BE49-F238E27FC236}">
                <a16:creationId xmlns:a16="http://schemas.microsoft.com/office/drawing/2014/main" id="{6E6CE565-D1FA-F2B2-6512-5561C2211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00213"/>
            <a:ext cx="4246562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D31E8A01-347B-3791-596E-D4431A9BB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Příklad 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353B1A-CEC4-4632-9832-0756E93EE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b="1" dirty="0"/>
              <a:t>Téma – Počítačový virus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/>
              <a:t>Výzkumná otázka – Jak je počítačový virus popisován a zkoumán v oblasti nových médií v odborných textech různých autorů.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/>
              <a:t>Hypotéza – Virus nelze jednoznačně definovat. Závisí na konkrétním typu filozofického myšlení.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/>
              <a:t>Metoda – Metoda francouzského filozofa Bruno </a:t>
            </a:r>
            <a:r>
              <a:rPr lang="cs-CZ" dirty="0" err="1"/>
              <a:t>Latoura</a:t>
            </a:r>
            <a:r>
              <a:rPr lang="cs-CZ" dirty="0"/>
              <a:t> - moderní, postmoderní a nemoderní typy myšlení.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/>
              <a:t>Přínos pro čtenáře – Zpřesnění definice počítačového viru.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6B3D5E9D-EB74-6097-E6CB-E4ECC67FD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Kdy je práce odborná?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2D0A2A-8199-408D-BD1A-82854CE7B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/>
              <a:t>Předmětem výzkumu je jasně identifikovatelný předmět, který je popisován a definován tak, aby byl poznatelný a  identifikovatelný i pro ostatní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/>
              <a:t>O předmětu výzkumu musíme sdělit něco nového, podívat se na něj novým pohledem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/>
              <a:t>Výzkum musí být užitečný a prospěšný pro ostatní musíme objasnit svůj postup, aby bylo možné potvrdit nebo zpochybnit náš výzkum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BFB32396-B55A-4DC1-ABD2-7E06E651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Typy odborných textů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A3D022-634B-43D3-AD62-B588D01DF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6700" dirty="0"/>
              <a:t>Článek v odborném časopisu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6700" dirty="0"/>
              <a:t>Struktura: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67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6700" dirty="0"/>
              <a:t>a) Autoři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6700" dirty="0"/>
              <a:t>b) Abstrakt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6700" dirty="0"/>
              <a:t>c) Úvod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6700" dirty="0"/>
              <a:t>d) Materiály a metody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6700" dirty="0"/>
              <a:t>e) Výsledky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6700" dirty="0"/>
              <a:t>f)  Diskuze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6700" dirty="0"/>
              <a:t>g) Citované zdroje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  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A9B52076-BB4E-A55E-3A51-10E00AC29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09E97A20-AC1E-5131-E1BC-7FB207528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cs-CZ"/>
              <a:t>Další typy</a:t>
            </a:r>
          </a:p>
          <a:p>
            <a:pPr algn="just" eaLnBrk="1" hangingPunct="1"/>
            <a:r>
              <a:rPr lang="cs-CZ" altLang="cs-CZ" b="1"/>
              <a:t>Recenze</a:t>
            </a:r>
            <a:r>
              <a:rPr lang="cs-CZ" altLang="cs-CZ"/>
              <a:t> - rozsáhlejší rozbor konkrétního díla např. knihy</a:t>
            </a:r>
          </a:p>
          <a:p>
            <a:pPr algn="just" eaLnBrk="1" hangingPunct="1"/>
            <a:r>
              <a:rPr lang="cs-CZ" altLang="cs-CZ" b="1"/>
              <a:t>Kompilace</a:t>
            </a:r>
            <a:r>
              <a:rPr lang="cs-CZ" altLang="cs-CZ"/>
              <a:t> - shromáždění poznatků, jež učinil někdo jiný</a:t>
            </a:r>
          </a:p>
          <a:p>
            <a:pPr algn="just" eaLnBrk="1" hangingPunct="1"/>
            <a:r>
              <a:rPr lang="cs-CZ" altLang="cs-CZ" b="1"/>
              <a:t>Přehledová stať </a:t>
            </a:r>
            <a:r>
              <a:rPr lang="cs-CZ" altLang="cs-CZ"/>
              <a:t>- vyčerpávající přehled o dosavadním bádání v určité oblasti s rozsáhlým seznamem stěžejní literatury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6249E002-3C74-2946-4FC0-2D58541B3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FF55DB19-1B77-9A35-9C84-F59E5D6E8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Esej</a:t>
            </a:r>
            <a:r>
              <a:rPr lang="cs-CZ" altLang="cs-CZ"/>
              <a:t> - do textu se výrazně promítá osobnost autora, vzdaluje se od neutrality spojené s vědeckým textem</a:t>
            </a:r>
          </a:p>
          <a:p>
            <a:pPr algn="just" eaLnBrk="1" hangingPunct="1"/>
            <a:r>
              <a:rPr lang="cs-CZ" altLang="cs-CZ" b="1"/>
              <a:t>Referát - </a:t>
            </a:r>
            <a:r>
              <a:rPr lang="cs-CZ" altLang="cs-CZ"/>
              <a:t>krátký text nebo přednáška na odborné téma</a:t>
            </a:r>
          </a:p>
          <a:p>
            <a:pPr algn="just" eaLnBrk="1" hangingPunct="1"/>
            <a:r>
              <a:rPr lang="cs-CZ" altLang="cs-CZ" b="1"/>
              <a:t>Kvalifikační práce - </a:t>
            </a:r>
            <a:r>
              <a:rPr lang="cs-CZ" altLang="cs-CZ"/>
              <a:t>dokážeme, že jsme schopni pracovat s odborným textem a vést samostatný výzkum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>
            <a:extLst>
              <a:ext uri="{FF2B5EF4-FFF2-40B4-BE49-F238E27FC236}">
                <a16:creationId xmlns:a16="http://schemas.microsoft.com/office/drawing/2014/main" id="{E4AA1B64-A429-BC6B-6D56-2F5EE9AEE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Výběr tématu</a:t>
            </a:r>
          </a:p>
        </p:txBody>
      </p:sp>
      <p:sp>
        <p:nvSpPr>
          <p:cNvPr id="3075" name="Zástupný symbol pro obsah 2">
            <a:extLst>
              <a:ext uri="{FF2B5EF4-FFF2-40B4-BE49-F238E27FC236}">
                <a16:creationId xmlns:a16="http://schemas.microsoft.com/office/drawing/2014/main" id="{E3847E87-33C3-5673-089D-08A2E7393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cs-CZ" altLang="cs-CZ"/>
              <a:t>Nástrahy: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cs-CZ" altLang="cs-CZ"/>
              <a:t>příliš široké téma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cs-CZ" altLang="cs-CZ"/>
              <a:t>zvolíme téma, které již bylo mnohokrát zpracováno,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cs-CZ" altLang="cs-CZ"/>
              <a:t>neprostudujeme si dostatečně literaturu a zjistíme, že téma je podstatné složitější nebo pro nás není natolik zajímavé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94032D-174C-436B-8514-8AE9B63C3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Příklad postupného zužování tématu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BCC520-03ED-42B5-8CD5-13163ECDF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Umělecká tvorba Marcela </a:t>
            </a:r>
            <a:r>
              <a:rPr lang="cs-CZ" dirty="0" err="1"/>
              <a:t>Duchampa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Umělecká tvorba Marcela </a:t>
            </a:r>
            <a:r>
              <a:rPr lang="cs-CZ" dirty="0" err="1"/>
              <a:t>Duchampa</a:t>
            </a:r>
            <a:r>
              <a:rPr lang="cs-CZ" dirty="0"/>
              <a:t> po druhé světové válce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Koncept stroje v díle Marcela </a:t>
            </a:r>
            <a:r>
              <a:rPr lang="cs-CZ" dirty="0" err="1"/>
              <a:t>Duchampa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Nevěsta svlékaná svými mládenci: koncept stroje v díle Marcela </a:t>
            </a:r>
            <a:r>
              <a:rPr lang="cs-CZ" dirty="0" err="1"/>
              <a:t>Duchampa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Nevěsta svlékaná svými mládenci: koncept stroje v díle Marcela </a:t>
            </a:r>
            <a:r>
              <a:rPr lang="cs-CZ" dirty="0" err="1"/>
              <a:t>Duchampa</a:t>
            </a:r>
            <a:r>
              <a:rPr lang="cs-CZ" dirty="0"/>
              <a:t> v kontextu myšlení Roye </a:t>
            </a:r>
            <a:r>
              <a:rPr lang="cs-CZ" dirty="0" err="1"/>
              <a:t>Ascotta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46B03-3891-4653-9402-52E3E024C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Otázka: Věnovat se raději staršímu nebo současnému tématu?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CFC4B6-EC9E-4645-875B-BA7AF032A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/>
              <a:t>Aktuální téma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/>
              <a:t>Výhody: může nás více bavit, máme k němu osobnější vztah, máme pocit, že se nás dotýká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/>
              <a:t>Nevýhody: malé množství zdrojů, chybí odstup, můžeme sklouznout k adoraci, těžké zmapovat debatu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/>
              <a:t>Starší téma – výhody: více odborné literatury, kritický odstup, propracované interpretační metody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A8856D7A-1E75-3CE1-DEA5-22EC85F3E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Stanovení výzkumné otázky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7B0307C1-EA23-ABAF-609D-48C2C5FD8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Výzkum začíná vymezením výzkumného problému, tj. toho, co chceme řešit a které otázky chceme zodpovědět</a:t>
            </a:r>
          </a:p>
          <a:p>
            <a:pPr eaLnBrk="1" hangingPunct="1"/>
            <a:r>
              <a:rPr lang="cs-CZ" altLang="cs-CZ"/>
              <a:t>Je dobré formulovat si výzkumný problém jako otázku</a:t>
            </a:r>
          </a:p>
          <a:p>
            <a:pPr eaLnBrk="1" hangingPunct="1"/>
            <a:r>
              <a:rPr lang="cs-CZ" altLang="cs-CZ"/>
              <a:t>Odborný text jako postupná cesta za zodpovězením této otázky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6640D2BE-5107-8024-7D07-B9056FFF2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Příklady otázek</a:t>
            </a:r>
          </a:p>
        </p:txBody>
      </p:sp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365BF0E2-C87C-FDF5-489B-CCD166734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a) Co je opomenuto? </a:t>
            </a:r>
          </a:p>
          <a:p>
            <a:pPr eaLnBrk="1" hangingPunct="1"/>
            <a:r>
              <a:rPr lang="pl-PL" altLang="cs-CZ"/>
              <a:t>b) Nemohlo by to být jinak?</a:t>
            </a:r>
          </a:p>
          <a:p>
            <a:pPr eaLnBrk="1" hangingPunct="1"/>
            <a:r>
              <a:rPr lang="pl-PL" altLang="cs-CZ"/>
              <a:t>c) Jak mohu podpořit toto tvrzení?</a:t>
            </a:r>
          </a:p>
          <a:p>
            <a:pPr eaLnBrk="1" hangingPunct="1"/>
            <a:r>
              <a:rPr lang="pl-PL" altLang="cs-CZ"/>
              <a:t>d) Neměli bychom se na tento problém podívat z jiného úhlu? </a:t>
            </a:r>
          </a:p>
          <a:p>
            <a:pPr eaLnBrk="1" hangingPunct="1"/>
            <a:r>
              <a:rPr lang="pl-PL" altLang="cs-CZ"/>
              <a:t>e) Jak lze definovat tento pojem?</a:t>
            </a:r>
            <a:endParaRPr lang="cs-CZ" alt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0855B16B-A54B-5C72-AE68-F2602E249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065315C8-84CC-1F38-AFBC-3CEF948B1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Výzkumná otázka by Měla být:</a:t>
            </a:r>
          </a:p>
          <a:p>
            <a:pPr eaLnBrk="1" hangingPunct="1"/>
            <a:r>
              <a:rPr lang="cs-CZ" altLang="cs-CZ"/>
              <a:t>Relevantní</a:t>
            </a:r>
          </a:p>
          <a:p>
            <a:pPr eaLnBrk="1" hangingPunct="1"/>
            <a:r>
              <a:rPr lang="cs-CZ" altLang="cs-CZ"/>
              <a:t>Testovatelná (ověřitelná)</a:t>
            </a:r>
          </a:p>
          <a:p>
            <a:pPr eaLnBrk="1" hangingPunct="1"/>
            <a:r>
              <a:rPr lang="cs-CZ" altLang="cs-CZ"/>
              <a:t>Obsahovat prvek originality</a:t>
            </a:r>
          </a:p>
          <a:p>
            <a:pPr eaLnBrk="1" hangingPunct="1"/>
            <a:r>
              <a:rPr lang="cs-CZ" altLang="cs-CZ"/>
              <a:t>Jasná a jednoduchá</a:t>
            </a:r>
          </a:p>
          <a:p>
            <a:pPr eaLnBrk="1" hangingPunct="1"/>
            <a:r>
              <a:rPr lang="cs-CZ" altLang="cs-CZ"/>
              <a:t>Motivující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423D5F14-1D58-314C-1402-57A67A48B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Hypotéza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45DBA6-50C1-4806-AF77-D14C1304A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Formulace předběžné odpovědi na otázku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Hypotézy jsou tvrzení, je třeba formulovat je jako oznamovací věty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/>
              <a:t>Hypotéza řídí výzkum, nelze tudíž začít sběrem dat a během něj či dokonce po něm pak vymýšlet hypotéz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dirty="0"/>
              <a:t>Hypotézy vyjadřují vztah alespoň dvou proměnných. Tento vztah mezi dvěma jevy je třeba jasně a explicitně vyjádřit. Je vhodné proměnné porovnávat a ověřovat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FC880B73-D1E4-FE16-D4BD-0AAC44FC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Chyby při formulaci hypotéz</a:t>
            </a: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42937E3B-CCA0-AA32-7BDB-E864BFCD6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Formulace je příliš složitá a dlouhá.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Hypotézy obsahují příliš mnoho proměnných, přičemž jsou mezi nimi nejasné vztahy.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Nepotvrzení hypotézy dané špatným výběrem metody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725</Words>
  <Application>Microsoft Office PowerPoint</Application>
  <PresentationFormat>Předvádění na obrazovce (4:3)</PresentationFormat>
  <Paragraphs>96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Calibri</vt:lpstr>
      <vt:lpstr>Arial</vt:lpstr>
      <vt:lpstr>Times New Roman</vt:lpstr>
      <vt:lpstr>Motiv systému Office</vt:lpstr>
      <vt:lpstr>Jak psát odborný text</vt:lpstr>
      <vt:lpstr>Výběr tématu</vt:lpstr>
      <vt:lpstr>Příklad postupného zužování tématu</vt:lpstr>
      <vt:lpstr>Otázka: Věnovat se raději staršímu nebo současnému tématu? </vt:lpstr>
      <vt:lpstr>Stanovení výzkumné otázky</vt:lpstr>
      <vt:lpstr>Příklady otázek</vt:lpstr>
      <vt:lpstr>Prezentace aplikace PowerPoint</vt:lpstr>
      <vt:lpstr>Hypotéza</vt:lpstr>
      <vt:lpstr>Chyby při formulaci hypotéz</vt:lpstr>
      <vt:lpstr>Metoda</vt:lpstr>
      <vt:lpstr>Přínos - Proč by o tom měl vědět váš čtenář?</vt:lpstr>
      <vt:lpstr>Píšeme anotaci, projekt</vt:lpstr>
      <vt:lpstr>Příklad - 1</vt:lpstr>
      <vt:lpstr>Prezentace aplikace PowerPoint</vt:lpstr>
      <vt:lpstr>Příklad 2</vt:lpstr>
      <vt:lpstr>Kdy je práce odborná?</vt:lpstr>
      <vt:lpstr>Typy odborných textů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psát odborný text</dc:title>
  <dc:creator>Adam</dc:creator>
  <cp:lastModifiedBy>Adam Franc</cp:lastModifiedBy>
  <cp:revision>18</cp:revision>
  <dcterms:created xsi:type="dcterms:W3CDTF">2015-10-14T10:27:01Z</dcterms:created>
  <dcterms:modified xsi:type="dcterms:W3CDTF">2023-11-20T20:02:11Z</dcterms:modified>
</cp:coreProperties>
</file>