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25"/>
  </p:notesMasterIdLst>
  <p:handoutMasterIdLst>
    <p:handoutMasterId r:id="rId26"/>
  </p:handoutMasterIdLst>
  <p:sldIdLst>
    <p:sldId id="446" r:id="rId5"/>
    <p:sldId id="447" r:id="rId6"/>
    <p:sldId id="453" r:id="rId7"/>
    <p:sldId id="454" r:id="rId8"/>
    <p:sldId id="455" r:id="rId9"/>
    <p:sldId id="456" r:id="rId10"/>
    <p:sldId id="457" r:id="rId11"/>
    <p:sldId id="458" r:id="rId12"/>
    <p:sldId id="461" r:id="rId13"/>
    <p:sldId id="460" r:id="rId14"/>
    <p:sldId id="459" r:id="rId15"/>
    <p:sldId id="462" r:id="rId16"/>
    <p:sldId id="463" r:id="rId17"/>
    <p:sldId id="464" r:id="rId18"/>
    <p:sldId id="465" r:id="rId19"/>
    <p:sldId id="466" r:id="rId20"/>
    <p:sldId id="469" r:id="rId21"/>
    <p:sldId id="470" r:id="rId22"/>
    <p:sldId id="468" r:id="rId23"/>
    <p:sldId id="467" r:id="rId24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896"/>
    <a:srgbClr val="7C6560"/>
    <a:srgbClr val="29282D"/>
    <a:srgbClr val="E288B6"/>
    <a:srgbClr val="D75078"/>
    <a:srgbClr val="B38F6A"/>
    <a:srgbClr val="6667AB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2CA547-AA12-4F2D-BCC0-E8927BCD9632}" type="datetime1">
              <a:rPr lang="cs-CZ" smtClean="0"/>
              <a:t>09.10.2023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004FE7-BA7C-4FF4-9756-C6A1F2BCA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6E3E1-1EBE-46A8-931E-C4D4D9FEB89E}" type="datetime1">
              <a:rPr lang="cs-CZ" smtClean="0"/>
              <a:pPr/>
              <a:t>09.10.2023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83F1C3-4FA3-4491-97F4-43CA9C8BDF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209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319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69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843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924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206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0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663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363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99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050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72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55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041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181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305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798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65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z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17136"/>
            <a:ext cx="6581554" cy="1371600"/>
          </a:xfrm>
        </p:spPr>
        <p:txBody>
          <a:bodyPr rtlCol="0"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Zábav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Zába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 rtlCol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 rtl="0"/>
            <a:r>
              <a:rPr lang="cs-CZ" noProof="0"/>
              <a:t>Kliknutím přidáte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ce vyvážení palet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– akce vyvážení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ky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n-US" sz="18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7467601" cy="1572768"/>
          </a:xfrm>
        </p:spPr>
        <p:txBody>
          <a:bodyPr rtlCol="0"/>
          <a:lstStyle>
            <a:lvl1pPr>
              <a:lnSpc>
                <a:spcPts val="4600"/>
              </a:lnSpc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4" name="Zástupný symbol pro text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71600"/>
            <a:ext cx="3619501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Hvězda pořad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Hvězda pořad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388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0EC8852-5BFC-45C8-AA9D-A69FEDEDEC8D}" type="datetime1">
              <a:rPr lang="cs-CZ" noProof="0" smtClean="0"/>
              <a:t>09.10.2023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F104DD7-16AD-4FE2-8D74-B13F5A1D762B}" type="datetime1">
              <a:rPr lang="cs-CZ" noProof="0" smtClean="0"/>
              <a:t>09.10.2023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32C8583-A277-4AF6-8B30-1A6F091011EF}" type="datetime1">
              <a:rPr lang="cs-CZ" noProof="0" smtClean="0"/>
              <a:t>09.10.2023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017A2C9-F6A1-4616-9197-9B4227402CF5}" type="datetime1">
              <a:rPr lang="cs-CZ" noProof="0" smtClean="0"/>
              <a:t>09.10.2023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hyperlink" Target="https://vimeo.com/29576536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4043629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hyperlink" Target="https://www.youtube.com/watch?v=N4d7988Bz1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reakfaststudio.com/works/sachiura-wind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hyperlink" Target="https://breakfaststudio.com/works/purple-sunset" TargetMode="Externa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qi3Zgx0Jh9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ghtcone.org/en/film-1058-lichtspiel-schwarz-weiss-gra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bstraktní obrázek zakřivených čar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39896"/>
            <a:ext cx="7214616" cy="2146738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cs-CZ" sz="4400" dirty="0"/>
              <a:t>Kinetické umění</a:t>
            </a:r>
          </a:p>
        </p:txBody>
      </p:sp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775961" cy="1572126"/>
          </a:xfrm>
        </p:spPr>
        <p:txBody>
          <a:bodyPr rtlCol="0"/>
          <a:lstStyle/>
          <a:p>
            <a:pPr rtl="0"/>
            <a:r>
              <a:rPr lang="cs-CZ" sz="2400" dirty="0"/>
              <a:t>Zdeněk </a:t>
            </a:r>
            <a:r>
              <a:rPr lang="cs-CZ" sz="2400" dirty="0" err="1"/>
              <a:t>Pešánek</a:t>
            </a:r>
            <a:r>
              <a:rPr lang="cs-CZ" sz="2400" dirty="0"/>
              <a:t> – Světelně-kinetická plastika pro Edisonovu transformační stanici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1848" y="1965960"/>
            <a:ext cx="5202936" cy="3547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6" name="Picture 4" descr="Zdeněk Pešánek - Světelně-kinetická plastika pro Edisonovu transformační stanici v Praze">
            <a:extLst>
              <a:ext uri="{FF2B5EF4-FFF2-40B4-BE49-F238E27FC236}">
                <a16:creationId xmlns:a16="http://schemas.microsoft.com/office/drawing/2014/main" id="{854D7A22-3F0A-5048-EAD6-D2641286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45" y="437896"/>
            <a:ext cx="4070654" cy="61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hlinkClick r:id="rId4"/>
            <a:extLst>
              <a:ext uri="{FF2B5EF4-FFF2-40B4-BE49-F238E27FC236}">
                <a16:creationId xmlns:a16="http://schemas.microsoft.com/office/drawing/2014/main" id="{8C12C801-6058-FED3-CF38-F25D99C1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9" y="2148780"/>
            <a:ext cx="5881307" cy="40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2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dirty="0"/>
              <a:t>Zdeněk </a:t>
            </a:r>
            <a:r>
              <a:rPr lang="cs-CZ" dirty="0" err="1"/>
              <a:t>Pešánek</a:t>
            </a:r>
            <a:r>
              <a:rPr lang="cs-CZ" dirty="0"/>
              <a:t> – Cyklus Sto let elektřiny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1848" y="1965960"/>
            <a:ext cx="5202936" cy="3547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4" name="Picture 6" descr="Zdeněk Pešánek - Růst výroby elektřiny v Praze v letech 1880-1936 (konečný model pro soubor světelně-kinetických plastik Sto let elektřiny pro Zengerovu transformační stanici v Praze)">
            <a:extLst>
              <a:ext uri="{FF2B5EF4-FFF2-40B4-BE49-F238E27FC236}">
                <a16:creationId xmlns:a16="http://schemas.microsoft.com/office/drawing/2014/main" id="{539675BF-68E8-9D15-7A6F-198F9AD0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896" y="935922"/>
            <a:ext cx="3206101" cy="51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Zdeněk Pešánek - Princip transformátoru (konečný model pro soubor světelně-kinetických plastik Sto let elektřiny pro Zengerovu tranformační stanici v Praze)">
            <a:extLst>
              <a:ext uri="{FF2B5EF4-FFF2-40B4-BE49-F238E27FC236}">
                <a16:creationId xmlns:a16="http://schemas.microsoft.com/office/drawing/2014/main" id="{6DED538A-C84A-8D91-D4F1-589FEA0D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36" y="2132583"/>
            <a:ext cx="2845880" cy="42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Zdeněk Pešánek - Princip elektromotoru (konečný model pro soubor světelně-kinetických plastik Sto let elektřiny pro Zengerovu tranformační stanici v Praze) ">
            <a:extLst>
              <a:ext uri="{FF2B5EF4-FFF2-40B4-BE49-F238E27FC236}">
                <a16:creationId xmlns:a16="http://schemas.microsoft.com/office/drawing/2014/main" id="{DA2E5D6E-701A-F207-8BC2-ABE67820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4" y="2132584"/>
            <a:ext cx="2603050" cy="427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1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dirty="0"/>
              <a:t>Zdeněk </a:t>
            </a:r>
            <a:r>
              <a:rPr lang="cs-CZ" dirty="0" err="1"/>
              <a:t>Pešánek</a:t>
            </a:r>
            <a:r>
              <a:rPr lang="cs-CZ" dirty="0"/>
              <a:t> – Fontána lázeňství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0916" y="4185018"/>
            <a:ext cx="2183499" cy="201992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B97B3B7-40D3-722D-93BA-E571906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13" y="765162"/>
            <a:ext cx="4017548" cy="535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F44B70A-2B97-4BA4-AF5E-3EB4E814E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04" y="2054466"/>
            <a:ext cx="5205984" cy="39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97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dirty="0"/>
              <a:t>Jean </a:t>
            </a:r>
            <a:r>
              <a:rPr lang="cs-CZ" dirty="0" err="1"/>
              <a:t>Tinguely</a:t>
            </a:r>
            <a:r>
              <a:rPr lang="cs-CZ" dirty="0"/>
              <a:t> – </a:t>
            </a:r>
            <a:r>
              <a:rPr lang="cs-CZ" dirty="0" err="1"/>
              <a:t>Homage</a:t>
            </a:r>
            <a:r>
              <a:rPr lang="cs-CZ" dirty="0"/>
              <a:t> to New York (1960)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0916" y="4185018"/>
            <a:ext cx="2183499" cy="201992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 descr="Homage to New York - Archive of Destruction">
            <a:hlinkClick r:id="rId3"/>
            <a:extLst>
              <a:ext uri="{FF2B5EF4-FFF2-40B4-BE49-F238E27FC236}">
                <a16:creationId xmlns:a16="http://schemas.microsoft.com/office/drawing/2014/main" id="{1074B4D2-128B-7763-73FC-38C78FB85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2182742"/>
            <a:ext cx="6166168" cy="410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esthetica Magazine - Jean Tinguely, Hauser &amp; Wirth, Frieze Masters, London">
            <a:extLst>
              <a:ext uri="{FF2B5EF4-FFF2-40B4-BE49-F238E27FC236}">
                <a16:creationId xmlns:a16="http://schemas.microsoft.com/office/drawing/2014/main" id="{CC91A982-17A7-35BE-5809-DB520216C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07" y="430948"/>
            <a:ext cx="4187033" cy="586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9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2800" dirty="0"/>
              <a:t>Nicolas </a:t>
            </a:r>
            <a:r>
              <a:rPr lang="cs-CZ" sz="2800" dirty="0" err="1"/>
              <a:t>Schöffer</a:t>
            </a:r>
            <a:r>
              <a:rPr lang="cs-CZ" sz="2800" dirty="0"/>
              <a:t> - Série objektů </a:t>
            </a:r>
            <a:r>
              <a:rPr lang="cs-CZ" sz="2800" dirty="0" err="1"/>
              <a:t>Chronos</a:t>
            </a:r>
            <a:r>
              <a:rPr lang="cs-CZ" sz="2800" dirty="0"/>
              <a:t> (1959-1977)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0916" y="4185018"/>
            <a:ext cx="2183499" cy="201992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5BAAFC6-AFDE-0109-76D1-7F33B3B2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81" y="795528"/>
            <a:ext cx="3793007" cy="50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icolas Schöffer 'Chronos 10 (and screen)' 1969 - YouTube">
            <a:hlinkClick r:id="rId4"/>
            <a:extLst>
              <a:ext uri="{FF2B5EF4-FFF2-40B4-BE49-F238E27FC236}">
                <a16:creationId xmlns:a16="http://schemas.microsoft.com/office/drawing/2014/main" id="{05CCD984-0609-E63C-B5AB-4D2E3B10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4" y="2578608"/>
            <a:ext cx="5998463" cy="33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7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3200" dirty="0"/>
              <a:t>skupina </a:t>
            </a:r>
            <a:r>
              <a:rPr lang="cs-CZ" sz="3200" dirty="0" err="1"/>
              <a:t>Dviženije</a:t>
            </a:r>
            <a:r>
              <a:rPr lang="cs-CZ" sz="3200" dirty="0"/>
              <a:t> (60.léta) – kinetické objekty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0916" y="4185018"/>
            <a:ext cx="2183499" cy="201992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8DDE866-4DE2-4022-485D-6FFF20CE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33" y="512163"/>
            <a:ext cx="3846195" cy="59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ext, interiér, zeď, plakát&#10;&#10;Popis byl vytvořen automaticky">
            <a:extLst>
              <a:ext uri="{FF2B5EF4-FFF2-40B4-BE49-F238E27FC236}">
                <a16:creationId xmlns:a16="http://schemas.microsoft.com/office/drawing/2014/main" id="{0BE7BC05-C185-0F28-4D06-CB7C8796A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72" y="1992975"/>
            <a:ext cx="5847274" cy="438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3200" dirty="0"/>
              <a:t>skupina </a:t>
            </a:r>
            <a:r>
              <a:rPr lang="cs-CZ" sz="3200" dirty="0" err="1"/>
              <a:t>Dviženije</a:t>
            </a:r>
            <a:r>
              <a:rPr lang="cs-CZ" sz="3200" dirty="0"/>
              <a:t> (60.léta) –Kybernetické divadlo  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0916" y="4185018"/>
            <a:ext cx="2183499" cy="201992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CB1225C-200A-74D1-B325-FB3D9629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7" y="2292210"/>
            <a:ext cx="6021839" cy="36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1B665E3F-1B6E-1540-25C3-D2BDDD32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41" y="422439"/>
            <a:ext cx="4000698" cy="30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312EEC1A-E0F2-E63D-9EEB-F5B530E62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35" y="3567975"/>
            <a:ext cx="4669068" cy="29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9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3200" dirty="0"/>
              <a:t>Skupina Syntéza – kinetické objekty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45FF61A-B032-DD07-FF1D-175A97F87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770882"/>
            <a:ext cx="5501640" cy="510032"/>
          </a:xfrm>
        </p:spPr>
        <p:txBody>
          <a:bodyPr/>
          <a:lstStyle/>
          <a:p>
            <a:r>
              <a:rPr lang="cs-CZ" b="1" dirty="0"/>
              <a:t>Vladislav Čáp – Fokus I (1966)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E1E20EA-EFA3-589D-2219-D10369C923A9}"/>
              </a:ext>
            </a:extLst>
          </p:cNvPr>
          <p:cNvSpPr txBox="1"/>
          <p:nvPr/>
        </p:nvSpPr>
        <p:spPr>
          <a:xfrm>
            <a:off x="6301744" y="5841232"/>
            <a:ext cx="549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Stanislav </a:t>
            </a:r>
            <a:r>
              <a:rPr lang="cs-CZ" b="1" dirty="0" err="1"/>
              <a:t>Zippe</a:t>
            </a:r>
            <a:r>
              <a:rPr lang="cs-CZ" b="1" dirty="0"/>
              <a:t> - Prostor s umělou beztíží (1969) </a:t>
            </a:r>
          </a:p>
        </p:txBody>
      </p:sp>
      <p:pic>
        <p:nvPicPr>
          <p:cNvPr id="16388" name="Picture 4" descr="syntéza po Syntéze: české kinetické umění 60. let a pozdější tvůrčí postupy  jeho protagonistů - PDF Free Download">
            <a:extLst>
              <a:ext uri="{FF2B5EF4-FFF2-40B4-BE49-F238E27FC236}">
                <a16:creationId xmlns:a16="http://schemas.microsoft.com/office/drawing/2014/main" id="{CBDEDD3D-11FA-8286-9115-44769069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11" y="974979"/>
            <a:ext cx="395287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9B1840-5D96-47B2-536D-CEE5B694B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51761"/>
            <a:ext cx="6075154" cy="304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38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3200" dirty="0"/>
              <a:t>Skupina Syntéza – kinetické filmy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45FF61A-B032-DD07-FF1D-175A97F87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089906"/>
            <a:ext cx="5501640" cy="510032"/>
          </a:xfrm>
        </p:spPr>
        <p:txBody>
          <a:bodyPr/>
          <a:lstStyle/>
          <a:p>
            <a:r>
              <a:rPr lang="cs-CZ" b="1" dirty="0"/>
              <a:t>Lubomír Beneš: Homo (1967 – 1969)</a:t>
            </a:r>
          </a:p>
        </p:txBody>
      </p:sp>
      <p:pic>
        <p:nvPicPr>
          <p:cNvPr id="16386" name="Picture 2" descr="Homo (1969) | Galerie - Z filmu | ČSFD.cz">
            <a:extLst>
              <a:ext uri="{FF2B5EF4-FFF2-40B4-BE49-F238E27FC236}">
                <a16:creationId xmlns:a16="http://schemas.microsoft.com/office/drawing/2014/main" id="{C4420CFF-6063-48E0-28C4-BC85B73D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9" y="1949007"/>
            <a:ext cx="5365399" cy="402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1E20EA-EFA3-589D-2219-D10369C923A9}"/>
              </a:ext>
            </a:extLst>
          </p:cNvPr>
          <p:cNvSpPr txBox="1"/>
          <p:nvPr/>
        </p:nvSpPr>
        <p:spPr>
          <a:xfrm>
            <a:off x="6301744" y="5841232"/>
            <a:ext cx="481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Jan </a:t>
            </a:r>
            <a:r>
              <a:rPr lang="cs-CZ" b="1" dirty="0" err="1"/>
              <a:t>Slávik</a:t>
            </a:r>
            <a:r>
              <a:rPr lang="cs-CZ" b="1" dirty="0"/>
              <a:t> a Ladislav Halada: Svazky (1967)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ADC825-DD49-00CC-DEC0-F5631D2B9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816" y="1949007"/>
            <a:ext cx="5712145" cy="36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1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3200" dirty="0"/>
              <a:t>Skupina Syntéza -  balet Spirála (1968)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45FF61A-B032-DD07-FF1D-175A97F87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BC580A6-CEB5-CCA8-B94F-6FB712F1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37" y="918970"/>
            <a:ext cx="3675927" cy="521584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D066501-1E4A-1C33-B3E0-44B710983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" y="2426806"/>
            <a:ext cx="5202936" cy="36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1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20928"/>
            <a:ext cx="5638801" cy="1572126"/>
          </a:xfrm>
        </p:spPr>
        <p:txBody>
          <a:bodyPr rtlCol="0"/>
          <a:lstStyle/>
          <a:p>
            <a:pPr rtl="0"/>
            <a:r>
              <a:rPr lang="cs-CZ" sz="3200" dirty="0"/>
              <a:t>Základní charakteristiky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489200"/>
            <a:ext cx="5638800" cy="354787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sz="2400" dirty="0"/>
              <a:t>umění, které používá skutečné světlo a skutečný pohyb</a:t>
            </a:r>
          </a:p>
          <a:p>
            <a:pPr rtl="0"/>
            <a:endParaRPr lang="cs-CZ" sz="2400" dirty="0"/>
          </a:p>
          <a:p>
            <a:pPr rtl="0"/>
            <a:r>
              <a:rPr lang="cs-CZ" sz="2400" dirty="0"/>
              <a:t>kinetismus rozvíjí vztahy s jinými druhy (film, divadlo, architektura)</a:t>
            </a:r>
          </a:p>
          <a:p>
            <a:pPr rtl="0"/>
            <a:endParaRPr lang="cs-CZ" sz="2400" dirty="0"/>
          </a:p>
          <a:p>
            <a:pPr rtl="0"/>
            <a:r>
              <a:rPr lang="pl-PL" sz="2400" dirty="0"/>
              <a:t>spojení světla, pohybu, času a prostoru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3200" dirty="0"/>
              <a:t>BREAKFAST - </a:t>
            </a:r>
            <a:r>
              <a:rPr lang="cs-CZ" sz="3200" dirty="0" err="1"/>
              <a:t>Purple</a:t>
            </a:r>
            <a:r>
              <a:rPr lang="cs-CZ" sz="3200" dirty="0"/>
              <a:t> </a:t>
            </a:r>
            <a:r>
              <a:rPr lang="cs-CZ" sz="3200" dirty="0" err="1"/>
              <a:t>Sunset</a:t>
            </a:r>
            <a:r>
              <a:rPr lang="cs-CZ" sz="3200" dirty="0"/>
              <a:t> (2023)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0916" y="4185018"/>
            <a:ext cx="2183499" cy="201992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4340" name="Picture 4" descr="sachiura_wind_morph_close_01_1270">
            <a:hlinkClick r:id="rId3"/>
            <a:extLst>
              <a:ext uri="{FF2B5EF4-FFF2-40B4-BE49-F238E27FC236}">
                <a16:creationId xmlns:a16="http://schemas.microsoft.com/office/drawing/2014/main" id="{4B393424-6220-069D-8D00-A3C57965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7" y="2434583"/>
            <a:ext cx="5573993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BREAKFAST | World Skies, Purple Sunset (2023) | Available for Sale | Artsy">
            <a:hlinkClick r:id="rId5"/>
            <a:extLst>
              <a:ext uri="{FF2B5EF4-FFF2-40B4-BE49-F238E27FC236}">
                <a16:creationId xmlns:a16="http://schemas.microsoft.com/office/drawing/2014/main" id="{6D2BEEF4-6FA0-1C80-BD59-CBAE5360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01" y="458600"/>
            <a:ext cx="5592360" cy="609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03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2800" dirty="0"/>
              <a:t>Počátky a inspirace - Katedrála v Rouenu (Claude Monet) – 1892-1893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594710" y="4537814"/>
            <a:ext cx="3484470" cy="2218603"/>
          </a:xfrm>
          <a:prstGeom prst="rect">
            <a:avLst/>
          </a:prstGeom>
        </p:spPr>
        <p:txBody>
          <a:bodyPr rtlCol="0"/>
          <a:lstStyle/>
          <a:p>
            <a:pPr rtl="0"/>
            <a:endParaRPr lang="cs-CZ" sz="2400" dirty="0"/>
          </a:p>
        </p:txBody>
      </p:sp>
      <p:pic>
        <p:nvPicPr>
          <p:cNvPr id="1026" name="Picture 2" descr="Procházka katedrálou Rouen de Monet">
            <a:extLst>
              <a:ext uri="{FF2B5EF4-FFF2-40B4-BE49-F238E27FC236}">
                <a16:creationId xmlns:a16="http://schemas.microsoft.com/office/drawing/2014/main" id="{51A370CD-2D9C-1393-05E7-DA71FE1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12" y="1816438"/>
            <a:ext cx="6975158" cy="48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tedrála v Rouenu, Západní portál, Šedé počasí, 1894">
            <a:extLst>
              <a:ext uri="{FF2B5EF4-FFF2-40B4-BE49-F238E27FC236}">
                <a16:creationId xmlns:a16="http://schemas.microsoft.com/office/drawing/2014/main" id="{B4F302F3-8499-2FBC-CEA4-BA97E828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75" y="2048614"/>
            <a:ext cx="3082385" cy="42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2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2800" dirty="0"/>
              <a:t>Počátky a inspirace – Kinematografie – studie pohybu – 80.léta 19. století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594710" y="4537814"/>
            <a:ext cx="3484470" cy="2218603"/>
          </a:xfrm>
          <a:prstGeom prst="rect">
            <a:avLst/>
          </a:prstGeom>
        </p:spPr>
        <p:txBody>
          <a:bodyPr rtlCol="0"/>
          <a:lstStyle/>
          <a:p>
            <a:pPr rtl="0"/>
            <a:endParaRPr lang="cs-CZ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078CFE-EC4D-8E68-D107-7574CDF4D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49" y="3505030"/>
            <a:ext cx="4963268" cy="31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tienne jules marey GIFs - Obtenez le meilleur gif sur GIFER">
            <a:extLst>
              <a:ext uri="{FF2B5EF4-FFF2-40B4-BE49-F238E27FC236}">
                <a16:creationId xmlns:a16="http://schemas.microsoft.com/office/drawing/2014/main" id="{FAAE805C-EB51-AD5A-599F-5E22FC8B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49" y="340571"/>
            <a:ext cx="3712054" cy="30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 W I N G L A R G O | Animation, Cat gif, Animal movement">
            <a:extLst>
              <a:ext uri="{FF2B5EF4-FFF2-40B4-BE49-F238E27FC236}">
                <a16:creationId xmlns:a16="http://schemas.microsoft.com/office/drawing/2014/main" id="{D30AF678-15F5-4E77-D0FE-FB584AE3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2" y="2514428"/>
            <a:ext cx="5195200" cy="35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9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2800" dirty="0"/>
              <a:t>Počátky a inspirace – Akt sestupující ze schodů – Marcel </a:t>
            </a:r>
            <a:r>
              <a:rPr lang="cs-CZ" sz="2800" dirty="0" err="1"/>
              <a:t>Duchamp</a:t>
            </a:r>
            <a:r>
              <a:rPr lang="cs-CZ" sz="2800" dirty="0"/>
              <a:t> (1912)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6546" y="5982836"/>
            <a:ext cx="2783430" cy="50053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 sz="2400" dirty="0" err="1"/>
              <a:t>Rotoreliéfy</a:t>
            </a:r>
            <a:r>
              <a:rPr lang="cs-CZ" sz="2400" dirty="0"/>
              <a:t> (1923)</a:t>
            </a:r>
          </a:p>
        </p:txBody>
      </p:sp>
      <p:pic>
        <p:nvPicPr>
          <p:cNvPr id="3074" name="Picture 2" descr="160: MARCEL DUCHAMP, Nude Descending a Staircase, No. 2 &lt; Modern Art &amp;  Design, 22 October 2017 &lt; Auctions | Los Angeles Modern Auctions (LAMA)">
            <a:extLst>
              <a:ext uri="{FF2B5EF4-FFF2-40B4-BE49-F238E27FC236}">
                <a16:creationId xmlns:a16="http://schemas.microsoft.com/office/drawing/2014/main" id="{B0838575-22B9-9BFA-1E04-50087EF4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67" y="474988"/>
            <a:ext cx="3375232" cy="59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age of different Rotoreliefs, Anémic Cinéma, Marcel Duchamp, 1926... |  Download Scientific Diagram">
            <a:hlinkClick r:id="rId4"/>
            <a:extLst>
              <a:ext uri="{FF2B5EF4-FFF2-40B4-BE49-F238E27FC236}">
                <a16:creationId xmlns:a16="http://schemas.microsoft.com/office/drawing/2014/main" id="{E12C7853-F583-1E23-BA25-011A3A8C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1" y="2030341"/>
            <a:ext cx="5764149" cy="39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1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2800" dirty="0"/>
              <a:t>Počátky a inspirace – Kinetická konstrukce (Stojaté vlnění) – 1919-1920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B82BB6-B019-D6FD-4CAE-964D659F77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344" y="2918968"/>
            <a:ext cx="4095936" cy="318362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90772C-9AB9-22B8-3A82-D64981B8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10" y="352044"/>
            <a:ext cx="2384641" cy="61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aum Gabo - 16 artworks - painting">
            <a:extLst>
              <a:ext uri="{FF2B5EF4-FFF2-40B4-BE49-F238E27FC236}">
                <a16:creationId xmlns:a16="http://schemas.microsoft.com/office/drawing/2014/main" id="{68C6D439-D7DD-CA42-453B-7E08F1A6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13" y="2551176"/>
            <a:ext cx="5226187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7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sz="2800" dirty="0"/>
              <a:t>Počátky a inspirace – </a:t>
            </a:r>
            <a:r>
              <a:rPr lang="cs-CZ" sz="2800" dirty="0" err="1"/>
              <a:t>Light</a:t>
            </a:r>
            <a:r>
              <a:rPr lang="cs-CZ" sz="2800" dirty="0"/>
              <a:t> </a:t>
            </a:r>
            <a:r>
              <a:rPr lang="cs-CZ" sz="2800" dirty="0" err="1"/>
              <a:t>Space</a:t>
            </a:r>
            <a:r>
              <a:rPr lang="cs-CZ" sz="2800" dirty="0"/>
              <a:t> </a:t>
            </a:r>
            <a:r>
              <a:rPr lang="cs-CZ" sz="2800" dirty="0" err="1"/>
              <a:t>Modulator</a:t>
            </a:r>
            <a:r>
              <a:rPr lang="cs-CZ" sz="2800" dirty="0"/>
              <a:t>– László </a:t>
            </a:r>
            <a:r>
              <a:rPr lang="cs-CZ" sz="2800" dirty="0" err="1"/>
              <a:t>Moholy</a:t>
            </a:r>
            <a:r>
              <a:rPr lang="cs-CZ" sz="2800" dirty="0"/>
              <a:t>-Nagy - 1930</a:t>
            </a:r>
          </a:p>
        </p:txBody>
      </p:sp>
      <p:pic>
        <p:nvPicPr>
          <p:cNvPr id="5122" name="Picture 2" descr="Replicas of László Moholy-Nagy's Light Prop: Busch-Reisinger Museum and  Harvard University Art Museums – Tate Papers | Tate">
            <a:hlinkClick r:id="rId3"/>
            <a:extLst>
              <a:ext uri="{FF2B5EF4-FFF2-40B4-BE49-F238E27FC236}">
                <a16:creationId xmlns:a16="http://schemas.microsoft.com/office/drawing/2014/main" id="{06E24349-A8B1-9304-2F0A-C716273A0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36" y="1965960"/>
            <a:ext cx="3410424" cy="45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holy-Nagy's Light Space Modulator">
            <a:extLst>
              <a:ext uri="{FF2B5EF4-FFF2-40B4-BE49-F238E27FC236}">
                <a16:creationId xmlns:a16="http://schemas.microsoft.com/office/drawing/2014/main" id="{902D1802-6368-23B4-2716-6B38FB90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12" y="3236592"/>
            <a:ext cx="6096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1848" y="1965960"/>
            <a:ext cx="5202936" cy="3547872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85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dirty="0"/>
              <a:t>Zdeněk </a:t>
            </a:r>
            <a:r>
              <a:rPr lang="cs-CZ" dirty="0" err="1"/>
              <a:t>Pešánek</a:t>
            </a:r>
            <a:r>
              <a:rPr lang="cs-CZ" dirty="0"/>
              <a:t> – barevný klavír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1848" y="1965960"/>
            <a:ext cx="5202936" cy="3547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0A89816-E66A-0768-530E-DCD12A4A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" y="1911095"/>
            <a:ext cx="2044262" cy="46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D38ACF5-BD02-11FE-546F-D48D52EB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58" y="2499794"/>
            <a:ext cx="6218863" cy="346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B67B111-F903-7C67-B363-C30580A4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704" y="1204975"/>
            <a:ext cx="3181064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2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610616"/>
            <a:ext cx="5638801" cy="1572126"/>
          </a:xfrm>
        </p:spPr>
        <p:txBody>
          <a:bodyPr rtlCol="0"/>
          <a:lstStyle/>
          <a:p>
            <a:pPr rtl="0"/>
            <a:r>
              <a:rPr lang="cs-CZ" dirty="0"/>
              <a:t>Zdeněk </a:t>
            </a:r>
            <a:r>
              <a:rPr lang="cs-CZ" dirty="0" err="1"/>
              <a:t>Pešánek</a:t>
            </a:r>
            <a:r>
              <a:rPr lang="cs-CZ" dirty="0"/>
              <a:t> – Pomník Letcům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2FD268-728B-0C80-2925-CE061F0D6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1848" y="1965960"/>
            <a:ext cx="5202936" cy="3547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 descr="Zdeněk Pešánek - Model Pomníku letcům">
            <a:extLst>
              <a:ext uri="{FF2B5EF4-FFF2-40B4-BE49-F238E27FC236}">
                <a16:creationId xmlns:a16="http://schemas.microsoft.com/office/drawing/2014/main" id="{25FF9898-E0E6-DC9B-1E41-A0947FF4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02" y="882396"/>
            <a:ext cx="3624882" cy="555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deněk Pešánek - Model Pomníku letcům">
            <a:extLst>
              <a:ext uri="{FF2B5EF4-FFF2-40B4-BE49-F238E27FC236}">
                <a16:creationId xmlns:a16="http://schemas.microsoft.com/office/drawing/2014/main" id="{88F248A2-89CF-E07A-4686-D9C7487F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7" y="2433447"/>
            <a:ext cx="5458563" cy="364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86864"/>
      </p:ext>
    </p:extLst>
  </p:cSld>
  <p:clrMapOvr>
    <a:masterClrMapping/>
  </p:clrMapOvr>
</p:sld>
</file>

<file path=ppt/theme/theme1.xml><?xml version="1.0" encoding="utf-8"?>
<a:theme xmlns:a="http://schemas.openxmlformats.org/drawingml/2006/main" name="Akce vyvážení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DC41A4B6-E884-4CFE-B5CE-B3C3E1DA3588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946E630-BFA9-4888-8426-175612457A5B}"/>
    </a:ext>
  </a:extLst>
</a:theme>
</file>

<file path=ppt/theme/theme3.xml><?xml version="1.0" encoding="utf-8"?>
<a:theme xmlns:a="http://schemas.openxmlformats.org/drawingml/2006/main" name="Hvězda pořadu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ECFEEFC8-49E9-4D7F-909B-9A1347BCC6E3}"/>
    </a:ext>
  </a:extLst>
</a:theme>
</file>

<file path=ppt/theme/theme4.xml><?xml version="1.0" encoding="utf-8"?>
<a:theme xmlns:a="http://schemas.openxmlformats.org/drawingml/2006/main" name="Zábava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04E060A-0344-443E-AA84-D7D382C84FFB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Barva Pantone roku 2022</Template>
  <TotalTime>431</TotalTime>
  <Words>256</Words>
  <Application>Microsoft Office PowerPoint</Application>
  <PresentationFormat>Širokoúhlá obrazovka</PresentationFormat>
  <Paragraphs>50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Akce vyvážení</vt:lpstr>
      <vt:lpstr>Wellspring</vt:lpstr>
      <vt:lpstr>Hvězda pořadu</vt:lpstr>
      <vt:lpstr>Zábava</vt:lpstr>
      <vt:lpstr>Kinetické umění</vt:lpstr>
      <vt:lpstr>Základní charakteristiky</vt:lpstr>
      <vt:lpstr>Počátky a inspirace - Katedrála v Rouenu (Claude Monet) – 1892-1893</vt:lpstr>
      <vt:lpstr>Počátky a inspirace – Kinematografie – studie pohybu – 80.léta 19. století</vt:lpstr>
      <vt:lpstr>Počátky a inspirace – Akt sestupující ze schodů – Marcel Duchamp (1912)</vt:lpstr>
      <vt:lpstr>Počátky a inspirace – Kinetická konstrukce (Stojaté vlnění) – 1919-1920</vt:lpstr>
      <vt:lpstr>Počátky a inspirace – Light Space Modulator– László Moholy-Nagy - 1930</vt:lpstr>
      <vt:lpstr>Zdeněk Pešánek – barevný klavír</vt:lpstr>
      <vt:lpstr>Zdeněk Pešánek – Pomník Letcům</vt:lpstr>
      <vt:lpstr>Zdeněk Pešánek – Světelně-kinetická plastika pro Edisonovu transformační stanici </vt:lpstr>
      <vt:lpstr>Zdeněk Pešánek – Cyklus Sto let elektřiny </vt:lpstr>
      <vt:lpstr>Zdeněk Pešánek – Fontána lázeňství</vt:lpstr>
      <vt:lpstr>Jean Tinguely – Homage to New York (1960)</vt:lpstr>
      <vt:lpstr>Nicolas Schöffer - Série objektů Chronos (1959-1977)</vt:lpstr>
      <vt:lpstr>skupina Dviženije (60.léta) – kinetické objekty</vt:lpstr>
      <vt:lpstr>skupina Dviženije (60.léta) –Kybernetické divadlo   </vt:lpstr>
      <vt:lpstr>Skupina Syntéza – kinetické objekty</vt:lpstr>
      <vt:lpstr>Skupina Syntéza – kinetické filmy</vt:lpstr>
      <vt:lpstr>Skupina Syntéza -  balet Spirála (1968)</vt:lpstr>
      <vt:lpstr>BREAKFAST - Purple Sunset (2023)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Kinetické umění</dc:title>
  <dc:creator>Adam Franc</dc:creator>
  <cp:lastModifiedBy>Adam Franc</cp:lastModifiedBy>
  <cp:revision>9</cp:revision>
  <dcterms:created xsi:type="dcterms:W3CDTF">2023-10-08T13:20:15Z</dcterms:created>
  <dcterms:modified xsi:type="dcterms:W3CDTF">2023-10-09T15:43:34Z</dcterms:modified>
</cp:coreProperties>
</file>