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8" r:id="rId3"/>
    <p:sldId id="289" r:id="rId4"/>
    <p:sldId id="290" r:id="rId5"/>
    <p:sldId id="258" r:id="rId6"/>
    <p:sldId id="259" r:id="rId7"/>
    <p:sldId id="261" r:id="rId8"/>
    <p:sldId id="257" r:id="rId9"/>
    <p:sldId id="262" r:id="rId10"/>
    <p:sldId id="266" r:id="rId11"/>
    <p:sldId id="267" r:id="rId12"/>
    <p:sldId id="268" r:id="rId13"/>
    <p:sldId id="269" r:id="rId14"/>
    <p:sldId id="271" r:id="rId15"/>
    <p:sldId id="272" r:id="rId16"/>
    <p:sldId id="275" r:id="rId17"/>
    <p:sldId id="270" r:id="rId18"/>
    <p:sldId id="273" r:id="rId19"/>
    <p:sldId id="274" r:id="rId20"/>
    <p:sldId id="263" r:id="rId21"/>
    <p:sldId id="276" r:id="rId22"/>
    <p:sldId id="277" r:id="rId23"/>
    <p:sldId id="278" r:id="rId24"/>
    <p:sldId id="279" r:id="rId25"/>
    <p:sldId id="280" r:id="rId26"/>
    <p:sldId id="283" r:id="rId27"/>
    <p:sldId id="285" r:id="rId28"/>
    <p:sldId id="286" r:id="rId29"/>
    <p:sldId id="284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2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1633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7511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4946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nline obrázek 3"/>
          <p:cNvSpPr>
            <a:spLocks noGrp="1"/>
          </p:cNvSpPr>
          <p:nvPr>
            <p:ph type="clipArt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603406F9-E90F-47D7-9565-AA60A4B658D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9866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3625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80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808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267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1347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741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994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9177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06B72-7F89-4E4B-83C1-2EB764B56AF6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0434-0BD4-40A3-B6D3-DEAC84D40D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49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derstandingduchamp.com/" TargetMode="External"/><Relationship Id="rId2" Type="http://schemas.openxmlformats.org/officeDocument/2006/relationships/hyperlink" Target="https://www.youtube.com/watch?v=hBbbrSydH9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toutfait.com/issues/issue_2/Multimedia/suquet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understandingduchamp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0Be1zadTC8" TargetMode="External"/><Relationship Id="rId2" Type="http://schemas.openxmlformats.org/officeDocument/2006/relationships/hyperlink" Target="https://www.youtube.com/watch?v=tqySnbbyB2U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269006950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jJUdxe0w7U&amp;t=151s" TargetMode="External"/><Relationship Id="rId2" Type="http://schemas.openxmlformats.org/officeDocument/2006/relationships/hyperlink" Target="https://vimeo.com/217718744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NEW MEDIA ART </a:t>
            </a:r>
            <a:r>
              <a:rPr lang="en-US" b="1" dirty="0">
                <a:latin typeface="Arial Black" panose="020B0A04020102020204" pitchFamily="34" charset="0"/>
              </a:rPr>
              <a:t>OBSESSIONS </a:t>
            </a:r>
            <a:r>
              <a:rPr lang="cs-CZ" b="1" dirty="0">
                <a:latin typeface="Arial Black" panose="020B0A04020102020204" pitchFamily="34" charset="0"/>
              </a:rPr>
              <a:t>1</a:t>
            </a:r>
            <a:endParaRPr lang="en-US" b="1" dirty="0"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22597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8745" y="3096925"/>
            <a:ext cx="4530225" cy="365076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1913</a:t>
            </a:r>
            <a:r>
              <a:rPr lang="cs-CZ" dirty="0"/>
              <a:t> Marcel </a:t>
            </a:r>
            <a:r>
              <a:rPr lang="cs-CZ" dirty="0" err="1"/>
              <a:t>Duchamp</a:t>
            </a:r>
            <a:r>
              <a:rPr lang="cs-CZ" dirty="0"/>
              <a:t>: první užití slovního spojení „Mládenecký stroj“ ve vztahu k spodní části jeho díla </a:t>
            </a:r>
            <a:r>
              <a:rPr lang="cs-CZ" i="1" dirty="0"/>
              <a:t>Nevěsta svlékaná svými mládenci, dokonce </a:t>
            </a:r>
            <a:r>
              <a:rPr lang="cs-CZ" dirty="0"/>
              <a:t>(také zvané </a:t>
            </a:r>
            <a:r>
              <a:rPr lang="cs-CZ" i="1" dirty="0"/>
              <a:t>Velké sklo)</a:t>
            </a:r>
            <a:r>
              <a:rPr lang="cs-CZ" dirty="0"/>
              <a:t>, 1915–1923.</a:t>
            </a: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0590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573" y="0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1954</a:t>
            </a:r>
            <a:r>
              <a:rPr lang="cs-CZ" dirty="0"/>
              <a:t> Michel </a:t>
            </a:r>
            <a:r>
              <a:rPr lang="cs-CZ" dirty="0" err="1"/>
              <a:t>Carrouges</a:t>
            </a:r>
            <a:r>
              <a:rPr lang="cs-CZ" dirty="0"/>
              <a:t>: </a:t>
            </a:r>
            <a:r>
              <a:rPr lang="cs-CZ" i="1" dirty="0"/>
              <a:t>Mládenecké stroje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Užití pojmu „mládenecký stroj“ v teorii umění jako označení pro </a:t>
            </a:r>
            <a:r>
              <a:rPr lang="cs-CZ" b="1" dirty="0"/>
              <a:t>fiktivní mechanismy s podobnou strukturou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Literární díla</a:t>
            </a:r>
          </a:p>
          <a:p>
            <a:pPr marL="0" indent="0">
              <a:buNone/>
            </a:pPr>
            <a:r>
              <a:rPr lang="cs-CZ" sz="2000" dirty="0"/>
              <a:t>Franz Kafka: </a:t>
            </a:r>
            <a:r>
              <a:rPr lang="cs-CZ" sz="2000" i="1" dirty="0"/>
              <a:t>V kárném táboře </a:t>
            </a:r>
            <a:r>
              <a:rPr lang="cs-CZ" sz="2000" dirty="0"/>
              <a:t>(1919)</a:t>
            </a:r>
          </a:p>
          <a:p>
            <a:pPr marL="0" indent="0">
              <a:buNone/>
            </a:pPr>
            <a:r>
              <a:rPr lang="cs-CZ" sz="2000" dirty="0"/>
              <a:t>Raymond </a:t>
            </a:r>
            <a:r>
              <a:rPr lang="cs-CZ" sz="2000" dirty="0" err="1"/>
              <a:t>Roussel</a:t>
            </a:r>
            <a:r>
              <a:rPr lang="cs-CZ" sz="2000" dirty="0"/>
              <a:t>: </a:t>
            </a:r>
            <a:r>
              <a:rPr lang="cs-CZ" sz="2000" i="1" dirty="0"/>
              <a:t>Dojmy z Afriky </a:t>
            </a:r>
            <a:r>
              <a:rPr lang="cs-CZ" sz="2000" dirty="0"/>
              <a:t>(1915)</a:t>
            </a:r>
          </a:p>
          <a:p>
            <a:pPr marL="0" indent="0">
              <a:buNone/>
            </a:pPr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Nadčlověk,  1915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dirty="0"/>
              <a:t>	</a:t>
            </a:r>
            <a:r>
              <a:rPr lang="cs-CZ" sz="2000" u="sng" dirty="0"/>
              <a:t>Výtvarné dílo</a:t>
            </a:r>
          </a:p>
          <a:p>
            <a:pPr marL="0" indent="0">
              <a:buNone/>
            </a:pPr>
            <a:r>
              <a:rPr lang="cs-CZ" sz="2000" dirty="0"/>
              <a:t>Marcel </a:t>
            </a:r>
            <a:r>
              <a:rPr lang="cs-CZ" sz="2000" dirty="0" err="1"/>
              <a:t>Duchamp</a:t>
            </a:r>
            <a:r>
              <a:rPr lang="cs-CZ" sz="2000" dirty="0"/>
              <a:t>: </a:t>
            </a:r>
            <a:r>
              <a:rPr lang="cs-CZ" sz="2000" i="1" dirty="0"/>
              <a:t>Velké sklo</a:t>
            </a:r>
            <a:r>
              <a:rPr lang="cs-CZ" sz="2000" dirty="0"/>
              <a:t>, 1915–1923</a:t>
            </a:r>
          </a:p>
        </p:txBody>
      </p:sp>
    </p:spTree>
    <p:extLst>
      <p:ext uri="{BB962C8B-B14F-4D97-AF65-F5344CB8AC3E}">
        <p14:creationId xmlns:p14="http://schemas.microsoft.com/office/powerpoint/2010/main" val="1588276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545" y="-87086"/>
            <a:ext cx="3816427" cy="5090601"/>
          </a:xfrm>
          <a:prstGeom prst="rect">
            <a:avLst/>
          </a:prstGeom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sz="2000" dirty="0"/>
              <a:t>Všechny mládenecké stroje sdílejí stejné strukturální vlastnosti.</a:t>
            </a:r>
          </a:p>
          <a:p>
            <a:pPr>
              <a:buFontTx/>
              <a:buChar char="-"/>
            </a:pPr>
            <a:r>
              <a:rPr lang="cs-CZ" sz="2000" dirty="0"/>
              <a:t>Fungují jako </a:t>
            </a:r>
            <a:r>
              <a:rPr lang="cs-CZ" sz="2000" b="1" dirty="0"/>
              <a:t>uzavřený obvod </a:t>
            </a:r>
            <a:r>
              <a:rPr lang="cs-CZ" sz="2000" dirty="0"/>
              <a:t>mezi horní a dolní částí, v rámci kterého je </a:t>
            </a:r>
            <a:r>
              <a:rPr lang="cs-CZ" sz="2000" b="1" dirty="0"/>
              <a:t>přenášena zpráva z horní zóny do dolní zóny</a:t>
            </a:r>
            <a:r>
              <a:rPr lang="cs-CZ" sz="2000" dirty="0"/>
              <a:t>.   </a:t>
            </a:r>
          </a:p>
          <a:p>
            <a:pPr>
              <a:buFontTx/>
              <a:buChar char="-"/>
            </a:pPr>
            <a:r>
              <a:rPr lang="cs-CZ" sz="2000" dirty="0"/>
              <a:t>Každý mládenecký stroj </a:t>
            </a:r>
            <a:r>
              <a:rPr lang="cs-CZ" sz="2000" b="1" dirty="0"/>
              <a:t>je tvořen </a:t>
            </a:r>
            <a:r>
              <a:rPr lang="cs-CZ" sz="2000" dirty="0"/>
              <a:t>vzájemně se překrývajícími mechanismy: </a:t>
            </a:r>
            <a:r>
              <a:rPr lang="cs-CZ" sz="2000" b="1" dirty="0"/>
              <a:t>toužícím strojem a trpícím strojem.</a:t>
            </a:r>
          </a:p>
          <a:p>
            <a:pPr>
              <a:buFontTx/>
              <a:buChar char="-"/>
            </a:pPr>
            <a:r>
              <a:rPr lang="cs-CZ" sz="2000" dirty="0"/>
              <a:t>Mládenecký stroj je </a:t>
            </a:r>
            <a:r>
              <a:rPr lang="cs-CZ" sz="2000" b="1" dirty="0"/>
              <a:t>diagram (technický výkres) </a:t>
            </a:r>
            <a:r>
              <a:rPr lang="cs-CZ" sz="2000" dirty="0"/>
              <a:t>reprezentující neviditelné síly marné touhy po transgresi směrem k lásce a k smrti, jež charakterizují moderního člověka. = Mládenecký stroj je </a:t>
            </a:r>
            <a:r>
              <a:rPr lang="cs-CZ" sz="2000" b="1" dirty="0"/>
              <a:t>mýtus / archetyp člověka moderní doby</a:t>
            </a:r>
            <a:r>
              <a:rPr lang="cs-CZ" sz="2000" dirty="0"/>
              <a:t>.</a:t>
            </a:r>
          </a:p>
          <a:p>
            <a:pPr>
              <a:buFontTx/>
              <a:buChar char="-"/>
            </a:pPr>
            <a:r>
              <a:rPr lang="cs-CZ" sz="2000" dirty="0" err="1"/>
              <a:t>Carrouges</a:t>
            </a:r>
            <a:r>
              <a:rPr lang="cs-CZ" sz="2000" dirty="0"/>
              <a:t> uvádí jako příklad trpícího stroje aparát z Kafkovy povídky </a:t>
            </a:r>
            <a:r>
              <a:rPr lang="cs-CZ" sz="2000" i="1" dirty="0"/>
              <a:t>V kárném táboře </a:t>
            </a:r>
            <a:r>
              <a:rPr lang="cs-CZ" sz="2000" dirty="0"/>
              <a:t>a jako příklad toužícího stroje aparát </a:t>
            </a:r>
            <a:r>
              <a:rPr lang="cs-CZ" sz="2000" dirty="0" err="1"/>
              <a:t>Duchampova</a:t>
            </a:r>
            <a:r>
              <a:rPr lang="cs-CZ" sz="2000" dirty="0"/>
              <a:t> </a:t>
            </a:r>
            <a:r>
              <a:rPr lang="cs-CZ" sz="2000" i="1" dirty="0"/>
              <a:t>Velkého skla</a:t>
            </a:r>
            <a:r>
              <a:rPr lang="cs-CZ" sz="2000" dirty="0"/>
              <a:t>.</a:t>
            </a:r>
          </a:p>
          <a:p>
            <a:pPr marL="0" indent="0">
              <a:buNone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00720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8" y="2587129"/>
            <a:ext cx="2120401" cy="28283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156" y="2587129"/>
            <a:ext cx="2341320" cy="273598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61999" y="5611545"/>
            <a:ext cx="2479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= Toužící stroj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3657601" y="5638327"/>
            <a:ext cx="3015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Popravčí aparát = Trpící stroj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7234" y="2277795"/>
            <a:ext cx="3480365" cy="3045319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750629" y="5611545"/>
            <a:ext cx="3603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Turingův</a:t>
            </a:r>
            <a:r>
              <a:rPr lang="cs-CZ" b="1" dirty="0"/>
              <a:t> stroj = Mládenecký stroj</a:t>
            </a:r>
          </a:p>
        </p:txBody>
      </p:sp>
    </p:spTree>
    <p:extLst>
      <p:ext uri="{BB962C8B-B14F-4D97-AF65-F5344CB8AC3E}">
        <p14:creationId xmlns:p14="http://schemas.microsoft.com/office/powerpoint/2010/main" val="30376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Anatomie mládeneckého stroje:</a:t>
            </a:r>
          </a:p>
          <a:p>
            <a:pPr marL="0" indent="0">
              <a:buNone/>
            </a:pPr>
            <a:r>
              <a:rPr lang="cs-CZ" b="1" dirty="0"/>
              <a:t>Harald </a:t>
            </a:r>
            <a:r>
              <a:rPr lang="cs-CZ" b="1" dirty="0" err="1"/>
              <a:t>Szeemann</a:t>
            </a:r>
            <a:r>
              <a:rPr lang="cs-CZ" b="1" dirty="0"/>
              <a:t>: </a:t>
            </a:r>
            <a:r>
              <a:rPr lang="cs-CZ" b="1" i="1" dirty="0" err="1"/>
              <a:t>Le</a:t>
            </a:r>
            <a:r>
              <a:rPr lang="cs-CZ" b="1" i="1" dirty="0"/>
              <a:t> </a:t>
            </a:r>
            <a:r>
              <a:rPr lang="cs-CZ" b="1" i="1" dirty="0" err="1"/>
              <a:t>Machine</a:t>
            </a:r>
            <a:r>
              <a:rPr lang="cs-CZ" b="1" i="1" dirty="0"/>
              <a:t> </a:t>
            </a:r>
            <a:r>
              <a:rPr lang="cs-CZ" b="1" i="1" dirty="0" err="1"/>
              <a:t>Celibi</a:t>
            </a:r>
            <a:r>
              <a:rPr lang="cs-CZ" b="1" i="1" dirty="0"/>
              <a:t> / </a:t>
            </a:r>
            <a:r>
              <a:rPr lang="cs-CZ" b="1" i="1" dirty="0" err="1"/>
              <a:t>The</a:t>
            </a:r>
            <a:r>
              <a:rPr lang="cs-CZ" b="1" i="1" dirty="0"/>
              <a:t> </a:t>
            </a:r>
            <a:r>
              <a:rPr lang="cs-CZ" b="1" i="1" dirty="0" err="1"/>
              <a:t>Bachelor</a:t>
            </a:r>
            <a:r>
              <a:rPr lang="cs-CZ" b="1" i="1" dirty="0"/>
              <a:t> </a:t>
            </a:r>
            <a:r>
              <a:rPr lang="cs-CZ" b="1" i="1" dirty="0" err="1"/>
              <a:t>Machines</a:t>
            </a:r>
            <a:r>
              <a:rPr lang="cs-CZ" b="1" dirty="0"/>
              <a:t>, 1975 (výstava)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sz="2000" dirty="0"/>
              <a:t>„</a:t>
            </a:r>
            <a:r>
              <a:rPr lang="en-US" sz="2000" dirty="0"/>
              <a:t>In 1975, Harald </a:t>
            </a:r>
            <a:r>
              <a:rPr lang="en-US" sz="2000" dirty="0" err="1"/>
              <a:t>Szeemann</a:t>
            </a:r>
            <a:r>
              <a:rPr lang="en-US" sz="2000" dirty="0"/>
              <a:t> curated </a:t>
            </a:r>
            <a:r>
              <a:rPr lang="en-US" sz="2000" b="1" dirty="0"/>
              <a:t>Le </a:t>
            </a:r>
            <a:r>
              <a:rPr lang="en-US" sz="2000" b="1" dirty="0" err="1"/>
              <a:t>Macchine</a:t>
            </a:r>
            <a:r>
              <a:rPr lang="en-US" sz="2000" b="1" dirty="0"/>
              <a:t> </a:t>
            </a:r>
            <a:r>
              <a:rPr lang="en-US" sz="2000" b="1" dirty="0" err="1"/>
              <a:t>Celibi</a:t>
            </a:r>
            <a:r>
              <a:rPr lang="en-US" sz="2000" b="1" dirty="0"/>
              <a:t> / The Bachelor Machines </a:t>
            </a:r>
            <a:r>
              <a:rPr lang="en-US" sz="2000" dirty="0"/>
              <a:t>a traveling exhibition that placed Duchamp at its center while discussing sources as diverse as Franz Kafka, Raymond </a:t>
            </a:r>
            <a:r>
              <a:rPr lang="en-US" sz="2000" dirty="0" err="1"/>
              <a:t>Roussel</a:t>
            </a:r>
            <a:r>
              <a:rPr lang="en-US" sz="2000" dirty="0"/>
              <a:t> and Alfred </a:t>
            </a:r>
            <a:r>
              <a:rPr lang="en-US" sz="2000" dirty="0" err="1"/>
              <a:t>Jarry</a:t>
            </a:r>
            <a:r>
              <a:rPr lang="en-US" sz="2000" dirty="0"/>
              <a:t>, in whose work </a:t>
            </a:r>
            <a:r>
              <a:rPr lang="en-US" sz="2000" dirty="0" err="1"/>
              <a:t>Szeemann</a:t>
            </a:r>
            <a:r>
              <a:rPr lang="en-US" sz="2000" dirty="0"/>
              <a:t> wrote that machines stand for “the omnipotence of </a:t>
            </a:r>
            <a:r>
              <a:rPr lang="en-US" sz="2000" b="1" dirty="0"/>
              <a:t>eroticism</a:t>
            </a:r>
            <a:r>
              <a:rPr lang="en-US" sz="2000" dirty="0"/>
              <a:t> and </a:t>
            </a:r>
            <a:r>
              <a:rPr lang="en-US" sz="2000" b="1" dirty="0"/>
              <a:t>its negation</a:t>
            </a:r>
            <a:r>
              <a:rPr lang="en-US" sz="2000" dirty="0"/>
              <a:t>, for </a:t>
            </a:r>
            <a:r>
              <a:rPr lang="en-US" sz="2000" b="1" dirty="0"/>
              <a:t>death and immortality</a:t>
            </a:r>
            <a:r>
              <a:rPr lang="en-US" sz="2000" dirty="0"/>
              <a:t>, for </a:t>
            </a:r>
            <a:r>
              <a:rPr lang="en-US" sz="2000" b="1" dirty="0"/>
              <a:t>torture and Disneyland</a:t>
            </a:r>
            <a:r>
              <a:rPr lang="en-US" sz="2000" dirty="0"/>
              <a:t>, for </a:t>
            </a:r>
            <a:r>
              <a:rPr lang="en-US" sz="2000" b="1" dirty="0"/>
              <a:t>fall and resurrection</a:t>
            </a:r>
            <a:r>
              <a:rPr lang="en-US" sz="2000" dirty="0"/>
              <a:t>.</a:t>
            </a:r>
            <a:r>
              <a:rPr lang="cs-CZ" sz="2000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0684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683" y="2294938"/>
            <a:ext cx="2718298" cy="373392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36171" y="18673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Harald </a:t>
            </a:r>
            <a:r>
              <a:rPr lang="cs-CZ" sz="2000" b="1" dirty="0" err="1"/>
              <a:t>Szeemann</a:t>
            </a:r>
            <a:r>
              <a:rPr lang="cs-CZ" sz="2000" b="1" dirty="0"/>
              <a:t>: </a:t>
            </a:r>
            <a:r>
              <a:rPr lang="cs-CZ" sz="2000" b="1" i="1" dirty="0" err="1"/>
              <a:t>Le</a:t>
            </a:r>
            <a:r>
              <a:rPr lang="cs-CZ" sz="2000" b="1" i="1" dirty="0"/>
              <a:t> </a:t>
            </a:r>
            <a:r>
              <a:rPr lang="cs-CZ" sz="2000" b="1" i="1" dirty="0" err="1"/>
              <a:t>Macchine</a:t>
            </a:r>
            <a:r>
              <a:rPr lang="cs-CZ" sz="2000" b="1" i="1" dirty="0"/>
              <a:t> </a:t>
            </a:r>
            <a:r>
              <a:rPr lang="cs-CZ" sz="2000" b="1" i="1" dirty="0" err="1"/>
              <a:t>Celibi</a:t>
            </a:r>
            <a:r>
              <a:rPr lang="cs-CZ" sz="2000" b="1" i="1" dirty="0"/>
              <a:t> / </a:t>
            </a:r>
            <a:r>
              <a:rPr lang="cs-CZ" sz="2000" b="1" i="1" dirty="0" err="1"/>
              <a:t>The</a:t>
            </a:r>
            <a:r>
              <a:rPr lang="cs-CZ" sz="2000" b="1" i="1" dirty="0"/>
              <a:t> </a:t>
            </a:r>
            <a:r>
              <a:rPr lang="cs-CZ" sz="2000" b="1" i="1" dirty="0" err="1"/>
              <a:t>Bachelor</a:t>
            </a:r>
            <a:r>
              <a:rPr lang="cs-CZ" sz="2000" b="1" i="1" dirty="0"/>
              <a:t> </a:t>
            </a:r>
            <a:r>
              <a:rPr lang="cs-CZ" sz="2000" b="1" i="1" dirty="0" err="1"/>
              <a:t>Machines</a:t>
            </a:r>
            <a:r>
              <a:rPr lang="cs-CZ" sz="2000" b="1" dirty="0"/>
              <a:t>, 1975 (výstava)</a:t>
            </a:r>
            <a:endParaRPr lang="cs-CZ" sz="2000" dirty="0"/>
          </a:p>
          <a:p>
            <a:pPr marL="0" indent="0">
              <a:buNone/>
            </a:pP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6762" y="2468311"/>
            <a:ext cx="4295238" cy="321904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52329" y="5687359"/>
            <a:ext cx="35014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/>
              <a:t>Raymond </a:t>
            </a:r>
            <a:r>
              <a:rPr lang="cs-CZ" sz="2000" dirty="0" err="1"/>
              <a:t>Russel</a:t>
            </a:r>
            <a:r>
              <a:rPr lang="cs-CZ" sz="2000" dirty="0"/>
              <a:t>: </a:t>
            </a:r>
            <a:r>
              <a:rPr lang="cs-CZ" sz="2000" dirty="0" err="1"/>
              <a:t>Locus</a:t>
            </a:r>
            <a:r>
              <a:rPr lang="cs-CZ" sz="2000" dirty="0"/>
              <a:t> </a:t>
            </a:r>
            <a:r>
              <a:rPr lang="cs-CZ" sz="2000" dirty="0" err="1"/>
              <a:t>Solus</a:t>
            </a:r>
            <a:r>
              <a:rPr lang="cs-CZ" sz="2000" dirty="0"/>
              <a:t> / </a:t>
            </a:r>
          </a:p>
          <a:p>
            <a:r>
              <a:rPr lang="cs-CZ" sz="2000" dirty="0"/>
              <a:t>Jacques </a:t>
            </a:r>
            <a:r>
              <a:rPr lang="cs-CZ" sz="2000" dirty="0" err="1"/>
              <a:t>Carelman</a:t>
            </a:r>
            <a:r>
              <a:rPr lang="cs-CZ" sz="2000" dirty="0"/>
              <a:t>: </a:t>
            </a:r>
            <a:r>
              <a:rPr lang="cs-CZ" sz="2000" dirty="0" err="1"/>
              <a:t>Le</a:t>
            </a:r>
            <a:r>
              <a:rPr lang="cs-CZ" sz="2000" dirty="0"/>
              <a:t> Diamant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800" y="2391625"/>
            <a:ext cx="2136578" cy="321904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2800" y="5687359"/>
            <a:ext cx="2582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Franz Kafka: V kárném táboře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58" y="2391625"/>
            <a:ext cx="2383856" cy="3180736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 flipH="1">
            <a:off x="55581" y="5687359"/>
            <a:ext cx="2579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Marcel </a:t>
            </a:r>
            <a:r>
              <a:rPr lang="cs-CZ" dirty="0" err="1"/>
              <a:t>Duchamp</a:t>
            </a:r>
            <a:r>
              <a:rPr lang="cs-CZ" dirty="0"/>
              <a:t>: Velké sklo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5101804" y="6028862"/>
            <a:ext cx="2652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Alfred </a:t>
            </a:r>
            <a:r>
              <a:rPr lang="cs-CZ" sz="2000" dirty="0" err="1"/>
              <a:t>Jarry</a:t>
            </a:r>
            <a:r>
              <a:rPr lang="cs-CZ" sz="2000" dirty="0"/>
              <a:t>: Nadčlověk</a:t>
            </a:r>
          </a:p>
        </p:txBody>
      </p:sp>
    </p:spTree>
    <p:extLst>
      <p:ext uri="{BB962C8B-B14F-4D97-AF65-F5344CB8AC3E}">
        <p14:creationId xmlns:p14="http://schemas.microsoft.com/office/powerpoint/2010/main" val="317822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Popis Velkého skla</a:t>
            </a:r>
            <a:endParaRPr lang="cs-CZ" b="1" dirty="0">
              <a:hlinkClick r:id="rId2"/>
            </a:endParaRPr>
          </a:p>
          <a:p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hBbbrSydH90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r>
              <a:rPr lang="cs-CZ" b="1" dirty="0"/>
              <a:t>Animace Velkého skla</a:t>
            </a:r>
          </a:p>
          <a:p>
            <a:r>
              <a:rPr lang="cs-CZ" dirty="0">
                <a:hlinkClick r:id="rId3"/>
              </a:rPr>
              <a:t>http://www.understandingduchamp.com/</a:t>
            </a:r>
            <a:endParaRPr lang="cs-CZ" dirty="0"/>
          </a:p>
          <a:p>
            <a:endParaRPr lang="cs-CZ" dirty="0"/>
          </a:p>
          <a:p>
            <a:pPr marL="447675" algn="l"/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Suquet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Large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Glass</a:t>
            </a:r>
            <a:r>
              <a:rPr lang="cs-CZ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/animace z roku 1993/</a:t>
            </a:r>
          </a:p>
          <a:p>
            <a:pPr marL="447675" algn="l"/>
            <a:r>
              <a:rPr lang="cs-CZ" sz="2800" b="1" u="sng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http://www.toutfait.com/issues/issue_2/Multimedia/suquet.html</a:t>
            </a:r>
            <a:endParaRPr lang="cs-CZ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  <a:p>
            <a:pPr marL="0" indent="0">
              <a:buNone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3795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1030338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VELKÉ SKLO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77702" y="2993572"/>
            <a:ext cx="6139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Velké sklo jako FOTOGRAFIE / INDEX (R. Kraus)</a:t>
            </a:r>
            <a:r>
              <a:rPr lang="cs-CZ" dirty="0"/>
              <a:t>.</a:t>
            </a:r>
          </a:p>
          <a:p>
            <a:r>
              <a:rPr lang="cs-CZ" dirty="0"/>
              <a:t>Tzn.: Velké sklo jako obraz-index.</a:t>
            </a:r>
          </a:p>
          <a:p>
            <a:r>
              <a:rPr lang="cs-CZ" dirty="0"/>
              <a:t>Inspirace: Roland </a:t>
            </a:r>
            <a:r>
              <a:rPr lang="cs-CZ" dirty="0" err="1"/>
              <a:t>Barthes</a:t>
            </a:r>
            <a:r>
              <a:rPr lang="cs-CZ" dirty="0"/>
              <a:t>: Světlá komora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68004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cs-CZ" b="1" dirty="0"/>
              <a:t>Fyziologie mládeneckého stroje:</a:t>
            </a:r>
          </a:p>
          <a:p>
            <a:pPr marL="0" indent="0">
              <a:buNone/>
            </a:pPr>
            <a:r>
              <a:rPr lang="cs-CZ" dirty="0">
                <a:hlinkClick r:id="rId2"/>
              </a:rPr>
              <a:t>http://</a:t>
            </a:r>
            <a:r>
              <a:rPr lang="cs-CZ" dirty="0" err="1">
                <a:hlinkClick r:id="rId2"/>
              </a:rPr>
              <a:t>www.understandingduchamp.com</a:t>
            </a:r>
            <a:r>
              <a:rPr lang="cs-CZ" dirty="0">
                <a:hlinkClick r:id="rId2"/>
              </a:rPr>
              <a:t>/</a:t>
            </a:r>
            <a:endParaRPr lang="cs-CZ" dirty="0"/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66" y="2845593"/>
            <a:ext cx="4172903" cy="4012407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6746" y="1238999"/>
            <a:ext cx="4935254" cy="561900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947057" y="2971800"/>
            <a:ext cx="18070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Velké sklo jako </a:t>
            </a:r>
          </a:p>
          <a:p>
            <a:r>
              <a:rPr lang="cs-CZ" dirty="0"/>
              <a:t>FOTOGRAFIE / INDEX.</a:t>
            </a:r>
          </a:p>
          <a:p>
            <a:endParaRPr lang="cs-CZ" dirty="0"/>
          </a:p>
          <a:p>
            <a:r>
              <a:rPr lang="cs-CZ" dirty="0"/>
              <a:t>Velké sklo jako zobrazení CESTY PLYNU.</a:t>
            </a:r>
          </a:p>
          <a:p>
            <a:endParaRPr lang="cs-CZ" dirty="0"/>
          </a:p>
          <a:p>
            <a:r>
              <a:rPr lang="cs-CZ" dirty="0"/>
              <a:t>Velké sklo jako VITRÍNOVÁ REALITA</a:t>
            </a:r>
          </a:p>
        </p:txBody>
      </p:sp>
    </p:spTree>
    <p:extLst>
      <p:ext uri="{BB962C8B-B14F-4D97-AF65-F5344CB8AC3E}">
        <p14:creationId xmlns:p14="http://schemas.microsoft.com/office/powerpoint/2010/main" val="2783020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92DE75-D5C2-4290-A62B-B575C4B04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latin typeface="Arial Black" panose="020B0A04020102020204" pitchFamily="34" charset="0"/>
              </a:rPr>
              <a:t>New Media Art </a:t>
            </a:r>
            <a:r>
              <a:rPr lang="cs-CZ" b="1" dirty="0" err="1">
                <a:latin typeface="Arial Black" panose="020B0A04020102020204" pitchFamily="34" charset="0"/>
              </a:rPr>
              <a:t>Obsessions</a:t>
            </a:r>
            <a:r>
              <a:rPr lang="cs-CZ" b="1" dirty="0">
                <a:latin typeface="Arial Black" panose="020B0A04020102020204" pitchFamily="34" charset="0"/>
              </a:rPr>
              <a:t> 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7BD8032-A3FA-4231-B0B3-3FD4BEC81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Obsese: </a:t>
            </a:r>
          </a:p>
          <a:p>
            <a:r>
              <a:rPr lang="cs-CZ" dirty="0"/>
              <a:t>Obsese (z lat. ob-</a:t>
            </a:r>
            <a:r>
              <a:rPr lang="cs-CZ" dirty="0" err="1"/>
              <a:t>sessio</a:t>
            </a:r>
            <a:r>
              <a:rPr lang="cs-CZ" dirty="0"/>
              <a:t>, posedlost) je v psychologii označení pro vtíravé (obsedantní) myšlenky, nápady, nebo nutkání k jednání. Může se objevit po celé řadě "spouštěcích podnětů", např: při podání ruky s cizí osobou, po zamknutí bytu apod. Obsedantní pocity (např. hudební obsese, kdy se stále vtírá určitá melodie) se projevují náhle a nezávisle na vůli postiženého, který se jim často nedokáže bránit.</a:t>
            </a:r>
          </a:p>
        </p:txBody>
      </p:sp>
    </p:spTree>
    <p:extLst>
      <p:ext uri="{BB962C8B-B14F-4D97-AF65-F5344CB8AC3E}">
        <p14:creationId xmlns:p14="http://schemas.microsoft.com/office/powerpoint/2010/main" val="33382679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Marcel </a:t>
            </a:r>
            <a:r>
              <a:rPr lang="cs-CZ" dirty="0" err="1">
                <a:latin typeface="Arial Black" panose="020B0A04020102020204" pitchFamily="34" charset="0"/>
              </a:rPr>
              <a:t>Duchamp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Marcel Duchamp (1887-1968) 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a) dadaismus, surrealismus…</a:t>
            </a:r>
          </a:p>
          <a:p>
            <a:pPr marL="0" indent="0">
              <a:buNone/>
            </a:pPr>
            <a:r>
              <a:rPr lang="cs-CZ" dirty="0"/>
              <a:t>b) přesunul pozornost od předmětu ke konceptu (</a:t>
            </a:r>
            <a:r>
              <a:rPr lang="cs-CZ" b="1" dirty="0"/>
              <a:t>mimo retinální</a:t>
            </a:r>
            <a:r>
              <a:rPr lang="cs-CZ" dirty="0"/>
              <a:t>) </a:t>
            </a:r>
          </a:p>
          <a:p>
            <a:pPr marL="0" indent="0">
              <a:buNone/>
            </a:pPr>
            <a:r>
              <a:rPr lang="cs-CZ" dirty="0"/>
              <a:t>c) přišel s </a:t>
            </a:r>
            <a:r>
              <a:rPr lang="cs-CZ" b="1" dirty="0" err="1"/>
              <a:t>readymades</a:t>
            </a:r>
            <a:r>
              <a:rPr lang="cs-CZ" dirty="0"/>
              <a:t> – mírně modifikovanými předměty všedního života jako um. díly: </a:t>
            </a:r>
            <a:r>
              <a:rPr lang="cs-CZ" dirty="0">
                <a:hlinkClick r:id="rId2"/>
              </a:rPr>
              <a:t>https://</a:t>
            </a:r>
            <a:r>
              <a:rPr lang="cs-CZ" dirty="0" err="1">
                <a:hlinkClick r:id="rId2"/>
              </a:rPr>
              <a:t>www.youtube.com</a:t>
            </a:r>
            <a:r>
              <a:rPr lang="cs-CZ" dirty="0">
                <a:hlinkClick r:id="rId2"/>
              </a:rPr>
              <a:t>/</a:t>
            </a:r>
            <a:r>
              <a:rPr lang="cs-CZ" dirty="0" err="1">
                <a:hlinkClick r:id="rId2"/>
              </a:rPr>
              <a:t>watch?v</a:t>
            </a:r>
            <a:r>
              <a:rPr lang="cs-CZ" dirty="0">
                <a:hlinkClick r:id="rId2"/>
              </a:rPr>
              <a:t>=</a:t>
            </a:r>
            <a:r>
              <a:rPr lang="cs-CZ" dirty="0" err="1">
                <a:hlinkClick r:id="rId2"/>
              </a:rPr>
              <a:t>tqySnbbyB2U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d) pracoval s </a:t>
            </a:r>
            <a:r>
              <a:rPr lang="cs-CZ" b="1" dirty="0" err="1"/>
              <a:t>mixed</a:t>
            </a:r>
            <a:r>
              <a:rPr lang="cs-CZ" b="1" dirty="0"/>
              <a:t> media </a:t>
            </a:r>
            <a:r>
              <a:rPr lang="cs-CZ" dirty="0"/>
              <a:t>(Velké sklo: Fermež, Drát, Olejová barva, Fólie)</a:t>
            </a:r>
          </a:p>
          <a:p>
            <a:pPr marL="0" indent="0">
              <a:buNone/>
            </a:pPr>
            <a:r>
              <a:rPr lang="cs-CZ" dirty="0"/>
              <a:t>e) jeho </a:t>
            </a:r>
            <a:r>
              <a:rPr lang="en-GB" b="1" dirty="0" err="1"/>
              <a:t>rotoreliéfy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uváděny</a:t>
            </a:r>
            <a:r>
              <a:rPr lang="en-GB" dirty="0"/>
              <a:t> </a:t>
            </a:r>
            <a:r>
              <a:rPr lang="en-GB" dirty="0" err="1"/>
              <a:t>jako</a:t>
            </a:r>
            <a:r>
              <a:rPr lang="en-GB" dirty="0"/>
              <a:t> </a:t>
            </a:r>
            <a:r>
              <a:rPr lang="en-GB" dirty="0" err="1"/>
              <a:t>první</a:t>
            </a:r>
            <a:r>
              <a:rPr lang="en-GB" dirty="0"/>
              <a:t> </a:t>
            </a:r>
            <a:r>
              <a:rPr lang="en-GB" dirty="0" err="1"/>
              <a:t>mediální</a:t>
            </a:r>
            <a:r>
              <a:rPr lang="en-GB" dirty="0"/>
              <a:t>, </a:t>
            </a:r>
            <a:r>
              <a:rPr lang="en-GB" dirty="0" err="1"/>
              <a:t>interaktivní</a:t>
            </a:r>
            <a:r>
              <a:rPr lang="en-GB" dirty="0"/>
              <a:t> </a:t>
            </a:r>
            <a:r>
              <a:rPr lang="en-GB" dirty="0" err="1"/>
              <a:t>díla</a:t>
            </a:r>
            <a:endParaRPr lang="cs-CZ" dirty="0"/>
          </a:p>
          <a:p>
            <a:pPr marL="0" indent="0">
              <a:buNone/>
            </a:pPr>
            <a:r>
              <a:rPr lang="cs-CZ" dirty="0">
                <a:hlinkClick r:id="rId3"/>
              </a:rPr>
              <a:t>https://</a:t>
            </a:r>
            <a:r>
              <a:rPr lang="cs-CZ" dirty="0" err="1">
                <a:hlinkClick r:id="rId3"/>
              </a:rPr>
              <a:t>www.youtube.com</a:t>
            </a:r>
            <a:r>
              <a:rPr lang="cs-CZ" dirty="0">
                <a:hlinkClick r:id="rId3"/>
              </a:rPr>
              <a:t>/</a:t>
            </a:r>
            <a:r>
              <a:rPr lang="cs-CZ" dirty="0" err="1">
                <a:hlinkClick r:id="rId3"/>
              </a:rPr>
              <a:t>watch?v</a:t>
            </a:r>
            <a:r>
              <a:rPr lang="cs-CZ" dirty="0">
                <a:hlinkClick r:id="rId3"/>
              </a:rPr>
              <a:t>=</a:t>
            </a:r>
            <a:r>
              <a:rPr lang="cs-CZ" dirty="0" err="1">
                <a:hlinkClick r:id="rId3"/>
              </a:rPr>
              <a:t>Q0Be1zadTC8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48240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151" y="0"/>
            <a:ext cx="5116849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2028" y="1809619"/>
            <a:ext cx="1498941" cy="112377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95058" y="5269639"/>
            <a:ext cx="33310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Shigeko</a:t>
            </a:r>
            <a:r>
              <a:rPr lang="cs-CZ" b="1" dirty="0"/>
              <a:t> </a:t>
            </a:r>
            <a:r>
              <a:rPr lang="cs-CZ" b="1" dirty="0" err="1"/>
              <a:t>Kubota</a:t>
            </a:r>
            <a:r>
              <a:rPr lang="cs-CZ" b="1" dirty="0"/>
              <a:t>: </a:t>
            </a:r>
          </a:p>
          <a:p>
            <a:r>
              <a:rPr lang="it-IT" b="1" i="1" dirty="0"/>
              <a:t>Duchampiana: Nude Descending </a:t>
            </a:r>
            <a:r>
              <a:rPr lang="it-IT" b="1" dirty="0"/>
              <a:t>a Staircase</a:t>
            </a:r>
            <a:r>
              <a:rPr lang="cs-CZ" b="1" dirty="0"/>
              <a:t>, 1976-1991</a:t>
            </a:r>
            <a:endParaRPr lang="it-IT" b="1" dirty="0"/>
          </a:p>
        </p:txBody>
      </p:sp>
      <p:sp>
        <p:nvSpPr>
          <p:cNvPr id="7" name="Obdélník 6"/>
          <p:cNvSpPr/>
          <p:nvPr/>
        </p:nvSpPr>
        <p:spPr>
          <a:xfrm>
            <a:off x="3059925" y="3059668"/>
            <a:ext cx="3088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4"/>
              </a:rPr>
              <a:t>https://</a:t>
            </a:r>
            <a:r>
              <a:rPr lang="cs-CZ" dirty="0" err="1">
                <a:hlinkClick r:id="rId4"/>
              </a:rPr>
              <a:t>vimeo.com</a:t>
            </a:r>
            <a:r>
              <a:rPr lang="cs-CZ" dirty="0">
                <a:hlinkClick r:id="rId4"/>
              </a:rPr>
              <a:t>/269006950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2837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8708" y="1549174"/>
            <a:ext cx="1950062" cy="211931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717954" y="3951906"/>
            <a:ext cx="4124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/>
              <a:t>Vuc</a:t>
            </a:r>
            <a:r>
              <a:rPr lang="cs-CZ" dirty="0"/>
              <a:t> </a:t>
            </a:r>
            <a:r>
              <a:rPr lang="cs-CZ" dirty="0" err="1"/>
              <a:t>Cosic</a:t>
            </a:r>
            <a:r>
              <a:rPr lang="cs-CZ" dirty="0"/>
              <a:t>: </a:t>
            </a:r>
            <a:r>
              <a:rPr lang="en-US" i="1" dirty="0"/>
              <a:t>history of art for airports</a:t>
            </a:r>
            <a:r>
              <a:rPr lang="cs-CZ" i="1" dirty="0"/>
              <a:t>, </a:t>
            </a:r>
            <a:r>
              <a:rPr lang="cs-CZ" dirty="0"/>
              <a:t>1997</a:t>
            </a:r>
          </a:p>
          <a:p>
            <a:r>
              <a:rPr lang="cs-CZ" dirty="0"/>
              <a:t>http://</a:t>
            </a:r>
            <a:r>
              <a:rPr lang="cs-CZ" dirty="0" err="1"/>
              <a:t>archive.rhizome.org</a:t>
            </a:r>
            <a:r>
              <a:rPr lang="cs-CZ" dirty="0"/>
              <a:t>/</a:t>
            </a:r>
            <a:r>
              <a:rPr lang="cs-CZ" dirty="0" err="1"/>
              <a:t>artbase</a:t>
            </a:r>
            <a:r>
              <a:rPr lang="cs-CZ" dirty="0"/>
              <a:t>/1725/</a:t>
            </a:r>
          </a:p>
        </p:txBody>
      </p:sp>
    </p:spTree>
    <p:extLst>
      <p:ext uri="{BB962C8B-B14F-4D97-AF65-F5344CB8AC3E}">
        <p14:creationId xmlns:p14="http://schemas.microsoft.com/office/powerpoint/2010/main" val="1449821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Roy </a:t>
            </a:r>
            <a:r>
              <a:rPr lang="cs-CZ" altLang="cs-CZ" b="1" dirty="0" err="1">
                <a:cs typeface="Times New Roman" panose="02020603050405020304" pitchFamily="18" charset="0"/>
              </a:rPr>
              <a:t>Ascott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i="1" dirty="0" err="1">
                <a:cs typeface="Times New Roman" panose="02020603050405020304" pitchFamily="18" charset="0"/>
              </a:rPr>
              <a:t>Is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There</a:t>
            </a:r>
            <a:r>
              <a:rPr lang="cs-CZ" altLang="cs-CZ" i="1" dirty="0">
                <a:cs typeface="Times New Roman" panose="02020603050405020304" pitchFamily="18" charset="0"/>
              </a:rPr>
              <a:t> Love in </a:t>
            </a:r>
            <a:r>
              <a:rPr lang="cs-CZ" altLang="cs-CZ" i="1" dirty="0" err="1">
                <a:cs typeface="Times New Roman" panose="02020603050405020304" pitchFamily="18" charset="0"/>
              </a:rPr>
              <a:t>the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Telematic</a:t>
            </a:r>
            <a:r>
              <a:rPr lang="cs-CZ" altLang="cs-CZ" i="1" dirty="0"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cs typeface="Times New Roman" panose="02020603050405020304" pitchFamily="18" charset="0"/>
              </a:rPr>
              <a:t>Embrace</a:t>
            </a:r>
            <a:r>
              <a:rPr lang="cs-CZ" altLang="cs-CZ" i="1" dirty="0">
                <a:cs typeface="Times New Roman" panose="02020603050405020304" pitchFamily="18" charset="0"/>
              </a:rPr>
              <a:t>? </a:t>
            </a:r>
            <a:r>
              <a:rPr lang="cs-CZ" altLang="cs-CZ" dirty="0">
                <a:cs typeface="Times New Roman" panose="02020603050405020304" pitchFamily="18" charset="0"/>
              </a:rPr>
              <a:t>(1990)</a:t>
            </a:r>
          </a:p>
          <a:p>
            <a:r>
              <a:rPr lang="cs-CZ" altLang="cs-CZ" b="1" dirty="0">
                <a:cs typeface="Times New Roman" panose="02020603050405020304" pitchFamily="18" charset="0"/>
              </a:rPr>
              <a:t>Love-</a:t>
            </a:r>
            <a:r>
              <a:rPr lang="cs-CZ" altLang="cs-CZ" b="1" dirty="0" err="1">
                <a:cs typeface="Times New Roman" panose="02020603050405020304" pitchFamily="18" charset="0"/>
              </a:rPr>
              <a:t>Code</a:t>
            </a:r>
            <a:r>
              <a:rPr lang="cs-CZ" altLang="cs-CZ" b="1" dirty="0">
                <a:cs typeface="Times New Roman" panose="02020603050405020304" pitchFamily="18" charset="0"/>
              </a:rPr>
              <a:t> (1962)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33121"/>
            <a:ext cx="10112829" cy="442487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008" y="0"/>
            <a:ext cx="1633583" cy="229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6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25285" y="5914349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www.fondation-langlois.org</a:t>
            </a:r>
            <a:r>
              <a:rPr lang="cs-CZ" dirty="0"/>
              <a:t>/</a:t>
            </a:r>
            <a:r>
              <a:rPr lang="cs-CZ" dirty="0" err="1"/>
              <a:t>html</a:t>
            </a:r>
            <a:r>
              <a:rPr lang="cs-CZ" dirty="0"/>
              <a:t>/e/</a:t>
            </a:r>
            <a:r>
              <a:rPr lang="cs-CZ" dirty="0" err="1"/>
              <a:t>page.php?NumPage</a:t>
            </a:r>
            <a:r>
              <a:rPr lang="cs-CZ" dirty="0"/>
              <a:t>=541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164" y="1771650"/>
            <a:ext cx="3234149" cy="451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60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1937656" y="5933590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„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Interactive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Paper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Systems“</a:t>
            </a:r>
            <a:r>
              <a:rPr lang="cs-CZ" altLang="cs-CZ" b="1" dirty="0">
                <a:latin typeface="Arial" panose="020B0604020202020204" pitchFamily="34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Sonia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latin typeface="Arial" panose="020B0604020202020204" pitchFamily="34" charset="0"/>
                <a:cs typeface="Times New Roman" panose="02020603050405020304" pitchFamily="18" charset="0"/>
              </a:rPr>
              <a:t>Sheridan</a:t>
            </a:r>
            <a:r>
              <a:rPr lang="cs-CZ" altLang="cs-CZ" b="1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4886" y="462523"/>
            <a:ext cx="1760656" cy="245632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595" y="2337019"/>
            <a:ext cx="2956632" cy="331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466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New Media </a:t>
            </a:r>
            <a:r>
              <a:rPr lang="cs-CZ" dirty="0" err="1">
                <a:latin typeface="Arial Black" panose="020B0A04020102020204" pitchFamily="34" charset="0"/>
              </a:rPr>
              <a:t>Duchampiana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838200" y="16906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b="1" dirty="0">
                <a:cs typeface="Times New Roman" panose="02020603050405020304" pitchFamily="18" charset="0"/>
              </a:rPr>
              <a:t>Jack </a:t>
            </a:r>
            <a:r>
              <a:rPr lang="cs-CZ" altLang="cs-CZ" b="1" dirty="0" err="1">
                <a:cs typeface="Times New Roman" panose="02020603050405020304" pitchFamily="18" charset="0"/>
              </a:rPr>
              <a:t>Burnham</a:t>
            </a:r>
            <a:r>
              <a:rPr lang="cs-CZ" altLang="cs-CZ" b="1" dirty="0">
                <a:cs typeface="Times New Roman" panose="02020603050405020304" pitchFamily="18" charset="0"/>
              </a:rPr>
              <a:t>: </a:t>
            </a:r>
            <a:r>
              <a:rPr lang="cs-CZ" altLang="cs-CZ" b="1" i="1" dirty="0">
                <a:cs typeface="Times New Roman" panose="02020603050405020304" pitchFamily="18" charset="0"/>
              </a:rPr>
              <a:t>Software. </a:t>
            </a:r>
            <a:r>
              <a:rPr lang="cs-CZ" altLang="cs-CZ" b="1" i="1" dirty="0" err="1">
                <a:cs typeface="Times New Roman" panose="02020603050405020304" pitchFamily="18" charset="0"/>
              </a:rPr>
              <a:t>Information</a:t>
            </a:r>
            <a:r>
              <a:rPr lang="cs-CZ" altLang="cs-CZ" b="1" i="1" dirty="0">
                <a:cs typeface="Times New Roman" panose="02020603050405020304" pitchFamily="18" charset="0"/>
              </a:rPr>
              <a:t> Technology: </a:t>
            </a:r>
            <a:r>
              <a:rPr lang="cs-CZ" altLang="cs-CZ" b="1" i="1" dirty="0" err="1">
                <a:cs typeface="Times New Roman" panose="02020603050405020304" pitchFamily="18" charset="0"/>
              </a:rPr>
              <a:t>Its</a:t>
            </a:r>
            <a:r>
              <a:rPr lang="cs-CZ" altLang="cs-CZ" b="1" i="1" dirty="0">
                <a:cs typeface="Times New Roman" panose="02020603050405020304" pitchFamily="18" charset="0"/>
              </a:rPr>
              <a:t> New </a:t>
            </a:r>
            <a:r>
              <a:rPr lang="cs-CZ" altLang="cs-CZ" b="1" i="1" dirty="0" err="1">
                <a:cs typeface="Times New Roman" panose="02020603050405020304" pitchFamily="18" charset="0"/>
              </a:rPr>
              <a:t>Meaning</a:t>
            </a:r>
            <a:r>
              <a:rPr lang="cs-CZ" altLang="cs-CZ" b="1" i="1" dirty="0">
                <a:cs typeface="Times New Roman" panose="02020603050405020304" pitchFamily="18" charset="0"/>
              </a:rPr>
              <a:t> </a:t>
            </a:r>
            <a:r>
              <a:rPr lang="cs-CZ" altLang="cs-CZ" b="1" i="1" dirty="0" err="1">
                <a:cs typeface="Times New Roman" panose="02020603050405020304" pitchFamily="18" charset="0"/>
              </a:rPr>
              <a:t>for</a:t>
            </a:r>
            <a:r>
              <a:rPr lang="cs-CZ" altLang="cs-CZ" b="1" i="1" dirty="0">
                <a:cs typeface="Times New Roman" panose="02020603050405020304" pitchFamily="18" charset="0"/>
              </a:rPr>
              <a:t> Art</a:t>
            </a:r>
            <a:r>
              <a:rPr lang="cs-CZ" altLang="cs-CZ" i="1" dirty="0">
                <a:cs typeface="Times New Roman" panose="02020603050405020304" pitchFamily="18" charset="0"/>
              </a:rPr>
              <a:t>, 1970-1971 </a:t>
            </a:r>
            <a:endParaRPr lang="cs-CZ" altLang="cs-CZ" b="1" i="1" dirty="0"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805543" y="5715876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b="1" i="1" dirty="0" err="1">
                <a:latin typeface="Arial" panose="020B0604020202020204" pitchFamily="34" charset="0"/>
              </a:rPr>
              <a:t>SEEK</a:t>
            </a:r>
            <a:r>
              <a:rPr lang="cs-CZ" altLang="cs-CZ" b="1" i="1" dirty="0">
                <a:latin typeface="Arial" panose="020B0604020202020204" pitchFamily="34" charset="0"/>
              </a:rPr>
              <a:t>,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Nicholas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Negroponte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Group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399" y="1894111"/>
            <a:ext cx="2982685" cy="416120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234" y="2659216"/>
            <a:ext cx="3009966" cy="29521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12" y="2659216"/>
            <a:ext cx="2952175" cy="295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61449"/>
            <a:ext cx="4457206" cy="478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ástupný symbol pro online obrázek 3"/>
          <p:cNvPicPr>
            <a:picLocks noGrp="1" noChangeAspect="1"/>
          </p:cNvPicPr>
          <p:nvPr>
            <p:ph type="clipArt" sz="half" idx="2"/>
          </p:nvPr>
        </p:nvPicPr>
        <p:blipFill>
          <a:blip r:embed="rId3"/>
          <a:stretch>
            <a:fillRect/>
          </a:stretch>
        </p:blipFill>
        <p:spPr>
          <a:xfrm>
            <a:off x="5704115" y="1752600"/>
            <a:ext cx="3444186" cy="2066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115" y="3941484"/>
            <a:ext cx="3444186" cy="260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184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27238" y="1787781"/>
            <a:ext cx="2757859" cy="346367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409" y="1979290"/>
            <a:ext cx="2846888" cy="31478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046" y="1979290"/>
            <a:ext cx="4260936" cy="308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216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Bachelor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machine</a:t>
            </a: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1751" name="Picture 7" descr="C_71_article_1136418_image_list_image_list_item_0_image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2197" y="1674364"/>
            <a:ext cx="3246864" cy="407782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4" name="Picture 10" descr="gilbert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86" y="1674364"/>
            <a:ext cx="3767797" cy="40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603" y="1711740"/>
            <a:ext cx="4040451" cy="404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31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/>
              <a:t>Teleologie médií </a:t>
            </a:r>
          </a:p>
          <a:p>
            <a:pPr marL="0" indent="0"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Martin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Lister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(New Media: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Critical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Introduction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b="1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Popisuje historii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médií jako lineární vývoj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často sklouzává k sestavování výčtu po sobě jdoucích technických vynálezů, jejichž řazení 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rámováno narativem (technologického) pokroku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historických spisech tohoto typu je </a:t>
            </a:r>
            <a:r>
              <a:rPr lang="cs-CZ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pokrok veden buď nějakým člověka přesahujícím záměrem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se v rámci dané historie naplňuje, nebo (v rámci obdobné argumentace) je naplňován díky projevům lidské geniality (významní vynálezci/vědci) a vynálezů, které produkuje. 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10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/>
              <a:t>Archeologie vědění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sz="2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Foucault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Archeologie vědění, 1969 / 2002 </a:t>
            </a:r>
            <a:r>
              <a:rPr lang="cs-CZ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(AV, s. 218-219)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„Archeologie nespočívá v pátrání po objevech; a zůstává netečná k onomu momentu (dojemnému, to přiznávám), kdy se někdo poprvé přesvědčil o nějaké pravdě; nesnaží se o navrácení světla těchto slavnostních úsvitů. Nikoli však proto, aby se zabývala průměrnými fenomény mínění a šedí toho, co mohl v nějaké době kdokoli na světě opakovat. Zkoumá texty […významných vědců…] nikoli proto, aby sestavila seznam svatých zakladatelů</a:t>
            </a:r>
            <a:r>
              <a:rPr lang="cs-CZ" sz="2800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cs-CZ" sz="2800" b="1" i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ukazuje pravidelnost diskursivní praxe</a:t>
            </a:r>
            <a:r>
              <a:rPr lang="cs-CZ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.“  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b="1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40658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má podle </a:t>
            </a:r>
            <a:r>
              <a:rPr lang="cs-CZ" dirty="0" err="1"/>
              <a:t>Huhtama</a:t>
            </a:r>
            <a:r>
              <a:rPr lang="cs-CZ" dirty="0"/>
              <a:t> dva hlavní cíle: </a:t>
            </a:r>
          </a:p>
          <a:p>
            <a:pPr marL="0" lvl="0" indent="0">
              <a:buNone/>
            </a:pPr>
            <a:r>
              <a:rPr lang="cs-CZ" dirty="0"/>
              <a:t>1. Studium cyklicky se objevujících prvků a motivů ovlivňujících vývoj mediální kultury.</a:t>
            </a:r>
          </a:p>
          <a:p>
            <a:pPr marL="0" lvl="0" indent="0">
              <a:buNone/>
            </a:pPr>
            <a:r>
              <a:rPr lang="cs-CZ" dirty="0"/>
              <a:t>2. Odkrývání způsobů, jakými tyto diskursivní tradice a formace byly </a:t>
            </a:r>
            <a:r>
              <a:rPr lang="cs-CZ" dirty="0" err="1"/>
              <a:t>imprintovány</a:t>
            </a:r>
            <a:r>
              <a:rPr lang="cs-CZ" dirty="0"/>
              <a:t> do konkrétních médií a systémů v různých kulturních kontextech.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7710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b="1" dirty="0" err="1"/>
              <a:t>Erkki</a:t>
            </a:r>
            <a:r>
              <a:rPr lang="cs-CZ" b="1" dirty="0"/>
              <a:t> </a:t>
            </a:r>
            <a:r>
              <a:rPr lang="cs-CZ" b="1" dirty="0" err="1"/>
              <a:t>Huhtamo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Mediální archeologie se věnuje studiu </a:t>
            </a:r>
            <a:r>
              <a:rPr lang="cs-CZ" b="1" dirty="0" err="1"/>
              <a:t>TOPOI</a:t>
            </a:r>
            <a:r>
              <a:rPr lang="cs-CZ" dirty="0"/>
              <a:t> (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communes</a:t>
            </a:r>
            <a:r>
              <a:rPr lang="cs-CZ" dirty="0"/>
              <a:t>, formule)</a:t>
            </a:r>
          </a:p>
          <a:p>
            <a:pPr marL="0" indent="0">
              <a:buNone/>
            </a:pPr>
            <a:r>
              <a:rPr lang="cs-CZ" dirty="0"/>
              <a:t>Hodrová, s. 737: </a:t>
            </a:r>
            <a:endParaRPr lang="en-US" dirty="0"/>
          </a:p>
          <a:p>
            <a:pPr marL="0" indent="0">
              <a:buNone/>
            </a:pPr>
            <a:r>
              <a:rPr lang="cs-CZ" dirty="0" err="1"/>
              <a:t>Toposem</a:t>
            </a:r>
            <a:r>
              <a:rPr lang="cs-CZ" dirty="0"/>
              <a:t> (…) </a:t>
            </a:r>
            <a:r>
              <a:rPr lang="en-US" dirty="0"/>
              <a:t>[je] </a:t>
            </a:r>
            <a:r>
              <a:rPr lang="cs-CZ" dirty="0"/>
              <a:t>motiv</a:t>
            </a:r>
            <a:r>
              <a:rPr lang="en-US" dirty="0"/>
              <a:t> (…) </a:t>
            </a:r>
            <a:r>
              <a:rPr lang="cs-CZ" dirty="0"/>
              <a:t>pouze motiv svou podstatou </a:t>
            </a:r>
            <a:r>
              <a:rPr lang="cs-CZ" b="1" dirty="0"/>
              <a:t>intertextový</a:t>
            </a:r>
            <a:r>
              <a:rPr lang="cs-CZ" dirty="0"/>
              <a:t>. Ernst Robert </a:t>
            </a:r>
            <a:r>
              <a:rPr lang="cs-CZ" dirty="0" err="1"/>
              <a:t>Curtius</a:t>
            </a:r>
            <a:r>
              <a:rPr lang="cs-CZ" dirty="0"/>
              <a:t> v knize </a:t>
            </a:r>
            <a:r>
              <a:rPr lang="cs-CZ" i="1" dirty="0"/>
              <a:t>Evropská literatura a latinský středověk</a:t>
            </a:r>
            <a:r>
              <a:rPr lang="cs-CZ" dirty="0"/>
              <a:t> (1948) užívá termínu </a:t>
            </a:r>
            <a:r>
              <a:rPr lang="cs-CZ" dirty="0" err="1"/>
              <a:t>topos</a:t>
            </a:r>
            <a:r>
              <a:rPr lang="cs-CZ" dirty="0"/>
              <a:t> jednak pro opakované formule (např. hledaná skromnost v úvodu řečnického projevu), pro určitý způsob pojetí světa a místa („svět naruby“, svět jako divadlo, svět jako kniha, </a:t>
            </a:r>
            <a:r>
              <a:rPr lang="cs-CZ" dirty="0" err="1"/>
              <a:t>locus</a:t>
            </a:r>
            <a:r>
              <a:rPr lang="cs-CZ" dirty="0"/>
              <a:t> </a:t>
            </a:r>
            <a:r>
              <a:rPr lang="cs-CZ" dirty="0" err="1"/>
              <a:t>amoneus</a:t>
            </a:r>
            <a:r>
              <a:rPr lang="cs-CZ" dirty="0"/>
              <a:t> (šťastné místo)), dále pak pro tradiční dvojice postav (chlapec a střelec), pro metafory spjaté s plavbou, jídlem, částmi těla, tedy, </a:t>
            </a:r>
            <a:r>
              <a:rPr lang="en-US" dirty="0"/>
              <a:t>…, </a:t>
            </a:r>
            <a:r>
              <a:rPr lang="cs-CZ" dirty="0"/>
              <a:t>pro značně různé motivy – od </a:t>
            </a:r>
            <a:r>
              <a:rPr lang="cs-CZ" b="1" dirty="0"/>
              <a:t>motivů-řečnických formulí </a:t>
            </a:r>
            <a:r>
              <a:rPr lang="cs-CZ" dirty="0"/>
              <a:t>po </a:t>
            </a:r>
            <a:r>
              <a:rPr lang="cs-CZ" b="1" dirty="0"/>
              <a:t>motivy-koncepty světa</a:t>
            </a:r>
            <a:r>
              <a:rPr lang="cs-CZ" dirty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TOPOI je </a:t>
            </a:r>
            <a:r>
              <a:rPr lang="cs-CZ" b="1" dirty="0"/>
              <a:t>čímsi před dílem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cs-CZ" dirty="0">
                <a:highlight>
                  <a:srgbClr val="FFFF00"/>
                </a:highlight>
              </a:rPr>
              <a:t>Typickým rysem </a:t>
            </a:r>
            <a:r>
              <a:rPr lang="cs-CZ" dirty="0" err="1">
                <a:highlight>
                  <a:srgbClr val="FFFF00"/>
                </a:highlight>
              </a:rPr>
              <a:t>topoi</a:t>
            </a:r>
            <a:r>
              <a:rPr lang="cs-CZ" dirty="0">
                <a:highlight>
                  <a:srgbClr val="FFFF00"/>
                </a:highlight>
              </a:rPr>
              <a:t> je opakovanost</a:t>
            </a:r>
            <a:r>
              <a:rPr lang="cs-CZ" dirty="0"/>
              <a:t>.(Hodrová, s. 740)</a:t>
            </a:r>
          </a:p>
        </p:txBody>
      </p:sp>
    </p:spTree>
    <p:extLst>
      <p:ext uri="{BB962C8B-B14F-4D97-AF65-F5344CB8AC3E}">
        <p14:creationId xmlns:p14="http://schemas.microsoft.com/office/powerpoint/2010/main" val="1718164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 Black" panose="020B0A04020102020204" pitchFamily="34" charset="0"/>
              </a:rPr>
              <a:t>MEDIA ARCHEOLOGY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 err="1"/>
              <a:t>Jussi</a:t>
            </a:r>
            <a:r>
              <a:rPr lang="en-US" b="1" dirty="0"/>
              <a:t> </a:t>
            </a:r>
            <a:r>
              <a:rPr lang="en-US" b="1" dirty="0" err="1"/>
              <a:t>Parikka</a:t>
            </a:r>
            <a:endParaRPr lang="en-US" b="1" dirty="0"/>
          </a:p>
          <a:p>
            <a:pPr marL="0" indent="0">
              <a:buNone/>
            </a:pPr>
            <a:r>
              <a:rPr lang="en-GB" dirty="0"/>
              <a:t>Media archaeology exists somewhere between </a:t>
            </a:r>
            <a:r>
              <a:rPr lang="en-GB" b="1" dirty="0"/>
              <a:t>materialist media theories</a:t>
            </a:r>
            <a:r>
              <a:rPr lang="en-GB" dirty="0"/>
              <a:t> and the insistence on </a:t>
            </a:r>
            <a:r>
              <a:rPr lang="en-GB" b="1" dirty="0"/>
              <a:t>the value of the obsolete and forgotten </a:t>
            </a:r>
            <a:r>
              <a:rPr lang="en-GB" dirty="0"/>
              <a:t>through new cultural histories that have emerged since the 1980s. </a:t>
            </a:r>
          </a:p>
          <a:p>
            <a:pPr marL="0" indent="0">
              <a:buNone/>
            </a:pPr>
            <a:r>
              <a:rPr lang="en-GB" dirty="0"/>
              <a:t>I see media archaeology as a theoretically refined analysis of the historical layers of media in their </a:t>
            </a:r>
            <a:r>
              <a:rPr lang="en-GB" b="1" dirty="0"/>
              <a:t>singularity—a conceptual and practical exercise in carving out the aesthetic, cultural, and political singularities of media</a:t>
            </a:r>
            <a:r>
              <a:rPr lang="en-GB" dirty="0"/>
              <a:t>.</a:t>
            </a:r>
          </a:p>
          <a:p>
            <a:pPr marL="0" indent="0">
              <a:buNone/>
            </a:pPr>
            <a:r>
              <a:rPr lang="en-GB" dirty="0"/>
              <a:t>And it's much more than paying theoretical attention to the intensive relations between new and old media mediated through concrete and conceptual archives; </a:t>
            </a:r>
            <a:r>
              <a:rPr lang="en-GB" b="1" dirty="0"/>
              <a:t>increasingly, media archaeology is a method for doing media design and art. </a:t>
            </a:r>
          </a:p>
        </p:txBody>
      </p:sp>
    </p:spTree>
    <p:extLst>
      <p:ext uri="{BB962C8B-B14F-4D97-AF65-F5344CB8AC3E}">
        <p14:creationId xmlns:p14="http://schemas.microsoft.com/office/powerpoint/2010/main" val="1999432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>
                <a:latin typeface="Arial Black" panose="020B0A04020102020204" pitchFamily="34" charset="0"/>
              </a:rPr>
            </a:br>
            <a:r>
              <a:rPr lang="cs-CZ" dirty="0">
                <a:latin typeface="Arial Black" panose="020B0A04020102020204" pitchFamily="34" charset="0"/>
              </a:rPr>
              <a:t>MEDIA ARCHEOLOGY</a:t>
            </a:r>
            <a:br>
              <a:rPr lang="cs-CZ" dirty="0">
                <a:latin typeface="Arial Black" panose="020B0A04020102020204" pitchFamily="34" charset="0"/>
              </a:rPr>
            </a:b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Mediální archeologie = Revize „velkého příběhu“ o technickém pokroku.</a:t>
            </a:r>
          </a:p>
          <a:p>
            <a:r>
              <a:rPr lang="cs-CZ" dirty="0"/>
              <a:t>Mediální archeologie = Materiální historie techniky.</a:t>
            </a:r>
          </a:p>
          <a:p>
            <a:r>
              <a:rPr lang="cs-CZ" dirty="0"/>
              <a:t>Mediální archeologie = Studium „konceptů“ spojených s technickými aparáty.</a:t>
            </a:r>
          </a:p>
          <a:p>
            <a:endParaRPr lang="cs-CZ" dirty="0"/>
          </a:p>
          <a:p>
            <a:r>
              <a:rPr lang="cs-CZ" dirty="0" err="1"/>
              <a:t>Erkki</a:t>
            </a:r>
            <a:r>
              <a:rPr lang="cs-CZ" dirty="0"/>
              <a:t> </a:t>
            </a:r>
            <a:r>
              <a:rPr lang="cs-CZ" dirty="0" err="1"/>
              <a:t>Huhtamo</a:t>
            </a:r>
            <a:r>
              <a:rPr lang="cs-CZ" dirty="0"/>
              <a:t>: </a:t>
            </a:r>
            <a:r>
              <a:rPr lang="cs-CZ" i="1" dirty="0"/>
              <a:t>On Media Archeology, </a:t>
            </a:r>
            <a:r>
              <a:rPr lang="en-GB" dirty="0"/>
              <a:t>2015 (60 min</a:t>
            </a:r>
            <a:r>
              <a:rPr lang="cs-CZ" dirty="0"/>
              <a:t>.</a:t>
            </a:r>
            <a:r>
              <a:rPr lang="en-GB" dirty="0"/>
              <a:t>)</a:t>
            </a:r>
            <a:br>
              <a:rPr lang="en-GB" dirty="0"/>
            </a:br>
            <a:r>
              <a:rPr lang="en-GB" u="sng" dirty="0">
                <a:hlinkClick r:id="rId2"/>
              </a:rPr>
              <a:t>https://vimeo.com/217718744</a:t>
            </a:r>
            <a:endParaRPr lang="cs-CZ" u="sng" dirty="0"/>
          </a:p>
          <a:p>
            <a:r>
              <a:rPr lang="cs-CZ" u="sng" dirty="0"/>
              <a:t>2021: </a:t>
            </a:r>
            <a:r>
              <a:rPr lang="cs-CZ" u="sng" dirty="0">
                <a:hlinkClick r:id="rId3"/>
              </a:rPr>
              <a:t>https://www.youtube.com/watch?v=gjJUdxe0w7U&amp;t=151s</a:t>
            </a:r>
            <a:endParaRPr lang="cs-CZ" u="sng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6713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latin typeface="Arial Black" panose="020B0A04020102020204" pitchFamily="34" charset="0"/>
              </a:rPr>
              <a:t>BACHELOR</a:t>
            </a:r>
            <a:r>
              <a:rPr lang="cs-CZ" dirty="0">
                <a:latin typeface="Arial Black" panose="020B0A04020102020204" pitchFamily="34" charset="0"/>
              </a:rPr>
              <a:t> </a:t>
            </a:r>
            <a:r>
              <a:rPr lang="cs-CZ" dirty="0" err="1">
                <a:latin typeface="Arial Black" panose="020B0A04020102020204" pitchFamily="34" charset="0"/>
              </a:rPr>
              <a:t>MACHINE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8288"/>
            <a:ext cx="3819048" cy="5085714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57556" y="1981676"/>
            <a:ext cx="5399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124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1458</Words>
  <Application>Microsoft Office PowerPoint</Application>
  <PresentationFormat>Širokoúhlá obrazovka</PresentationFormat>
  <Paragraphs>142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Times New Roman</vt:lpstr>
      <vt:lpstr>Motiv Office</vt:lpstr>
      <vt:lpstr>NEW MEDIA ART OBSESSIONS 1</vt:lpstr>
      <vt:lpstr>New Media Art Obsessions 1</vt:lpstr>
      <vt:lpstr>MEDIA ARCHEOLOGY</vt:lpstr>
      <vt:lpstr>MEDIA ARCHEOLOGY</vt:lpstr>
      <vt:lpstr>MEDIA ARCHEOLOGY</vt:lpstr>
      <vt:lpstr>MEDIA ARCHEOLOGY</vt:lpstr>
      <vt:lpstr>MEDIA ARCHEOLOGY</vt:lpstr>
      <vt:lpstr> MEDIA ARCHEOLOGY 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BACHELOR MACHINE</vt:lpstr>
      <vt:lpstr>VELKÉ SKLO</vt:lpstr>
      <vt:lpstr>VELKÉ SKLO</vt:lpstr>
      <vt:lpstr>VELKÉ SKLO</vt:lpstr>
      <vt:lpstr>BACHELOR MACHINE</vt:lpstr>
      <vt:lpstr>Marcel Duchamp</vt:lpstr>
      <vt:lpstr>New Media Duchampiana</vt:lpstr>
      <vt:lpstr>New Media Duchampiana</vt:lpstr>
      <vt:lpstr>New Media Duchampiana</vt:lpstr>
      <vt:lpstr>New Media Duchampiana</vt:lpstr>
      <vt:lpstr>New Media Duchampiana</vt:lpstr>
      <vt:lpstr>New Media Duchampiana</vt:lpstr>
      <vt:lpstr>Bachelor machine</vt:lpstr>
      <vt:lpstr>Bachelor machine</vt:lpstr>
      <vt:lpstr>Bachelor machine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MEDIA ART OBSESSIONS</dc:title>
  <dc:creator>Horáková</dc:creator>
  <cp:lastModifiedBy>Jana Horáková</cp:lastModifiedBy>
  <cp:revision>41</cp:revision>
  <dcterms:created xsi:type="dcterms:W3CDTF">2018-10-04T08:01:25Z</dcterms:created>
  <dcterms:modified xsi:type="dcterms:W3CDTF">2023-09-21T09:58:45Z</dcterms:modified>
</cp:coreProperties>
</file>