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handoutMasterIdLst>
    <p:handoutMasterId r:id="rId34"/>
  </p:handoutMasterIdLst>
  <p:sldIdLst>
    <p:sldId id="276" r:id="rId2"/>
    <p:sldId id="277" r:id="rId3"/>
    <p:sldId id="258" r:id="rId4"/>
    <p:sldId id="278" r:id="rId5"/>
    <p:sldId id="279" r:id="rId6"/>
    <p:sldId id="281" r:id="rId7"/>
    <p:sldId id="282" r:id="rId8"/>
    <p:sldId id="283" r:id="rId9"/>
    <p:sldId id="284" r:id="rId10"/>
    <p:sldId id="280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6" r:id="rId21"/>
    <p:sldId id="297" r:id="rId22"/>
    <p:sldId id="301" r:id="rId23"/>
    <p:sldId id="305" r:id="rId24"/>
    <p:sldId id="295" r:id="rId25"/>
    <p:sldId id="294" r:id="rId26"/>
    <p:sldId id="298" r:id="rId27"/>
    <p:sldId id="299" r:id="rId28"/>
    <p:sldId id="300" r:id="rId29"/>
    <p:sldId id="302" r:id="rId30"/>
    <p:sldId id="303" r:id="rId31"/>
    <p:sldId id="256" r:id="rId32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2" autoAdjust="0"/>
    <p:restoredTop sz="94660"/>
  </p:normalViewPr>
  <p:slideViewPr>
    <p:cSldViewPr snapToGrid="0">
      <p:cViewPr varScale="1">
        <p:scale>
          <a:sx n="65" d="100"/>
          <a:sy n="65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B9F2E-892D-42C2-AA86-895BB9E1ABFA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68F93-0E66-46B6-ADB0-2154CBCCC1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136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5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224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6931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37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491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5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14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44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580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52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280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9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cs-CZ" b="1" dirty="0"/>
            </a:br>
            <a:br>
              <a:rPr lang="cs-CZ" b="1" dirty="0"/>
            </a:br>
            <a:r>
              <a:rPr lang="cs-CZ" b="1" dirty="0"/>
              <a:t>RANÉ POČÍTAČOVÉ UMĚNÍ </a:t>
            </a:r>
            <a:br>
              <a:rPr lang="cs-CZ" b="1" dirty="0"/>
            </a:br>
            <a:r>
              <a:rPr lang="cs-CZ" b="1" dirty="0"/>
              <a:t>&amp; BRNO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Popis jedné rekonstrukce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9" y="3872982"/>
            <a:ext cx="3765039" cy="276730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77" y="1688883"/>
            <a:ext cx="2309861" cy="24489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/>
              <a:t>Situace v Československu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9" y="1132114"/>
            <a:ext cx="4293073" cy="57258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8457" y="5736771"/>
            <a:ext cx="336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Zdeněk Sýkora</a:t>
            </a:r>
          </a:p>
          <a:p>
            <a:r>
              <a:rPr lang="cs-CZ" b="1" dirty="0">
                <a:solidFill>
                  <a:schemeClr val="bg1"/>
                </a:solidFill>
              </a:rPr>
              <a:t>Odvětrávací komín Letenského tunelu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45086" y="6096000"/>
            <a:ext cx="202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Miroslav </a:t>
            </a:r>
            <a:r>
              <a:rPr lang="cs-CZ" b="1" dirty="0" err="1">
                <a:solidFill>
                  <a:schemeClr val="bg1"/>
                </a:solidFill>
              </a:rPr>
              <a:t>Klivar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221" y="1468600"/>
            <a:ext cx="2383010" cy="24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4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/>
              <a:t>Situace v Československu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8457" y="5736771"/>
            <a:ext cx="3363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Zdeněk Sýkora</a:t>
            </a:r>
          </a:p>
          <a:p>
            <a:r>
              <a:rPr lang="cs-CZ" b="1" dirty="0">
                <a:solidFill>
                  <a:schemeClr val="bg1"/>
                </a:solidFill>
              </a:rPr>
              <a:t>Odvětrávací komín Letenského tunelu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1" y="1272435"/>
            <a:ext cx="2149025" cy="21207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183" y="1435824"/>
            <a:ext cx="3757238" cy="42220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537" y="1272435"/>
            <a:ext cx="2693406" cy="285325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786769" y="4301507"/>
            <a:ext cx="2002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Daniel Fischer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347357" y="5736530"/>
            <a:ext cx="194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Jozef Jankovič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24859" y="3504746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Zdeňka Čechová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90" y="4007790"/>
            <a:ext cx="2152199" cy="215219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84941" y="6273147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Aleš Svoboda</a:t>
            </a:r>
          </a:p>
        </p:txBody>
      </p:sp>
    </p:spTree>
    <p:extLst>
      <p:ext uri="{BB962C8B-B14F-4D97-AF65-F5344CB8AC3E}">
        <p14:creationId xmlns:p14="http://schemas.microsoft.com/office/powerpoint/2010/main" val="1605694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74027" y="1431019"/>
            <a:ext cx="4354285" cy="4808854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5. 2. – 3. 3. 1968 </a:t>
            </a:r>
          </a:p>
          <a:p>
            <a:pPr marL="25400" indent="0">
              <a:spcBef>
                <a:spcPts val="0"/>
              </a:spcBef>
              <a:buNone/>
            </a:pPr>
            <a:r>
              <a:rPr lang="cs-CZ" sz="2000" dirty="0"/>
              <a:t>Dům umění města Brna</a:t>
            </a:r>
          </a:p>
          <a:p>
            <a:pPr marL="25400" indent="0">
              <a:spcBef>
                <a:spcPts val="0"/>
              </a:spcBef>
              <a:buNone/>
            </a:pPr>
            <a:endParaRPr lang="cs-CZ" sz="2000" dirty="0"/>
          </a:p>
          <a:p>
            <a:pPr>
              <a:spcBef>
                <a:spcPts val="0"/>
              </a:spcBef>
            </a:pPr>
            <a:r>
              <a:rPr lang="cs-CZ" sz="2000" dirty="0"/>
              <a:t>10. 3. – 31. 3. 1968 </a:t>
            </a:r>
          </a:p>
          <a:p>
            <a:pPr marL="25400" indent="0">
              <a:spcBef>
                <a:spcPts val="0"/>
              </a:spcBef>
              <a:buNone/>
            </a:pPr>
            <a:r>
              <a:rPr lang="cs-CZ" sz="2000" dirty="0"/>
              <a:t>Oblastní galerie Vysočiny v Jihlavě</a:t>
            </a:r>
          </a:p>
          <a:p>
            <a:pPr marL="25400" indent="0">
              <a:spcBef>
                <a:spcPts val="0"/>
              </a:spcBef>
              <a:buNone/>
            </a:pPr>
            <a:endParaRPr lang="cs-CZ" sz="2000" dirty="0"/>
          </a:p>
          <a:p>
            <a:pPr>
              <a:spcBef>
                <a:spcPts val="0"/>
              </a:spcBef>
            </a:pPr>
            <a:r>
              <a:rPr lang="cs-CZ" sz="2000" dirty="0"/>
              <a:t>25. 4. – 2. 6. 2018 </a:t>
            </a:r>
          </a:p>
          <a:p>
            <a:pPr marL="25400" indent="0">
              <a:spcBef>
                <a:spcPts val="0"/>
              </a:spcBef>
              <a:buNone/>
            </a:pPr>
            <a:r>
              <a:rPr lang="cs-CZ" sz="2000" dirty="0"/>
              <a:t>Oblastní galerii výtvarného umění v Gottwaldově (dnešní Zlín)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3983883" cy="56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 Michael </a:t>
            </a:r>
            <a:r>
              <a:rPr lang="cs-CZ" dirty="0" err="1"/>
              <a:t>Noll</a:t>
            </a:r>
            <a:r>
              <a:rPr lang="cs-CZ" dirty="0"/>
              <a:t> (USA) 3 díla </a:t>
            </a:r>
          </a:p>
          <a:p>
            <a:r>
              <a:rPr lang="cs-CZ" dirty="0"/>
              <a:t>Charles </a:t>
            </a:r>
            <a:r>
              <a:rPr lang="cs-CZ" dirty="0" err="1"/>
              <a:t>Csuri</a:t>
            </a:r>
            <a:r>
              <a:rPr lang="cs-CZ" dirty="0"/>
              <a:t> (USA) 2 díla</a:t>
            </a:r>
          </a:p>
          <a:p>
            <a:r>
              <a:rPr lang="cs-CZ" dirty="0" err="1"/>
              <a:t>Leslie</a:t>
            </a:r>
            <a:r>
              <a:rPr lang="cs-CZ" dirty="0"/>
              <a:t> </a:t>
            </a:r>
            <a:r>
              <a:rPr lang="cs-CZ" dirty="0" err="1"/>
              <a:t>Mezei</a:t>
            </a:r>
            <a:r>
              <a:rPr lang="cs-CZ" dirty="0"/>
              <a:t> (Kanada) 6 děl </a:t>
            </a:r>
          </a:p>
          <a:p>
            <a:endParaRPr lang="cs-CZ" dirty="0"/>
          </a:p>
          <a:p>
            <a:r>
              <a:rPr lang="cs-CZ" dirty="0" err="1"/>
              <a:t>Frieder</a:t>
            </a:r>
            <a:r>
              <a:rPr lang="cs-CZ" dirty="0"/>
              <a:t> </a:t>
            </a:r>
            <a:r>
              <a:rPr lang="cs-CZ" dirty="0" err="1"/>
              <a:t>Nake</a:t>
            </a:r>
            <a:r>
              <a:rPr lang="cs-CZ" dirty="0"/>
              <a:t> (Německo) 36 děl</a:t>
            </a:r>
          </a:p>
          <a:p>
            <a:r>
              <a:rPr lang="cs-CZ" dirty="0"/>
              <a:t>Georg </a:t>
            </a:r>
            <a:r>
              <a:rPr lang="cs-CZ" dirty="0" err="1"/>
              <a:t>Nees</a:t>
            </a:r>
            <a:r>
              <a:rPr lang="cs-CZ" dirty="0"/>
              <a:t>  (Německo) 7 děl</a:t>
            </a:r>
          </a:p>
          <a:p>
            <a:endParaRPr lang="cs-CZ" dirty="0"/>
          </a:p>
          <a:p>
            <a:r>
              <a:rPr lang="cs-CZ" dirty="0"/>
              <a:t>Lubomír Sochor (Československo) 27 děl </a:t>
            </a:r>
          </a:p>
        </p:txBody>
      </p:sp>
    </p:spTree>
    <p:extLst>
      <p:ext uri="{BB962C8B-B14F-4D97-AF65-F5344CB8AC3E}">
        <p14:creationId xmlns:p14="http://schemas.microsoft.com/office/powerpoint/2010/main" val="203134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 Michael </a:t>
            </a:r>
            <a:r>
              <a:rPr lang="cs-CZ" dirty="0" err="1"/>
              <a:t>Noll</a:t>
            </a:r>
            <a:r>
              <a:rPr lang="cs-CZ" dirty="0"/>
              <a:t> (USA) 3 díla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5" y="2393495"/>
            <a:ext cx="3657601" cy="36393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119" y="2222807"/>
            <a:ext cx="2841852" cy="38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90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Charles </a:t>
            </a:r>
            <a:r>
              <a:rPr lang="cs-CZ" dirty="0" err="1"/>
              <a:t>Csuri</a:t>
            </a:r>
            <a:r>
              <a:rPr lang="cs-CZ" dirty="0"/>
              <a:t> (USA) 2 díla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3070"/>
            <a:ext cx="4644703" cy="33209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24" y="2565740"/>
            <a:ext cx="3810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8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Leslie</a:t>
            </a:r>
            <a:r>
              <a:rPr lang="cs-CZ" dirty="0"/>
              <a:t> </a:t>
            </a:r>
            <a:r>
              <a:rPr lang="cs-CZ" dirty="0" err="1"/>
              <a:t>Mezei</a:t>
            </a:r>
            <a:r>
              <a:rPr lang="cs-CZ" dirty="0"/>
              <a:t> (Kanada) 6 děl </a:t>
            </a:r>
          </a:p>
          <a:p>
            <a:pPr marL="2540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68" y="2307259"/>
            <a:ext cx="3165703" cy="42350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4" y="2307259"/>
            <a:ext cx="3038011" cy="41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Frieder</a:t>
            </a:r>
            <a:r>
              <a:rPr lang="cs-CZ" dirty="0"/>
              <a:t> </a:t>
            </a:r>
            <a:r>
              <a:rPr lang="cs-CZ" dirty="0" err="1"/>
              <a:t>Nake</a:t>
            </a:r>
            <a:r>
              <a:rPr lang="cs-CZ" dirty="0"/>
              <a:t> (Německo) 36 děl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15" y="2656114"/>
            <a:ext cx="2943225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5" y="2391115"/>
            <a:ext cx="3657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1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Georg </a:t>
            </a:r>
            <a:r>
              <a:rPr lang="cs-CZ" dirty="0" err="1"/>
              <a:t>Nees</a:t>
            </a:r>
            <a:r>
              <a:rPr lang="cs-CZ" dirty="0"/>
              <a:t>  (Německo) 7 děl</a:t>
            </a:r>
          </a:p>
          <a:p>
            <a:pPr marL="2540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32" y="2316163"/>
            <a:ext cx="2366282" cy="43418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056" y="2316163"/>
            <a:ext cx="4464579" cy="43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9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Graphic</a:t>
            </a:r>
            <a:r>
              <a:rPr lang="cs-CZ" b="1" dirty="0"/>
              <a:t> 1968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Lubomír Sochor (Československo) 27 děl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769"/>
            <a:ext cx="4629244" cy="45532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028" y="2304769"/>
            <a:ext cx="4521337" cy="455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5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-1131788" y="4587066"/>
            <a:ext cx="6803136" cy="246261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VÃ½sledek obrÃ¡zku pro eni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86" y="-210490"/>
            <a:ext cx="9448800" cy="72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Počátky počítačového umění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28457" y="6150429"/>
            <a:ext cx="326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</a:rPr>
              <a:t>ENIAC</a:t>
            </a:r>
            <a:r>
              <a:rPr lang="cs-CZ" sz="2000" b="1" dirty="0">
                <a:solidFill>
                  <a:schemeClr val="bg1"/>
                </a:solidFill>
              </a:rPr>
              <a:t> 1946</a:t>
            </a:r>
          </a:p>
        </p:txBody>
      </p:sp>
    </p:spTree>
    <p:extLst>
      <p:ext uri="{BB962C8B-B14F-4D97-AF65-F5344CB8AC3E}">
        <p14:creationId xmlns:p14="http://schemas.microsoft.com/office/powerpoint/2010/main" val="4060330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cs-CZ" sz="3959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</a:t>
            </a:r>
            <a:r>
              <a:rPr lang="cs-CZ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959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graphic</a:t>
            </a:r>
            <a:r>
              <a:rPr lang="cs-CZ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Jihlava</a:t>
            </a:r>
            <a:endParaRPr sz="3959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6" descr="J1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23982"/>
          <a:stretch/>
        </p:blipFill>
        <p:spPr>
          <a:xfrm>
            <a:off x="0" y="1632857"/>
            <a:ext cx="9144000" cy="5225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926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cs-CZ" b="1" dirty="0" err="1">
                <a:latin typeface="Arial"/>
                <a:ea typeface="Arial"/>
                <a:cs typeface="Arial"/>
                <a:sym typeface="Arial"/>
              </a:rPr>
              <a:t>Computer</a:t>
            </a: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b="1" dirty="0" err="1">
                <a:latin typeface="Arial"/>
                <a:ea typeface="Arial"/>
                <a:cs typeface="Arial"/>
                <a:sym typeface="Arial"/>
              </a:rPr>
              <a:t>graphic</a:t>
            </a: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 / Jihlava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7" descr="J0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1689" b="12292"/>
          <a:stretch/>
        </p:blipFill>
        <p:spPr>
          <a:xfrm>
            <a:off x="0" y="1502229"/>
            <a:ext cx="9144000" cy="5464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489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cs-CZ" b="1" dirty="0" err="1">
                <a:latin typeface="Arial"/>
                <a:ea typeface="Arial"/>
                <a:cs typeface="Arial"/>
                <a:sym typeface="Arial"/>
              </a:rPr>
              <a:t>Computer</a:t>
            </a: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b="1" dirty="0" err="1">
                <a:latin typeface="Arial"/>
                <a:ea typeface="Arial"/>
                <a:cs typeface="Arial"/>
                <a:sym typeface="Arial"/>
              </a:rPr>
              <a:t>graphic</a:t>
            </a: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 / Jihlava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5" descr="J1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1990" b="11991"/>
          <a:stretch/>
        </p:blipFill>
        <p:spPr>
          <a:xfrm>
            <a:off x="0" y="1589315"/>
            <a:ext cx="9329057" cy="526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781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/>
              <a:t>Virtuální rekonstrukce výstavy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269" y="1600200"/>
            <a:ext cx="9341269" cy="5257800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757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en-US" sz="3959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Shromáždění</a:t>
            </a:r>
            <a:r>
              <a:rPr lang="en-US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959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dobových</a:t>
            </a:r>
            <a:r>
              <a:rPr lang="en-US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959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materiálů</a:t>
            </a:r>
            <a:endParaRPr sz="3959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3" descr="Snímek obrazovky 2017-12-12 v 20.51.41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5530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193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 descr="Snímek obrazovky 2017-12-12 v 22.26.45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6185"/>
          <a:stretch/>
        </p:blipFill>
        <p:spPr>
          <a:xfrm>
            <a:off x="-277586" y="0"/>
            <a:ext cx="96991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822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7" descr="Morelo 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200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1796142" y="5715000"/>
            <a:ext cx="478971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lang="cs-CZ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ostr</a:t>
            </a:r>
            <a:r>
              <a:rPr lang="cs-CZ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</a:t>
            </a:r>
            <a:r>
              <a:rPr lang="cs-CZ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modelu (pro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gram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3DS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Max</a:t>
            </a:r>
            <a:r>
              <a:rPr lang="cs-CZ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55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 descr="Morelo 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173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1578429" y="4051981"/>
            <a:ext cx="427808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Unreal Engine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856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1" descr="Snímek obrazovky 2017-12-12 v 20.31.03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544" b="454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308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0" descr="Snímek obrazovky 2017-12-12 v 22.57.44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263" b="426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5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/>
            <a:r>
              <a:rPr lang="cs-CZ" sz="4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</a:t>
            </a:r>
            <a:r>
              <a:rPr lang="cs-CZ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4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Graphics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5" descr="1041a Large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068" t="448" r="7804" b="161"/>
          <a:stretch/>
        </p:blipFill>
        <p:spPr>
          <a:xfrm>
            <a:off x="4303016" y="1143000"/>
            <a:ext cx="4601498" cy="58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 descr="1280px-William_Alan_Fetter_196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5030" y="2783614"/>
            <a:ext cx="4673131" cy="4074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457199" y="6161314"/>
            <a:ext cx="2634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William Alan </a:t>
            </a:r>
            <a:r>
              <a:rPr lang="cs-CZ" sz="2000" b="1" dirty="0" err="1">
                <a:solidFill>
                  <a:schemeClr val="bg1"/>
                </a:solidFill>
              </a:rPr>
              <a:t>Fetter</a:t>
            </a:r>
            <a:endParaRPr lang="cs-CZ" sz="2000" b="1" dirty="0">
              <a:solidFill>
                <a:schemeClr val="bg1"/>
              </a:solidFill>
            </a:endParaRPr>
          </a:p>
          <a:p>
            <a:r>
              <a:rPr lang="cs-CZ" sz="2000" b="1" dirty="0">
                <a:solidFill>
                  <a:schemeClr val="bg1"/>
                </a:solidFill>
              </a:rPr>
              <a:t>Boeing </a:t>
            </a:r>
            <a:r>
              <a:rPr lang="cs-CZ" sz="2000" b="1" dirty="0" err="1">
                <a:solidFill>
                  <a:schemeClr val="bg1"/>
                </a:solidFill>
              </a:rPr>
              <a:t>Company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44343" y="6161314"/>
            <a:ext cx="241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Human</a:t>
            </a:r>
            <a:r>
              <a:rPr lang="cs-CZ" sz="2000" b="1" dirty="0"/>
              <a:t> </a:t>
            </a:r>
            <a:r>
              <a:rPr lang="cs-CZ" sz="2000" b="1" dirty="0" err="1"/>
              <a:t>Figure</a:t>
            </a:r>
            <a:r>
              <a:rPr lang="cs-CZ" sz="2000" b="1" dirty="0"/>
              <a:t> / Boeing Man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 descr="vernisaz-015 (1)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8753" b="8753"/>
          <a:stretch/>
        </p:blipFill>
        <p:spPr>
          <a:xfrm>
            <a:off x="-1698171" y="-87086"/>
            <a:ext cx="11974285" cy="6945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562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 descr="Snímek obrazovky 2017-12-12 v 23.00.35.png"/>
          <p:cNvPicPr preferRelativeResize="0"/>
          <p:nvPr/>
        </p:nvPicPr>
        <p:blipFill rotWithShape="1">
          <a:blip r:embed="rId3">
            <a:alphaModFix/>
          </a:blip>
          <a:srcRect t="4872" b="29499"/>
          <a:stretch/>
        </p:blipFill>
        <p:spPr>
          <a:xfrm>
            <a:off x="-2895602" y="0"/>
            <a:ext cx="13258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2220686" y="5584031"/>
            <a:ext cx="6531428" cy="95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cs-CZ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Děkuji za pozornost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71" y="2277835"/>
            <a:ext cx="7195457" cy="53965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Oscilogramy. 1. počítačové umění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None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085114" y="6108670"/>
            <a:ext cx="260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Ben </a:t>
            </a:r>
            <a:r>
              <a:rPr lang="cs-CZ" sz="2000" b="1" dirty="0" err="1">
                <a:solidFill>
                  <a:schemeClr val="bg1"/>
                </a:solidFill>
              </a:rPr>
              <a:t>Laposky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89" y="198564"/>
            <a:ext cx="3472542" cy="374584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86389" y="3846639"/>
            <a:ext cx="3576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Frieder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Nake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Homage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Paul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Klee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1965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343" y="198564"/>
            <a:ext cx="3810000" cy="364807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539343" y="3846639"/>
            <a:ext cx="404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Michael Noll: Ninety Parallel Sinusoids With Linearly Increasing Period, 196? (</a:t>
            </a:r>
            <a:r>
              <a:rPr lang="en-US" b="1" dirty="0" err="1"/>
              <a:t>podle</a:t>
            </a:r>
            <a:r>
              <a:rPr lang="en-US" b="1" dirty="0"/>
              <a:t> Bridget Riley)</a:t>
            </a:r>
            <a:endParaRPr lang="cs-CZ" b="1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72" y="4483553"/>
            <a:ext cx="38100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0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1200095"/>
            <a:ext cx="4198012" cy="374672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7828" y="5215392"/>
            <a:ext cx="418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Masao Komura, </a:t>
            </a:r>
            <a:r>
              <a:rPr lang="en-US" b="1" dirty="0" err="1"/>
              <a:t>Makato</a:t>
            </a:r>
            <a:r>
              <a:rPr lang="en-US" b="1" dirty="0"/>
              <a:t> </a:t>
            </a:r>
            <a:r>
              <a:rPr lang="en-US" b="1" dirty="0" err="1"/>
              <a:t>Ohtake</a:t>
            </a:r>
            <a:r>
              <a:rPr lang="en-US" b="1" dirty="0"/>
              <a:t>: </a:t>
            </a:r>
            <a:r>
              <a:rPr lang="cs-CZ" b="1" dirty="0" err="1"/>
              <a:t>Running</a:t>
            </a:r>
            <a:r>
              <a:rPr lang="cs-CZ" b="1" dirty="0"/>
              <a:t> </a:t>
            </a:r>
            <a:r>
              <a:rPr lang="cs-CZ" b="1" dirty="0" err="1"/>
              <a:t>Cola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Africa</a:t>
            </a:r>
            <a:r>
              <a:rPr lang="cs-CZ" b="1" dirty="0"/>
              <a:t>!</a:t>
            </a:r>
            <a:r>
              <a:rPr lang="en-US" b="1" dirty="0"/>
              <a:t>, 1967</a:t>
            </a:r>
            <a:r>
              <a:rPr lang="cs-CZ" b="1" dirty="0"/>
              <a:t>–</a:t>
            </a:r>
            <a:r>
              <a:rPr lang="en-US" b="1" dirty="0"/>
              <a:t>1968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156" y="511628"/>
            <a:ext cx="3282043" cy="44351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66657" y="5215392"/>
            <a:ext cx="336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Charles </a:t>
            </a:r>
            <a:r>
              <a:rPr lang="en-US" b="1" dirty="0" err="1"/>
              <a:t>Csuri</a:t>
            </a:r>
            <a:r>
              <a:rPr lang="en-US" b="1" dirty="0"/>
              <a:t>: Vitruvius Man, 1968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8722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9" y="130628"/>
            <a:ext cx="4387624" cy="56432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9229" y="5921829"/>
            <a:ext cx="415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Georg </a:t>
            </a:r>
            <a:r>
              <a:rPr lang="en-US" b="1" dirty="0" err="1"/>
              <a:t>Nees</a:t>
            </a:r>
            <a:r>
              <a:rPr lang="en-US" b="1" dirty="0"/>
              <a:t>: 23-</a:t>
            </a:r>
            <a:r>
              <a:rPr lang="en-US" b="1" dirty="0" err="1"/>
              <a:t>Ecke</a:t>
            </a:r>
            <a:r>
              <a:rPr lang="en-US" b="1" dirty="0"/>
              <a:t> (Polygon of 23 vertices), 1965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66056"/>
            <a:ext cx="4732184" cy="47679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15543" y="5921829"/>
            <a:ext cx="4299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Frieder</a:t>
            </a:r>
            <a:r>
              <a:rPr lang="cs-CZ" b="1" dirty="0"/>
              <a:t> </a:t>
            </a:r>
            <a:r>
              <a:rPr lang="cs-CZ" b="1" dirty="0" err="1"/>
              <a:t>Nake</a:t>
            </a:r>
            <a:r>
              <a:rPr lang="cs-CZ" b="1" dirty="0"/>
              <a:t>: </a:t>
            </a:r>
            <a:r>
              <a:rPr lang="cs-CZ" b="1" dirty="0" err="1"/>
              <a:t>Walk</a:t>
            </a:r>
            <a:r>
              <a:rPr lang="cs-CZ" b="1" dirty="0"/>
              <a:t> </a:t>
            </a:r>
            <a:r>
              <a:rPr lang="cs-CZ" b="1" dirty="0" err="1"/>
              <a:t>Through</a:t>
            </a:r>
            <a:r>
              <a:rPr lang="cs-CZ" b="1" dirty="0"/>
              <a:t> </a:t>
            </a:r>
            <a:r>
              <a:rPr lang="cs-CZ" b="1" dirty="0" err="1"/>
              <a:t>Raster</a:t>
            </a:r>
            <a:r>
              <a:rPr lang="cs-CZ" b="1" dirty="0"/>
              <a:t>, 1967</a:t>
            </a:r>
          </a:p>
        </p:txBody>
      </p:sp>
    </p:spTree>
    <p:extLst>
      <p:ext uri="{BB962C8B-B14F-4D97-AF65-F5344CB8AC3E}">
        <p14:creationId xmlns:p14="http://schemas.microsoft.com/office/powerpoint/2010/main" val="77758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122" y="1533321"/>
            <a:ext cx="3760335" cy="376033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0999" y="1533321"/>
            <a:ext cx="2383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Max </a:t>
            </a:r>
            <a:r>
              <a:rPr lang="cs-CZ" b="1" dirty="0" err="1"/>
              <a:t>Bense</a:t>
            </a:r>
            <a:endParaRPr lang="cs-CZ" b="1" dirty="0"/>
          </a:p>
          <a:p>
            <a:r>
              <a:rPr lang="cs-CZ" b="1" dirty="0"/>
              <a:t>Informační estetika generativní estetika</a:t>
            </a:r>
          </a:p>
        </p:txBody>
      </p:sp>
    </p:spTree>
    <p:extLst>
      <p:ext uri="{BB962C8B-B14F-4D97-AF65-F5344CB8AC3E}">
        <p14:creationId xmlns:p14="http://schemas.microsoft.com/office/powerpoint/2010/main" val="113968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06" y="546326"/>
            <a:ext cx="4010181" cy="29922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546326"/>
            <a:ext cx="2732314" cy="53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22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337</Words>
  <Application>Microsoft Office PowerPoint</Application>
  <PresentationFormat>Předvádění na obrazovce (4:3)</PresentationFormat>
  <Paragraphs>67</Paragraphs>
  <Slides>31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  RANÉ POČÍTAČOVÉ UMĚNÍ  &amp; BRNO  </vt:lpstr>
      <vt:lpstr>Počátky počítačového umění</vt:lpstr>
      <vt:lpstr>Computer Graphics</vt:lpstr>
      <vt:lpstr>Oscilogramy. 1. počítačové umění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Situace v Československu </vt:lpstr>
      <vt:lpstr>Situace v Československu </vt:lpstr>
      <vt:lpstr>Computer Graphic 1968</vt:lpstr>
      <vt:lpstr>Computer Graphic 1968</vt:lpstr>
      <vt:lpstr>Computer Graphic 1968</vt:lpstr>
      <vt:lpstr>Computer Graphic 1968</vt:lpstr>
      <vt:lpstr>Computer Graphic 1968</vt:lpstr>
      <vt:lpstr>Computer Graphic 1968</vt:lpstr>
      <vt:lpstr>Computer Graphic 1968</vt:lpstr>
      <vt:lpstr>Computer Graphic 1968</vt:lpstr>
      <vt:lpstr>Computer graphic / Jihlava</vt:lpstr>
      <vt:lpstr>Computer graphic / Jihlava</vt:lpstr>
      <vt:lpstr>Computer graphic / Jihlava</vt:lpstr>
      <vt:lpstr>Virtuální rekonstrukce výstavy</vt:lpstr>
      <vt:lpstr>Shromáždění dobových materiálů</vt:lpstr>
      <vt:lpstr>Prezentace aplikace PowerPoint</vt:lpstr>
      <vt:lpstr>Kostra 3D modelu (program 3DS Max)</vt:lpstr>
      <vt:lpstr>Unreal Engine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 Re-Visited</dc:title>
  <dc:creator>Jana Horáková</dc:creator>
  <cp:lastModifiedBy>Jana Horáková</cp:lastModifiedBy>
  <cp:revision>28</cp:revision>
  <cp:lastPrinted>2018-10-02T07:17:11Z</cp:lastPrinted>
  <dcterms:modified xsi:type="dcterms:W3CDTF">2022-11-03T10:19:05Z</dcterms:modified>
</cp:coreProperties>
</file>