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57" r:id="rId6"/>
    <p:sldId id="262" r:id="rId7"/>
    <p:sldId id="266" r:id="rId8"/>
    <p:sldId id="267" r:id="rId9"/>
    <p:sldId id="268" r:id="rId10"/>
    <p:sldId id="269" r:id="rId11"/>
    <p:sldId id="275" r:id="rId12"/>
    <p:sldId id="270" r:id="rId13"/>
    <p:sldId id="287" r:id="rId14"/>
    <p:sldId id="288" r:id="rId15"/>
    <p:sldId id="285" r:id="rId16"/>
    <p:sldId id="271" r:id="rId17"/>
    <p:sldId id="272" r:id="rId18"/>
    <p:sldId id="286" r:id="rId19"/>
    <p:sldId id="284" r:id="rId20"/>
    <p:sldId id="273" r:id="rId21"/>
    <p:sldId id="274" r:id="rId22"/>
    <p:sldId id="263" r:id="rId23"/>
    <p:sldId id="276" r:id="rId24"/>
    <p:sldId id="277" r:id="rId25"/>
    <p:sldId id="278" r:id="rId26"/>
    <p:sldId id="290" r:id="rId27"/>
    <p:sldId id="291" r:id="rId28"/>
    <p:sldId id="283" r:id="rId29"/>
    <p:sldId id="279" r:id="rId30"/>
    <p:sldId id="289" r:id="rId31"/>
    <p:sldId id="280" r:id="rId32"/>
    <p:sldId id="292" r:id="rId33"/>
    <p:sldId id="293" r:id="rId34"/>
    <p:sldId id="294" r:id="rId35"/>
    <p:sldId id="295" r:id="rId36"/>
    <p:sldId id="265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63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511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946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03406F9-E90F-47D7-9565-AA60A4B658D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986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625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80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08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26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34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74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946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17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06B72-7F89-4E4B-83C1-2EB764B56AF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49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youtube.com/watch?v=E3keLeMwfHY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ZS_zFg4w5k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3x8m5JOsdU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derstandingduchamp.com/" TargetMode="External"/><Relationship Id="rId2" Type="http://schemas.openxmlformats.org/officeDocument/2006/relationships/hyperlink" Target="https://www.youtube.com/watch?v=hBbbrSydH9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DyFJ2r56YDI" TargetMode="External"/><Relationship Id="rId5" Type="http://schemas.openxmlformats.org/officeDocument/2006/relationships/hyperlink" Target="https://www.youtube.com/watch?v=RnNZ9eAKOlk" TargetMode="External"/><Relationship Id="rId4" Type="http://schemas.openxmlformats.org/officeDocument/2006/relationships/hyperlink" Target="http://www.toutfait.com/issues/issue_2/Multimedia/suquet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D8jfQLU4WA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D8jfQLU4WA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0Be1zadTC8" TargetMode="External"/><Relationship Id="rId2" Type="http://schemas.openxmlformats.org/officeDocument/2006/relationships/hyperlink" Target="https://www.youtube.com/watch?v=tqySnbbyB2U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269006950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amazon.com/Life-Screen-Identity-Age-Internet/dp/0684833484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1771874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NEW MEDIA ART </a:t>
            </a:r>
            <a:r>
              <a:rPr lang="en-US" b="1" dirty="0">
                <a:solidFill>
                  <a:srgbClr val="0000FF"/>
                </a:solidFill>
                <a:latin typeface="Muni" panose="00000500000000000000" pitchFamily="50" charset="-18"/>
              </a:rPr>
              <a:t>OBSESSIONS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259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BACHELOR</a:t>
            </a:r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 </a:t>
            </a:r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MACHINE</a:t>
            </a:r>
            <a:endParaRPr lang="cs-CZ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FFFF00"/>
                </a:highlight>
              </a:rPr>
              <a:t>Anatomie mládeneckého stroje: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98" y="2587129"/>
            <a:ext cx="2120401" cy="28283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156" y="2587129"/>
            <a:ext cx="2341320" cy="273598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1999" y="5611545"/>
            <a:ext cx="247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hlinkClick r:id="rId4"/>
              </a:rPr>
              <a:t>Velké sklo </a:t>
            </a:r>
            <a:r>
              <a:rPr lang="cs-CZ" b="1" dirty="0"/>
              <a:t>= Toužící stroj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657601" y="5638327"/>
            <a:ext cx="301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Popravčí aparát = Trpící stroj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234" y="2277795"/>
            <a:ext cx="3480365" cy="304531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750629" y="5611545"/>
            <a:ext cx="360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hlinkClick r:id="rId6"/>
              </a:rPr>
              <a:t>Turingův</a:t>
            </a:r>
            <a:r>
              <a:rPr lang="cs-CZ" b="1" dirty="0">
                <a:hlinkClick r:id="rId6"/>
              </a:rPr>
              <a:t> stroj </a:t>
            </a:r>
            <a:r>
              <a:rPr lang="cs-CZ" b="1" dirty="0"/>
              <a:t>= </a:t>
            </a:r>
            <a:r>
              <a:rPr lang="cs-CZ" b="1" dirty="0">
                <a:hlinkClick r:id="rId7"/>
              </a:rPr>
              <a:t>Mládenecký stroj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376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VELKÉ SKLO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Popis Velkého skla</a:t>
            </a:r>
            <a:endParaRPr lang="cs-CZ" b="1" dirty="0">
              <a:hlinkClick r:id="rId2"/>
            </a:endParaRP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www.youtube.com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watch?v</a:t>
            </a:r>
            <a:r>
              <a:rPr lang="cs-CZ" dirty="0">
                <a:hlinkClick r:id="rId2"/>
              </a:rPr>
              <a:t>=</a:t>
            </a:r>
            <a:r>
              <a:rPr lang="cs-CZ" dirty="0" err="1">
                <a:hlinkClick r:id="rId2"/>
              </a:rPr>
              <a:t>hBbbrSydH90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Animace Velkého skla</a:t>
            </a:r>
          </a:p>
          <a:p>
            <a:r>
              <a:rPr lang="cs-CZ" dirty="0">
                <a:hlinkClick r:id="rId3"/>
              </a:rPr>
              <a:t>http://</a:t>
            </a:r>
            <a:r>
              <a:rPr lang="cs-CZ" dirty="0" err="1">
                <a:hlinkClick r:id="rId3"/>
              </a:rPr>
              <a:t>www.understandingduchamp.com</a:t>
            </a:r>
            <a:r>
              <a:rPr lang="cs-CZ" dirty="0">
                <a:hlinkClick r:id="rId3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3795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VELKÉ SKLO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FFFF00"/>
                </a:highlight>
              </a:rPr>
              <a:t>Fyziologie</a:t>
            </a:r>
            <a:r>
              <a:rPr lang="cs-CZ" b="1" dirty="0"/>
              <a:t> mládeneckého stroje: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925" y="2333685"/>
            <a:ext cx="4172903" cy="4012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828" y="873874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78048" y="2333685"/>
            <a:ext cx="18070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(1) Velké sklo jako zobrazení CESTY SVÍTIPLYNU.</a:t>
            </a:r>
          </a:p>
          <a:p>
            <a:r>
              <a:rPr lang="cs-CZ" b="1" dirty="0"/>
              <a:t>(</a:t>
            </a:r>
            <a:r>
              <a:rPr lang="cs-CZ" b="1" dirty="0">
                <a:hlinkClick r:id="rId4"/>
              </a:rPr>
              <a:t>Jean </a:t>
            </a:r>
            <a:r>
              <a:rPr lang="cs-CZ" b="1" dirty="0" err="1">
                <a:hlinkClick r:id="rId4"/>
              </a:rPr>
              <a:t>Suquet</a:t>
            </a:r>
            <a:r>
              <a:rPr lang="cs-CZ" b="1" dirty="0"/>
              <a:t>)</a:t>
            </a:r>
          </a:p>
          <a:p>
            <a:endParaRPr lang="cs-CZ" b="1" dirty="0"/>
          </a:p>
          <a:p>
            <a:r>
              <a:rPr lang="cs-CZ" b="1" dirty="0"/>
              <a:t>(2) /Anekdotický dodatek: </a:t>
            </a:r>
            <a:r>
              <a:rPr lang="cs-CZ" b="1" dirty="0">
                <a:hlinkClick r:id="rId5"/>
              </a:rPr>
              <a:t>Dennis </a:t>
            </a:r>
            <a:r>
              <a:rPr lang="cs-CZ" b="1" dirty="0" err="1">
                <a:hlinkClick r:id="rId5"/>
              </a:rPr>
              <a:t>Summers</a:t>
            </a:r>
            <a:r>
              <a:rPr lang="cs-CZ" b="1" dirty="0"/>
              <a:t>/</a:t>
            </a:r>
          </a:p>
          <a:p>
            <a:endParaRPr lang="cs-CZ" b="1" dirty="0"/>
          </a:p>
          <a:p>
            <a:r>
              <a:rPr lang="cs-CZ" b="1" dirty="0"/>
              <a:t>(3) Velké sklo jako </a:t>
            </a:r>
          </a:p>
          <a:p>
            <a:r>
              <a:rPr lang="cs-CZ" b="1" dirty="0"/>
              <a:t>FOTOGRAFIE / INDEX (</a:t>
            </a:r>
            <a:r>
              <a:rPr lang="cs-CZ" b="1" dirty="0">
                <a:hlinkClick r:id="rId6"/>
              </a:rPr>
              <a:t>Rosalind </a:t>
            </a:r>
            <a:r>
              <a:rPr lang="cs-CZ" b="1" dirty="0" err="1">
                <a:hlinkClick r:id="rId6"/>
              </a:rPr>
              <a:t>Krauss</a:t>
            </a:r>
            <a:r>
              <a:rPr lang="cs-CZ" b="1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303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VELKÉ SKLO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FFFF00"/>
                </a:highlight>
              </a:rPr>
              <a:t>Psychoanalýza</a:t>
            </a:r>
            <a:r>
              <a:rPr lang="cs-CZ" b="1" dirty="0"/>
              <a:t> mládeneckého stroje: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766" y="2325353"/>
            <a:ext cx="4172903" cy="4012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19" y="71875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39466" y="5852227"/>
            <a:ext cx="220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hlinkClick r:id="rId4"/>
              </a:rPr>
              <a:t>Sigmund Freud </a:t>
            </a:r>
            <a:r>
              <a:rPr lang="cs-CZ" b="1" dirty="0"/>
              <a:t>(1856–1939)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5A95B5-0C91-BB35-20DD-0550F0FCF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466" y="2333685"/>
            <a:ext cx="23812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38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VELKÉ SKLO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FFFF00"/>
                </a:highlight>
              </a:rPr>
              <a:t>Psychoanalýza</a:t>
            </a:r>
            <a:r>
              <a:rPr lang="cs-CZ" b="1" dirty="0"/>
              <a:t> mládeneckého stroje: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39466" y="5852227"/>
            <a:ext cx="220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hlinkClick r:id="rId2"/>
              </a:rPr>
              <a:t>Sigmund Freud </a:t>
            </a:r>
            <a:r>
              <a:rPr lang="cs-CZ" b="1" dirty="0"/>
              <a:t>(1856–1939)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5A95B5-0C91-BB35-20DD-0550F0FCF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66" y="2333685"/>
            <a:ext cx="2381250" cy="33528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38EB8FE-FD7C-5F5D-8186-9003BD5C7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282" y="2398686"/>
            <a:ext cx="3444539" cy="20606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4607C3C-B3D2-E615-2F3A-059C05641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192" y="2333685"/>
            <a:ext cx="3684608" cy="207259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B8745AE-F20E-9463-B06B-D4FFCF8B83E6}"/>
              </a:ext>
            </a:extLst>
          </p:cNvPr>
          <p:cNvSpPr txBox="1"/>
          <p:nvPr/>
        </p:nvSpPr>
        <p:spPr>
          <a:xfrm>
            <a:off x="3946967" y="4826643"/>
            <a:ext cx="330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MAR / CEL MACHINE (D. </a:t>
            </a:r>
            <a:r>
              <a:rPr lang="cs-CZ" b="1" dirty="0" err="1"/>
              <a:t>Daniels</a:t>
            </a:r>
            <a:r>
              <a:rPr lang="cs-CZ" b="1" dirty="0"/>
              <a:t>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6DC7F72-4B3B-A423-318B-0EB37C1555BD}"/>
              </a:ext>
            </a:extLst>
          </p:cNvPr>
          <p:cNvSpPr txBox="1"/>
          <p:nvPr/>
        </p:nvSpPr>
        <p:spPr>
          <a:xfrm>
            <a:off x="7669192" y="4821739"/>
            <a:ext cx="345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TURING MACHINE</a:t>
            </a:r>
          </a:p>
        </p:txBody>
      </p:sp>
    </p:spTree>
    <p:extLst>
      <p:ext uri="{BB962C8B-B14F-4D97-AF65-F5344CB8AC3E}">
        <p14:creationId xmlns:p14="http://schemas.microsoft.com/office/powerpoint/2010/main" val="2976090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alt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ni" panose="00000500000000000000" pitchFamily="50" charset="-18"/>
                <a:cs typeface="Times New Roman" panose="02020603050405020304" pitchFamily="18" charset="0"/>
              </a:rPr>
            </a:br>
            <a:r>
              <a:rPr lang="cs-CZ" altLang="cs-CZ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ni" panose="00000500000000000000" pitchFamily="50" charset="-18"/>
                <a:cs typeface="Times New Roman" panose="02020603050405020304" pitchFamily="18" charset="0"/>
              </a:rPr>
              <a:t>Bachelor</a:t>
            </a:r>
            <a:r>
              <a:rPr lang="cs-CZ" alt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ni" panose="00000500000000000000" pitchFamily="50" charset="-18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ni" panose="00000500000000000000" pitchFamily="50" charset="-18"/>
                <a:cs typeface="Times New Roman" panose="02020603050405020304" pitchFamily="18" charset="0"/>
              </a:rPr>
              <a:t>machine</a:t>
            </a:r>
            <a:br>
              <a:rPr lang="cs-CZ" alt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ni" panose="00000500000000000000" pitchFamily="50" charset="-18"/>
                <a:cs typeface="Times New Roman" panose="02020603050405020304" pitchFamily="18" charset="0"/>
              </a:rPr>
            </a:br>
            <a:r>
              <a:rPr lang="cs-CZ" sz="2000" b="1" dirty="0">
                <a:highlight>
                  <a:srgbClr val="FFFF00"/>
                </a:highlight>
              </a:rPr>
              <a:t>Mýtus</a:t>
            </a:r>
            <a:r>
              <a:rPr lang="cs-CZ" sz="2000" b="1" dirty="0"/>
              <a:t> mládeneckého stroje:</a:t>
            </a:r>
            <a:br>
              <a:rPr lang="cs-CZ" sz="4400" b="1" dirty="0"/>
            </a:br>
            <a:endParaRPr lang="cs-CZ" altLang="cs-CZ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uni" panose="00000500000000000000" pitchFamily="50" charset="-18"/>
            </a:endParaRPr>
          </a:p>
        </p:txBody>
      </p:sp>
      <p:pic>
        <p:nvPicPr>
          <p:cNvPr id="31754" name="Picture 10" descr="gilbert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61449"/>
            <a:ext cx="4457206" cy="478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nline obrázek 3"/>
          <p:cNvPicPr>
            <a:picLocks noGrp="1" noChangeAspect="1"/>
          </p:cNvPicPr>
          <p:nvPr>
            <p:ph type="clipArt" sz="half" idx="2"/>
          </p:nvPr>
        </p:nvPicPr>
        <p:blipFill>
          <a:blip r:embed="rId3"/>
          <a:stretch>
            <a:fillRect/>
          </a:stretch>
        </p:blipFill>
        <p:spPr>
          <a:xfrm>
            <a:off x="5704115" y="1752600"/>
            <a:ext cx="3444186" cy="20665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115" y="3941484"/>
            <a:ext cx="3444186" cy="26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18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BACHELOR</a:t>
            </a:r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 </a:t>
            </a:r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MACHINE</a:t>
            </a:r>
            <a:endParaRPr lang="cs-CZ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FFFF00"/>
                </a:highlight>
              </a:rPr>
              <a:t>Mýtus m</a:t>
            </a:r>
            <a:r>
              <a:rPr lang="cs-CZ" b="1" dirty="0"/>
              <a:t>ládeneckého stroje:</a:t>
            </a:r>
          </a:p>
          <a:p>
            <a:pPr marL="0" indent="0">
              <a:buNone/>
            </a:pPr>
            <a:r>
              <a:rPr lang="cs-CZ" b="1" dirty="0"/>
              <a:t>Harald </a:t>
            </a:r>
            <a:r>
              <a:rPr lang="cs-CZ" b="1" dirty="0" err="1"/>
              <a:t>Szeemann</a:t>
            </a:r>
            <a:r>
              <a:rPr lang="cs-CZ" b="1" dirty="0"/>
              <a:t>: </a:t>
            </a:r>
            <a:r>
              <a:rPr lang="cs-CZ" b="1" i="1" dirty="0" err="1"/>
              <a:t>Le</a:t>
            </a:r>
            <a:r>
              <a:rPr lang="cs-CZ" b="1" i="1" dirty="0"/>
              <a:t> </a:t>
            </a:r>
            <a:r>
              <a:rPr lang="cs-CZ" b="1" i="1" dirty="0" err="1"/>
              <a:t>Machine</a:t>
            </a:r>
            <a:r>
              <a:rPr lang="cs-CZ" b="1" i="1" dirty="0"/>
              <a:t> </a:t>
            </a:r>
            <a:r>
              <a:rPr lang="cs-CZ" b="1" i="1" dirty="0" err="1"/>
              <a:t>Celibi</a:t>
            </a:r>
            <a:r>
              <a:rPr lang="cs-CZ" b="1" i="1" dirty="0"/>
              <a:t> / </a:t>
            </a:r>
            <a:r>
              <a:rPr lang="cs-CZ" b="1" i="1" dirty="0" err="1"/>
              <a:t>The</a:t>
            </a:r>
            <a:r>
              <a:rPr lang="cs-CZ" b="1" i="1" dirty="0"/>
              <a:t> </a:t>
            </a:r>
            <a:r>
              <a:rPr lang="cs-CZ" b="1" i="1" dirty="0" err="1"/>
              <a:t>Bachelor</a:t>
            </a:r>
            <a:r>
              <a:rPr lang="cs-CZ" b="1" i="1" dirty="0"/>
              <a:t> </a:t>
            </a:r>
            <a:r>
              <a:rPr lang="cs-CZ" b="1" i="1" dirty="0" err="1"/>
              <a:t>Machines</a:t>
            </a:r>
            <a:r>
              <a:rPr lang="cs-CZ" b="1" dirty="0"/>
              <a:t>, 1975 (výstava)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sz="2000" dirty="0"/>
              <a:t>„</a:t>
            </a:r>
            <a:r>
              <a:rPr lang="en-US" sz="2000" dirty="0"/>
              <a:t>In 1975, Harald </a:t>
            </a:r>
            <a:r>
              <a:rPr lang="en-US" sz="2000" dirty="0" err="1"/>
              <a:t>Szeemann</a:t>
            </a:r>
            <a:r>
              <a:rPr lang="en-US" sz="2000" dirty="0"/>
              <a:t> curated </a:t>
            </a:r>
            <a:r>
              <a:rPr lang="en-US" sz="2000" b="1" dirty="0"/>
              <a:t>Le </a:t>
            </a:r>
            <a:r>
              <a:rPr lang="en-US" sz="2000" b="1" dirty="0" err="1"/>
              <a:t>Macchine</a:t>
            </a:r>
            <a:r>
              <a:rPr lang="en-US" sz="2000" b="1" dirty="0"/>
              <a:t> </a:t>
            </a:r>
            <a:r>
              <a:rPr lang="en-US" sz="2000" b="1" dirty="0" err="1"/>
              <a:t>Celibi</a:t>
            </a:r>
            <a:r>
              <a:rPr lang="en-US" sz="2000" b="1" dirty="0"/>
              <a:t> / The Bachelor Machines </a:t>
            </a:r>
            <a:r>
              <a:rPr lang="en-US" sz="2000" dirty="0"/>
              <a:t>a traveling exhibition that placed Duchamp at its center while discussing sources as diverse as Franz Kafka, Raymond </a:t>
            </a:r>
            <a:r>
              <a:rPr lang="en-US" sz="2000" dirty="0" err="1"/>
              <a:t>Roussel</a:t>
            </a:r>
            <a:r>
              <a:rPr lang="en-US" sz="2000" dirty="0"/>
              <a:t> and Alfred </a:t>
            </a:r>
            <a:r>
              <a:rPr lang="en-US" sz="2000" dirty="0" err="1"/>
              <a:t>Jarry</a:t>
            </a:r>
            <a:r>
              <a:rPr lang="en-US" sz="2000" dirty="0"/>
              <a:t>, in whose work </a:t>
            </a:r>
            <a:r>
              <a:rPr lang="en-US" sz="2000" dirty="0" err="1"/>
              <a:t>Szeemann</a:t>
            </a:r>
            <a:r>
              <a:rPr lang="en-US" sz="2000" dirty="0"/>
              <a:t> wrote that machines stand for “the omnipotence of </a:t>
            </a:r>
            <a:r>
              <a:rPr lang="en-US" sz="2000" b="1" dirty="0"/>
              <a:t>eroticism</a:t>
            </a:r>
            <a:r>
              <a:rPr lang="en-US" sz="2000" dirty="0"/>
              <a:t> and </a:t>
            </a:r>
            <a:r>
              <a:rPr lang="en-US" sz="2000" b="1" dirty="0"/>
              <a:t>its negation</a:t>
            </a:r>
            <a:r>
              <a:rPr lang="en-US" sz="2000" dirty="0"/>
              <a:t>, for </a:t>
            </a:r>
            <a:r>
              <a:rPr lang="en-US" sz="2000" b="1" dirty="0"/>
              <a:t>death and immortality</a:t>
            </a:r>
            <a:r>
              <a:rPr lang="en-US" sz="2000" dirty="0"/>
              <a:t>, for </a:t>
            </a:r>
            <a:r>
              <a:rPr lang="en-US" sz="2000" b="1" dirty="0"/>
              <a:t>torture and Disneyland</a:t>
            </a:r>
            <a:r>
              <a:rPr lang="en-US" sz="2000" dirty="0"/>
              <a:t>, for </a:t>
            </a:r>
            <a:r>
              <a:rPr lang="en-US" sz="2000" b="1" dirty="0"/>
              <a:t>fall and resurrection</a:t>
            </a:r>
            <a:r>
              <a:rPr lang="en-US" sz="2000" dirty="0"/>
              <a:t>.</a:t>
            </a:r>
            <a:r>
              <a:rPr lang="cs-CZ" sz="2000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06846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683" y="2294938"/>
            <a:ext cx="2718298" cy="37339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BACHELOR</a:t>
            </a:r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 </a:t>
            </a:r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MACHINE</a:t>
            </a:r>
            <a:endParaRPr lang="cs-CZ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6171" y="1458410"/>
            <a:ext cx="10515600" cy="4760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highlight>
                  <a:srgbClr val="FFFF00"/>
                </a:highlight>
              </a:rPr>
              <a:t>Mýtus</a:t>
            </a:r>
            <a:r>
              <a:rPr lang="cs-CZ" sz="2000" b="1" dirty="0"/>
              <a:t> mládeneckého stroje:</a:t>
            </a:r>
          </a:p>
          <a:p>
            <a:pPr marL="0" indent="0">
              <a:buNone/>
            </a:pPr>
            <a:r>
              <a:rPr lang="cs-CZ" sz="2000" b="1" dirty="0"/>
              <a:t>Harald </a:t>
            </a:r>
            <a:r>
              <a:rPr lang="cs-CZ" sz="2000" b="1" dirty="0" err="1"/>
              <a:t>Szeemann</a:t>
            </a:r>
            <a:r>
              <a:rPr lang="cs-CZ" sz="2000" b="1" dirty="0"/>
              <a:t>: </a:t>
            </a:r>
            <a:r>
              <a:rPr lang="cs-CZ" sz="2000" b="1" i="1" dirty="0" err="1"/>
              <a:t>Le</a:t>
            </a:r>
            <a:r>
              <a:rPr lang="cs-CZ" sz="2000" b="1" i="1" dirty="0"/>
              <a:t> </a:t>
            </a:r>
            <a:r>
              <a:rPr lang="cs-CZ" sz="2000" b="1" i="1" dirty="0" err="1"/>
              <a:t>Macchine</a:t>
            </a:r>
            <a:r>
              <a:rPr lang="cs-CZ" sz="2000" b="1" i="1" dirty="0"/>
              <a:t> </a:t>
            </a:r>
            <a:r>
              <a:rPr lang="cs-CZ" sz="2000" b="1" i="1" dirty="0" err="1"/>
              <a:t>Celibi</a:t>
            </a:r>
            <a:r>
              <a:rPr lang="cs-CZ" sz="2000" b="1" i="1" dirty="0"/>
              <a:t> / </a:t>
            </a:r>
            <a:r>
              <a:rPr lang="cs-CZ" sz="2000" b="1" i="1" dirty="0" err="1"/>
              <a:t>The</a:t>
            </a:r>
            <a:r>
              <a:rPr lang="cs-CZ" sz="2000" b="1" i="1" dirty="0"/>
              <a:t> </a:t>
            </a:r>
            <a:r>
              <a:rPr lang="cs-CZ" sz="2000" b="1" i="1" dirty="0" err="1"/>
              <a:t>Bachelor</a:t>
            </a:r>
            <a:r>
              <a:rPr lang="cs-CZ" sz="2000" b="1" i="1" dirty="0"/>
              <a:t> </a:t>
            </a:r>
            <a:r>
              <a:rPr lang="cs-CZ" sz="2000" b="1" i="1" dirty="0" err="1"/>
              <a:t>Machines</a:t>
            </a:r>
            <a:r>
              <a:rPr lang="cs-CZ" sz="2000" b="1" dirty="0"/>
              <a:t>, 1975 (výstava)</a:t>
            </a:r>
            <a:endParaRPr lang="cs-CZ" sz="2000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762" y="2468311"/>
            <a:ext cx="4295238" cy="321904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852329" y="5687359"/>
            <a:ext cx="3501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Raymond </a:t>
            </a:r>
            <a:r>
              <a:rPr lang="cs-CZ" sz="2000" dirty="0" err="1"/>
              <a:t>Russel</a:t>
            </a:r>
            <a:r>
              <a:rPr lang="cs-CZ" sz="2000" dirty="0"/>
              <a:t>: </a:t>
            </a:r>
            <a:r>
              <a:rPr lang="cs-CZ" sz="2000" dirty="0" err="1"/>
              <a:t>Locus</a:t>
            </a:r>
            <a:r>
              <a:rPr lang="cs-CZ" sz="2000" dirty="0"/>
              <a:t> </a:t>
            </a:r>
            <a:r>
              <a:rPr lang="cs-CZ" sz="2000" dirty="0" err="1"/>
              <a:t>Solus</a:t>
            </a:r>
            <a:r>
              <a:rPr lang="cs-CZ" sz="2000" dirty="0"/>
              <a:t> / </a:t>
            </a:r>
          </a:p>
          <a:p>
            <a:r>
              <a:rPr lang="cs-CZ" sz="2000" dirty="0"/>
              <a:t>Jacques </a:t>
            </a:r>
            <a:r>
              <a:rPr lang="cs-CZ" sz="2000" dirty="0" err="1"/>
              <a:t>Carelman</a:t>
            </a:r>
            <a:r>
              <a:rPr lang="cs-CZ" sz="2000" dirty="0"/>
              <a:t>: </a:t>
            </a:r>
            <a:r>
              <a:rPr lang="cs-CZ" sz="2000" dirty="0" err="1"/>
              <a:t>Le</a:t>
            </a:r>
            <a:r>
              <a:rPr lang="cs-CZ" sz="2000" dirty="0"/>
              <a:t> Diamant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800" y="2391625"/>
            <a:ext cx="2136578" cy="321904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772800" y="5687359"/>
            <a:ext cx="258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Franz Kafka: V kárném táboře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58" y="2391625"/>
            <a:ext cx="2383856" cy="318073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 flipH="1">
            <a:off x="55581" y="5687359"/>
            <a:ext cx="257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Marcel </a:t>
            </a:r>
            <a:r>
              <a:rPr lang="cs-CZ" dirty="0" err="1"/>
              <a:t>Duchamp</a:t>
            </a:r>
            <a:r>
              <a:rPr lang="cs-CZ" dirty="0"/>
              <a:t>: Velké sklo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101804" y="6028862"/>
            <a:ext cx="2652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Alfred </a:t>
            </a:r>
            <a:r>
              <a:rPr lang="cs-CZ" sz="2000" dirty="0" err="1"/>
              <a:t>Jarry</a:t>
            </a:r>
            <a:r>
              <a:rPr lang="cs-CZ" sz="2000" dirty="0"/>
              <a:t>: Nadčlověk</a:t>
            </a:r>
          </a:p>
        </p:txBody>
      </p:sp>
    </p:spTree>
    <p:extLst>
      <p:ext uri="{BB962C8B-B14F-4D97-AF65-F5344CB8AC3E}">
        <p14:creationId xmlns:p14="http://schemas.microsoft.com/office/powerpoint/2010/main" val="3178221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alt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ni" panose="00000500000000000000" pitchFamily="50" charset="-18"/>
                <a:cs typeface="Times New Roman" panose="02020603050405020304" pitchFamily="18" charset="0"/>
              </a:rPr>
            </a:br>
            <a:r>
              <a:rPr lang="cs-CZ" altLang="cs-CZ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ni" panose="00000500000000000000" pitchFamily="50" charset="-18"/>
                <a:cs typeface="Times New Roman" panose="02020603050405020304" pitchFamily="18" charset="0"/>
              </a:rPr>
              <a:t>Bachelor</a:t>
            </a:r>
            <a:r>
              <a:rPr lang="cs-CZ" alt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ni" panose="00000500000000000000" pitchFamily="50" charset="-18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ni" panose="00000500000000000000" pitchFamily="50" charset="-18"/>
                <a:cs typeface="Times New Roman" panose="02020603050405020304" pitchFamily="18" charset="0"/>
              </a:rPr>
              <a:t>machine</a:t>
            </a:r>
            <a:br>
              <a:rPr lang="cs-CZ" alt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ni" panose="00000500000000000000" pitchFamily="50" charset="-18"/>
                <a:cs typeface="Times New Roman" panose="02020603050405020304" pitchFamily="18" charset="0"/>
              </a:rPr>
            </a:br>
            <a:r>
              <a:rPr lang="cs-CZ" sz="2000" b="1" dirty="0">
                <a:highlight>
                  <a:srgbClr val="FFFF00"/>
                </a:highlight>
              </a:rPr>
              <a:t>Mýtus</a:t>
            </a:r>
            <a:r>
              <a:rPr lang="cs-CZ" sz="2000" b="1" dirty="0"/>
              <a:t> mládeneckého stroje:</a:t>
            </a:r>
            <a:br>
              <a:rPr lang="cs-CZ" sz="4400" b="1" dirty="0"/>
            </a:br>
            <a:endParaRPr lang="cs-CZ" altLang="cs-CZ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uni" panose="00000500000000000000" pitchFamily="50" charset="-18"/>
            </a:endParaRPr>
          </a:p>
        </p:txBody>
      </p:sp>
      <p:pic>
        <p:nvPicPr>
          <p:cNvPr id="31751" name="Picture 7" descr="C_71_article_1136418_image_list_image_list_item_0_imag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7238" y="1787781"/>
            <a:ext cx="2757859" cy="34636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409" y="1979290"/>
            <a:ext cx="2846888" cy="31478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46" y="1979290"/>
            <a:ext cx="4260936" cy="30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6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7" descr="C_71_article_1136418_image_list_image_list_item_0_imag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2197" y="1674364"/>
            <a:ext cx="3246864" cy="4077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4" name="Picture 10" descr="gilber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6" y="1674364"/>
            <a:ext cx="3767797" cy="40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603" y="1711740"/>
            <a:ext cx="4040451" cy="40404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E1C04-4DD1-4BA5-6C27-B1BA817C390C}"/>
              </a:ext>
            </a:extLst>
          </p:cNvPr>
          <p:cNvSpPr txBox="1">
            <a:spLocks noChangeArrowheads="1"/>
          </p:cNvSpPr>
          <p:nvPr/>
        </p:nvSpPr>
        <p:spPr>
          <a:xfrm>
            <a:off x="1124029" y="568740"/>
            <a:ext cx="1036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altLang="cs-CZ" sz="6000" b="1" dirty="0">
                <a:solidFill>
                  <a:srgbClr val="0000FF"/>
                </a:solidFill>
                <a:latin typeface="Muni" panose="00000500000000000000" pitchFamily="50" charset="-18"/>
                <a:cs typeface="Times New Roman" panose="02020603050405020304" pitchFamily="18" charset="0"/>
              </a:rPr>
            </a:br>
            <a:r>
              <a:rPr lang="cs-CZ" altLang="cs-CZ" sz="12000" b="1" dirty="0" err="1">
                <a:solidFill>
                  <a:srgbClr val="0000FF"/>
                </a:solidFill>
                <a:latin typeface="Muni" panose="00000500000000000000" pitchFamily="50" charset="-18"/>
                <a:cs typeface="Times New Roman" panose="02020603050405020304" pitchFamily="18" charset="0"/>
              </a:rPr>
              <a:t>Bachelor</a:t>
            </a:r>
            <a:r>
              <a:rPr lang="cs-CZ" altLang="cs-CZ" sz="12000" b="1" dirty="0">
                <a:solidFill>
                  <a:srgbClr val="0000FF"/>
                </a:solidFill>
                <a:latin typeface="Muni" panose="00000500000000000000" pitchFamily="50" charset="-18"/>
                <a:cs typeface="Times New Roman" panose="02020603050405020304" pitchFamily="18" charset="0"/>
              </a:rPr>
              <a:t> </a:t>
            </a:r>
            <a:r>
              <a:rPr lang="cs-CZ" altLang="cs-CZ" sz="12000" b="1" dirty="0" err="1">
                <a:solidFill>
                  <a:srgbClr val="0000FF"/>
                </a:solidFill>
                <a:latin typeface="Muni" panose="00000500000000000000" pitchFamily="50" charset="-18"/>
                <a:cs typeface="Times New Roman" panose="02020603050405020304" pitchFamily="18" charset="0"/>
              </a:rPr>
              <a:t>machine</a:t>
            </a:r>
            <a:endParaRPr lang="cs-CZ" altLang="cs-CZ" sz="12000" b="1" dirty="0">
              <a:solidFill>
                <a:srgbClr val="0000FF"/>
              </a:solidFill>
              <a:latin typeface="Muni" panose="00000500000000000000" pitchFamily="50" charset="-18"/>
              <a:cs typeface="Times New Roman" panose="02020603050405020304" pitchFamily="18" charset="0"/>
            </a:endParaRPr>
          </a:p>
          <a:p>
            <a:br>
              <a:rPr lang="cs-CZ" altLang="cs-CZ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ni" panose="00000500000000000000" pitchFamily="50" charset="-18"/>
                <a:cs typeface="Times New Roman" panose="02020603050405020304" pitchFamily="18" charset="0"/>
              </a:rPr>
            </a:br>
            <a:r>
              <a:rPr lang="cs-CZ" sz="8000" b="1" dirty="0">
                <a:highlight>
                  <a:srgbClr val="FFFF00"/>
                </a:highlight>
              </a:rPr>
              <a:t>Mýtus</a:t>
            </a:r>
            <a:r>
              <a:rPr lang="cs-CZ" sz="8000" b="1" dirty="0"/>
              <a:t> mládeneckého stroje:</a:t>
            </a:r>
            <a:br>
              <a:rPr lang="cs-CZ" b="1" dirty="0"/>
            </a:br>
            <a:endParaRPr lang="cs-CZ" altLang="cs-CZ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uni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413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MEDIA ARCHEOLOGY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/>
              <a:t>Erkki</a:t>
            </a:r>
            <a:r>
              <a:rPr lang="cs-CZ" b="1" dirty="0"/>
              <a:t> </a:t>
            </a:r>
            <a:r>
              <a:rPr lang="cs-CZ" b="1" dirty="0" err="1"/>
              <a:t>Huhtamo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Mediální archeologie má podle </a:t>
            </a:r>
            <a:r>
              <a:rPr lang="cs-CZ" dirty="0" err="1"/>
              <a:t>Huhtama</a:t>
            </a:r>
            <a:r>
              <a:rPr lang="cs-CZ" dirty="0"/>
              <a:t> dva hlavní cíle: </a:t>
            </a:r>
          </a:p>
          <a:p>
            <a:pPr marL="0" lvl="0" indent="0">
              <a:buNone/>
            </a:pPr>
            <a:r>
              <a:rPr lang="cs-CZ" dirty="0"/>
              <a:t>1. Studium cyklicky se objevujících prvků a motivů ovlivňujících vývoj mediální kultury.</a:t>
            </a:r>
          </a:p>
          <a:p>
            <a:pPr marL="0" lvl="0" indent="0">
              <a:buNone/>
            </a:pPr>
            <a:r>
              <a:rPr lang="cs-CZ" dirty="0"/>
              <a:t>2. Odkrývání způsobů, jakými tyto diskursivní tradice a formace byly </a:t>
            </a:r>
            <a:r>
              <a:rPr lang="cs-CZ" dirty="0" err="1"/>
              <a:t>imprintovány</a:t>
            </a:r>
            <a:r>
              <a:rPr lang="cs-CZ" dirty="0"/>
              <a:t> do konkrétních médií a systémů v různých kulturních kontextech.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7100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VELKÉ SKLO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77702" y="2993572"/>
            <a:ext cx="61395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Velké sklo jako FOTOGRAFIE / INDEX (R. Kraus)</a:t>
            </a:r>
            <a:r>
              <a:rPr lang="cs-CZ" dirty="0"/>
              <a:t>.</a:t>
            </a:r>
          </a:p>
          <a:p>
            <a:r>
              <a:rPr lang="cs-CZ" dirty="0"/>
              <a:t>Tzn.: Velké sklo jako obrat-index.</a:t>
            </a:r>
          </a:p>
          <a:p>
            <a:r>
              <a:rPr lang="cs-CZ" dirty="0"/>
              <a:t>Inspirace: Roland </a:t>
            </a:r>
            <a:r>
              <a:rPr lang="cs-CZ" dirty="0" err="1"/>
              <a:t>Barthes</a:t>
            </a:r>
            <a:r>
              <a:rPr lang="cs-CZ" dirty="0"/>
              <a:t>: Světlá komora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6800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66" y="2845593"/>
            <a:ext cx="4172903" cy="4012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7057" y="2971800"/>
            <a:ext cx="1807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Velké sklo jako </a:t>
            </a:r>
          </a:p>
          <a:p>
            <a:r>
              <a:rPr lang="cs-CZ" dirty="0"/>
              <a:t>FOTOGRAFIE / INDEX.</a:t>
            </a:r>
          </a:p>
          <a:p>
            <a:endParaRPr lang="cs-CZ" dirty="0"/>
          </a:p>
          <a:p>
            <a:r>
              <a:rPr lang="cs-CZ" dirty="0"/>
              <a:t>Velké sklo jako zobrazení CESTY PLYNU.</a:t>
            </a:r>
          </a:p>
          <a:p>
            <a:endParaRPr lang="cs-CZ" dirty="0"/>
          </a:p>
          <a:p>
            <a:r>
              <a:rPr lang="cs-CZ" dirty="0"/>
              <a:t>Velké sklo jako VITRÍNOVÁ REALITA</a:t>
            </a:r>
          </a:p>
        </p:txBody>
      </p:sp>
    </p:spTree>
    <p:extLst>
      <p:ext uri="{BB962C8B-B14F-4D97-AF65-F5344CB8AC3E}">
        <p14:creationId xmlns:p14="http://schemas.microsoft.com/office/powerpoint/2010/main" val="2783020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Marcel </a:t>
            </a:r>
            <a:r>
              <a:rPr lang="cs-CZ" dirty="0" err="1">
                <a:latin typeface="Arial Black" panose="020B0A04020102020204" pitchFamily="34" charset="0"/>
              </a:rPr>
              <a:t>Duchamp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Marcel Duchamp (1887-1968) 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a) dadaismus, surrealismus…</a:t>
            </a:r>
          </a:p>
          <a:p>
            <a:pPr marL="0" indent="0">
              <a:buNone/>
            </a:pPr>
            <a:r>
              <a:rPr lang="cs-CZ" dirty="0"/>
              <a:t>b) přesunul pozornost od objektu ke konceptu (</a:t>
            </a:r>
            <a:r>
              <a:rPr lang="cs-CZ" b="1" dirty="0"/>
              <a:t>mimo retinální</a:t>
            </a:r>
            <a:r>
              <a:rPr lang="cs-CZ" dirty="0"/>
              <a:t>) </a:t>
            </a:r>
          </a:p>
          <a:p>
            <a:pPr marL="0" indent="0">
              <a:buNone/>
            </a:pPr>
            <a:r>
              <a:rPr lang="cs-CZ" dirty="0"/>
              <a:t>c) přišel s </a:t>
            </a:r>
            <a:r>
              <a:rPr lang="cs-CZ" b="1" dirty="0" err="1"/>
              <a:t>readymades</a:t>
            </a:r>
            <a:r>
              <a:rPr lang="cs-CZ" dirty="0"/>
              <a:t> – mírně modifikovanými předměty všedního života jako um. díly: </a:t>
            </a:r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www.youtube.com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watch?v</a:t>
            </a:r>
            <a:r>
              <a:rPr lang="cs-CZ" dirty="0">
                <a:hlinkClick r:id="rId2"/>
              </a:rPr>
              <a:t>=</a:t>
            </a:r>
            <a:r>
              <a:rPr lang="cs-CZ" dirty="0" err="1">
                <a:hlinkClick r:id="rId2"/>
              </a:rPr>
              <a:t>tqySnbbyB2U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d) pracoval s </a:t>
            </a:r>
            <a:r>
              <a:rPr lang="cs-CZ" b="1" dirty="0" err="1"/>
              <a:t>mixed</a:t>
            </a:r>
            <a:r>
              <a:rPr lang="cs-CZ" b="1" dirty="0"/>
              <a:t> media </a:t>
            </a:r>
            <a:r>
              <a:rPr lang="cs-CZ" dirty="0"/>
              <a:t>(Velké sklo: Fermež, Drát, Olejová barva, Fólie)</a:t>
            </a:r>
          </a:p>
          <a:p>
            <a:pPr marL="0" indent="0">
              <a:buNone/>
            </a:pPr>
            <a:r>
              <a:rPr lang="cs-CZ" dirty="0"/>
              <a:t>e) jeho </a:t>
            </a:r>
            <a:r>
              <a:rPr lang="en-GB" b="1" dirty="0" err="1"/>
              <a:t>rotoreliéfy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uváděny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první</a:t>
            </a:r>
            <a:r>
              <a:rPr lang="en-GB" dirty="0"/>
              <a:t> </a:t>
            </a:r>
            <a:r>
              <a:rPr lang="en-GB" dirty="0" err="1"/>
              <a:t>mediální</a:t>
            </a:r>
            <a:r>
              <a:rPr lang="en-GB" dirty="0"/>
              <a:t>, </a:t>
            </a:r>
            <a:r>
              <a:rPr lang="en-GB" dirty="0" err="1"/>
              <a:t>interaktivní</a:t>
            </a:r>
            <a:r>
              <a:rPr lang="en-GB" dirty="0"/>
              <a:t> </a:t>
            </a:r>
            <a:r>
              <a:rPr lang="en-GB" dirty="0" err="1"/>
              <a:t>díla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</a:t>
            </a:r>
            <a:r>
              <a:rPr lang="cs-CZ" dirty="0" err="1">
                <a:hlinkClick r:id="rId3"/>
              </a:rPr>
              <a:t>www.youtube.com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watch?v</a:t>
            </a:r>
            <a:r>
              <a:rPr lang="cs-CZ" dirty="0">
                <a:hlinkClick r:id="rId3"/>
              </a:rPr>
              <a:t>=</a:t>
            </a:r>
            <a:r>
              <a:rPr lang="cs-CZ" dirty="0" err="1">
                <a:hlinkClick r:id="rId3"/>
              </a:rPr>
              <a:t>Q0Be1zadTC8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4824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151" y="0"/>
            <a:ext cx="5116849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028" y="1809619"/>
            <a:ext cx="1498941" cy="112377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95058" y="5269639"/>
            <a:ext cx="3331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Shigeko</a:t>
            </a:r>
            <a:r>
              <a:rPr lang="cs-CZ" b="1" dirty="0"/>
              <a:t> </a:t>
            </a:r>
            <a:r>
              <a:rPr lang="cs-CZ" b="1" dirty="0" err="1"/>
              <a:t>Kubota</a:t>
            </a:r>
            <a:r>
              <a:rPr lang="cs-CZ" b="1" dirty="0"/>
              <a:t>: </a:t>
            </a:r>
          </a:p>
          <a:p>
            <a:r>
              <a:rPr lang="it-IT" b="1" i="1" dirty="0"/>
              <a:t>Duchampiana: Nude Descending </a:t>
            </a:r>
            <a:r>
              <a:rPr lang="it-IT" b="1" dirty="0"/>
              <a:t>a Staircase</a:t>
            </a:r>
            <a:r>
              <a:rPr lang="cs-CZ" b="1" dirty="0"/>
              <a:t>, 1976-1991</a:t>
            </a:r>
            <a:endParaRPr lang="it-IT" b="1" dirty="0"/>
          </a:p>
        </p:txBody>
      </p:sp>
      <p:sp>
        <p:nvSpPr>
          <p:cNvPr id="7" name="Obdélník 6"/>
          <p:cNvSpPr/>
          <p:nvPr/>
        </p:nvSpPr>
        <p:spPr>
          <a:xfrm>
            <a:off x="3059925" y="3059668"/>
            <a:ext cx="3088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err="1">
                <a:hlinkClick r:id="rId4"/>
              </a:rPr>
              <a:t>vimeo.com</a:t>
            </a:r>
            <a:r>
              <a:rPr lang="cs-CZ" dirty="0">
                <a:hlinkClick r:id="rId4"/>
              </a:rPr>
              <a:t>/269006950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2837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8708" y="1549174"/>
            <a:ext cx="1950062" cy="211931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717954" y="3951906"/>
            <a:ext cx="4124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Vuc</a:t>
            </a:r>
            <a:r>
              <a:rPr lang="cs-CZ" dirty="0"/>
              <a:t> </a:t>
            </a:r>
            <a:r>
              <a:rPr lang="cs-CZ" dirty="0" err="1"/>
              <a:t>Cosic</a:t>
            </a:r>
            <a:r>
              <a:rPr lang="cs-CZ" dirty="0"/>
              <a:t>: </a:t>
            </a:r>
            <a:r>
              <a:rPr lang="en-US" i="1" dirty="0"/>
              <a:t>history of art for airports</a:t>
            </a:r>
            <a:r>
              <a:rPr lang="cs-CZ" i="1" dirty="0"/>
              <a:t>, </a:t>
            </a:r>
            <a:r>
              <a:rPr lang="cs-CZ" dirty="0"/>
              <a:t>1997</a:t>
            </a:r>
          </a:p>
          <a:p>
            <a:r>
              <a:rPr lang="cs-CZ" dirty="0"/>
              <a:t>http://</a:t>
            </a:r>
            <a:r>
              <a:rPr lang="cs-CZ" dirty="0" err="1"/>
              <a:t>archive.rhizome.org</a:t>
            </a:r>
            <a:r>
              <a:rPr lang="cs-CZ" dirty="0"/>
              <a:t>/</a:t>
            </a:r>
            <a:r>
              <a:rPr lang="cs-CZ" dirty="0" err="1"/>
              <a:t>artbase</a:t>
            </a:r>
            <a:r>
              <a:rPr lang="cs-CZ" dirty="0"/>
              <a:t>/1725/</a:t>
            </a:r>
          </a:p>
        </p:txBody>
      </p:sp>
    </p:spTree>
    <p:extLst>
      <p:ext uri="{BB962C8B-B14F-4D97-AF65-F5344CB8AC3E}">
        <p14:creationId xmlns:p14="http://schemas.microsoft.com/office/powerpoint/2010/main" val="1449821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FF"/>
                </a:solidFill>
                <a:latin typeface="Muni" panose="00000500000000000000" pitchFamily="50" charset="-18"/>
              </a:rPr>
              <a:t>New Media </a:t>
            </a:r>
            <a:r>
              <a:rPr lang="cs-CZ" dirty="0" err="1">
                <a:solidFill>
                  <a:srgbClr val="0000FF"/>
                </a:solidFill>
                <a:latin typeface="Muni" panose="00000500000000000000" pitchFamily="50" charset="-18"/>
              </a:rPr>
              <a:t>Duchampiana</a:t>
            </a:r>
            <a:endParaRPr lang="cs-CZ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b="1" dirty="0">
                <a:highlight>
                  <a:srgbClr val="FFFF00"/>
                </a:highlight>
              </a:rPr>
              <a:t>Mýtus</a:t>
            </a:r>
            <a:r>
              <a:rPr lang="cs-CZ" sz="1800" b="1" dirty="0"/>
              <a:t> mládeneckého stroje:</a:t>
            </a:r>
          </a:p>
          <a:p>
            <a:r>
              <a:rPr lang="cs-CZ" altLang="cs-CZ" b="1" dirty="0">
                <a:cs typeface="Times New Roman" panose="02020603050405020304" pitchFamily="18" charset="0"/>
              </a:rPr>
              <a:t>Roy </a:t>
            </a:r>
            <a:r>
              <a:rPr lang="cs-CZ" altLang="cs-CZ" b="1" dirty="0" err="1">
                <a:cs typeface="Times New Roman" panose="02020603050405020304" pitchFamily="18" charset="0"/>
              </a:rPr>
              <a:t>Ascott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i="1" dirty="0" err="1">
                <a:cs typeface="Times New Roman" panose="02020603050405020304" pitchFamily="18" charset="0"/>
              </a:rPr>
              <a:t>Is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There</a:t>
            </a:r>
            <a:r>
              <a:rPr lang="cs-CZ" altLang="cs-CZ" i="1" dirty="0">
                <a:cs typeface="Times New Roman" panose="02020603050405020304" pitchFamily="18" charset="0"/>
              </a:rPr>
              <a:t> Love in </a:t>
            </a:r>
            <a:r>
              <a:rPr lang="cs-CZ" altLang="cs-CZ" i="1" dirty="0" err="1">
                <a:cs typeface="Times New Roman" panose="02020603050405020304" pitchFamily="18" charset="0"/>
              </a:rPr>
              <a:t>the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Telematic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Embrace</a:t>
            </a:r>
            <a:r>
              <a:rPr lang="cs-CZ" altLang="cs-CZ" i="1" dirty="0">
                <a:cs typeface="Times New Roman" panose="02020603050405020304" pitchFamily="18" charset="0"/>
              </a:rPr>
              <a:t>? </a:t>
            </a:r>
            <a:r>
              <a:rPr lang="cs-CZ" altLang="cs-CZ" dirty="0">
                <a:cs typeface="Times New Roman" panose="02020603050405020304" pitchFamily="18" charset="0"/>
              </a:rPr>
              <a:t>(1990)</a:t>
            </a:r>
          </a:p>
          <a:p>
            <a:r>
              <a:rPr lang="cs-CZ" altLang="cs-CZ" b="1" dirty="0">
                <a:cs typeface="Times New Roman" panose="02020603050405020304" pitchFamily="18" charset="0"/>
              </a:rPr>
              <a:t>Love-</a:t>
            </a:r>
            <a:r>
              <a:rPr lang="cs-CZ" altLang="cs-CZ" b="1" dirty="0" err="1">
                <a:cs typeface="Times New Roman" panose="02020603050405020304" pitchFamily="18" charset="0"/>
              </a:rPr>
              <a:t>Code</a:t>
            </a:r>
            <a:r>
              <a:rPr lang="cs-CZ" altLang="cs-CZ" b="1" dirty="0">
                <a:cs typeface="Times New Roman" panose="02020603050405020304" pitchFamily="18" charset="0"/>
              </a:rPr>
              <a:t> (1962)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03434"/>
            <a:ext cx="9266499" cy="40545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251" y="196770"/>
            <a:ext cx="2056353" cy="28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6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2E84A-9E44-3F17-1A86-96C1402DC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New Media </a:t>
            </a:r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Duchampiana</a:t>
            </a:r>
            <a:endParaRPr lang="cs-CZ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451017-1C63-4405-4EED-891E6C4AB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ea typeface="+mn-ea"/>
                <a:cs typeface="Arial"/>
              </a:rPr>
              <a:t>Mýtus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 mládeneckého stroje: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	Roy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Ascott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: 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Love-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Code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,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1962.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	Roy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Ascott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: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 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Is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 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There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 Love in 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Telematic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 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Embrace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?,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1990.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	</a:t>
            </a:r>
            <a:r>
              <a:rPr kumimoji="0" lang="en-US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“We see in the work known as […] Large Glass a field of </a:t>
            </a:r>
            <a:r>
              <a:rPr kumimoji="0" lang="en-US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vitreuos</a:t>
            </a:r>
            <a:r>
              <a:rPr kumimoji="0" lang="en-US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 reality in which energy and emotion are generated from tension and interaction of male and female, natural and artificial, human and machine. [...] Its subject is attraction […].</a:t>
            </a:r>
            <a:endParaRPr kumimoji="0" lang="cs-CZ" altLang="cs-CZ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	</a:t>
            </a:r>
            <a:r>
              <a:rPr kumimoji="0" lang="en-US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As ‘ground’, the Large Glass has a function and status anticipating that of the computer monitor as a screen of operations – of transformations and as the site of interaction and negotiation for meaning.”</a:t>
            </a:r>
            <a:r>
              <a:rPr kumimoji="0" lang="en-US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			Roy 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Ascott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: </a:t>
            </a:r>
            <a:r>
              <a:rPr kumimoji="0" lang="en-US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Telematic Embrace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, E. 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Shanken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 (ed.), 2003, s. 235.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7436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2E84A-9E44-3F17-1A86-96C1402DC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New Media </a:t>
            </a:r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Duchampiana</a:t>
            </a:r>
            <a:endParaRPr lang="cs-CZ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451017-1C63-4405-4EED-891E6C4AB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6544" cy="4351338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ea typeface="+mn-ea"/>
                <a:cs typeface="Arial"/>
              </a:rPr>
              <a:t>Mýtus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</a:rPr>
              <a:t> mládeneckého stroje:</a:t>
            </a:r>
          </a:p>
          <a:p>
            <a:r>
              <a:rPr lang="cs-CZ" altLang="cs-CZ" sz="2000" b="1" dirty="0"/>
              <a:t>Richard </a:t>
            </a:r>
            <a:r>
              <a:rPr lang="cs-CZ" altLang="cs-CZ" sz="2000" b="1" dirty="0" err="1"/>
              <a:t>Hamilton</a:t>
            </a:r>
            <a:r>
              <a:rPr lang="cs-CZ" altLang="cs-CZ" sz="2000" b="1" dirty="0"/>
              <a:t>: Diagram </a:t>
            </a:r>
            <a:r>
              <a:rPr lang="cs-CZ" altLang="cs-CZ" sz="2000" b="1" i="1" dirty="0"/>
              <a:t>Velkého skla</a:t>
            </a:r>
            <a:r>
              <a:rPr lang="cs-CZ" altLang="cs-CZ" sz="2000" b="1" dirty="0"/>
              <a:t> podle poznámek v </a:t>
            </a:r>
            <a:r>
              <a:rPr lang="cs-CZ" altLang="cs-CZ" sz="2000" b="1" i="1" dirty="0"/>
              <a:t>Zelené krabici</a:t>
            </a:r>
            <a:r>
              <a:rPr lang="cs-CZ" altLang="cs-CZ" sz="2000" b="1" dirty="0"/>
              <a:t>, 1977.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236D41-7A6A-D5FF-D61D-1C10548E5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166" y="1569193"/>
            <a:ext cx="3727049" cy="518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39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New Media </a:t>
            </a:r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Duchampiana</a:t>
            </a:r>
            <a:endParaRPr lang="cs-CZ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highlight>
                  <a:srgbClr val="FFFF00"/>
                </a:highlight>
                <a:cs typeface="Times New Roman" panose="02020603050405020304" pitchFamily="18" charset="0"/>
              </a:rPr>
              <a:t>Mýtus </a:t>
            </a:r>
            <a:r>
              <a:rPr lang="cs-CZ" altLang="cs-CZ" b="1" dirty="0">
                <a:cs typeface="Times New Roman" panose="02020603050405020304" pitchFamily="18" charset="0"/>
              </a:rPr>
              <a:t>mládeneckého stroje</a:t>
            </a:r>
          </a:p>
          <a:p>
            <a:r>
              <a:rPr lang="cs-CZ" altLang="cs-CZ" b="1" dirty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>
                <a:cs typeface="Times New Roman" panose="02020603050405020304" pitchFamily="18" charset="0"/>
              </a:rPr>
              <a:t>Burnham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i="1" dirty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>
                <a:cs typeface="Times New Roman" panose="02020603050405020304" pitchFamily="18" charset="0"/>
              </a:rPr>
              <a:t> 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Art</a:t>
            </a:r>
            <a:r>
              <a:rPr lang="cs-CZ" altLang="cs-CZ" i="1" dirty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05543" y="5715876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i="1" dirty="0" err="1">
                <a:latin typeface="Arial" panose="020B0604020202020204" pitchFamily="34" charset="0"/>
              </a:rPr>
              <a:t>SEEK</a:t>
            </a:r>
            <a:r>
              <a:rPr lang="cs-CZ" altLang="cs-CZ" b="1" i="1" dirty="0">
                <a:latin typeface="Arial" panose="020B0604020202020204" pitchFamily="34" charset="0"/>
              </a:rPr>
              <a:t>,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Nicholas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Negroponte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99" y="1894111"/>
            <a:ext cx="2982685" cy="41612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34" y="2659216"/>
            <a:ext cx="3009966" cy="29521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312" y="2659216"/>
            <a:ext cx="2952175" cy="295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2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New Media </a:t>
            </a:r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Duchampiana</a:t>
            </a:r>
            <a:endParaRPr lang="cs-CZ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b="1" dirty="0">
                <a:highlight>
                  <a:srgbClr val="FFFF00"/>
                </a:highlight>
              </a:rPr>
              <a:t>Mýtus</a:t>
            </a:r>
            <a:r>
              <a:rPr lang="cs-CZ" sz="1800" b="1" dirty="0"/>
              <a:t> mládeneckého stroje:</a:t>
            </a:r>
          </a:p>
          <a:p>
            <a:endParaRPr lang="cs-CZ" altLang="cs-CZ" b="1" dirty="0">
              <a:cs typeface="Times New Roman" panose="02020603050405020304" pitchFamily="18" charset="0"/>
            </a:endParaRPr>
          </a:p>
          <a:p>
            <a:r>
              <a:rPr lang="cs-CZ" altLang="cs-CZ" b="1" dirty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>
                <a:cs typeface="Times New Roman" panose="02020603050405020304" pitchFamily="18" charset="0"/>
              </a:rPr>
              <a:t>Burnham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i="1" dirty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>
                <a:cs typeface="Times New Roman" panose="02020603050405020304" pitchFamily="18" charset="0"/>
              </a:rPr>
              <a:t> 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Art</a:t>
            </a:r>
            <a:r>
              <a:rPr lang="cs-CZ" altLang="cs-CZ" i="1" dirty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25285" y="5914349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www.fondation-langlois.org</a:t>
            </a:r>
            <a:r>
              <a:rPr lang="cs-CZ" dirty="0"/>
              <a:t>/</a:t>
            </a:r>
            <a:r>
              <a:rPr lang="cs-CZ" dirty="0" err="1"/>
              <a:t>html</a:t>
            </a:r>
            <a:r>
              <a:rPr lang="cs-CZ" dirty="0"/>
              <a:t>/e/</a:t>
            </a:r>
            <a:r>
              <a:rPr lang="cs-CZ" dirty="0" err="1"/>
              <a:t>page.php?NumPage</a:t>
            </a:r>
            <a:r>
              <a:rPr lang="cs-CZ" dirty="0"/>
              <a:t>=541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164" y="1771650"/>
            <a:ext cx="3234149" cy="45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0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MEDIA ARCHEOLOGY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err="1"/>
              <a:t>Erkki</a:t>
            </a:r>
            <a:r>
              <a:rPr lang="cs-CZ" b="1" dirty="0"/>
              <a:t> </a:t>
            </a:r>
            <a:r>
              <a:rPr lang="cs-CZ" b="1" dirty="0" err="1"/>
              <a:t>Huhtamo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Mediální archeologie se věnuje studiu </a:t>
            </a:r>
            <a:r>
              <a:rPr lang="cs-CZ" b="1" dirty="0" err="1"/>
              <a:t>TOPOI</a:t>
            </a:r>
            <a:r>
              <a:rPr lang="cs-CZ" dirty="0"/>
              <a:t> (</a:t>
            </a:r>
            <a:r>
              <a:rPr lang="cs-CZ" dirty="0" err="1"/>
              <a:t>locus</a:t>
            </a:r>
            <a:r>
              <a:rPr lang="cs-CZ" dirty="0"/>
              <a:t> </a:t>
            </a:r>
            <a:r>
              <a:rPr lang="cs-CZ" dirty="0" err="1"/>
              <a:t>communes</a:t>
            </a:r>
            <a:r>
              <a:rPr lang="cs-CZ" dirty="0"/>
              <a:t>, formule)</a:t>
            </a:r>
          </a:p>
          <a:p>
            <a:pPr marL="0" indent="0">
              <a:buNone/>
            </a:pPr>
            <a:r>
              <a:rPr lang="cs-CZ" dirty="0"/>
              <a:t>Hodrová, s. 737: </a:t>
            </a:r>
            <a:endParaRPr lang="en-US" dirty="0"/>
          </a:p>
          <a:p>
            <a:pPr marL="0" indent="0">
              <a:buNone/>
            </a:pPr>
            <a:r>
              <a:rPr lang="cs-CZ" dirty="0" err="1"/>
              <a:t>Toposem</a:t>
            </a:r>
            <a:r>
              <a:rPr lang="cs-CZ" dirty="0"/>
              <a:t> (…) </a:t>
            </a:r>
            <a:r>
              <a:rPr lang="en-US" dirty="0"/>
              <a:t>[je] </a:t>
            </a:r>
            <a:r>
              <a:rPr lang="cs-CZ" dirty="0"/>
              <a:t>motiv</a:t>
            </a:r>
            <a:r>
              <a:rPr lang="en-US" dirty="0"/>
              <a:t> (…) </a:t>
            </a:r>
            <a:r>
              <a:rPr lang="cs-CZ" dirty="0"/>
              <a:t>pouze motiv svou podstatou intertextový. Ernst Robert </a:t>
            </a:r>
            <a:r>
              <a:rPr lang="cs-CZ" dirty="0" err="1"/>
              <a:t>Curtius</a:t>
            </a:r>
            <a:r>
              <a:rPr lang="cs-CZ" dirty="0"/>
              <a:t> v knize </a:t>
            </a:r>
            <a:r>
              <a:rPr lang="cs-CZ" i="1" dirty="0"/>
              <a:t>Evropská literatura a latinský středověk</a:t>
            </a:r>
            <a:r>
              <a:rPr lang="cs-CZ" dirty="0"/>
              <a:t> (1948) užívá termínu </a:t>
            </a:r>
            <a:r>
              <a:rPr lang="cs-CZ" dirty="0" err="1"/>
              <a:t>topos</a:t>
            </a:r>
            <a:r>
              <a:rPr lang="cs-CZ" dirty="0"/>
              <a:t> jednak pro opakované formule (např. hledaná skromnost v úvodu řečnického projevu), pro určitý způsob pojetí světa a místa („svět naruby“, svět jako divadlo, svět jako kniha, </a:t>
            </a:r>
            <a:r>
              <a:rPr lang="cs-CZ" dirty="0" err="1"/>
              <a:t>locus</a:t>
            </a:r>
            <a:r>
              <a:rPr lang="cs-CZ" dirty="0"/>
              <a:t> </a:t>
            </a:r>
            <a:r>
              <a:rPr lang="cs-CZ" dirty="0" err="1"/>
              <a:t>amoneus</a:t>
            </a:r>
            <a:r>
              <a:rPr lang="cs-CZ" dirty="0"/>
              <a:t> (šťastné místo)), dále pak pro tradiční dvojice postav (chlapec a střelec), pro metafory spjaté s plavbou, jídlem, částmi těla, tedy, </a:t>
            </a:r>
            <a:r>
              <a:rPr lang="en-US" dirty="0"/>
              <a:t>…, </a:t>
            </a:r>
            <a:r>
              <a:rPr lang="cs-CZ" dirty="0"/>
              <a:t>pro značně různé motivy – od </a:t>
            </a:r>
            <a:r>
              <a:rPr lang="cs-CZ" b="1" dirty="0"/>
              <a:t>motivů-řečnických formulí </a:t>
            </a:r>
            <a:r>
              <a:rPr lang="cs-CZ" dirty="0"/>
              <a:t>po </a:t>
            </a:r>
            <a:r>
              <a:rPr lang="cs-CZ" b="1" dirty="0"/>
              <a:t>motivy-koncepty světa</a:t>
            </a:r>
            <a:r>
              <a:rPr lang="cs-CZ" dirty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TOPOI je </a:t>
            </a:r>
            <a:r>
              <a:rPr lang="cs-CZ" b="1" dirty="0"/>
              <a:t>čímsi před dílem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cs-CZ" dirty="0"/>
              <a:t>Typickým rysem </a:t>
            </a:r>
            <a:r>
              <a:rPr lang="cs-CZ" dirty="0" err="1"/>
              <a:t>topoi</a:t>
            </a:r>
            <a:r>
              <a:rPr lang="cs-CZ" dirty="0"/>
              <a:t> je opakovanost.(Hodrová, s. 740)</a:t>
            </a:r>
          </a:p>
        </p:txBody>
      </p:sp>
    </p:spTree>
    <p:extLst>
      <p:ext uri="{BB962C8B-B14F-4D97-AF65-F5344CB8AC3E}">
        <p14:creationId xmlns:p14="http://schemas.microsoft.com/office/powerpoint/2010/main" val="1718164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6B4DBA-77CE-DAAB-471C-20CAB866D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00FF"/>
                </a:solidFill>
                <a:latin typeface="Muni" panose="00000500000000000000" pitchFamily="50" charset="-18"/>
              </a:rPr>
              <a:t>New media </a:t>
            </a:r>
            <a:r>
              <a:rPr lang="cs-CZ" sz="4000" b="1" dirty="0" err="1">
                <a:solidFill>
                  <a:srgbClr val="0000FF"/>
                </a:solidFill>
                <a:latin typeface="Muni" panose="00000500000000000000" pitchFamily="50" charset="-18"/>
              </a:rPr>
              <a:t>duchampiana</a:t>
            </a:r>
            <a:endParaRPr lang="cs-CZ" sz="4000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528C15-D2CD-3631-FA0D-5A05A43F5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cs-CZ" sz="2000" b="1" dirty="0">
                <a:highlight>
                  <a:srgbClr val="FFFF00"/>
                </a:highlight>
              </a:rPr>
              <a:t>Mýtus</a:t>
            </a:r>
            <a:r>
              <a:rPr lang="cs-CZ" sz="2000" b="1" dirty="0"/>
              <a:t> mládeneckého stroje:</a:t>
            </a:r>
          </a:p>
          <a:p>
            <a:r>
              <a:rPr lang="cs-CZ" sz="2000" dirty="0"/>
              <a:t>Sherry </a:t>
            </a:r>
            <a:r>
              <a:rPr lang="cs-CZ" sz="2000" dirty="0" err="1"/>
              <a:t>Turkle</a:t>
            </a:r>
            <a:r>
              <a:rPr lang="cs-CZ" sz="2000" dirty="0"/>
              <a:t>: </a:t>
            </a:r>
            <a:r>
              <a:rPr lang="en-US" sz="2000" i="1" dirty="0"/>
              <a:t>Life on the Screen: Identity in the Age of the Internet</a:t>
            </a:r>
            <a:r>
              <a:rPr lang="cs-CZ" sz="2000" i="1" dirty="0"/>
              <a:t> </a:t>
            </a:r>
            <a:r>
              <a:rPr lang="cs-CZ" sz="2000" dirty="0"/>
              <a:t>(1997)</a:t>
            </a:r>
          </a:p>
          <a:p>
            <a:r>
              <a:rPr lang="cs-CZ" sz="2000" dirty="0">
                <a:hlinkClick r:id="rId2"/>
              </a:rPr>
              <a:t>https://www.amazon.com/Life-Screen-Identity-Age-Internet/dp/0684833484</a:t>
            </a:r>
            <a:endParaRPr lang="cs-CZ" sz="2000" dirty="0"/>
          </a:p>
          <a:p>
            <a:endParaRPr lang="cs-CZ" sz="2000" i="1" dirty="0"/>
          </a:p>
        </p:txBody>
      </p:sp>
      <p:pic>
        <p:nvPicPr>
          <p:cNvPr id="4" name="Obrázek 3" descr="Obsah obrázku text, kniha, Leták, Obal knihy&#10;&#10;Popis byl vytvořen automaticky">
            <a:extLst>
              <a:ext uri="{FF2B5EF4-FFF2-40B4-BE49-F238E27FC236}">
                <a16:creationId xmlns:a16="http://schemas.microsoft.com/office/drawing/2014/main" id="{0E07881B-28DC-6E87-E4FA-5873F98EFB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037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86099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>
                <a:cs typeface="Times New Roman" panose="02020603050405020304" pitchFamily="18" charset="0"/>
              </a:rPr>
              <a:t>Burnham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i="1" dirty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>
                <a:cs typeface="Times New Roman" panose="02020603050405020304" pitchFamily="18" charset="0"/>
              </a:rPr>
              <a:t> 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Art</a:t>
            </a:r>
            <a:r>
              <a:rPr lang="cs-CZ" altLang="cs-CZ" i="1" dirty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37656" y="593359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„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Interactive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Paper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Systems“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Sonia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Sheridan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886" y="462523"/>
            <a:ext cx="1760656" cy="24563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95" y="2337019"/>
            <a:ext cx="2956632" cy="33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46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EF227-B45C-5F6C-7F41-7CA952469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FF"/>
                </a:solidFill>
                <a:highlight>
                  <a:srgbClr val="FFFF00"/>
                </a:highlight>
                <a:latin typeface="Muni" panose="00000500000000000000" pitchFamily="50" charset="-18"/>
              </a:rPr>
              <a:t>Mýtus</a:t>
            </a:r>
            <a:r>
              <a:rPr lang="cs-CZ" dirty="0">
                <a:solidFill>
                  <a:srgbClr val="0000FF"/>
                </a:solidFill>
                <a:latin typeface="Muni" panose="00000500000000000000" pitchFamily="50" charset="-18"/>
              </a:rPr>
              <a:t> mládeneckého stroje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043B71-4CE2-5A88-DB7C-D23C1ED18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Given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...;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assume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suffer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very much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(express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mathematical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theorem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).“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Duchamp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M. </a:t>
            </a:r>
            <a:r>
              <a:rPr kumimoji="0" lang="cs-CZ" altLang="cs-CZ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Duchamp</a:t>
            </a:r>
            <a:r>
              <a:rPr kumimoji="0" lang="cs-CZ" altLang="cs-CZ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</a:t>
            </a:r>
            <a:r>
              <a:rPr kumimoji="0" lang="cs-CZ" altLang="cs-CZ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Signe</a:t>
            </a:r>
            <a:r>
              <a:rPr kumimoji="0" lang="cs-CZ" altLang="cs-CZ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cs-CZ" altLang="cs-CZ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Écrits</a:t>
            </a:r>
            <a:r>
              <a:rPr kumimoji="0" lang="cs-CZ" altLang="cs-CZ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Ed. Michel </a:t>
            </a:r>
            <a:r>
              <a:rPr kumimoji="0" lang="cs-CZ" alt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Sanouillet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Paris: </a:t>
            </a:r>
            <a:r>
              <a:rPr kumimoji="0" lang="cs-CZ" alt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Flammarion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1975, 36-37.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4943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9916CEF-BA4B-7154-993F-B25546A3C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800" dirty="0">
                <a:solidFill>
                  <a:srgbClr val="0000FF"/>
                </a:solidFill>
                <a:highlight>
                  <a:srgbClr val="FFFF00"/>
                </a:highlight>
                <a:latin typeface="Muni" panose="00000500000000000000" pitchFamily="50" charset="-18"/>
              </a:rPr>
              <a:t>Mýtus</a:t>
            </a:r>
            <a:r>
              <a:rPr lang="cs-CZ" sz="4800" dirty="0">
                <a:solidFill>
                  <a:srgbClr val="0000FF"/>
                </a:solidFill>
                <a:latin typeface="Muni" panose="00000500000000000000" pitchFamily="50" charset="-18"/>
              </a:rPr>
              <a:t> mládeneckého stroje</a:t>
            </a:r>
            <a:endParaRPr lang="cs-CZ" altLang="cs-CZ" sz="4800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3E3F87E-24D0-8B33-EFC3-F5CE621854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Tři interpretace:</a:t>
            </a:r>
          </a:p>
          <a:p>
            <a:pPr eaLnBrk="1" hangingPunct="1"/>
            <a:r>
              <a:rPr lang="cs-CZ" altLang="cs-CZ" sz="1600"/>
              <a:t>1_Jean Baudrillard a umělá inteligence jako mládenecký stroj…</a:t>
            </a:r>
          </a:p>
          <a:p>
            <a:pPr eaLnBrk="1" hangingPunct="1"/>
            <a:r>
              <a:rPr lang="cs-CZ" altLang="cs-CZ" sz="1600"/>
              <a:t>2_Dieter Daniels a mládenecký stroj chycený mezi šachy a (kyber)sexem…</a:t>
            </a:r>
            <a:endParaRPr lang="en-US" altLang="cs-CZ" sz="1600"/>
          </a:p>
          <a:p>
            <a:pPr eaLnBrk="1" hangingPunct="1"/>
            <a:r>
              <a:rPr lang="en-US" altLang="cs-CZ" sz="1600" b="1"/>
              <a:t>3</a:t>
            </a:r>
            <a:r>
              <a:rPr lang="cs-CZ" altLang="cs-CZ" sz="1600" b="1"/>
              <a:t>_ Číst Turingův/Mládenecký stroj jako palimpsest</a:t>
            </a:r>
            <a:r>
              <a:rPr lang="cs-CZ" altLang="cs-CZ" sz="1600"/>
              <a:t>…</a:t>
            </a:r>
          </a:p>
          <a:p>
            <a:pPr eaLnBrk="1" hangingPunct="1"/>
            <a:endParaRPr lang="cs-CZ" altLang="cs-CZ" sz="1600"/>
          </a:p>
          <a:p>
            <a:pPr eaLnBrk="1" hangingPunct="1">
              <a:buFontTx/>
              <a:buNone/>
            </a:pPr>
            <a:r>
              <a:rPr lang="cs-CZ" altLang="cs-CZ" sz="1600" u="sng"/>
              <a:t>		Turingův stroj       </a:t>
            </a:r>
          </a:p>
          <a:p>
            <a:pPr lvl="1" eaLnBrk="1" hangingPunct="1">
              <a:buFontTx/>
              <a:buNone/>
            </a:pPr>
            <a:r>
              <a:rPr lang="cs-CZ" altLang="cs-CZ" sz="1600"/>
              <a:t>    Mládenecký stroj</a:t>
            </a:r>
          </a:p>
          <a:p>
            <a:pPr lvl="1" eaLnBrk="1" hangingPunct="1">
              <a:buFontTx/>
              <a:buNone/>
            </a:pPr>
            <a:endParaRPr lang="cs-CZ" altLang="cs-CZ" sz="1600"/>
          </a:p>
          <a:p>
            <a:pPr lvl="1" eaLnBrk="1" hangingPunct="1">
              <a:buFontTx/>
              <a:buNone/>
            </a:pPr>
            <a:r>
              <a:rPr lang="cs-CZ" altLang="cs-CZ" sz="1200" i="1"/>
              <a:t>	„Nehledáme původní zdroje, ale struktury významu: pod každým obrazem je vždy jiný obraz.“</a:t>
            </a:r>
            <a:r>
              <a:rPr lang="cs-CZ" altLang="cs-CZ" sz="1200"/>
              <a:t> </a:t>
            </a:r>
          </a:p>
          <a:p>
            <a:pPr lvl="1" eaLnBrk="1" hangingPunct="1">
              <a:buFontTx/>
              <a:buNone/>
            </a:pPr>
            <a:r>
              <a:rPr lang="cs-CZ" altLang="cs-CZ" sz="1200"/>
              <a:t>					Douglas Crimp: </a:t>
            </a:r>
            <a:r>
              <a:rPr lang="cs-CZ" altLang="cs-CZ" sz="1200" i="1"/>
              <a:t>Pictures</a:t>
            </a:r>
            <a:r>
              <a:rPr lang="cs-CZ" altLang="cs-CZ" sz="1200"/>
              <a:t>,1977</a:t>
            </a:r>
          </a:p>
          <a:p>
            <a:pPr lvl="1" eaLnBrk="1" hangingPunct="1">
              <a:buFontTx/>
              <a:buNone/>
            </a:pPr>
            <a:endParaRPr lang="cs-CZ" altLang="cs-CZ" sz="1200"/>
          </a:p>
          <a:p>
            <a:pPr lvl="1" eaLnBrk="1" hangingPunct="1">
              <a:buFontTx/>
              <a:buNone/>
            </a:pPr>
            <a:r>
              <a:rPr lang="cs-CZ" altLang="cs-CZ" sz="1200" i="1"/>
              <a:t>	„Tak jako se pacient snaží zpracovat svoji současnou poruchu tím, že prvky zdánlivě nesouvisející volně asociuje s minulými situacemi, což mu umožní </a:t>
            </a:r>
            <a:r>
              <a:rPr lang="cs-CZ" altLang="cs-CZ" sz="1200" b="1" i="1"/>
              <a:t>odhalit skryté významy svého života</a:t>
            </a:r>
            <a:r>
              <a:rPr lang="cs-CZ" altLang="cs-CZ" sz="1200" i="1"/>
              <a:t>, svého chování, - právě tak se lze na práci Cézannovu, Picassovu, Delaunayovu, Kandinského, Kleeovu, Mondrianovu, Malevičovu a posléze pak Duchampovu dívat jako na ´propracovávání´, kterému modernita podrobuje svůj vlastní smysl.“</a:t>
            </a:r>
            <a:r>
              <a:rPr lang="cs-CZ" altLang="cs-CZ" sz="1200"/>
              <a:t>  </a:t>
            </a:r>
          </a:p>
          <a:p>
            <a:pPr lvl="1" eaLnBrk="1" hangingPunct="1">
              <a:buFontTx/>
              <a:buNone/>
            </a:pPr>
            <a:r>
              <a:rPr lang="cs-CZ" altLang="cs-CZ" sz="1200"/>
              <a:t>					Jean-Francois Lyotard</a:t>
            </a:r>
          </a:p>
          <a:p>
            <a:pPr lvl="1" eaLnBrk="1" hangingPunct="1">
              <a:buFontTx/>
              <a:buNone/>
            </a:pPr>
            <a:endParaRPr lang="cs-CZ" altLang="cs-CZ" sz="1200"/>
          </a:p>
          <a:p>
            <a:pPr lvl="1" eaLnBrk="1" hangingPunct="1">
              <a:buFontTx/>
              <a:buNone/>
            </a:pPr>
            <a:endParaRPr lang="cs-CZ" altLang="cs-CZ" sz="1200"/>
          </a:p>
          <a:p>
            <a:pPr eaLnBrk="1" hangingPunct="1">
              <a:buFontTx/>
              <a:buNone/>
            </a:pPr>
            <a:endParaRPr lang="cs-CZ" altLang="cs-CZ" sz="1600"/>
          </a:p>
        </p:txBody>
      </p:sp>
      <p:sp>
        <p:nvSpPr>
          <p:cNvPr id="34820" name="AutoShape 4">
            <a:extLst>
              <a:ext uri="{FF2B5EF4-FFF2-40B4-BE49-F238E27FC236}">
                <a16:creationId xmlns:a16="http://schemas.microsoft.com/office/drawing/2014/main" id="{2C9C0105-8E9F-8ED3-57A8-C471C03F16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1" y="-20638"/>
            <a:ext cx="2543175" cy="17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4821" name="AutoShape 5">
            <a:extLst>
              <a:ext uri="{FF2B5EF4-FFF2-40B4-BE49-F238E27FC236}">
                <a16:creationId xmlns:a16="http://schemas.microsoft.com/office/drawing/2014/main" id="{F153BDFF-28EB-CE6B-1D62-054186BC17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1" y="2514600"/>
            <a:ext cx="25431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EA69859-8F6E-5170-B1A6-369CD85FE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800" dirty="0">
                <a:solidFill>
                  <a:srgbClr val="0000FF"/>
                </a:solidFill>
                <a:highlight>
                  <a:srgbClr val="FFFF00"/>
                </a:highlight>
                <a:latin typeface="Muni" panose="00000500000000000000" pitchFamily="50" charset="-18"/>
              </a:rPr>
              <a:t>Mýtus</a:t>
            </a:r>
            <a:r>
              <a:rPr lang="cs-CZ" sz="4800" dirty="0">
                <a:solidFill>
                  <a:srgbClr val="0000FF"/>
                </a:solidFill>
                <a:latin typeface="Muni" panose="00000500000000000000" pitchFamily="50" charset="-18"/>
              </a:rPr>
              <a:t> mládeneckého stroje</a:t>
            </a:r>
            <a:endParaRPr lang="cs-CZ" altLang="cs-CZ" sz="4800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7394CC5-8B97-437E-7D53-71645A677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Tři interpretace:</a:t>
            </a:r>
          </a:p>
          <a:p>
            <a:pPr eaLnBrk="1" hangingPunct="1"/>
            <a:r>
              <a:rPr lang="cs-CZ" altLang="cs-CZ" sz="1600"/>
              <a:t>1_Jean Baudrillard a umělá inteligence jako mládenecký stroj…</a:t>
            </a:r>
          </a:p>
          <a:p>
            <a:pPr eaLnBrk="1" hangingPunct="1"/>
            <a:r>
              <a:rPr lang="cs-CZ" altLang="cs-CZ" sz="1600"/>
              <a:t>2_Dieter Daniels a mládenecký stroj chycený mezi šachy a (kyber)sexem…</a:t>
            </a:r>
            <a:endParaRPr lang="en-US" altLang="cs-CZ" sz="1600"/>
          </a:p>
          <a:p>
            <a:pPr eaLnBrk="1" hangingPunct="1"/>
            <a:r>
              <a:rPr lang="en-US" altLang="cs-CZ" sz="1600" b="1"/>
              <a:t>3</a:t>
            </a:r>
            <a:r>
              <a:rPr lang="cs-CZ" altLang="cs-CZ" sz="1600" b="1"/>
              <a:t>_ Číst Turingův/Mládenecký stroj jako palimpsest</a:t>
            </a:r>
            <a:r>
              <a:rPr lang="cs-CZ" altLang="cs-CZ" sz="1600"/>
              <a:t>…</a:t>
            </a:r>
          </a:p>
          <a:p>
            <a:pPr eaLnBrk="1" hangingPunct="1"/>
            <a:endParaRPr lang="cs-CZ" altLang="cs-CZ" sz="1600"/>
          </a:p>
          <a:p>
            <a:pPr eaLnBrk="1" hangingPunct="1">
              <a:buFontTx/>
              <a:buNone/>
            </a:pPr>
            <a:r>
              <a:rPr lang="cs-CZ" altLang="cs-CZ" sz="1600" u="sng"/>
              <a:t>		Turingův stroj       </a:t>
            </a:r>
          </a:p>
          <a:p>
            <a:pPr lvl="1" eaLnBrk="1" hangingPunct="1">
              <a:buFontTx/>
              <a:buNone/>
            </a:pPr>
            <a:r>
              <a:rPr lang="cs-CZ" altLang="cs-CZ" sz="1600"/>
              <a:t>    Mládenecký stroj</a:t>
            </a:r>
          </a:p>
          <a:p>
            <a:pPr lvl="1" eaLnBrk="1" hangingPunct="1">
              <a:buFontTx/>
              <a:buNone/>
            </a:pPr>
            <a:endParaRPr lang="cs-CZ" altLang="cs-CZ" sz="1600"/>
          </a:p>
          <a:p>
            <a:pPr lvl="1" eaLnBrk="1" hangingPunct="1">
              <a:buFontTx/>
              <a:buNone/>
            </a:pPr>
            <a:r>
              <a:rPr lang="cs-CZ" altLang="cs-CZ" sz="1600"/>
              <a:t>	</a:t>
            </a:r>
            <a:r>
              <a:rPr lang="cs-CZ" altLang="cs-CZ" sz="1200" i="1"/>
              <a:t>“Chápeš, že když je předpona </a:t>
            </a:r>
            <a:r>
              <a:rPr lang="cs-CZ" altLang="cs-CZ" sz="1200" b="1" i="1"/>
              <a:t>post- </a:t>
            </a:r>
            <a:r>
              <a:rPr lang="cs-CZ" altLang="cs-CZ" sz="1200" i="1"/>
              <a:t>ve slově postmoderní pojímána v tomto smyslu, tak to naprosto neznamená nějaký návratný pohyb, come back, flash back, feed back, tedy pohyb opakování, nýbrž určitý proces, který lze označit slovy začínající na </a:t>
            </a:r>
            <a:r>
              <a:rPr lang="cs-CZ" altLang="cs-CZ" sz="1200" b="1" i="1"/>
              <a:t>ana- proces analýzy, anamnézy, analogie, anamorfózy, který  zpracovává počáteční zapomnění</a:t>
            </a:r>
            <a:r>
              <a:rPr lang="cs-CZ" altLang="cs-CZ" sz="1200" i="1"/>
              <a:t>.“</a:t>
            </a:r>
            <a:r>
              <a:rPr lang="cs-CZ" altLang="cs-CZ" sz="1200"/>
              <a:t>  </a:t>
            </a:r>
          </a:p>
          <a:p>
            <a:pPr lvl="1" eaLnBrk="1" hangingPunct="1">
              <a:buFontTx/>
              <a:buNone/>
            </a:pPr>
            <a:r>
              <a:rPr lang="cs-CZ" altLang="cs-CZ" sz="1200"/>
              <a:t>					J.-F. Lyotard</a:t>
            </a:r>
          </a:p>
          <a:p>
            <a:pPr lvl="1" eaLnBrk="1" hangingPunct="1">
              <a:buFontTx/>
              <a:buNone/>
            </a:pPr>
            <a:r>
              <a:rPr lang="cs-CZ" altLang="cs-CZ" sz="1200"/>
              <a:t>					</a:t>
            </a:r>
            <a:r>
              <a:rPr lang="cs-CZ" altLang="cs-CZ"/>
              <a:t> </a:t>
            </a:r>
            <a:endParaRPr lang="cs-CZ" altLang="cs-CZ" sz="1200"/>
          </a:p>
          <a:p>
            <a:pPr lvl="1" eaLnBrk="1" hangingPunct="1">
              <a:buFontTx/>
              <a:buNone/>
            </a:pPr>
            <a:endParaRPr lang="cs-CZ" altLang="cs-CZ" sz="1200"/>
          </a:p>
          <a:p>
            <a:pPr eaLnBrk="1" hangingPunct="1">
              <a:buFontTx/>
              <a:buNone/>
            </a:pPr>
            <a:endParaRPr lang="cs-CZ" altLang="cs-CZ" sz="1600"/>
          </a:p>
        </p:txBody>
      </p:sp>
      <p:sp>
        <p:nvSpPr>
          <p:cNvPr id="35844" name="AutoShape 4">
            <a:extLst>
              <a:ext uri="{FF2B5EF4-FFF2-40B4-BE49-F238E27FC236}">
                <a16:creationId xmlns:a16="http://schemas.microsoft.com/office/drawing/2014/main" id="{B55D9F6A-ABDF-D9B2-78A8-F561050B23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1" y="-20638"/>
            <a:ext cx="2543175" cy="17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5845" name="AutoShape 5">
            <a:extLst>
              <a:ext uri="{FF2B5EF4-FFF2-40B4-BE49-F238E27FC236}">
                <a16:creationId xmlns:a16="http://schemas.microsoft.com/office/drawing/2014/main" id="{90034F6A-6916-BAB3-B4E6-6E01D32A6B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1" y="2514600"/>
            <a:ext cx="25431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BDA7C46D-E2B9-C419-18D7-E1930177E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800" dirty="0">
                <a:solidFill>
                  <a:srgbClr val="0000FF"/>
                </a:solidFill>
                <a:highlight>
                  <a:srgbClr val="FFFF00"/>
                </a:highlight>
                <a:latin typeface="Muni" panose="00000500000000000000" pitchFamily="50" charset="-18"/>
              </a:rPr>
              <a:t>Mýtus</a:t>
            </a:r>
            <a:r>
              <a:rPr lang="cs-CZ" sz="4800" dirty="0">
                <a:solidFill>
                  <a:srgbClr val="0000FF"/>
                </a:solidFill>
                <a:latin typeface="Muni" panose="00000500000000000000" pitchFamily="50" charset="-18"/>
              </a:rPr>
              <a:t> mládeneckého stroje</a:t>
            </a:r>
            <a:endParaRPr lang="cs-CZ" altLang="cs-CZ" sz="4800" b="1" dirty="0">
              <a:latin typeface="Calibri" panose="020F050202020403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65573FF-F8D6-98F6-16B4-012D618B1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algn="ctr" eaLnBrk="1" hangingPunct="1">
              <a:buFontTx/>
              <a:buNone/>
            </a:pPr>
            <a:r>
              <a:rPr lang="cs-CZ" altLang="cs-CZ" sz="1400" b="1" u="sng"/>
              <a:t>Epilog:</a:t>
            </a:r>
          </a:p>
          <a:p>
            <a:pPr lvl="1" algn="ctr" eaLnBrk="1" hangingPunct="1">
              <a:buFontTx/>
              <a:buNone/>
            </a:pPr>
            <a:r>
              <a:rPr lang="cs-CZ" altLang="cs-CZ" sz="1200" b="1"/>
              <a:t>Od metafory člověk-stroj k metamorfóze (stávání se) muž-žena-stroj</a:t>
            </a:r>
          </a:p>
          <a:p>
            <a:pPr lvl="1" algn="ctr" eaLnBrk="1" hangingPunct="1">
              <a:buFontTx/>
              <a:buNone/>
            </a:pPr>
            <a:endParaRPr lang="cs-CZ" altLang="cs-CZ" sz="1200" b="1"/>
          </a:p>
          <a:p>
            <a:pPr lvl="1" algn="ctr" eaLnBrk="1" hangingPunct="1">
              <a:buFontTx/>
              <a:buNone/>
            </a:pPr>
            <a:endParaRPr lang="cs-CZ" altLang="cs-CZ" sz="1200" b="1"/>
          </a:p>
          <a:p>
            <a:pPr lvl="1" eaLnBrk="1" hangingPunct="1">
              <a:buFontTx/>
              <a:buNone/>
            </a:pPr>
            <a:r>
              <a:rPr lang="cs-CZ" altLang="cs-CZ" sz="1200"/>
              <a:t>					</a:t>
            </a:r>
            <a:r>
              <a:rPr lang="cs-CZ" altLang="cs-CZ"/>
              <a:t> </a:t>
            </a:r>
            <a:endParaRPr lang="cs-CZ" altLang="cs-CZ" sz="1200"/>
          </a:p>
          <a:p>
            <a:pPr lvl="1" eaLnBrk="1" hangingPunct="1">
              <a:buFontTx/>
              <a:buNone/>
            </a:pPr>
            <a:endParaRPr lang="cs-CZ" altLang="cs-CZ" sz="1200"/>
          </a:p>
          <a:p>
            <a:pPr eaLnBrk="1" hangingPunct="1">
              <a:buFontTx/>
              <a:buNone/>
            </a:pPr>
            <a:endParaRPr lang="cs-CZ" altLang="cs-CZ" sz="1600"/>
          </a:p>
        </p:txBody>
      </p:sp>
      <p:sp>
        <p:nvSpPr>
          <p:cNvPr id="36868" name="AutoShape 4">
            <a:extLst>
              <a:ext uri="{FF2B5EF4-FFF2-40B4-BE49-F238E27FC236}">
                <a16:creationId xmlns:a16="http://schemas.microsoft.com/office/drawing/2014/main" id="{1DDA4CEA-6F78-03F3-C410-81AB37599B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1" y="-20638"/>
            <a:ext cx="2543175" cy="17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69" name="AutoShape 5">
            <a:extLst>
              <a:ext uri="{FF2B5EF4-FFF2-40B4-BE49-F238E27FC236}">
                <a16:creationId xmlns:a16="http://schemas.microsoft.com/office/drawing/2014/main" id="{3470AF37-5C4C-014B-D0EE-77631346E1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1" y="2514600"/>
            <a:ext cx="25431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0" name="AutoShape 7">
            <a:extLst>
              <a:ext uri="{FF2B5EF4-FFF2-40B4-BE49-F238E27FC236}">
                <a16:creationId xmlns:a16="http://schemas.microsoft.com/office/drawing/2014/main" id="{AE890E56-707E-1555-D77C-20A62F6B5C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20638"/>
            <a:ext cx="104775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1" name="AutoShape 9">
            <a:extLst>
              <a:ext uri="{FF2B5EF4-FFF2-40B4-BE49-F238E27FC236}">
                <a16:creationId xmlns:a16="http://schemas.microsoft.com/office/drawing/2014/main" id="{FB7C58C8-D57F-1C29-4787-F2CCB39004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20638"/>
            <a:ext cx="104775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6872" name="Picture 11">
            <a:extLst>
              <a:ext uri="{FF2B5EF4-FFF2-40B4-BE49-F238E27FC236}">
                <a16:creationId xmlns:a16="http://schemas.microsoft.com/office/drawing/2014/main" id="{E11FEA2C-ACF4-386D-B1E4-874935726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286000"/>
            <a:ext cx="26273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 Box 12">
            <a:extLst>
              <a:ext uri="{FF2B5EF4-FFF2-40B4-BE49-F238E27FC236}">
                <a16:creationId xmlns:a16="http://schemas.microsoft.com/office/drawing/2014/main" id="{E68ECB20-7EBB-C0CA-D668-9ECEC3F9F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867400"/>
            <a:ext cx="4038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/>
              <a:t>M. Duchamp jako </a:t>
            </a:r>
            <a:r>
              <a:rPr lang="cs-CZ" altLang="cs-CZ" sz="1200" b="1"/>
              <a:t>Rrose Sélavy</a:t>
            </a:r>
            <a:r>
              <a:rPr lang="cs-CZ" altLang="cs-CZ" sz="1200"/>
              <a:t>. Foto: Man Ray</a:t>
            </a:r>
          </a:p>
        </p:txBody>
      </p:sp>
      <p:pic>
        <p:nvPicPr>
          <p:cNvPr id="36874" name="Picture 14">
            <a:extLst>
              <a:ext uri="{FF2B5EF4-FFF2-40B4-BE49-F238E27FC236}">
                <a16:creationId xmlns:a16="http://schemas.microsoft.com/office/drawing/2014/main" id="{1D5F0C16-52F9-ED04-F2BC-9639652F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286000"/>
            <a:ext cx="30210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Rectangle 15">
            <a:extLst>
              <a:ext uri="{FF2B5EF4-FFF2-40B4-BE49-F238E27FC236}">
                <a16:creationId xmlns:a16="http://schemas.microsoft.com/office/drawing/2014/main" id="{3AA70E29-885F-CFF1-D07D-2566A30FD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1" y="6248401"/>
            <a:ext cx="5173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/>
              <a:t>http://hwilsonart.tumblr.com/post/17222157422/homage-to-alan-turing-1912-1954-brilliant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rgbClr val="0000FF"/>
                </a:solidFill>
                <a:highlight>
                  <a:srgbClr val="FFFF00"/>
                </a:highlight>
                <a:latin typeface="Muni" panose="00000500000000000000" pitchFamily="50" charset="-18"/>
              </a:rPr>
              <a:t>Mýtus</a:t>
            </a:r>
            <a:r>
              <a:rPr lang="cs-CZ">
                <a:solidFill>
                  <a:srgbClr val="0000FF"/>
                </a:solidFill>
                <a:latin typeface="Muni" panose="00000500000000000000" pitchFamily="50" charset="-18"/>
              </a:rPr>
              <a:t> mládeneckého stroje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8288"/>
            <a:ext cx="3819048" cy="508571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7556" y="1981676"/>
            <a:ext cx="53994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3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MEDIA ARCHEOLOGY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Jussi</a:t>
            </a:r>
            <a:r>
              <a:rPr lang="en-US" b="1" dirty="0"/>
              <a:t> </a:t>
            </a:r>
            <a:r>
              <a:rPr lang="en-US" b="1" dirty="0" err="1"/>
              <a:t>Parikka</a:t>
            </a:r>
            <a:endParaRPr lang="en-US" b="1" dirty="0"/>
          </a:p>
          <a:p>
            <a:pPr marL="0" indent="0">
              <a:buNone/>
            </a:pPr>
            <a:r>
              <a:rPr lang="cs-CZ" dirty="0"/>
              <a:t>Media </a:t>
            </a:r>
            <a:r>
              <a:rPr lang="cs-CZ" dirty="0" err="1"/>
              <a:t>archaeology</a:t>
            </a:r>
            <a:r>
              <a:rPr lang="cs-CZ" dirty="0"/>
              <a:t> </a:t>
            </a:r>
            <a:r>
              <a:rPr lang="cs-CZ" dirty="0" err="1"/>
              <a:t>exists</a:t>
            </a:r>
            <a:r>
              <a:rPr lang="cs-CZ" dirty="0"/>
              <a:t> </a:t>
            </a:r>
            <a:r>
              <a:rPr lang="cs-CZ" dirty="0" err="1"/>
              <a:t>somewhere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b="1" dirty="0" err="1"/>
              <a:t>materialist</a:t>
            </a:r>
            <a:r>
              <a:rPr lang="cs-CZ" b="1" dirty="0"/>
              <a:t> media </a:t>
            </a:r>
            <a:r>
              <a:rPr lang="cs-CZ" b="1" dirty="0" err="1"/>
              <a:t>theories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insistence</a:t>
            </a:r>
            <a:r>
              <a:rPr lang="cs-CZ" dirty="0"/>
              <a:t> on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value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obsolete</a:t>
            </a:r>
            <a:r>
              <a:rPr lang="cs-CZ" b="1" dirty="0"/>
              <a:t> and </a:t>
            </a:r>
            <a:r>
              <a:rPr lang="cs-CZ" b="1" dirty="0" err="1"/>
              <a:t>forgotten</a:t>
            </a:r>
            <a:r>
              <a:rPr lang="cs-CZ" b="1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cultural</a:t>
            </a:r>
            <a:r>
              <a:rPr lang="cs-CZ" dirty="0"/>
              <a:t> </a:t>
            </a:r>
            <a:r>
              <a:rPr lang="cs-CZ" dirty="0" err="1"/>
              <a:t>histories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emerged</a:t>
            </a:r>
            <a:r>
              <a:rPr lang="cs-CZ" dirty="0"/>
              <a:t> </a:t>
            </a:r>
            <a:r>
              <a:rPr lang="cs-CZ" dirty="0" err="1"/>
              <a:t>since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1980s</a:t>
            </a:r>
            <a:r>
              <a:rPr lang="cs-CZ" dirty="0"/>
              <a:t>. 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I </a:t>
            </a:r>
            <a:r>
              <a:rPr lang="cs-CZ" dirty="0" err="1"/>
              <a:t>see</a:t>
            </a:r>
            <a:r>
              <a:rPr lang="cs-CZ" dirty="0"/>
              <a:t> media </a:t>
            </a:r>
            <a:r>
              <a:rPr lang="cs-CZ" dirty="0" err="1"/>
              <a:t>archaeology</a:t>
            </a:r>
            <a:r>
              <a:rPr lang="cs-CZ" dirty="0"/>
              <a:t> as a </a:t>
            </a:r>
            <a:r>
              <a:rPr lang="cs-CZ" dirty="0" err="1"/>
              <a:t>theoretically</a:t>
            </a:r>
            <a:r>
              <a:rPr lang="cs-CZ" dirty="0"/>
              <a:t> </a:t>
            </a:r>
            <a:r>
              <a:rPr lang="cs-CZ" dirty="0" err="1"/>
              <a:t>refined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historical</a:t>
            </a:r>
            <a:r>
              <a:rPr lang="cs-CZ" dirty="0"/>
              <a:t> </a:t>
            </a:r>
            <a:r>
              <a:rPr lang="cs-CZ" dirty="0" err="1"/>
              <a:t>layers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media in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b="1" dirty="0"/>
              <a:t>singularity—a </a:t>
            </a:r>
            <a:r>
              <a:rPr lang="cs-CZ" b="1" dirty="0" err="1"/>
              <a:t>conceptual</a:t>
            </a:r>
            <a:r>
              <a:rPr lang="cs-CZ" b="1" dirty="0"/>
              <a:t> and </a:t>
            </a:r>
            <a:r>
              <a:rPr lang="cs-CZ" b="1" dirty="0" err="1"/>
              <a:t>practical</a:t>
            </a:r>
            <a:r>
              <a:rPr lang="cs-CZ" b="1" dirty="0"/>
              <a:t> </a:t>
            </a:r>
            <a:r>
              <a:rPr lang="cs-CZ" b="1" dirty="0" err="1"/>
              <a:t>exercise</a:t>
            </a:r>
            <a:r>
              <a:rPr lang="cs-CZ" b="1" dirty="0"/>
              <a:t> in carving </a:t>
            </a:r>
            <a:r>
              <a:rPr lang="cs-CZ" b="1" dirty="0" err="1"/>
              <a:t>out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aesthetic</a:t>
            </a:r>
            <a:r>
              <a:rPr lang="cs-CZ" b="1" dirty="0"/>
              <a:t>, </a:t>
            </a:r>
            <a:r>
              <a:rPr lang="cs-CZ" b="1" dirty="0" err="1"/>
              <a:t>cultural</a:t>
            </a:r>
            <a:r>
              <a:rPr lang="cs-CZ" b="1" dirty="0"/>
              <a:t>, and </a:t>
            </a:r>
            <a:r>
              <a:rPr lang="cs-CZ" b="1" dirty="0" err="1"/>
              <a:t>political</a:t>
            </a:r>
            <a:r>
              <a:rPr lang="cs-CZ" b="1" dirty="0"/>
              <a:t> </a:t>
            </a:r>
            <a:r>
              <a:rPr lang="cs-CZ" b="1" dirty="0" err="1"/>
              <a:t>singularities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media</a:t>
            </a:r>
            <a:r>
              <a:rPr lang="cs-CZ" dirty="0"/>
              <a:t>.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And </a:t>
            </a:r>
            <a:r>
              <a:rPr lang="cs-CZ" dirty="0" err="1"/>
              <a:t>it's</a:t>
            </a:r>
            <a:r>
              <a:rPr lang="cs-CZ" dirty="0"/>
              <a:t> much more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paying</a:t>
            </a:r>
            <a:r>
              <a:rPr lang="cs-CZ" dirty="0"/>
              <a:t> </a:t>
            </a:r>
            <a:r>
              <a:rPr lang="cs-CZ" dirty="0" err="1"/>
              <a:t>theoretical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intensive</a:t>
            </a:r>
            <a:r>
              <a:rPr lang="cs-CZ" dirty="0"/>
              <a:t> relations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and </a:t>
            </a:r>
            <a:r>
              <a:rPr lang="cs-CZ" dirty="0" err="1"/>
              <a:t>old</a:t>
            </a:r>
            <a:r>
              <a:rPr lang="cs-CZ" dirty="0"/>
              <a:t> media </a:t>
            </a:r>
            <a:r>
              <a:rPr lang="cs-CZ" dirty="0" err="1"/>
              <a:t>mediated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concrete</a:t>
            </a:r>
            <a:r>
              <a:rPr lang="cs-CZ" dirty="0"/>
              <a:t> and </a:t>
            </a:r>
            <a:r>
              <a:rPr lang="cs-CZ" dirty="0" err="1"/>
              <a:t>conceptual</a:t>
            </a:r>
            <a:r>
              <a:rPr lang="cs-CZ" dirty="0"/>
              <a:t> </a:t>
            </a:r>
            <a:r>
              <a:rPr lang="cs-CZ" dirty="0" err="1"/>
              <a:t>archives</a:t>
            </a:r>
            <a:r>
              <a:rPr lang="cs-CZ" dirty="0"/>
              <a:t>; </a:t>
            </a:r>
            <a:r>
              <a:rPr lang="cs-CZ" b="1" dirty="0" err="1"/>
              <a:t>increasingly</a:t>
            </a:r>
            <a:r>
              <a:rPr lang="cs-CZ" b="1" dirty="0"/>
              <a:t>, media </a:t>
            </a:r>
            <a:r>
              <a:rPr lang="cs-CZ" b="1" dirty="0" err="1"/>
              <a:t>archaeology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a </a:t>
            </a:r>
            <a:r>
              <a:rPr lang="cs-CZ" b="1" dirty="0" err="1"/>
              <a:t>method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doing</a:t>
            </a:r>
            <a:r>
              <a:rPr lang="cs-CZ" b="1" dirty="0"/>
              <a:t> media design and art</a:t>
            </a:r>
            <a:r>
              <a:rPr lang="en-US" b="1" dirty="0"/>
              <a:t>.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99432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latin typeface="Arial Black" panose="020B0A04020102020204" pitchFamily="34" charset="0"/>
              </a:rPr>
            </a:br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MEDIA ARCHEOLOGY</a:t>
            </a:r>
            <a:br>
              <a:rPr lang="cs-CZ" dirty="0">
                <a:latin typeface="Arial Black" panose="020B0A04020102020204" pitchFamily="34" charset="0"/>
              </a:rPr>
            </a:b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Mediální archeologie = Revize „velkého příběhu“ o technickém pokroku.</a:t>
            </a:r>
          </a:p>
          <a:p>
            <a:r>
              <a:rPr lang="cs-CZ" dirty="0"/>
              <a:t>Mediální archeologie = Materiální historie techniky.</a:t>
            </a:r>
          </a:p>
          <a:p>
            <a:r>
              <a:rPr lang="cs-CZ" dirty="0"/>
              <a:t>Mediální archeologie = Studium „konceptů“ spojených s technickými aparáty.</a:t>
            </a:r>
          </a:p>
          <a:p>
            <a:endParaRPr lang="cs-CZ" dirty="0"/>
          </a:p>
          <a:p>
            <a:r>
              <a:rPr lang="cs-CZ" dirty="0" err="1"/>
              <a:t>Erkki</a:t>
            </a:r>
            <a:r>
              <a:rPr lang="cs-CZ" dirty="0"/>
              <a:t> </a:t>
            </a:r>
            <a:r>
              <a:rPr lang="cs-CZ" dirty="0" err="1"/>
              <a:t>Huhtamo</a:t>
            </a:r>
            <a:r>
              <a:rPr lang="cs-CZ" dirty="0"/>
              <a:t>: </a:t>
            </a:r>
            <a:r>
              <a:rPr lang="cs-CZ" i="1" dirty="0"/>
              <a:t>On Media Archeology, </a:t>
            </a:r>
            <a:r>
              <a:rPr lang="en-GB" dirty="0"/>
              <a:t>2015 (60 min</a:t>
            </a:r>
            <a:r>
              <a:rPr lang="cs-CZ" dirty="0"/>
              <a:t>.</a:t>
            </a:r>
            <a:r>
              <a:rPr lang="en-GB" dirty="0"/>
              <a:t>)</a:t>
            </a:r>
            <a:br>
              <a:rPr lang="en-GB" dirty="0"/>
            </a:br>
            <a:r>
              <a:rPr lang="en-GB" u="sng" dirty="0">
                <a:hlinkClick r:id="rId2"/>
              </a:rPr>
              <a:t>https://</a:t>
            </a:r>
            <a:r>
              <a:rPr lang="en-GB" u="sng" dirty="0" err="1">
                <a:hlinkClick r:id="rId2"/>
              </a:rPr>
              <a:t>vimeo.com</a:t>
            </a:r>
            <a:r>
              <a:rPr lang="en-GB" u="sng" dirty="0">
                <a:hlinkClick r:id="rId2"/>
              </a:rPr>
              <a:t>/217718744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713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BACHELOR</a:t>
            </a:r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 </a:t>
            </a:r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MACHINE</a:t>
            </a:r>
            <a:endParaRPr lang="cs-CZ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8288"/>
            <a:ext cx="3819048" cy="508571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7556" y="1981676"/>
            <a:ext cx="53994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45" y="3096925"/>
            <a:ext cx="4530225" cy="36507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BACHELOR</a:t>
            </a:r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 </a:t>
            </a:r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MACHINE</a:t>
            </a:r>
            <a:endParaRPr lang="cs-CZ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1913</a:t>
            </a:r>
            <a:r>
              <a:rPr lang="cs-CZ" dirty="0"/>
              <a:t> Marcel </a:t>
            </a:r>
            <a:r>
              <a:rPr lang="cs-CZ" dirty="0" err="1"/>
              <a:t>Duchamp</a:t>
            </a:r>
            <a:r>
              <a:rPr lang="cs-CZ" dirty="0"/>
              <a:t>: první užití slovního spojení „Mládenecký stroj“ ve vztahu k spodní části jeho díla </a:t>
            </a:r>
            <a:r>
              <a:rPr lang="cs-CZ" i="1" dirty="0"/>
              <a:t>Nevěsta svlékaná svými mládenci, dokonce </a:t>
            </a:r>
            <a:r>
              <a:rPr lang="cs-CZ" dirty="0"/>
              <a:t>(také zvané </a:t>
            </a:r>
            <a:r>
              <a:rPr lang="cs-CZ" i="1" dirty="0"/>
              <a:t>Velké sklo)</a:t>
            </a:r>
            <a:r>
              <a:rPr lang="cs-CZ" dirty="0"/>
              <a:t>, 1915–1923.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590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BACHELOR</a:t>
            </a:r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 </a:t>
            </a:r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MACHINE</a:t>
            </a:r>
            <a:endParaRPr lang="cs-CZ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573" y="0"/>
            <a:ext cx="3816427" cy="50906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1954</a:t>
            </a:r>
            <a:r>
              <a:rPr lang="cs-CZ" dirty="0"/>
              <a:t> Michel </a:t>
            </a:r>
            <a:r>
              <a:rPr lang="cs-CZ" dirty="0" err="1"/>
              <a:t>Carrouges</a:t>
            </a:r>
            <a:r>
              <a:rPr lang="cs-CZ" dirty="0"/>
              <a:t>: </a:t>
            </a:r>
            <a:r>
              <a:rPr lang="cs-CZ" i="1" dirty="0"/>
              <a:t>Mládenecké stroje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Užití pojmu „mládenecký stroj“ v teorii umění jako označení pro </a:t>
            </a:r>
            <a:r>
              <a:rPr lang="cs-CZ" b="1" dirty="0"/>
              <a:t>fiktivní mechanismy s podobnou strukturou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u="sng" dirty="0"/>
              <a:t>Literární díla</a:t>
            </a:r>
          </a:p>
          <a:p>
            <a:pPr marL="0" indent="0">
              <a:buNone/>
            </a:pPr>
            <a:r>
              <a:rPr lang="cs-CZ" sz="2000" dirty="0"/>
              <a:t>Franz Kafka: </a:t>
            </a:r>
            <a:r>
              <a:rPr lang="cs-CZ" sz="2000" i="1" dirty="0"/>
              <a:t>V kárném táboře </a:t>
            </a:r>
            <a:r>
              <a:rPr lang="cs-CZ" sz="2000" dirty="0"/>
              <a:t>(1919)</a:t>
            </a:r>
          </a:p>
          <a:p>
            <a:pPr marL="0" indent="0">
              <a:buNone/>
            </a:pPr>
            <a:r>
              <a:rPr lang="cs-CZ" sz="2000" dirty="0"/>
              <a:t>Raymond </a:t>
            </a:r>
            <a:r>
              <a:rPr lang="cs-CZ" sz="2000" dirty="0" err="1"/>
              <a:t>Roussel</a:t>
            </a:r>
            <a:r>
              <a:rPr lang="cs-CZ" sz="2000" dirty="0"/>
              <a:t>: </a:t>
            </a:r>
            <a:r>
              <a:rPr lang="cs-CZ" sz="2000" i="1" dirty="0"/>
              <a:t>Dojmy z Afriky </a:t>
            </a:r>
            <a:r>
              <a:rPr lang="cs-CZ" sz="2000" dirty="0"/>
              <a:t>(1915)</a:t>
            </a:r>
          </a:p>
          <a:p>
            <a:pPr marL="0" indent="0">
              <a:buNone/>
            </a:pPr>
            <a:r>
              <a:rPr lang="cs-CZ" sz="2000"/>
              <a:t>Alfred </a:t>
            </a:r>
            <a:r>
              <a:rPr lang="cs-CZ" sz="2000" dirty="0" err="1"/>
              <a:t>Jarry</a:t>
            </a:r>
            <a:r>
              <a:rPr lang="cs-CZ" sz="2000" dirty="0"/>
              <a:t>: Nadčlověk,  1915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u="sng" dirty="0"/>
              <a:t>Výtvarné dílo</a:t>
            </a:r>
          </a:p>
          <a:p>
            <a:pPr marL="0" indent="0">
              <a:buNone/>
            </a:pPr>
            <a:r>
              <a:rPr lang="cs-CZ" sz="2000" dirty="0"/>
              <a:t>Marcel </a:t>
            </a:r>
            <a:r>
              <a:rPr lang="cs-CZ" sz="2000" dirty="0" err="1"/>
              <a:t>Duchamp</a:t>
            </a:r>
            <a:r>
              <a:rPr lang="cs-CZ" sz="2000" dirty="0"/>
              <a:t>: </a:t>
            </a:r>
            <a:r>
              <a:rPr lang="cs-CZ" sz="2000" i="1" dirty="0"/>
              <a:t>Velké sklo</a:t>
            </a:r>
            <a:r>
              <a:rPr lang="cs-CZ" sz="2000" dirty="0"/>
              <a:t>, 1915–1923</a:t>
            </a:r>
          </a:p>
        </p:txBody>
      </p:sp>
    </p:spTree>
    <p:extLst>
      <p:ext uri="{BB962C8B-B14F-4D97-AF65-F5344CB8AC3E}">
        <p14:creationId xmlns:p14="http://schemas.microsoft.com/office/powerpoint/2010/main" val="1588276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BACHELOR</a:t>
            </a:r>
            <a:r>
              <a:rPr lang="cs-CZ" b="1" dirty="0">
                <a:solidFill>
                  <a:srgbClr val="0000FF"/>
                </a:solidFill>
                <a:latin typeface="Muni" panose="00000500000000000000" pitchFamily="50" charset="-18"/>
              </a:rPr>
              <a:t> </a:t>
            </a:r>
            <a:r>
              <a:rPr lang="cs-CZ" b="1" dirty="0" err="1">
                <a:solidFill>
                  <a:srgbClr val="0000FF"/>
                </a:solidFill>
                <a:latin typeface="Muni" panose="00000500000000000000" pitchFamily="50" charset="-18"/>
              </a:rPr>
              <a:t>MACHINE</a:t>
            </a:r>
            <a:endParaRPr lang="cs-CZ" b="1" dirty="0">
              <a:solidFill>
                <a:srgbClr val="0000FF"/>
              </a:solidFill>
              <a:latin typeface="Muni" panose="00000500000000000000" pitchFamily="50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545" y="-87086"/>
            <a:ext cx="3816427" cy="50906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FFFF00"/>
                </a:highlight>
              </a:rPr>
              <a:t>Anatomie mládeneckého stroje:</a:t>
            </a:r>
          </a:p>
          <a:p>
            <a:pPr marL="0" indent="0">
              <a:buNone/>
            </a:pPr>
            <a:r>
              <a:rPr lang="cs-CZ" sz="2000" dirty="0"/>
              <a:t>Všechny mládenecké stroje sdílejí stejné strukturální vlastnosti.</a:t>
            </a:r>
          </a:p>
          <a:p>
            <a:pPr>
              <a:buFontTx/>
              <a:buChar char="-"/>
            </a:pPr>
            <a:r>
              <a:rPr lang="cs-CZ" sz="2000" dirty="0"/>
              <a:t>Fungují jako </a:t>
            </a:r>
            <a:r>
              <a:rPr lang="cs-CZ" sz="2000" b="1" dirty="0"/>
              <a:t>uzavřený obvod </a:t>
            </a:r>
            <a:r>
              <a:rPr lang="cs-CZ" sz="2000" dirty="0"/>
              <a:t>mezi horní a dolní částí, v rámci kterého jsou </a:t>
            </a:r>
            <a:r>
              <a:rPr lang="cs-CZ" sz="2000" b="1" dirty="0"/>
              <a:t>přenášeny zprávy z horní zóny do dolní zóny</a:t>
            </a:r>
            <a:r>
              <a:rPr lang="cs-CZ" sz="2000" dirty="0"/>
              <a:t>.   </a:t>
            </a:r>
          </a:p>
          <a:p>
            <a:pPr>
              <a:buFontTx/>
              <a:buChar char="-"/>
            </a:pPr>
            <a:r>
              <a:rPr lang="cs-CZ" sz="2000" dirty="0"/>
              <a:t>Každý mládenecký stroj </a:t>
            </a:r>
            <a:r>
              <a:rPr lang="cs-CZ" sz="2000" b="1" dirty="0"/>
              <a:t>je tvořen </a:t>
            </a:r>
            <a:r>
              <a:rPr lang="cs-CZ" sz="2000" dirty="0"/>
              <a:t>vzájemně se překrývajícími mechanismy: </a:t>
            </a:r>
            <a:r>
              <a:rPr lang="cs-CZ" sz="2000" b="1" dirty="0"/>
              <a:t>toužícím strojem a trpícím strojem.</a:t>
            </a:r>
          </a:p>
          <a:p>
            <a:pPr>
              <a:buFontTx/>
              <a:buChar char="-"/>
            </a:pPr>
            <a:r>
              <a:rPr lang="cs-CZ" sz="2000" dirty="0"/>
              <a:t>Mládenecký stroj je </a:t>
            </a:r>
            <a:r>
              <a:rPr lang="cs-CZ" sz="2000" b="1" dirty="0"/>
              <a:t>diagram (technický výkres) </a:t>
            </a:r>
            <a:r>
              <a:rPr lang="cs-CZ" sz="2000" dirty="0"/>
              <a:t>reprezentující neviditelné síly marné touhy po transgresi směrem k lásce a k smrti, jež charakterizují moderního člověka. = Mládenecký stroj je </a:t>
            </a:r>
            <a:r>
              <a:rPr lang="cs-CZ" sz="2000" b="1" dirty="0"/>
              <a:t>mýtus / archetyp člověka moderní doby</a:t>
            </a:r>
            <a:r>
              <a:rPr lang="cs-CZ" sz="2000" dirty="0"/>
              <a:t>.</a:t>
            </a:r>
          </a:p>
          <a:p>
            <a:pPr>
              <a:buFontTx/>
              <a:buChar char="-"/>
            </a:pPr>
            <a:r>
              <a:rPr lang="cs-CZ" sz="2000" dirty="0" err="1"/>
              <a:t>Carrouges</a:t>
            </a:r>
            <a:r>
              <a:rPr lang="cs-CZ" sz="2000" dirty="0"/>
              <a:t> uvádí jako příklad trpícího stroje aparát z Kafkovy povídky </a:t>
            </a:r>
            <a:r>
              <a:rPr lang="cs-CZ" sz="2000" i="1" dirty="0"/>
              <a:t>V kárném táboře </a:t>
            </a:r>
            <a:r>
              <a:rPr lang="cs-CZ" sz="2000" dirty="0"/>
              <a:t>a jako příklad toužícího stroje aparát </a:t>
            </a:r>
            <a:r>
              <a:rPr lang="cs-CZ" sz="2000" dirty="0" err="1"/>
              <a:t>Duchampova</a:t>
            </a:r>
            <a:r>
              <a:rPr lang="cs-CZ" sz="2000" dirty="0"/>
              <a:t> </a:t>
            </a:r>
            <a:r>
              <a:rPr lang="cs-CZ" sz="2000" i="1" dirty="0"/>
              <a:t>Velkého skla</a:t>
            </a:r>
            <a:r>
              <a:rPr lang="cs-CZ" sz="2000" dirty="0"/>
              <a:t>.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007209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1782</Words>
  <Application>Microsoft Office PowerPoint</Application>
  <PresentationFormat>Širokoúhlá obrazovka</PresentationFormat>
  <Paragraphs>195</Paragraphs>
  <Slides>36</Slides>
  <Notes>0</Notes>
  <HiddenSlides>7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Muni</vt:lpstr>
      <vt:lpstr>Motiv Office</vt:lpstr>
      <vt:lpstr>NEW MEDIA ART OBSESSIONS </vt:lpstr>
      <vt:lpstr>MEDIA ARCHEOLOGY</vt:lpstr>
      <vt:lpstr>MEDIA ARCHEOLOGY</vt:lpstr>
      <vt:lpstr>MEDIA ARCHEOLOGY</vt:lpstr>
      <vt:lpstr> MEDIA ARCHEOLOGY </vt:lpstr>
      <vt:lpstr>BACHELOR MACHINE</vt:lpstr>
      <vt:lpstr>BACHELOR MACHINE</vt:lpstr>
      <vt:lpstr>BACHELOR MACHINE</vt:lpstr>
      <vt:lpstr>BACHELOR MACHINE</vt:lpstr>
      <vt:lpstr>BACHELOR MACHINE</vt:lpstr>
      <vt:lpstr>VELKÉ SKLO</vt:lpstr>
      <vt:lpstr>VELKÉ SKLO</vt:lpstr>
      <vt:lpstr>VELKÉ SKLO</vt:lpstr>
      <vt:lpstr>VELKÉ SKLO</vt:lpstr>
      <vt:lpstr> Bachelor machine Mýtus mládeneckého stroje: </vt:lpstr>
      <vt:lpstr>BACHELOR MACHINE</vt:lpstr>
      <vt:lpstr>BACHELOR MACHINE</vt:lpstr>
      <vt:lpstr> Bachelor machine Mýtus mládeneckého stroje: </vt:lpstr>
      <vt:lpstr>Prezentace aplikace PowerPoint</vt:lpstr>
      <vt:lpstr>VELKÉ SKLO</vt:lpstr>
      <vt:lpstr>BACHELOR MACHINE</vt:lpstr>
      <vt:lpstr>Marcel Duchamp</vt:lpstr>
      <vt:lpstr>New Media Duchampiana</vt:lpstr>
      <vt:lpstr>New Media Duchampiana</vt:lpstr>
      <vt:lpstr>New Media Duchampiana</vt:lpstr>
      <vt:lpstr>New Media Duchampiana</vt:lpstr>
      <vt:lpstr>New Media Duchampiana</vt:lpstr>
      <vt:lpstr>New Media Duchampiana</vt:lpstr>
      <vt:lpstr>New Media Duchampiana</vt:lpstr>
      <vt:lpstr>New media duchampiana</vt:lpstr>
      <vt:lpstr>New Media Duchampiana</vt:lpstr>
      <vt:lpstr>Mýtus mládeneckého stroje</vt:lpstr>
      <vt:lpstr>Mýtus mládeneckého stroje</vt:lpstr>
      <vt:lpstr>Mýtus mládeneckého stroje</vt:lpstr>
      <vt:lpstr>Mýtus mládeneckého stroje</vt:lpstr>
      <vt:lpstr>Mýtus mládeneckého stroje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MEDIA ART OBSESSIONS </dc:title>
  <dc:creator>Horáková</dc:creator>
  <cp:lastModifiedBy>Jana Horáková</cp:lastModifiedBy>
  <cp:revision>42</cp:revision>
  <dcterms:created xsi:type="dcterms:W3CDTF">2018-10-04T08:01:25Z</dcterms:created>
  <dcterms:modified xsi:type="dcterms:W3CDTF">2023-10-19T09:40:29Z</dcterms:modified>
</cp:coreProperties>
</file>