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62" r:id="rId3"/>
    <p:sldId id="257" r:id="rId4"/>
    <p:sldId id="258" r:id="rId5"/>
    <p:sldId id="259" r:id="rId6"/>
    <p:sldId id="260" r:id="rId7"/>
    <p:sldId id="261" r:id="rId8"/>
    <p:sldId id="264" r:id="rId9"/>
    <p:sldId id="267" r:id="rId10"/>
    <p:sldId id="265" r:id="rId11"/>
    <p:sldId id="266" r:id="rId12"/>
    <p:sldId id="268" r:id="rId13"/>
    <p:sldId id="269" r:id="rId14"/>
    <p:sldId id="263"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7" d="100"/>
          <a:sy n="87"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859DD-07CE-4E8C-91CE-051FE111A94E}" type="datetimeFigureOut">
              <a:rPr lang="cs-CZ" smtClean="0"/>
              <a:t>01.11.2023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278E2-C464-46BD-8E83-E384471FF8BD}" type="slidenum">
              <a:rPr lang="cs-CZ" smtClean="0"/>
              <a:t>‹#›</a:t>
            </a:fld>
            <a:endParaRPr lang="cs-CZ"/>
          </a:p>
        </p:txBody>
      </p:sp>
    </p:spTree>
    <p:extLst>
      <p:ext uri="{BB962C8B-B14F-4D97-AF65-F5344CB8AC3E}">
        <p14:creationId xmlns:p14="http://schemas.microsoft.com/office/powerpoint/2010/main" val="367579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A278E2-C464-46BD-8E83-E384471FF8BD}" type="slidenum">
              <a:rPr lang="cs-CZ" smtClean="0"/>
              <a:t>3</a:t>
            </a:fld>
            <a:endParaRPr lang="cs-CZ"/>
          </a:p>
        </p:txBody>
      </p:sp>
    </p:spTree>
    <p:extLst>
      <p:ext uri="{BB962C8B-B14F-4D97-AF65-F5344CB8AC3E}">
        <p14:creationId xmlns:p14="http://schemas.microsoft.com/office/powerpoint/2010/main" val="263654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A278E2-C464-46BD-8E83-E384471FF8BD}" type="slidenum">
              <a:rPr lang="cs-CZ" smtClean="0"/>
              <a:t>4</a:t>
            </a:fld>
            <a:endParaRPr lang="cs-CZ"/>
          </a:p>
        </p:txBody>
      </p:sp>
    </p:spTree>
    <p:extLst>
      <p:ext uri="{BB962C8B-B14F-4D97-AF65-F5344CB8AC3E}">
        <p14:creationId xmlns:p14="http://schemas.microsoft.com/office/powerpoint/2010/main" val="162405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3B71445B-C35B-4BC7-AD82-3B00E8B36EFB}" type="datetime1">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7DC49CF-23A7-40C7-A668-8ED43C237E37}"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86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E63FF54-39DD-4837-A5E2-4C165CA5EAE1}" type="datetime1">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7DC49CF-23A7-40C7-A668-8ED43C237E37}" type="slidenum">
              <a:rPr lang="cs-CZ" smtClean="0"/>
              <a:t>‹#›</a:t>
            </a:fld>
            <a:endParaRPr lang="cs-CZ"/>
          </a:p>
        </p:txBody>
      </p:sp>
    </p:spTree>
    <p:extLst>
      <p:ext uri="{BB962C8B-B14F-4D97-AF65-F5344CB8AC3E}">
        <p14:creationId xmlns:p14="http://schemas.microsoft.com/office/powerpoint/2010/main" val="116600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4EA77CF-BCD4-4FBF-9A73-355DCB56BDD5}" type="datetime1">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7DC49CF-23A7-40C7-A668-8ED43C237E37}"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31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60F97E5-B033-4284-A594-262C41444AF3}" type="datetime1">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7DC49CF-23A7-40C7-A668-8ED43C237E37}" type="slidenum">
              <a:rPr lang="cs-CZ" smtClean="0"/>
              <a:t>‹#›</a:t>
            </a:fld>
            <a:endParaRPr lang="cs-CZ"/>
          </a:p>
        </p:txBody>
      </p:sp>
    </p:spTree>
    <p:extLst>
      <p:ext uri="{BB962C8B-B14F-4D97-AF65-F5344CB8AC3E}">
        <p14:creationId xmlns:p14="http://schemas.microsoft.com/office/powerpoint/2010/main" val="32898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AE4F784-D7D6-4220-8F26-E573BF34C760}" type="datetime1">
              <a:rPr lang="cs-CZ" smtClean="0"/>
              <a:t>01.11.2023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7DC49CF-23A7-40C7-A668-8ED43C237E37}"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6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C5CE997-0911-4016-80CE-8A01327975AD}" type="datetime1">
              <a:rPr lang="cs-CZ" smtClean="0"/>
              <a:t>01.11.2023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7DC49CF-23A7-40C7-A668-8ED43C237E37}" type="slidenum">
              <a:rPr lang="cs-CZ" smtClean="0"/>
              <a:t>‹#›</a:t>
            </a:fld>
            <a:endParaRPr lang="cs-CZ"/>
          </a:p>
        </p:txBody>
      </p:sp>
    </p:spTree>
    <p:extLst>
      <p:ext uri="{BB962C8B-B14F-4D97-AF65-F5344CB8AC3E}">
        <p14:creationId xmlns:p14="http://schemas.microsoft.com/office/powerpoint/2010/main" val="368623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Kliknutím lze upravit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3F8A263-08B8-4EF3-9C43-79EF9664DB56}" type="datetime1">
              <a:rPr lang="cs-CZ" smtClean="0"/>
              <a:t>01.11.2023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7DC49CF-23A7-40C7-A668-8ED43C237E37}" type="slidenum">
              <a:rPr lang="cs-CZ" smtClean="0"/>
              <a:t>‹#›</a:t>
            </a:fld>
            <a:endParaRPr lang="cs-CZ"/>
          </a:p>
        </p:txBody>
      </p:sp>
    </p:spTree>
    <p:extLst>
      <p:ext uri="{BB962C8B-B14F-4D97-AF65-F5344CB8AC3E}">
        <p14:creationId xmlns:p14="http://schemas.microsoft.com/office/powerpoint/2010/main" val="306117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ADCAA18-82D7-4FFC-847D-CC937A2DFE5F}" type="datetime1">
              <a:rPr lang="cs-CZ" smtClean="0"/>
              <a:t>01.11.2023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7DC49CF-23A7-40C7-A668-8ED43C237E37}" type="slidenum">
              <a:rPr lang="cs-CZ" smtClean="0"/>
              <a:t>‹#›</a:t>
            </a:fld>
            <a:endParaRPr lang="cs-CZ"/>
          </a:p>
        </p:txBody>
      </p:sp>
    </p:spTree>
    <p:extLst>
      <p:ext uri="{BB962C8B-B14F-4D97-AF65-F5344CB8AC3E}">
        <p14:creationId xmlns:p14="http://schemas.microsoft.com/office/powerpoint/2010/main" val="364936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FDAA9-C0DA-4EE1-9258-F5197FAC9F68}" type="datetime1">
              <a:rPr lang="cs-CZ" smtClean="0"/>
              <a:t>01.11.2023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7DC49CF-23A7-40C7-A668-8ED43C237E37}" type="slidenum">
              <a:rPr lang="cs-CZ" smtClean="0"/>
              <a:t>‹#›</a:t>
            </a:fld>
            <a:endParaRPr lang="cs-CZ"/>
          </a:p>
        </p:txBody>
      </p:sp>
    </p:spTree>
    <p:extLst>
      <p:ext uri="{BB962C8B-B14F-4D97-AF65-F5344CB8AC3E}">
        <p14:creationId xmlns:p14="http://schemas.microsoft.com/office/powerpoint/2010/main" val="128293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56BD8749-6CDF-4FCC-B0A4-B4723A394ED6}" type="datetime1">
              <a:rPr lang="cs-CZ" smtClean="0"/>
              <a:t>01.11.2023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7DC49CF-23A7-40C7-A668-8ED43C237E37}" type="slidenum">
              <a:rPr lang="cs-CZ" smtClean="0"/>
              <a:t>‹#›</a:t>
            </a:fld>
            <a:endParaRPr lang="cs-CZ"/>
          </a:p>
        </p:txBody>
      </p:sp>
    </p:spTree>
    <p:extLst>
      <p:ext uri="{BB962C8B-B14F-4D97-AF65-F5344CB8AC3E}">
        <p14:creationId xmlns:p14="http://schemas.microsoft.com/office/powerpoint/2010/main" val="317070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AE74F5B-6501-479D-8083-E19AFC26B2D5}" type="datetime1">
              <a:rPr lang="cs-CZ" smtClean="0"/>
              <a:t>01.11.2023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7DC49CF-23A7-40C7-A668-8ED43C237E37}"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86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0F3BF7F-FD47-4E2C-B5F2-C647C0B06021}" type="datetime1">
              <a:rPr lang="cs-CZ" smtClean="0"/>
              <a:t>01.11.2023</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7DC49CF-23A7-40C7-A668-8ED43C237E37}" type="slidenum">
              <a:rPr lang="cs-CZ" smtClean="0"/>
              <a:t>‹#›</a:t>
            </a:fld>
            <a:endParaRPr lang="cs-C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633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disnovation.tumblr.com/post/81681234826/louis-philippe-demers-the-tiller-girls-ai-mee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0XQ17OZ4mwU"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19878" y="4960137"/>
            <a:ext cx="7772400" cy="1463040"/>
          </a:xfrm>
        </p:spPr>
        <p:txBody>
          <a:bodyPr>
            <a:normAutofit fontScale="90000"/>
          </a:bodyPr>
          <a:lstStyle/>
          <a:p>
            <a:pPr algn="l"/>
            <a:r>
              <a:rPr lang="cs-CZ" b="1" dirty="0" err="1"/>
              <a:t>The</a:t>
            </a:r>
            <a:r>
              <a:rPr lang="cs-CZ" b="1" dirty="0"/>
              <a:t> TILLER GIRLS</a:t>
            </a:r>
            <a:br>
              <a:rPr lang="cs-CZ" b="1" dirty="0"/>
            </a:br>
            <a:r>
              <a:rPr lang="cs-CZ" sz="3600" dirty="0"/>
              <a:t>DANCING ORNAMENT OF POSTINDUSTRIAL SOCIETY</a:t>
            </a:r>
          </a:p>
        </p:txBody>
      </p:sp>
      <p:sp>
        <p:nvSpPr>
          <p:cNvPr id="4" name="Zástupný symbol pro zápatí 3"/>
          <p:cNvSpPr>
            <a:spLocks noGrp="1"/>
          </p:cNvSpPr>
          <p:nvPr>
            <p:ph type="ftr" sz="quarter" idx="11"/>
          </p:nvPr>
        </p:nvSpPr>
        <p:spPr/>
        <p:txBody>
          <a:bodyPr/>
          <a:lstStyle/>
          <a:p>
            <a:endParaRPr lang="cs-CZ"/>
          </a:p>
        </p:txBody>
      </p:sp>
      <p:sp>
        <p:nvSpPr>
          <p:cNvPr id="6" name="Podnadpis 5">
            <a:extLst>
              <a:ext uri="{FF2B5EF4-FFF2-40B4-BE49-F238E27FC236}">
                <a16:creationId xmlns:a16="http://schemas.microsoft.com/office/drawing/2014/main" id="{BE88B96A-7B9C-04D1-84A4-62DE48846D67}"/>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58046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a:solidFill>
                  <a:srgbClr val="C00000"/>
                </a:solidFill>
              </a:rPr>
              <a:t>Remake</a:t>
            </a:r>
            <a:br>
              <a:rPr lang="cs-CZ" b="1" dirty="0">
                <a:solidFill>
                  <a:srgbClr val="C00000"/>
                </a:solidFill>
              </a:rPr>
            </a:br>
            <a:r>
              <a:rPr lang="cs-CZ" b="1" dirty="0" err="1"/>
              <a:t>The</a:t>
            </a:r>
            <a:r>
              <a:rPr lang="cs-CZ" b="1" dirty="0"/>
              <a:t> </a:t>
            </a:r>
            <a:r>
              <a:rPr lang="cs-CZ" b="1" dirty="0" err="1"/>
              <a:t>Tiller</a:t>
            </a:r>
            <a:r>
              <a:rPr lang="cs-CZ" b="1" dirty="0"/>
              <a:t> </a:t>
            </a:r>
            <a:r>
              <a:rPr lang="cs-CZ" b="1" dirty="0" err="1"/>
              <a:t>girls</a:t>
            </a:r>
            <a:r>
              <a:rPr lang="cs-CZ" b="1" dirty="0"/>
              <a:t>. </a:t>
            </a:r>
            <a:r>
              <a:rPr lang="cs-CZ" b="1" dirty="0" err="1"/>
              <a:t>All</a:t>
            </a:r>
            <a:r>
              <a:rPr lang="cs-CZ" b="1" dirty="0"/>
              <a:t> </a:t>
            </a:r>
            <a:r>
              <a:rPr lang="cs-CZ" b="1" dirty="0" err="1"/>
              <a:t>meet</a:t>
            </a:r>
            <a:r>
              <a:rPr lang="cs-CZ" b="1" dirty="0"/>
              <a:t> </a:t>
            </a:r>
            <a:r>
              <a:rPr lang="cs-CZ" b="1" dirty="0" err="1"/>
              <a:t>the</a:t>
            </a:r>
            <a:r>
              <a:rPr lang="cs-CZ" b="1" dirty="0"/>
              <a:t> </a:t>
            </a:r>
            <a:r>
              <a:rPr lang="cs-CZ" b="1" dirty="0" err="1"/>
              <a:t>stage</a:t>
            </a:r>
            <a:r>
              <a:rPr lang="cs-CZ" b="1" dirty="0"/>
              <a:t>  </a:t>
            </a:r>
            <a:endParaRPr lang="cs-CZ" b="1" dirty="0">
              <a:solidFill>
                <a:srgbClr val="C00000"/>
              </a:solidFill>
            </a:endParaRPr>
          </a:p>
        </p:txBody>
      </p:sp>
      <p:sp>
        <p:nvSpPr>
          <p:cNvPr id="4" name="Zástupný symbol pro zápatí 3"/>
          <p:cNvSpPr>
            <a:spLocks noGrp="1"/>
          </p:cNvSpPr>
          <p:nvPr>
            <p:ph type="ftr" sz="quarter" idx="11"/>
          </p:nvPr>
        </p:nvSpPr>
        <p:spPr/>
        <p:txBody>
          <a:bodyPr/>
          <a:lstStyle/>
          <a:p>
            <a:endParaRPr lang="cs-CZ"/>
          </a:p>
        </p:txBody>
      </p:sp>
      <p:pic>
        <p:nvPicPr>
          <p:cNvPr id="5" name="Zástupný symbol pro obsah 4"/>
          <p:cNvPicPr>
            <a:picLocks noChangeAspect="1"/>
          </p:cNvPicPr>
          <p:nvPr/>
        </p:nvPicPr>
        <p:blipFill>
          <a:blip r:embed="rId2"/>
          <a:stretch>
            <a:fillRect/>
          </a:stretch>
        </p:blipFill>
        <p:spPr>
          <a:xfrm>
            <a:off x="3069255" y="2347027"/>
            <a:ext cx="3924862" cy="5548745"/>
          </a:xfrm>
          <a:prstGeom prst="rect">
            <a:avLst/>
          </a:prstGeom>
        </p:spPr>
      </p:pic>
      <p:sp>
        <p:nvSpPr>
          <p:cNvPr id="7" name="Zástupný symbol pro obsah 6"/>
          <p:cNvSpPr>
            <a:spLocks noGrp="1"/>
          </p:cNvSpPr>
          <p:nvPr>
            <p:ph idx="1"/>
          </p:nvPr>
        </p:nvSpPr>
        <p:spPr>
          <a:xfrm>
            <a:off x="7254409" y="2377540"/>
            <a:ext cx="3229690" cy="2031325"/>
          </a:xfrm>
          <a:prstGeom prst="rect">
            <a:avLst/>
          </a:prstGeom>
        </p:spPr>
        <p:txBody>
          <a:bodyPr wrap="square">
            <a:spAutoFit/>
          </a:bodyPr>
          <a:lstStyle/>
          <a:p>
            <a:r>
              <a:rPr lang="en-US" sz="1400" b="1" i="1" dirty="0"/>
              <a:t>“…Tiller Girls. </a:t>
            </a:r>
            <a:r>
              <a:rPr lang="en-US" sz="1400" i="1" dirty="0"/>
              <a:t>These products of American distraction factories </a:t>
            </a:r>
            <a:r>
              <a:rPr lang="en-US" sz="1400" b="1" i="1" dirty="0"/>
              <a:t>are no longer individual girls, but indissoluble girl clusters whose movements are demonstrations of mathematics</a:t>
            </a:r>
            <a:r>
              <a:rPr lang="en-US" sz="1400" i="1" dirty="0"/>
              <a:t>. As they condense into figures in the revues, performances of the same geometric precision are taking place in what is always the same packed stadium, be it in Australia or India, not to mention America.” (</a:t>
            </a:r>
            <a:r>
              <a:rPr lang="en-US" sz="1400" i="1" dirty="0" err="1"/>
              <a:t>Kracauer</a:t>
            </a:r>
            <a:r>
              <a:rPr lang="en-US" sz="1400" i="1" dirty="0"/>
              <a:t>, p. 75-76)</a:t>
            </a:r>
          </a:p>
        </p:txBody>
      </p:sp>
    </p:spTree>
    <p:extLst>
      <p:ext uri="{BB962C8B-B14F-4D97-AF65-F5344CB8AC3E}">
        <p14:creationId xmlns:p14="http://schemas.microsoft.com/office/powerpoint/2010/main" val="76052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dirty="0">
                <a:solidFill>
                  <a:srgbClr val="C00000"/>
                </a:solidFill>
              </a:rPr>
              <a:t>Remake</a:t>
            </a:r>
            <a:br>
              <a:rPr lang="en-US" b="1" dirty="0"/>
            </a:br>
            <a:r>
              <a:rPr lang="en-US" b="1" dirty="0"/>
              <a:t>the tiller girls. All meet the stage</a:t>
            </a:r>
          </a:p>
        </p:txBody>
      </p:sp>
      <p:pic>
        <p:nvPicPr>
          <p:cNvPr id="5" name="Zástupný symbol pro obsah 4"/>
          <p:cNvPicPr>
            <a:picLocks noGrp="1" noChangeAspect="1"/>
          </p:cNvPicPr>
          <p:nvPr>
            <p:ph idx="1"/>
          </p:nvPr>
        </p:nvPicPr>
        <p:blipFill>
          <a:blip r:embed="rId2"/>
          <a:stretch>
            <a:fillRect/>
          </a:stretch>
        </p:blipFill>
        <p:spPr>
          <a:xfrm>
            <a:off x="6162533" y="2594093"/>
            <a:ext cx="6029467" cy="3011685"/>
          </a:xfrm>
          <a:prstGeom prst="rect">
            <a:avLst/>
          </a:prstGeom>
        </p:spPr>
      </p:pic>
      <p:sp>
        <p:nvSpPr>
          <p:cNvPr id="4" name="Zástupný symbol pro zápatí 3"/>
          <p:cNvSpPr>
            <a:spLocks noGrp="1"/>
          </p:cNvSpPr>
          <p:nvPr>
            <p:ph type="ftr" sz="quarter" idx="11"/>
          </p:nvPr>
        </p:nvSpPr>
        <p:spPr/>
        <p:txBody>
          <a:bodyPr/>
          <a:lstStyle/>
          <a:p>
            <a:endParaRPr lang="cs-CZ"/>
          </a:p>
        </p:txBody>
      </p:sp>
      <p:pic>
        <p:nvPicPr>
          <p:cNvPr id="6" name="Obrázek 5"/>
          <p:cNvPicPr>
            <a:picLocks noChangeAspect="1"/>
          </p:cNvPicPr>
          <p:nvPr/>
        </p:nvPicPr>
        <p:blipFill>
          <a:blip r:embed="rId3"/>
          <a:stretch>
            <a:fillRect/>
          </a:stretch>
        </p:blipFill>
        <p:spPr>
          <a:xfrm>
            <a:off x="461956" y="2606130"/>
            <a:ext cx="5332708" cy="2999648"/>
          </a:xfrm>
          <a:prstGeom prst="rect">
            <a:avLst/>
          </a:prstGeom>
        </p:spPr>
      </p:pic>
    </p:spTree>
    <p:extLst>
      <p:ext uri="{BB962C8B-B14F-4D97-AF65-F5344CB8AC3E}">
        <p14:creationId xmlns:p14="http://schemas.microsoft.com/office/powerpoint/2010/main" val="169908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dirty="0"/>
              <a:t>Chamber </a:t>
            </a:r>
            <a:r>
              <a:rPr lang="en-US" b="1" dirty="0">
                <a:solidFill>
                  <a:srgbClr val="C00000"/>
                </a:solidFill>
              </a:rPr>
              <a:t>music</a:t>
            </a:r>
            <a:r>
              <a:rPr lang="cs-CZ" b="1" dirty="0"/>
              <a:t> </a:t>
            </a:r>
            <a:endParaRPr lang="en-US" b="1" dirty="0"/>
          </a:p>
        </p:txBody>
      </p:sp>
      <p:sp>
        <p:nvSpPr>
          <p:cNvPr id="4" name="Zástupný symbol pro zápatí 3"/>
          <p:cNvSpPr>
            <a:spLocks noGrp="1"/>
          </p:cNvSpPr>
          <p:nvPr>
            <p:ph type="ftr" sz="quarter" idx="11"/>
          </p:nvPr>
        </p:nvSpPr>
        <p:spPr/>
        <p:txBody>
          <a:bodyPr/>
          <a:lstStyle/>
          <a:p>
            <a:endParaRPr lang="cs-CZ"/>
          </a:p>
        </p:txBody>
      </p:sp>
      <p:pic>
        <p:nvPicPr>
          <p:cNvPr id="1026" name="Picture 2" descr="Figure5: The Tiller Girls as 12 Autonoumous Stump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9909" y="5070242"/>
            <a:ext cx="7521001" cy="1400462"/>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a:stretch>
            <a:fillRect/>
          </a:stretch>
        </p:blipFill>
        <p:spPr>
          <a:xfrm>
            <a:off x="3741039" y="1676008"/>
            <a:ext cx="4286250" cy="3314700"/>
          </a:xfrm>
          <a:prstGeom prst="rect">
            <a:avLst/>
          </a:prstGeom>
        </p:spPr>
      </p:pic>
    </p:spTree>
    <p:extLst>
      <p:ext uri="{BB962C8B-B14F-4D97-AF65-F5344CB8AC3E}">
        <p14:creationId xmlns:p14="http://schemas.microsoft.com/office/powerpoint/2010/main" val="336081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en-GB" b="1" dirty="0"/>
              <a:t>General theory of gestures. Remedy for </a:t>
            </a:r>
            <a:r>
              <a:rPr lang="en-GB" b="1" dirty="0">
                <a:solidFill>
                  <a:srgbClr val="C00000"/>
                </a:solidFill>
              </a:rPr>
              <a:t>daydreaming</a:t>
            </a:r>
            <a:r>
              <a:rPr lang="cs-CZ" b="1" dirty="0">
                <a:solidFill>
                  <a:srgbClr val="C00000"/>
                </a:solidFill>
              </a:rPr>
              <a:t>…</a:t>
            </a:r>
            <a:br>
              <a:rPr lang="cs-CZ" dirty="0"/>
            </a:br>
            <a:endParaRPr lang="cs-CZ" dirty="0"/>
          </a:p>
        </p:txBody>
      </p:sp>
      <p:sp>
        <p:nvSpPr>
          <p:cNvPr id="3" name="Zástupný symbol pro obsah 2"/>
          <p:cNvSpPr>
            <a:spLocks noGrp="1"/>
          </p:cNvSpPr>
          <p:nvPr>
            <p:ph idx="1"/>
          </p:nvPr>
        </p:nvSpPr>
        <p:spPr>
          <a:xfrm>
            <a:off x="1024129" y="2286000"/>
            <a:ext cx="5519628" cy="4023360"/>
          </a:xfrm>
        </p:spPr>
        <p:txBody>
          <a:bodyPr/>
          <a:lstStyle/>
          <a:p>
            <a:pPr>
              <a:lnSpc>
                <a:spcPct val="100000"/>
              </a:lnSpc>
              <a:spcBef>
                <a:spcPts val="0"/>
              </a:spcBef>
            </a:pPr>
            <a:r>
              <a:rPr lang="cs-CZ" sz="1800" i="1" dirty="0"/>
              <a:t>„</a:t>
            </a:r>
            <a:r>
              <a:rPr lang="en-US" sz="1800" i="1" dirty="0"/>
              <a:t>[…] </a:t>
            </a:r>
            <a:r>
              <a:rPr lang="en-GB" sz="1800" b="1" i="1" dirty="0"/>
              <a:t>the gesture may be defined as a movement that expresses a freedom</a:t>
            </a:r>
            <a:r>
              <a:rPr lang="en-GB" sz="1800" i="1" dirty="0"/>
              <a:t>. […].“</a:t>
            </a:r>
            <a:r>
              <a:rPr lang="cs-CZ" sz="1800" i="1" dirty="0"/>
              <a:t> </a:t>
            </a:r>
            <a:endParaRPr lang="en-US" sz="1800" i="1" dirty="0"/>
          </a:p>
          <a:p>
            <a:pPr>
              <a:lnSpc>
                <a:spcPct val="100000"/>
              </a:lnSpc>
              <a:spcBef>
                <a:spcPts val="0"/>
              </a:spcBef>
            </a:pPr>
            <a:r>
              <a:rPr lang="cs-CZ" sz="1800" i="1" dirty="0"/>
              <a:t>(V. </a:t>
            </a:r>
            <a:r>
              <a:rPr lang="cs-CZ" sz="1800" i="1" dirty="0" err="1"/>
              <a:t>Flusser</a:t>
            </a:r>
            <a:r>
              <a:rPr lang="cs-CZ" sz="1800" i="1" dirty="0"/>
              <a:t>, </a:t>
            </a:r>
            <a:r>
              <a:rPr lang="cs-CZ" sz="1800" i="1" dirty="0" err="1"/>
              <a:t>Gestures</a:t>
            </a:r>
            <a:r>
              <a:rPr lang="cs-CZ" sz="1800" i="1" dirty="0"/>
              <a:t>, p. 163)</a:t>
            </a:r>
          </a:p>
          <a:p>
            <a:r>
              <a:rPr lang="en-GB" sz="1800" i="1" dirty="0"/>
              <a:t>“This sums up the engagement of the theory presented here: </a:t>
            </a:r>
            <a:r>
              <a:rPr lang="en-GB" sz="1800" b="1" i="1" dirty="0"/>
              <a:t>to contribute to an enhanced freedom, and to be able to actually make gestures in the full sense of the concept defined previously</a:t>
            </a:r>
            <a:r>
              <a:rPr lang="en-GB" sz="1800" i="1" dirty="0"/>
              <a:t>.” (V. </a:t>
            </a:r>
            <a:r>
              <a:rPr lang="en-GB" sz="1800" i="1" dirty="0" err="1"/>
              <a:t>Flusser</a:t>
            </a:r>
            <a:r>
              <a:rPr lang="en-GB" sz="1800" i="1" dirty="0"/>
              <a:t>, p. 175/176)</a:t>
            </a:r>
            <a:endParaRPr lang="cs-CZ" sz="1800" i="1" dirty="0"/>
          </a:p>
          <a:p>
            <a:endParaRPr lang="cs-CZ" dirty="0"/>
          </a:p>
        </p:txBody>
      </p:sp>
      <p:sp>
        <p:nvSpPr>
          <p:cNvPr id="4" name="Zástupný symbol pro zápatí 3"/>
          <p:cNvSpPr>
            <a:spLocks noGrp="1"/>
          </p:cNvSpPr>
          <p:nvPr>
            <p:ph type="ftr" sz="quarter" idx="11"/>
          </p:nvPr>
        </p:nvSpPr>
        <p:spPr/>
        <p:txBody>
          <a:bodyPr/>
          <a:lstStyle/>
          <a:p>
            <a:endParaRPr lang="cs-CZ"/>
          </a:p>
        </p:txBody>
      </p:sp>
      <p:pic>
        <p:nvPicPr>
          <p:cNvPr id="7" name="Obrázek 6"/>
          <p:cNvPicPr>
            <a:picLocks noChangeAspect="1"/>
          </p:cNvPicPr>
          <p:nvPr/>
        </p:nvPicPr>
        <p:blipFill>
          <a:blip r:embed="rId2"/>
          <a:stretch>
            <a:fillRect/>
          </a:stretch>
        </p:blipFill>
        <p:spPr>
          <a:xfrm>
            <a:off x="6990565" y="1335024"/>
            <a:ext cx="3127583" cy="4998420"/>
          </a:xfrm>
          <a:prstGeom prst="rect">
            <a:avLst/>
          </a:prstGeom>
        </p:spPr>
      </p:pic>
    </p:spTree>
    <p:extLst>
      <p:ext uri="{BB962C8B-B14F-4D97-AF65-F5344CB8AC3E}">
        <p14:creationId xmlns:p14="http://schemas.microsoft.com/office/powerpoint/2010/main" val="423871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a:solidFill>
                  <a:srgbClr val="C00000"/>
                </a:solidFill>
              </a:rPr>
              <a:t>Thank you </a:t>
            </a:r>
            <a:r>
              <a:rPr lang="en-US" dirty="0"/>
              <a:t>for your at</a:t>
            </a:r>
            <a:r>
              <a:rPr lang="cs-CZ" dirty="0"/>
              <a:t>t</a:t>
            </a:r>
            <a:r>
              <a:rPr lang="en-US" dirty="0" err="1"/>
              <a:t>antion</a:t>
            </a:r>
            <a:endParaRPr lang="en-US" dirty="0"/>
          </a:p>
        </p:txBody>
      </p:sp>
      <p:pic>
        <p:nvPicPr>
          <p:cNvPr id="5" name="Zástupný symbol pro obsah 4"/>
          <p:cNvPicPr>
            <a:picLocks noGrp="1" noChangeAspect="1"/>
          </p:cNvPicPr>
          <p:nvPr>
            <p:ph idx="1"/>
          </p:nvPr>
        </p:nvPicPr>
        <p:blipFill>
          <a:blip r:embed="rId2"/>
          <a:stretch>
            <a:fillRect/>
          </a:stretch>
        </p:blipFill>
        <p:spPr>
          <a:xfrm>
            <a:off x="2291264" y="2084832"/>
            <a:ext cx="6588100" cy="4385872"/>
          </a:xfrm>
          <a:prstGeom prst="rect">
            <a:avLst/>
          </a:prstGeom>
        </p:spPr>
      </p:pic>
      <p:sp>
        <p:nvSpPr>
          <p:cNvPr id="4" name="Zástupný symbol pro zápatí 3"/>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134163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en-US" sz="4400" b="1" dirty="0">
                <a:solidFill>
                  <a:srgbClr val="C00000"/>
                </a:solidFill>
              </a:rPr>
              <a:t>Dancing </a:t>
            </a:r>
            <a:r>
              <a:rPr lang="en-US" sz="4400" b="1" dirty="0">
                <a:solidFill>
                  <a:schemeClr val="tx1"/>
                </a:solidFill>
              </a:rPr>
              <a:t>ornament</a:t>
            </a:r>
            <a:r>
              <a:rPr lang="en-US" sz="4400" b="1" dirty="0">
                <a:solidFill>
                  <a:srgbClr val="C00000"/>
                </a:solidFill>
              </a:rPr>
              <a:t> </a:t>
            </a:r>
            <a:br>
              <a:rPr lang="cs-CZ" sz="4400" b="1" dirty="0">
                <a:solidFill>
                  <a:srgbClr val="C00000"/>
                </a:solidFill>
              </a:rPr>
            </a:br>
            <a:r>
              <a:rPr lang="en-US" sz="4400" b="1" dirty="0">
                <a:solidFill>
                  <a:schemeClr val="tx1"/>
                </a:solidFill>
              </a:rPr>
              <a:t>of </a:t>
            </a:r>
            <a:br>
              <a:rPr lang="cs-CZ" sz="4400" b="1" dirty="0">
                <a:solidFill>
                  <a:schemeClr val="tx1"/>
                </a:solidFill>
              </a:rPr>
            </a:br>
            <a:r>
              <a:rPr lang="en-US" sz="4400" b="1" dirty="0">
                <a:solidFill>
                  <a:schemeClr val="tx1"/>
                </a:solidFill>
              </a:rPr>
              <a:t>postindustrial society</a:t>
            </a:r>
          </a:p>
        </p:txBody>
      </p:sp>
      <p:pic>
        <p:nvPicPr>
          <p:cNvPr id="5" name="Zástupný symbol pro obsah 4"/>
          <p:cNvPicPr>
            <a:picLocks noGrp="1" noChangeAspect="1"/>
          </p:cNvPicPr>
          <p:nvPr>
            <p:ph idx="1"/>
          </p:nvPr>
        </p:nvPicPr>
        <p:blipFill>
          <a:blip r:embed="rId2"/>
          <a:stretch>
            <a:fillRect/>
          </a:stretch>
        </p:blipFill>
        <p:spPr>
          <a:xfrm>
            <a:off x="3179618" y="2359152"/>
            <a:ext cx="6274626" cy="4385872"/>
          </a:xfrm>
          <a:prstGeom prst="rect">
            <a:avLst/>
          </a:prstGeom>
        </p:spPr>
      </p:pic>
      <p:sp>
        <p:nvSpPr>
          <p:cNvPr id="4" name="Zástupný symbol pro zápatí 3"/>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35941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4128" y="585216"/>
            <a:ext cx="9720072" cy="1700784"/>
          </a:xfrm>
        </p:spPr>
        <p:txBody>
          <a:bodyPr>
            <a:noAutofit/>
          </a:bodyPr>
          <a:lstStyle/>
          <a:p>
            <a:pPr algn="ctr"/>
            <a:r>
              <a:rPr lang="cs-CZ" sz="4000" b="1" dirty="0">
                <a:solidFill>
                  <a:srgbClr val="C00000"/>
                </a:solidFill>
              </a:rPr>
              <a:t>Intro</a:t>
            </a:r>
            <a:br>
              <a:rPr lang="cs-CZ" sz="4000" dirty="0"/>
            </a:br>
            <a:r>
              <a:rPr lang="cs-CZ" sz="4000" dirty="0"/>
              <a:t>„</a:t>
            </a:r>
            <a:r>
              <a:rPr lang="cs-CZ" sz="4000" b="1" dirty="0" err="1"/>
              <a:t>This</a:t>
            </a:r>
            <a:r>
              <a:rPr lang="cs-CZ" sz="4000" b="1" dirty="0"/>
              <a:t> </a:t>
            </a:r>
            <a:r>
              <a:rPr lang="cs-CZ" sz="4000" b="1" dirty="0" err="1"/>
              <a:t>is</a:t>
            </a:r>
            <a:r>
              <a:rPr lang="cs-CZ" sz="4000" b="1" dirty="0"/>
              <a:t> not </a:t>
            </a:r>
            <a:r>
              <a:rPr lang="cs-CZ" sz="4000" b="1" dirty="0" err="1"/>
              <a:t>the</a:t>
            </a:r>
            <a:r>
              <a:rPr lang="cs-CZ" sz="4000" b="1" dirty="0"/>
              <a:t> music </a:t>
            </a:r>
            <a:br>
              <a:rPr lang="cs-CZ" sz="4000" b="1" dirty="0"/>
            </a:br>
            <a:r>
              <a:rPr lang="cs-CZ" sz="2800" dirty="0" err="1"/>
              <a:t>of</a:t>
            </a:r>
            <a:r>
              <a:rPr lang="cs-CZ" sz="2800" dirty="0"/>
              <a:t> </a:t>
            </a:r>
            <a:r>
              <a:rPr lang="cs-CZ" sz="2800" dirty="0" err="1"/>
              <a:t>the</a:t>
            </a:r>
            <a:r>
              <a:rPr lang="cs-CZ" sz="2800" dirty="0"/>
              <a:t> </a:t>
            </a:r>
            <a:r>
              <a:rPr lang="cs-CZ" sz="2800" dirty="0" err="1"/>
              <a:t>future</a:t>
            </a:r>
            <a:r>
              <a:rPr lang="cs-CZ" sz="2800" dirty="0"/>
              <a:t> </a:t>
            </a:r>
            <a:br>
              <a:rPr lang="cs-CZ" sz="4000" dirty="0"/>
            </a:br>
            <a:r>
              <a:rPr lang="cs-CZ" sz="2800" dirty="0"/>
              <a:t>but </a:t>
            </a:r>
            <a:r>
              <a:rPr lang="cs-CZ" sz="2800" dirty="0" err="1"/>
              <a:t>rather</a:t>
            </a:r>
            <a:r>
              <a:rPr lang="cs-CZ" sz="2800" dirty="0"/>
              <a:t> a </a:t>
            </a:r>
            <a:r>
              <a:rPr lang="cs-CZ" sz="2800" dirty="0" err="1"/>
              <a:t>critique</a:t>
            </a:r>
            <a:r>
              <a:rPr lang="cs-CZ" sz="2800" dirty="0"/>
              <a:t> </a:t>
            </a:r>
            <a:r>
              <a:rPr lang="cs-CZ" sz="2800" dirty="0" err="1"/>
              <a:t>of</a:t>
            </a:r>
            <a:r>
              <a:rPr lang="cs-CZ" sz="2800" dirty="0"/>
              <a:t> </a:t>
            </a:r>
            <a:r>
              <a:rPr lang="cs-CZ" sz="2800" dirty="0" err="1"/>
              <a:t>the</a:t>
            </a:r>
            <a:r>
              <a:rPr lang="cs-CZ" sz="2800" dirty="0"/>
              <a:t> </a:t>
            </a:r>
            <a:r>
              <a:rPr lang="cs-CZ" sz="2800" dirty="0" err="1"/>
              <a:t>present</a:t>
            </a:r>
            <a:r>
              <a:rPr lang="cs-CZ" sz="2800" dirty="0"/>
              <a:t>.“</a:t>
            </a:r>
            <a:br>
              <a:rPr lang="cs-CZ" sz="4000" dirty="0"/>
            </a:br>
            <a:r>
              <a:rPr lang="cs-CZ" sz="2400" dirty="0"/>
              <a:t>Vilém </a:t>
            </a:r>
            <a:r>
              <a:rPr lang="cs-CZ" sz="2400" dirty="0" err="1"/>
              <a:t>flusser</a:t>
            </a:r>
            <a:endParaRPr lang="cs-CZ" sz="2400" dirty="0"/>
          </a:p>
        </p:txBody>
      </p:sp>
      <p:sp>
        <p:nvSpPr>
          <p:cNvPr id="3" name="Zástupný symbol pro obsah 2"/>
          <p:cNvSpPr>
            <a:spLocks noGrp="1"/>
          </p:cNvSpPr>
          <p:nvPr>
            <p:ph idx="1"/>
          </p:nvPr>
        </p:nvSpPr>
        <p:spPr/>
        <p:txBody>
          <a:bodyPr/>
          <a:lstStyle/>
          <a:p>
            <a:pPr marL="0" indent="0">
              <a:buNone/>
            </a:pPr>
            <a:endParaRPr lang="cs-CZ" sz="2400" dirty="0"/>
          </a:p>
          <a:p>
            <a:pPr>
              <a:buFont typeface="Wingdings" panose="05000000000000000000" pitchFamily="2" charset="2"/>
              <a:buChar char="v"/>
            </a:pPr>
            <a:r>
              <a:rPr lang="cs-CZ" sz="2400" dirty="0"/>
              <a:t> Q: </a:t>
            </a:r>
            <a:r>
              <a:rPr lang="en-US" sz="2400" dirty="0"/>
              <a:t>How </a:t>
            </a:r>
            <a:r>
              <a:rPr lang="en-US" sz="2400" b="1" u="sng" dirty="0"/>
              <a:t>work</a:t>
            </a:r>
            <a:r>
              <a:rPr lang="cs-CZ" sz="2400" b="1" u="sng" dirty="0"/>
              <a:t>-</a:t>
            </a:r>
            <a:r>
              <a:rPr lang="en-US" sz="2400" b="1" u="sng" dirty="0"/>
              <a:t>of</a:t>
            </a:r>
            <a:r>
              <a:rPr lang="cs-CZ" sz="2400" b="1" u="sng" dirty="0"/>
              <a:t>-</a:t>
            </a:r>
            <a:r>
              <a:rPr lang="en-US" sz="2400" b="1" u="sng" dirty="0"/>
              <a:t>art </a:t>
            </a:r>
            <a:r>
              <a:rPr lang="en-US" sz="2400" dirty="0"/>
              <a:t>will look like in </a:t>
            </a:r>
            <a:r>
              <a:rPr lang="en-US" sz="2400" b="1" u="sng" dirty="0"/>
              <a:t>post-industrial society</a:t>
            </a:r>
            <a:r>
              <a:rPr lang="en-US" sz="2400" b="1" dirty="0"/>
              <a:t>?</a:t>
            </a:r>
            <a:endParaRPr lang="cs-CZ" sz="2400" b="1" dirty="0"/>
          </a:p>
          <a:p>
            <a:pPr>
              <a:buFont typeface="Wingdings" panose="05000000000000000000" pitchFamily="2" charset="2"/>
              <a:buChar char="v"/>
            </a:pPr>
            <a:r>
              <a:rPr lang="cs-CZ" sz="2400" b="1" dirty="0"/>
              <a:t> </a:t>
            </a:r>
            <a:r>
              <a:rPr lang="cs-CZ" sz="2400" dirty="0"/>
              <a:t>A: </a:t>
            </a:r>
            <a:r>
              <a:rPr lang="en-US" sz="2400" dirty="0"/>
              <a:t>To find an answer follow </a:t>
            </a:r>
            <a:r>
              <a:rPr lang="en-US" sz="2400" b="1" u="sng" dirty="0"/>
              <a:t>tendencies of the electronic media</a:t>
            </a:r>
            <a:r>
              <a:rPr lang="cs-CZ" sz="2400" dirty="0"/>
              <a:t>…</a:t>
            </a:r>
            <a:r>
              <a:rPr lang="en-US" sz="2400" dirty="0"/>
              <a:t> </a:t>
            </a:r>
            <a:endParaRPr lang="cs-CZ" sz="2400" dirty="0"/>
          </a:p>
          <a:p>
            <a:pPr marL="0" indent="0">
              <a:buNone/>
            </a:pPr>
            <a:endParaRPr lang="cs-CZ" sz="2800" dirty="0"/>
          </a:p>
          <a:p>
            <a:pPr algn="just">
              <a:buFont typeface="Wingdings" panose="05000000000000000000" pitchFamily="2" charset="2"/>
              <a:buChar char="v"/>
            </a:pPr>
            <a:r>
              <a:rPr lang="cs-CZ" i="1" dirty="0"/>
              <a:t> …</a:t>
            </a:r>
            <a:r>
              <a:rPr lang="en-GB" i="1" dirty="0"/>
              <a:t>“[…] the tendency of </a:t>
            </a:r>
            <a:r>
              <a:rPr lang="en-GB" b="1" i="1" dirty="0"/>
              <a:t>technical images </a:t>
            </a:r>
            <a:r>
              <a:rPr lang="en-GB" i="1" dirty="0"/>
              <a:t>to become more and more immediate and to repress texts or the tendency of </a:t>
            </a:r>
            <a:r>
              <a:rPr lang="en-GB" b="1" i="1" dirty="0"/>
              <a:t>images to become electronic</a:t>
            </a:r>
            <a:r>
              <a:rPr lang="en-GB" i="1" dirty="0"/>
              <a:t> or the tendency of </a:t>
            </a:r>
            <a:r>
              <a:rPr lang="en-GB" b="1" i="1" dirty="0"/>
              <a:t>apparatuses</a:t>
            </a:r>
            <a:r>
              <a:rPr lang="en-GB" i="1" dirty="0"/>
              <a:t> </a:t>
            </a:r>
            <a:r>
              <a:rPr lang="en-GB" b="1" i="1" dirty="0"/>
              <a:t>to become smaller </a:t>
            </a:r>
            <a:r>
              <a:rPr lang="en-GB" i="1" dirty="0"/>
              <a:t>and cheaper and to penetrate into the smallest spaces.“</a:t>
            </a:r>
            <a:r>
              <a:rPr lang="en-GB" dirty="0"/>
              <a:t> </a:t>
            </a:r>
            <a:r>
              <a:rPr lang="en-US" sz="1600" dirty="0"/>
              <a:t>(</a:t>
            </a:r>
            <a:r>
              <a:rPr lang="cs-CZ" sz="1600" dirty="0"/>
              <a:t>Vilém </a:t>
            </a:r>
            <a:r>
              <a:rPr lang="en-US" sz="1600" dirty="0" err="1"/>
              <a:t>Flusser</a:t>
            </a:r>
            <a:r>
              <a:rPr lang="en-US" sz="1600" dirty="0"/>
              <a:t>, Into the Universe of Technical Images, </a:t>
            </a:r>
            <a:r>
              <a:rPr lang="cs-CZ" sz="1600" dirty="0"/>
              <a:t>p. </a:t>
            </a:r>
            <a:r>
              <a:rPr lang="en-US" sz="1600" dirty="0"/>
              <a:t>160)</a:t>
            </a:r>
          </a:p>
          <a:p>
            <a:pPr>
              <a:buFont typeface="Wingdings" panose="05000000000000000000" pitchFamily="2" charset="2"/>
              <a:buChar char="v"/>
            </a:pPr>
            <a:endParaRPr lang="en-US" b="1" dirty="0"/>
          </a:p>
        </p:txBody>
      </p:sp>
      <p:sp>
        <p:nvSpPr>
          <p:cNvPr id="4" name="Zástupný symbol pro zápatí 3"/>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328877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4128" y="786384"/>
            <a:ext cx="9720072" cy="1499616"/>
          </a:xfrm>
        </p:spPr>
        <p:txBody>
          <a:bodyPr>
            <a:noAutofit/>
          </a:bodyPr>
          <a:lstStyle/>
          <a:p>
            <a:pPr algn="ctr"/>
            <a:r>
              <a:rPr lang="cs-CZ" sz="4000" b="1" dirty="0">
                <a:solidFill>
                  <a:srgbClr val="C00000"/>
                </a:solidFill>
              </a:rPr>
              <a:t>INTRO</a:t>
            </a:r>
            <a:br>
              <a:rPr lang="cs-CZ" sz="4000" dirty="0"/>
            </a:br>
            <a:r>
              <a:rPr lang="cs-CZ" sz="4000" dirty="0"/>
              <a:t>„</a:t>
            </a:r>
            <a:r>
              <a:rPr lang="cs-CZ" sz="4000" b="1" dirty="0" err="1"/>
              <a:t>This</a:t>
            </a:r>
            <a:r>
              <a:rPr lang="cs-CZ" sz="4000" b="1" dirty="0"/>
              <a:t> </a:t>
            </a:r>
            <a:r>
              <a:rPr lang="cs-CZ" sz="4000" b="1" dirty="0" err="1"/>
              <a:t>is</a:t>
            </a:r>
            <a:r>
              <a:rPr lang="cs-CZ" sz="4000" b="1" dirty="0"/>
              <a:t> not </a:t>
            </a:r>
            <a:r>
              <a:rPr lang="cs-CZ" sz="4000" b="1" dirty="0" err="1"/>
              <a:t>the</a:t>
            </a:r>
            <a:r>
              <a:rPr lang="cs-CZ" sz="4000" b="1" dirty="0"/>
              <a:t> music </a:t>
            </a:r>
            <a:br>
              <a:rPr lang="cs-CZ" sz="4000" b="1" dirty="0"/>
            </a:br>
            <a:r>
              <a:rPr lang="cs-CZ" sz="2800" dirty="0" err="1"/>
              <a:t>of</a:t>
            </a:r>
            <a:r>
              <a:rPr lang="cs-CZ" sz="2800" dirty="0"/>
              <a:t> </a:t>
            </a:r>
            <a:r>
              <a:rPr lang="cs-CZ" sz="2800" dirty="0" err="1"/>
              <a:t>the</a:t>
            </a:r>
            <a:r>
              <a:rPr lang="cs-CZ" sz="2800" dirty="0"/>
              <a:t> </a:t>
            </a:r>
            <a:r>
              <a:rPr lang="cs-CZ" sz="2800" dirty="0" err="1"/>
              <a:t>future</a:t>
            </a:r>
            <a:r>
              <a:rPr lang="cs-CZ" sz="2800" dirty="0"/>
              <a:t> </a:t>
            </a:r>
            <a:br>
              <a:rPr lang="cs-CZ" sz="4000" dirty="0"/>
            </a:br>
            <a:r>
              <a:rPr lang="cs-CZ" sz="2800" dirty="0"/>
              <a:t>but </a:t>
            </a:r>
            <a:r>
              <a:rPr lang="cs-CZ" sz="2800" dirty="0" err="1"/>
              <a:t>rather</a:t>
            </a:r>
            <a:r>
              <a:rPr lang="cs-CZ" sz="2800" dirty="0"/>
              <a:t> a </a:t>
            </a:r>
            <a:r>
              <a:rPr lang="cs-CZ" sz="2800" dirty="0" err="1"/>
              <a:t>critique</a:t>
            </a:r>
            <a:r>
              <a:rPr lang="cs-CZ" sz="2800" dirty="0"/>
              <a:t> </a:t>
            </a:r>
            <a:r>
              <a:rPr lang="cs-CZ" sz="2800" dirty="0" err="1"/>
              <a:t>of</a:t>
            </a:r>
            <a:r>
              <a:rPr lang="cs-CZ" sz="2800" dirty="0"/>
              <a:t> </a:t>
            </a:r>
            <a:r>
              <a:rPr lang="cs-CZ" sz="2800" dirty="0" err="1"/>
              <a:t>the</a:t>
            </a:r>
            <a:r>
              <a:rPr lang="cs-CZ" sz="2800" dirty="0"/>
              <a:t> </a:t>
            </a:r>
            <a:r>
              <a:rPr lang="cs-CZ" sz="2800" dirty="0" err="1"/>
              <a:t>present</a:t>
            </a:r>
            <a:r>
              <a:rPr lang="cs-CZ" sz="2800" dirty="0"/>
              <a:t>.“</a:t>
            </a:r>
            <a:br>
              <a:rPr lang="cs-CZ" sz="4000" dirty="0"/>
            </a:br>
            <a:r>
              <a:rPr lang="cs-CZ" sz="2400" dirty="0"/>
              <a:t>Vilém </a:t>
            </a:r>
            <a:r>
              <a:rPr lang="cs-CZ" sz="2400" dirty="0" err="1"/>
              <a:t>flusser</a:t>
            </a:r>
            <a:br>
              <a:rPr lang="cs-CZ" sz="2400" dirty="0"/>
            </a:br>
            <a:endParaRPr lang="cs-CZ" sz="2400" dirty="0"/>
          </a:p>
        </p:txBody>
      </p:sp>
      <p:sp>
        <p:nvSpPr>
          <p:cNvPr id="3" name="Zástupný symbol pro obsah 2"/>
          <p:cNvSpPr>
            <a:spLocks noGrp="1"/>
          </p:cNvSpPr>
          <p:nvPr>
            <p:ph idx="1"/>
          </p:nvPr>
        </p:nvSpPr>
        <p:spPr/>
        <p:txBody>
          <a:bodyPr>
            <a:normAutofit fontScale="92500" lnSpcReduction="10000"/>
          </a:bodyPr>
          <a:lstStyle/>
          <a:p>
            <a:pPr>
              <a:buFont typeface="Wingdings" panose="05000000000000000000" pitchFamily="2" charset="2"/>
              <a:buChar char="v"/>
            </a:pPr>
            <a:endParaRPr lang="cs-CZ" sz="1800" dirty="0"/>
          </a:p>
          <a:p>
            <a:pPr>
              <a:buFont typeface="Wingdings" panose="05000000000000000000" pitchFamily="2" charset="2"/>
              <a:buChar char="v"/>
            </a:pPr>
            <a:r>
              <a:rPr lang="cs-CZ" sz="1800" dirty="0"/>
              <a:t>Q: </a:t>
            </a:r>
            <a:r>
              <a:rPr lang="en-US" sz="1800" dirty="0"/>
              <a:t>How </a:t>
            </a:r>
            <a:r>
              <a:rPr lang="en-US" sz="1800" b="1" u="sng" dirty="0"/>
              <a:t>work</a:t>
            </a:r>
            <a:r>
              <a:rPr lang="cs-CZ" sz="1800" b="1" u="sng" dirty="0"/>
              <a:t>-</a:t>
            </a:r>
            <a:r>
              <a:rPr lang="en-US" sz="1800" b="1" u="sng" dirty="0"/>
              <a:t>of</a:t>
            </a:r>
            <a:r>
              <a:rPr lang="cs-CZ" sz="1800" b="1" u="sng" dirty="0"/>
              <a:t>-</a:t>
            </a:r>
            <a:r>
              <a:rPr lang="en-US" sz="1800" b="1" u="sng" dirty="0"/>
              <a:t>art </a:t>
            </a:r>
            <a:r>
              <a:rPr lang="en-US" sz="1800" dirty="0"/>
              <a:t>will look like in </a:t>
            </a:r>
            <a:r>
              <a:rPr lang="en-US" sz="1800" b="1" u="sng" dirty="0"/>
              <a:t>post-industrial society</a:t>
            </a:r>
            <a:r>
              <a:rPr lang="en-US" sz="1800" b="1" dirty="0"/>
              <a:t>?</a:t>
            </a:r>
            <a:endParaRPr lang="cs-CZ" sz="1800" b="1" dirty="0"/>
          </a:p>
          <a:p>
            <a:pPr>
              <a:buFont typeface="Wingdings" panose="05000000000000000000" pitchFamily="2" charset="2"/>
              <a:buChar char="v"/>
            </a:pPr>
            <a:r>
              <a:rPr lang="cs-CZ" sz="1800" b="1" dirty="0"/>
              <a:t> </a:t>
            </a:r>
            <a:r>
              <a:rPr lang="cs-CZ" sz="1800" dirty="0"/>
              <a:t>A: </a:t>
            </a:r>
            <a:r>
              <a:rPr lang="en-US" sz="1800" dirty="0"/>
              <a:t>Follow </a:t>
            </a:r>
            <a:r>
              <a:rPr lang="en-US" sz="1800" b="1" u="sng" dirty="0"/>
              <a:t>tendencies of the electronic media</a:t>
            </a:r>
            <a:r>
              <a:rPr lang="cs-CZ" sz="1800" dirty="0"/>
              <a:t>… </a:t>
            </a:r>
          </a:p>
          <a:p>
            <a:pPr marL="0" indent="0">
              <a:buNone/>
            </a:pPr>
            <a:r>
              <a:rPr lang="cs-CZ" sz="2800" dirty="0"/>
              <a:t>               </a:t>
            </a:r>
            <a:r>
              <a:rPr lang="en-US" sz="2800" dirty="0"/>
              <a:t>and you will find </a:t>
            </a:r>
            <a:r>
              <a:rPr lang="en-US" sz="2800" b="1" u="sng" dirty="0"/>
              <a:t>two core characteristics</a:t>
            </a:r>
            <a:r>
              <a:rPr lang="en-US" sz="2800" dirty="0"/>
              <a:t>:</a:t>
            </a:r>
            <a:endParaRPr lang="cs-CZ" sz="2800" dirty="0"/>
          </a:p>
          <a:p>
            <a:pPr>
              <a:buFont typeface="Wingdings" panose="05000000000000000000" pitchFamily="2" charset="2"/>
              <a:buChar char="v"/>
            </a:pPr>
            <a:r>
              <a:rPr lang="cs-CZ" sz="2800" dirty="0"/>
              <a:t>1. </a:t>
            </a:r>
            <a:r>
              <a:rPr lang="en-US" sz="2800" b="1" dirty="0">
                <a:solidFill>
                  <a:srgbClr val="C00000"/>
                </a:solidFill>
              </a:rPr>
              <a:t>Compute and compose are synonyms</a:t>
            </a:r>
            <a:r>
              <a:rPr lang="en-US" sz="2800" dirty="0"/>
              <a:t> </a:t>
            </a:r>
            <a:endParaRPr lang="cs-CZ" sz="2800" dirty="0"/>
          </a:p>
          <a:p>
            <a:pPr marL="0" indent="0">
              <a:buNone/>
            </a:pPr>
            <a:r>
              <a:rPr lang="en-US" sz="2000" i="1" dirty="0"/>
              <a:t>“[T]he universe of music is as calculated and computed as that of technical images.”</a:t>
            </a:r>
            <a:r>
              <a:rPr lang="cs-CZ" sz="2000" dirty="0"/>
              <a:t> </a:t>
            </a:r>
            <a:r>
              <a:rPr lang="en-US" sz="2000" dirty="0"/>
              <a:t>(</a:t>
            </a:r>
            <a:r>
              <a:rPr lang="cs-CZ" sz="2000" dirty="0" err="1"/>
              <a:t>Flusser</a:t>
            </a:r>
            <a:r>
              <a:rPr lang="en-US" sz="2000" dirty="0"/>
              <a:t>). </a:t>
            </a:r>
            <a:endParaRPr lang="cs-CZ" sz="2000" dirty="0"/>
          </a:p>
          <a:p>
            <a:pPr>
              <a:buFont typeface="Wingdings" panose="05000000000000000000" pitchFamily="2" charset="2"/>
              <a:buChar char="v"/>
            </a:pPr>
            <a:r>
              <a:rPr lang="cs-CZ" sz="2800" dirty="0"/>
              <a:t>2. </a:t>
            </a:r>
            <a:r>
              <a:rPr lang="en-US" sz="2800" b="1" dirty="0">
                <a:solidFill>
                  <a:srgbClr val="C00000"/>
                </a:solidFill>
              </a:rPr>
              <a:t>The universe of technical images has an audio-visual character</a:t>
            </a:r>
            <a:endParaRPr lang="cs-CZ" sz="2800" dirty="0"/>
          </a:p>
          <a:p>
            <a:pPr marL="0" indent="0">
              <a:buNone/>
            </a:pPr>
            <a:r>
              <a:rPr lang="en-US" i="1" dirty="0"/>
              <a:t>“It will become pointless to try to distinguish between music and so-called visual arts because everyone will be a composer, will make images. The universe of technical images can be seen as a </a:t>
            </a:r>
            <a:r>
              <a:rPr lang="en-US" b="1" i="1" dirty="0"/>
              <a:t>universe of musical vision</a:t>
            </a:r>
            <a:r>
              <a:rPr lang="en-US" i="1" dirty="0"/>
              <a:t>.”</a:t>
            </a:r>
            <a:r>
              <a:rPr lang="cs-CZ" i="1" dirty="0"/>
              <a:t> </a:t>
            </a:r>
            <a:r>
              <a:rPr lang="en-US" dirty="0"/>
              <a:t>(</a:t>
            </a:r>
            <a:r>
              <a:rPr lang="cs-CZ" dirty="0" err="1"/>
              <a:t>Flusser</a:t>
            </a:r>
            <a:r>
              <a:rPr lang="cs-CZ" dirty="0"/>
              <a:t>)</a:t>
            </a:r>
            <a:endParaRPr lang="en-US" dirty="0"/>
          </a:p>
          <a:p>
            <a:pPr>
              <a:buFont typeface="Wingdings" panose="05000000000000000000" pitchFamily="2" charset="2"/>
              <a:buChar char="v"/>
            </a:pPr>
            <a:endParaRPr lang="cs-CZ" sz="2800" dirty="0"/>
          </a:p>
        </p:txBody>
      </p:sp>
      <p:sp>
        <p:nvSpPr>
          <p:cNvPr id="4" name="Zástupný symbol pro zápatí 3"/>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201253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u="sng" dirty="0">
                <a:solidFill>
                  <a:srgbClr val="C00000"/>
                </a:solidFill>
              </a:rPr>
              <a:t>Technical sounding image</a:t>
            </a:r>
            <a:br>
              <a:rPr lang="cs-CZ" u="sng" dirty="0"/>
            </a:br>
            <a:r>
              <a:rPr lang="en-US" sz="2400" b="1" dirty="0"/>
              <a:t>Art of the future</a:t>
            </a:r>
          </a:p>
        </p:txBody>
      </p:sp>
      <p:sp>
        <p:nvSpPr>
          <p:cNvPr id="3" name="Zástupný symbol pro obsah 2"/>
          <p:cNvSpPr>
            <a:spLocks noGrp="1"/>
          </p:cNvSpPr>
          <p:nvPr>
            <p:ph idx="1"/>
          </p:nvPr>
        </p:nvSpPr>
        <p:spPr/>
        <p:txBody>
          <a:bodyPr/>
          <a:lstStyle/>
          <a:p>
            <a:pPr>
              <a:buFont typeface="Wingdings" panose="05000000000000000000" pitchFamily="2" charset="2"/>
              <a:buChar char="v"/>
            </a:pPr>
            <a:r>
              <a:rPr lang="cs-CZ" b="1" dirty="0"/>
              <a:t>Genealogy </a:t>
            </a:r>
            <a:r>
              <a:rPr lang="en-US" b="1" dirty="0"/>
              <a:t>of</a:t>
            </a:r>
            <a:r>
              <a:rPr lang="cs-CZ" b="1" dirty="0"/>
              <a:t> </a:t>
            </a:r>
            <a:r>
              <a:rPr lang="en-US" b="1" dirty="0"/>
              <a:t>„technical sounding image“</a:t>
            </a:r>
          </a:p>
          <a:p>
            <a:pPr lvl="1">
              <a:buFont typeface="Wingdings" panose="05000000000000000000" pitchFamily="2" charset="2"/>
              <a:buChar char="v"/>
            </a:pPr>
            <a:r>
              <a:rPr lang="en-US" dirty="0"/>
              <a:t>Abstract painting </a:t>
            </a:r>
          </a:p>
          <a:p>
            <a:pPr lvl="1">
              <a:buFont typeface="Wingdings" panose="05000000000000000000" pitchFamily="2" charset="2"/>
              <a:buChar char="v"/>
            </a:pPr>
            <a:r>
              <a:rPr lang="en-US" dirty="0"/>
              <a:t> New music compositions</a:t>
            </a:r>
            <a:endParaRPr lang="cs-CZ" dirty="0"/>
          </a:p>
          <a:p>
            <a:pPr lvl="1">
              <a:buFont typeface="Wingdings" panose="05000000000000000000" pitchFamily="2" charset="2"/>
              <a:buChar char="v"/>
            </a:pPr>
            <a:endParaRPr lang="cs-CZ" dirty="0"/>
          </a:p>
          <a:p>
            <a:pPr lvl="1" algn="ctr">
              <a:buFont typeface="Wingdings" panose="05000000000000000000" pitchFamily="2" charset="2"/>
              <a:buChar char="v"/>
            </a:pPr>
            <a:r>
              <a:rPr lang="en-US" sz="2800" b="1" dirty="0"/>
              <a:t>Technical sounding image is an „</a:t>
            </a:r>
            <a:r>
              <a:rPr lang="en-US" sz="2800" b="1" u="sng" dirty="0"/>
              <a:t>ideogram that work</a:t>
            </a:r>
            <a:r>
              <a:rPr lang="en-US" sz="2800" b="1" dirty="0"/>
              <a:t>“ </a:t>
            </a:r>
            <a:endParaRPr lang="cs-CZ" sz="2800" b="1" dirty="0"/>
          </a:p>
          <a:p>
            <a:pPr lvl="1" algn="ctr">
              <a:buFont typeface="Wingdings" panose="05000000000000000000" pitchFamily="2" charset="2"/>
              <a:buChar char="v"/>
            </a:pPr>
            <a:r>
              <a:rPr lang="en-US" sz="2800" dirty="0"/>
              <a:t>{graphic score &amp; performativity of software}</a:t>
            </a:r>
          </a:p>
          <a:p>
            <a:pPr marL="128016" lvl="1" indent="0">
              <a:buNone/>
            </a:pPr>
            <a:endParaRPr lang="cs-CZ" b="1" dirty="0"/>
          </a:p>
        </p:txBody>
      </p:sp>
      <p:sp>
        <p:nvSpPr>
          <p:cNvPr id="4" name="Zástupný symbol pro zápatí 3"/>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302257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u="sng" dirty="0"/>
              <a:t>Technical sounding image</a:t>
            </a:r>
            <a:br>
              <a:rPr lang="cs-CZ" u="sng" dirty="0"/>
            </a:br>
            <a:r>
              <a:rPr lang="en-US" sz="2400" dirty="0"/>
              <a:t>Art of the future</a:t>
            </a:r>
          </a:p>
        </p:txBody>
      </p:sp>
      <p:sp>
        <p:nvSpPr>
          <p:cNvPr id="3" name="Zástupný symbol pro obsah 2"/>
          <p:cNvSpPr>
            <a:spLocks noGrp="1"/>
          </p:cNvSpPr>
          <p:nvPr>
            <p:ph idx="1"/>
          </p:nvPr>
        </p:nvSpPr>
        <p:spPr/>
        <p:txBody>
          <a:bodyPr>
            <a:normAutofit/>
          </a:bodyPr>
          <a:lstStyle/>
          <a:p>
            <a:pPr lvl="1">
              <a:buFont typeface="Wingdings" panose="05000000000000000000" pitchFamily="2" charset="2"/>
              <a:buChar char="v"/>
            </a:pPr>
            <a:r>
              <a:rPr lang="en-US" sz="2800" b="1" u="sng" dirty="0">
                <a:solidFill>
                  <a:srgbClr val="C00000"/>
                </a:solidFill>
              </a:rPr>
              <a:t>Robotic performance as a technical sounding 3D image</a:t>
            </a:r>
            <a:endParaRPr lang="cs-CZ" sz="2800" b="1" u="sng" dirty="0">
              <a:solidFill>
                <a:srgbClr val="C00000"/>
              </a:solidFill>
            </a:endParaRPr>
          </a:p>
          <a:p>
            <a:pPr lvl="1">
              <a:buFont typeface="Wingdings" panose="05000000000000000000" pitchFamily="2" charset="2"/>
              <a:buChar char="v"/>
            </a:pPr>
            <a:endParaRPr lang="cs-CZ" b="1" dirty="0"/>
          </a:p>
          <a:p>
            <a:pPr lvl="1">
              <a:buFont typeface="Wingdings" panose="05000000000000000000" pitchFamily="2" charset="2"/>
              <a:buChar char="v"/>
            </a:pPr>
            <a:r>
              <a:rPr lang="cs-CZ" b="1" dirty="0"/>
              <a:t>1. </a:t>
            </a:r>
            <a:r>
              <a:rPr lang="en-US" b="1" dirty="0"/>
              <a:t>Genealogy of Robotic performance</a:t>
            </a:r>
            <a:endParaRPr lang="cs-CZ" b="1" dirty="0"/>
          </a:p>
          <a:p>
            <a:pPr lvl="1">
              <a:buFont typeface="Wingdings" panose="05000000000000000000" pitchFamily="2" charset="2"/>
              <a:buChar char="v"/>
            </a:pPr>
            <a:r>
              <a:rPr lang="cs-CZ" dirty="0"/>
              <a:t> </a:t>
            </a:r>
            <a:r>
              <a:rPr lang="cs-CZ" dirty="0" err="1"/>
              <a:t>Abstract</a:t>
            </a:r>
            <a:r>
              <a:rPr lang="cs-CZ" dirty="0"/>
              <a:t>, </a:t>
            </a:r>
            <a:r>
              <a:rPr lang="cs-CZ" b="1" dirty="0" err="1"/>
              <a:t>pure</a:t>
            </a:r>
            <a:r>
              <a:rPr lang="cs-CZ" b="1" dirty="0"/>
              <a:t>  film </a:t>
            </a:r>
            <a:r>
              <a:rPr lang="cs-CZ" dirty="0"/>
              <a:t>(</a:t>
            </a:r>
            <a:r>
              <a:rPr lang="en-US" dirty="0"/>
              <a:t>as a fusion of </a:t>
            </a:r>
            <a:r>
              <a:rPr lang="en-US" b="1" dirty="0"/>
              <a:t>abstract </a:t>
            </a:r>
            <a:r>
              <a:rPr lang="cs-CZ" b="1" dirty="0" err="1"/>
              <a:t>painting</a:t>
            </a:r>
            <a:r>
              <a:rPr lang="cs-CZ" b="1" dirty="0"/>
              <a:t> </a:t>
            </a:r>
            <a:r>
              <a:rPr lang="en-US" dirty="0"/>
              <a:t>and </a:t>
            </a:r>
            <a:r>
              <a:rPr lang="en-US" b="1" dirty="0"/>
              <a:t>new music composition</a:t>
            </a:r>
            <a:r>
              <a:rPr lang="cs-CZ" dirty="0"/>
              <a:t>) </a:t>
            </a:r>
          </a:p>
          <a:p>
            <a:pPr marL="128016" lvl="1" indent="0">
              <a:buNone/>
            </a:pPr>
            <a:r>
              <a:rPr lang="cs-CZ" dirty="0"/>
              <a:t>_____________________________________________ </a:t>
            </a:r>
          </a:p>
          <a:p>
            <a:pPr lvl="1">
              <a:buFont typeface="Wingdings" panose="05000000000000000000" pitchFamily="2" charset="2"/>
              <a:buChar char="v"/>
            </a:pPr>
            <a:r>
              <a:rPr lang="cs-CZ" dirty="0"/>
              <a:t> 2. </a:t>
            </a:r>
            <a:r>
              <a:rPr lang="en-US" b="1" dirty="0"/>
              <a:t>Robotic performance as an „Ideograms that works.“</a:t>
            </a:r>
          </a:p>
          <a:p>
            <a:pPr lvl="2">
              <a:buFont typeface="Wingdings" panose="05000000000000000000" pitchFamily="2" charset="2"/>
              <a:buChar char="v"/>
            </a:pPr>
            <a:endParaRPr lang="cs-CZ" sz="1400" dirty="0"/>
          </a:p>
          <a:p>
            <a:pPr lvl="2">
              <a:buFont typeface="Wingdings" panose="05000000000000000000" pitchFamily="2" charset="2"/>
              <a:buChar char="v"/>
            </a:pPr>
            <a:r>
              <a:rPr lang="en-US" dirty="0"/>
              <a:t>Robotic performance as an </a:t>
            </a:r>
            <a:r>
              <a:rPr lang="en-US" sz="1400" dirty="0"/>
              <a:t>anti-narrative, non-matrixed “choreography” of abstract 3D objects. </a:t>
            </a:r>
          </a:p>
          <a:p>
            <a:pPr lvl="1">
              <a:buFont typeface="Wingdings" panose="05000000000000000000" pitchFamily="2" charset="2"/>
              <a:buChar char="v"/>
            </a:pPr>
            <a:endParaRPr lang="en-US" b="1" dirty="0">
              <a:solidFill>
                <a:srgbClr val="C00000"/>
              </a:solidFill>
            </a:endParaRPr>
          </a:p>
          <a:p>
            <a:pPr lvl="1">
              <a:buFont typeface="Wingdings" panose="05000000000000000000" pitchFamily="2" charset="2"/>
              <a:buChar char="v"/>
            </a:pPr>
            <a:endParaRPr lang="cs-CZ" b="1" dirty="0">
              <a:solidFill>
                <a:srgbClr val="C00000"/>
              </a:solidFill>
            </a:endParaRPr>
          </a:p>
          <a:p>
            <a:pPr lvl="1">
              <a:buFont typeface="Wingdings" panose="05000000000000000000" pitchFamily="2" charset="2"/>
              <a:buChar char="v"/>
            </a:pPr>
            <a:endParaRPr lang="cs-CZ" b="1" dirty="0"/>
          </a:p>
        </p:txBody>
      </p:sp>
      <p:sp>
        <p:nvSpPr>
          <p:cNvPr id="4" name="Zástupný symbol pro zápatí 3"/>
          <p:cNvSpPr>
            <a:spLocks noGrp="1"/>
          </p:cNvSpPr>
          <p:nvPr>
            <p:ph type="ftr" sz="quarter" idx="11"/>
          </p:nvPr>
        </p:nvSpPr>
        <p:spPr/>
        <p:txBody>
          <a:bodyPr/>
          <a:lstStyle/>
          <a:p>
            <a:endParaRPr lang="cs-CZ"/>
          </a:p>
        </p:txBody>
      </p:sp>
    </p:spTree>
    <p:extLst>
      <p:ext uri="{BB962C8B-B14F-4D97-AF65-F5344CB8AC3E}">
        <p14:creationId xmlns:p14="http://schemas.microsoft.com/office/powerpoint/2010/main" val="160350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solidFill>
                  <a:srgbClr val="C00000"/>
                </a:solidFill>
              </a:rPr>
              <a:t>The tiller girls. All meet the stage</a:t>
            </a:r>
            <a:endParaRPr lang="cs-CZ" b="1" dirty="0">
              <a:solidFill>
                <a:srgbClr val="C00000"/>
              </a:solidFill>
            </a:endParaRPr>
          </a:p>
        </p:txBody>
      </p:sp>
      <p:sp>
        <p:nvSpPr>
          <p:cNvPr id="3" name="Zástupný symbol pro obsah 2"/>
          <p:cNvSpPr>
            <a:spLocks noGrp="1"/>
          </p:cNvSpPr>
          <p:nvPr>
            <p:ph idx="1"/>
          </p:nvPr>
        </p:nvSpPr>
        <p:spPr/>
        <p:txBody>
          <a:bodyPr/>
          <a:lstStyle/>
          <a:p>
            <a:r>
              <a:rPr lang="en-GB" sz="1800" i="1" dirty="0"/>
              <a:t>“What we do is, that we start from the minimum amount of phrases, movements. </a:t>
            </a:r>
            <a:r>
              <a:rPr lang="en-US" sz="1800" i="1" dirty="0"/>
              <a:t>[…] Just like people are improvising with music, we are improvising with the robots, the sound and the lights.”</a:t>
            </a:r>
            <a:r>
              <a:rPr lang="cs-CZ" sz="1800" i="1" dirty="0"/>
              <a:t> (L.-P. </a:t>
            </a:r>
            <a:r>
              <a:rPr lang="cs-CZ" sz="1800" i="1" dirty="0" err="1"/>
              <a:t>Demers</a:t>
            </a:r>
            <a:r>
              <a:rPr lang="cs-CZ" sz="1800" i="1" dirty="0"/>
              <a:t>)</a:t>
            </a:r>
          </a:p>
          <a:p>
            <a:endParaRPr lang="cs-CZ" i="1" dirty="0"/>
          </a:p>
        </p:txBody>
      </p:sp>
      <p:sp>
        <p:nvSpPr>
          <p:cNvPr id="4" name="Zástupný symbol pro zápatí 3"/>
          <p:cNvSpPr>
            <a:spLocks noGrp="1"/>
          </p:cNvSpPr>
          <p:nvPr>
            <p:ph type="ftr" sz="quarter" idx="11"/>
          </p:nvPr>
        </p:nvSpPr>
        <p:spPr/>
        <p:txBody>
          <a:bodyPr/>
          <a:lstStyle/>
          <a:p>
            <a:endParaRPr lang="cs-CZ"/>
          </a:p>
        </p:txBody>
      </p:sp>
      <p:pic>
        <p:nvPicPr>
          <p:cNvPr id="8" name="Obrázek 7"/>
          <p:cNvPicPr>
            <a:picLocks noChangeAspect="1"/>
          </p:cNvPicPr>
          <p:nvPr/>
        </p:nvPicPr>
        <p:blipFill>
          <a:blip r:embed="rId2"/>
          <a:stretch>
            <a:fillRect/>
          </a:stretch>
        </p:blipFill>
        <p:spPr>
          <a:xfrm>
            <a:off x="2089450" y="3003135"/>
            <a:ext cx="6032547" cy="3016274"/>
          </a:xfrm>
          <a:prstGeom prst="rect">
            <a:avLst/>
          </a:prstGeom>
        </p:spPr>
      </p:pic>
      <p:pic>
        <p:nvPicPr>
          <p:cNvPr id="9" name="Obrázek 8"/>
          <p:cNvPicPr>
            <a:picLocks noChangeAspect="1"/>
          </p:cNvPicPr>
          <p:nvPr/>
        </p:nvPicPr>
        <p:blipFill>
          <a:blip r:embed="rId3"/>
          <a:stretch>
            <a:fillRect/>
          </a:stretch>
        </p:blipFill>
        <p:spPr>
          <a:xfrm>
            <a:off x="8337839" y="3377044"/>
            <a:ext cx="2031821" cy="1866844"/>
          </a:xfrm>
          <a:prstGeom prst="rect">
            <a:avLst/>
          </a:prstGeom>
        </p:spPr>
      </p:pic>
      <p:sp>
        <p:nvSpPr>
          <p:cNvPr id="10" name="Obdélník 9"/>
          <p:cNvSpPr/>
          <p:nvPr/>
        </p:nvSpPr>
        <p:spPr>
          <a:xfrm>
            <a:off x="1724890" y="6049581"/>
            <a:ext cx="6504709" cy="289951"/>
          </a:xfrm>
          <a:prstGeom prst="rect">
            <a:avLst/>
          </a:prstGeom>
        </p:spPr>
        <p:txBody>
          <a:bodyPr wrap="square">
            <a:spAutoFit/>
          </a:bodyPr>
          <a:lstStyle/>
          <a:p>
            <a:pPr algn="just">
              <a:lnSpc>
                <a:spcPct val="107000"/>
              </a:lnSpc>
              <a:spcAft>
                <a:spcPts val="800"/>
              </a:spcAft>
            </a:pPr>
            <a:r>
              <a:rPr lang="en-GB" sz="12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http://disnovation.tumblr.com/post/81681234826/louis-philippe-demers-the-tiller-girls-ai-meets</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Obrázek 10"/>
          <p:cNvPicPr>
            <a:picLocks noChangeAspect="1"/>
          </p:cNvPicPr>
          <p:nvPr/>
        </p:nvPicPr>
        <p:blipFill>
          <a:blip r:embed="rId5"/>
          <a:stretch>
            <a:fillRect/>
          </a:stretch>
        </p:blipFill>
        <p:spPr>
          <a:xfrm>
            <a:off x="578144" y="3161856"/>
            <a:ext cx="2806771" cy="1566010"/>
          </a:xfrm>
          <a:prstGeom prst="rect">
            <a:avLst/>
          </a:prstGeom>
        </p:spPr>
      </p:pic>
    </p:spTree>
    <p:extLst>
      <p:ext uri="{BB962C8B-B14F-4D97-AF65-F5344CB8AC3E}">
        <p14:creationId xmlns:p14="http://schemas.microsoft.com/office/powerpoint/2010/main" val="81536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The </a:t>
            </a:r>
            <a:r>
              <a:rPr lang="en-US" b="1" dirty="0">
                <a:solidFill>
                  <a:srgbClr val="C00000"/>
                </a:solidFill>
              </a:rPr>
              <a:t>tiller girls</a:t>
            </a:r>
            <a:r>
              <a:rPr lang="en-US" b="1" dirty="0"/>
              <a:t>. All meet the stage</a:t>
            </a:r>
            <a:endParaRPr lang="cs-CZ" dirty="0"/>
          </a:p>
        </p:txBody>
      </p:sp>
      <p:pic>
        <p:nvPicPr>
          <p:cNvPr id="14" name="Zástupný symbol pro obsah 13"/>
          <p:cNvPicPr>
            <a:picLocks noGrp="1" noChangeAspect="1"/>
          </p:cNvPicPr>
          <p:nvPr>
            <p:ph sz="half" idx="1"/>
          </p:nvPr>
        </p:nvPicPr>
        <p:blipFill>
          <a:blip r:embed="rId2"/>
          <a:stretch>
            <a:fillRect/>
          </a:stretch>
        </p:blipFill>
        <p:spPr>
          <a:xfrm>
            <a:off x="770374" y="1892884"/>
            <a:ext cx="5113790" cy="3780551"/>
          </a:xfrm>
          <a:prstGeom prst="rect">
            <a:avLst/>
          </a:prstGeom>
        </p:spPr>
      </p:pic>
      <p:sp>
        <p:nvSpPr>
          <p:cNvPr id="13" name="Zástupný symbol pro obsah 12"/>
          <p:cNvSpPr>
            <a:spLocks noGrp="1"/>
          </p:cNvSpPr>
          <p:nvPr>
            <p:ph sz="half" idx="2"/>
          </p:nvPr>
        </p:nvSpPr>
        <p:spPr>
          <a:xfrm>
            <a:off x="5969402" y="1934230"/>
            <a:ext cx="4901610" cy="4023360"/>
          </a:xfrm>
        </p:spPr>
        <p:txBody>
          <a:bodyPr/>
          <a:lstStyle/>
          <a:p>
            <a:pPr algn="just"/>
            <a:r>
              <a:rPr lang="en-GB" sz="1400" i="1" dirty="0"/>
              <a:t>“Something equivalent to Taylor’s scientific selection, based on measurement, was involved in [Tiller’s] choice of personnel. The four children who were to feature in the first showpiece were to be as near identical as possible in height and build. </a:t>
            </a:r>
            <a:r>
              <a:rPr lang="cs-CZ" sz="1400" i="1" dirty="0"/>
              <a:t>… he … </a:t>
            </a:r>
            <a:r>
              <a:rPr lang="en-GB" sz="1400" i="1" dirty="0"/>
              <a:t>choreographed geometrical pattern of synchronized movements, in which they were drilled morning until late at night.”</a:t>
            </a:r>
            <a:r>
              <a:rPr lang="cs-CZ" sz="1400" i="1" dirty="0"/>
              <a:t> (P. </a:t>
            </a:r>
            <a:r>
              <a:rPr lang="cs-CZ" sz="1400" i="1" dirty="0" err="1"/>
              <a:t>Auslander</a:t>
            </a:r>
            <a:r>
              <a:rPr lang="cs-CZ" sz="1400" i="1" dirty="0"/>
              <a:t>)</a:t>
            </a:r>
          </a:p>
          <a:p>
            <a:endParaRPr lang="cs-CZ" dirty="0"/>
          </a:p>
        </p:txBody>
      </p:sp>
      <p:sp>
        <p:nvSpPr>
          <p:cNvPr id="4" name="Zástupný symbol pro zápatí 3"/>
          <p:cNvSpPr>
            <a:spLocks noGrp="1"/>
          </p:cNvSpPr>
          <p:nvPr>
            <p:ph type="ftr" sz="quarter" idx="11"/>
          </p:nvPr>
        </p:nvSpPr>
        <p:spPr/>
        <p:txBody>
          <a:bodyPr/>
          <a:lstStyle/>
          <a:p>
            <a:endParaRPr lang="cs-CZ"/>
          </a:p>
        </p:txBody>
      </p:sp>
      <p:sp>
        <p:nvSpPr>
          <p:cNvPr id="15" name="Obdélník 14"/>
          <p:cNvSpPr/>
          <p:nvPr/>
        </p:nvSpPr>
        <p:spPr>
          <a:xfrm>
            <a:off x="685135" y="5806988"/>
            <a:ext cx="5284267" cy="388696"/>
          </a:xfrm>
          <a:prstGeom prst="rect">
            <a:avLst/>
          </a:prstGeom>
        </p:spPr>
        <p:txBody>
          <a:bodyPr wrap="none">
            <a:spAutoFit/>
          </a:bodyPr>
          <a:lstStyle/>
          <a:p>
            <a:pPr algn="just">
              <a:lnSpc>
                <a:spcPct val="107000"/>
              </a:lnSpc>
              <a:spcAft>
                <a:spcPts val="800"/>
              </a:spcAft>
            </a:pPr>
            <a:r>
              <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https://www.youtube.com/watch?v=0XQ17OZ4mwU</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67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dirty="0">
                <a:solidFill>
                  <a:srgbClr val="C00000"/>
                </a:solidFill>
              </a:rPr>
              <a:t>Remake</a:t>
            </a:r>
            <a:br>
              <a:rPr lang="en-US" b="1" dirty="0"/>
            </a:br>
            <a:r>
              <a:rPr lang="en-US" b="1" dirty="0"/>
              <a:t>the tiller girls. All meet the stage</a:t>
            </a:r>
            <a:endParaRPr lang="cs-CZ" b="1" dirty="0"/>
          </a:p>
        </p:txBody>
      </p:sp>
      <p:sp>
        <p:nvSpPr>
          <p:cNvPr id="3" name="Zástupný symbol pro obsah 2"/>
          <p:cNvSpPr>
            <a:spLocks noGrp="1"/>
          </p:cNvSpPr>
          <p:nvPr>
            <p:ph idx="1"/>
          </p:nvPr>
        </p:nvSpPr>
        <p:spPr/>
        <p:txBody>
          <a:bodyPr>
            <a:normAutofit/>
          </a:bodyPr>
          <a:lstStyle/>
          <a:p>
            <a:r>
              <a:rPr lang="en-US" sz="1800" i="1" dirty="0"/>
              <a:t>“…Tiller Girls. These products of American distraction factories are no longer individual girls, but indissoluble girl clusters whose movements are demonstrations of mathematics. As they condense into figures in the revues, performances of the same geometric precision are taking place in what is always the same packed stadium, be it in Australia or India, not to mention America.”</a:t>
            </a:r>
            <a:r>
              <a:rPr lang="cs-CZ" sz="1800" i="1" dirty="0"/>
              <a:t> (</a:t>
            </a:r>
            <a:r>
              <a:rPr lang="cs-CZ" sz="1800" i="1" dirty="0" err="1"/>
              <a:t>Kracauer</a:t>
            </a:r>
            <a:r>
              <a:rPr lang="cs-CZ" sz="1800" i="1" dirty="0"/>
              <a:t>, p. </a:t>
            </a:r>
            <a:r>
              <a:rPr lang="en-US" sz="1800" i="1" dirty="0"/>
              <a:t>75-76</a:t>
            </a:r>
            <a:r>
              <a:rPr lang="cs-CZ" sz="1800" i="1" dirty="0"/>
              <a:t>)</a:t>
            </a:r>
          </a:p>
        </p:txBody>
      </p:sp>
      <p:sp>
        <p:nvSpPr>
          <p:cNvPr id="4" name="Zástupný symbol pro zápatí 3"/>
          <p:cNvSpPr>
            <a:spLocks noGrp="1"/>
          </p:cNvSpPr>
          <p:nvPr>
            <p:ph type="ftr" sz="quarter" idx="11"/>
          </p:nvPr>
        </p:nvSpPr>
        <p:spPr/>
        <p:txBody>
          <a:bodyPr/>
          <a:lstStyle/>
          <a:p>
            <a:endParaRPr lang="cs-CZ"/>
          </a:p>
        </p:txBody>
      </p:sp>
      <p:pic>
        <p:nvPicPr>
          <p:cNvPr id="5" name="Obrázek 4"/>
          <p:cNvPicPr>
            <a:picLocks noChangeAspect="1"/>
          </p:cNvPicPr>
          <p:nvPr/>
        </p:nvPicPr>
        <p:blipFill>
          <a:blip r:embed="rId2"/>
          <a:stretch>
            <a:fillRect/>
          </a:stretch>
        </p:blipFill>
        <p:spPr>
          <a:xfrm>
            <a:off x="1204047" y="3609109"/>
            <a:ext cx="1762125" cy="2590800"/>
          </a:xfrm>
          <a:prstGeom prst="rect">
            <a:avLst/>
          </a:prstGeom>
        </p:spPr>
      </p:pic>
      <p:pic>
        <p:nvPicPr>
          <p:cNvPr id="6" name="Obrázek 5"/>
          <p:cNvPicPr>
            <a:picLocks noChangeAspect="1"/>
          </p:cNvPicPr>
          <p:nvPr/>
        </p:nvPicPr>
        <p:blipFill>
          <a:blip r:embed="rId3"/>
          <a:stretch>
            <a:fillRect/>
          </a:stretch>
        </p:blipFill>
        <p:spPr>
          <a:xfrm>
            <a:off x="3499165" y="3507340"/>
            <a:ext cx="5011285" cy="3237684"/>
          </a:xfrm>
          <a:prstGeom prst="rect">
            <a:avLst/>
          </a:prstGeom>
        </p:spPr>
      </p:pic>
    </p:spTree>
    <p:extLst>
      <p:ext uri="{BB962C8B-B14F-4D97-AF65-F5344CB8AC3E}">
        <p14:creationId xmlns:p14="http://schemas.microsoft.com/office/powerpoint/2010/main" val="28316486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Stupně šedé">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425</TotalTime>
  <Words>809</Words>
  <Application>Microsoft Office PowerPoint</Application>
  <PresentationFormat>Širokoúhlá obrazovka</PresentationFormat>
  <Paragraphs>53</Paragraphs>
  <Slides>14</Slides>
  <Notes>2</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vt:i4>
      </vt:variant>
    </vt:vector>
  </HeadingPairs>
  <TitlesOfParts>
    <vt:vector size="20" baseType="lpstr">
      <vt:lpstr>Calibri</vt:lpstr>
      <vt:lpstr>Tw Cen MT</vt:lpstr>
      <vt:lpstr>Tw Cen MT Condensed</vt:lpstr>
      <vt:lpstr>Wingdings</vt:lpstr>
      <vt:lpstr>Wingdings 3</vt:lpstr>
      <vt:lpstr>Integrál</vt:lpstr>
      <vt:lpstr>The TILLER GIRLS DANCING ORNAMENT OF POSTINDUSTRIAL SOCIETY</vt:lpstr>
      <vt:lpstr>Dancing ornament  of  postindustrial society</vt:lpstr>
      <vt:lpstr>Intro „This is not the music  of the future  but rather a critique of the present.“ Vilém flusser</vt:lpstr>
      <vt:lpstr>INTRO „This is not the music  of the future  but rather a critique of the present.“ Vilém flusser </vt:lpstr>
      <vt:lpstr>Technical sounding image Art of the future</vt:lpstr>
      <vt:lpstr>Technical sounding image Art of the future</vt:lpstr>
      <vt:lpstr>The tiller girls. All meet the stage</vt:lpstr>
      <vt:lpstr>The tiller girls. All meet the stage</vt:lpstr>
      <vt:lpstr>Remake the tiller girls. All meet the stage</vt:lpstr>
      <vt:lpstr>Remake The Tiller girls. All meet the stage  </vt:lpstr>
      <vt:lpstr>Remake the tiller girls. All meet the stage</vt:lpstr>
      <vt:lpstr>Chamber music </vt:lpstr>
      <vt:lpstr> General theory of gestures. Remedy for daydreaming… </vt:lpstr>
      <vt:lpstr>Thank you for your attantion</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TILLER GIRLS DANCING ORNAMENT OF POSTINDUSTRIAL SOCIETY</dc:title>
  <dc:creator>Jana Horáková</dc:creator>
  <cp:lastModifiedBy>Jana Horáková</cp:lastModifiedBy>
  <cp:revision>42</cp:revision>
  <dcterms:created xsi:type="dcterms:W3CDTF">2015-11-30T12:35:35Z</dcterms:created>
  <dcterms:modified xsi:type="dcterms:W3CDTF">2023-11-01T22:01:57Z</dcterms:modified>
</cp:coreProperties>
</file>