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  <p:sldId id="259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E0BB54B3-558C-476D-842D-7FA69246BA29}"/>
    <pc:docChg chg="custSel modSld">
      <pc:chgData name="Petr Kalina" userId="c562be8a-72c8-4d98-8725-854d52c71664" providerId="ADAL" clId="{E0BB54B3-558C-476D-842D-7FA69246BA29}" dt="2022-10-12T11:47:42.013" v="98" actId="20577"/>
      <pc:docMkLst>
        <pc:docMk/>
      </pc:docMkLst>
      <pc:sldChg chg="modSp mod">
        <pc:chgData name="Petr Kalina" userId="c562be8a-72c8-4d98-8725-854d52c71664" providerId="ADAL" clId="{E0BB54B3-558C-476D-842D-7FA69246BA29}" dt="2022-10-12T11:47:42.013" v="98" actId="20577"/>
        <pc:sldMkLst>
          <pc:docMk/>
          <pc:sldMk cId="2884391318" sldId="267"/>
        </pc:sldMkLst>
        <pc:spChg chg="mod">
          <ac:chgData name="Petr Kalina" userId="c562be8a-72c8-4d98-8725-854d52c71664" providerId="ADAL" clId="{E0BB54B3-558C-476D-842D-7FA69246BA29}" dt="2022-10-12T11:47:42.013" v="98" actId="20577"/>
          <ac:spMkLst>
            <pc:docMk/>
            <pc:sldMk cId="2884391318" sldId="267"/>
            <ac:spMk id="3" creationId="{4E4FEB24-EBB7-42C6-BB57-AF3509AB0346}"/>
          </ac:spMkLst>
        </pc:spChg>
      </pc:sldChg>
      <pc:sldChg chg="modSp mod">
        <pc:chgData name="Petr Kalina" userId="c562be8a-72c8-4d98-8725-854d52c71664" providerId="ADAL" clId="{E0BB54B3-558C-476D-842D-7FA69246BA29}" dt="2022-10-12T11:47:26.842" v="92" actId="20577"/>
        <pc:sldMkLst>
          <pc:docMk/>
          <pc:sldMk cId="965781638" sldId="268"/>
        </pc:sldMkLst>
        <pc:spChg chg="mod">
          <ac:chgData name="Petr Kalina" userId="c562be8a-72c8-4d98-8725-854d52c71664" providerId="ADAL" clId="{E0BB54B3-558C-476D-842D-7FA69246BA29}" dt="2022-10-12T11:47:26.842" v="92" actId="20577"/>
          <ac:spMkLst>
            <pc:docMk/>
            <pc:sldMk cId="965781638" sldId="268"/>
            <ac:spMk id="3" creationId="{D0D8330C-B4FF-4F46-9D26-FA406A12BEC4}"/>
          </ac:spMkLst>
        </pc:spChg>
      </pc:sldChg>
    </pc:docChg>
  </pc:docChgLst>
  <pc:docChgLst>
    <pc:chgData name="Petr Kalina" userId="c562be8a-72c8-4d98-8725-854d52c71664" providerId="ADAL" clId="{52C32648-33C3-4124-9675-EBBD2877C48B}"/>
    <pc:docChg chg="modSld">
      <pc:chgData name="Petr Kalina" userId="c562be8a-72c8-4d98-8725-854d52c71664" providerId="ADAL" clId="{52C32648-33C3-4124-9675-EBBD2877C48B}" dt="2023-10-12T11:49:50.262" v="2" actId="20577"/>
      <pc:docMkLst>
        <pc:docMk/>
      </pc:docMkLst>
      <pc:sldChg chg="modSp mod">
        <pc:chgData name="Petr Kalina" userId="c562be8a-72c8-4d98-8725-854d52c71664" providerId="ADAL" clId="{52C32648-33C3-4124-9675-EBBD2877C48B}" dt="2023-10-12T11:49:50.262" v="2" actId="20577"/>
        <pc:sldMkLst>
          <pc:docMk/>
          <pc:sldMk cId="3282084241" sldId="257"/>
        </pc:sldMkLst>
        <pc:spChg chg="mod">
          <ac:chgData name="Petr Kalina" userId="c562be8a-72c8-4d98-8725-854d52c71664" providerId="ADAL" clId="{52C32648-33C3-4124-9675-EBBD2877C48B}" dt="2023-10-12T11:49:50.262" v="2" actId="20577"/>
          <ac:spMkLst>
            <pc:docMk/>
            <pc:sldMk cId="3282084241" sldId="257"/>
            <ac:spMk id="3" creationId="{BBC395B1-293F-468D-811B-D3CEA1144AE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12.10.2023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2842" y="1340768"/>
            <a:ext cx="7772400" cy="1470025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00"/>
                </a:solidFill>
              </a:rPr>
              <a:t>Předslovanské osídlení ukrajinského území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68642" y="4077072"/>
            <a:ext cx="6400800" cy="694928"/>
          </a:xfrm>
        </p:spPr>
        <p:txBody>
          <a:bodyPr/>
          <a:lstStyle/>
          <a:p>
            <a:r>
              <a:rPr lang="cs-CZ">
                <a:solidFill>
                  <a:srgbClr val="FFFF00"/>
                </a:solidFill>
              </a:rPr>
              <a:t>PhDr. Petr Kalina, Ph.D.</a:t>
            </a: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14EB0EBF-803C-492C-ACF0-A8A9DF170C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8" y="209550"/>
            <a:ext cx="9094492" cy="6438900"/>
          </a:xfrm>
        </p:spPr>
      </p:pic>
    </p:spTree>
    <p:extLst>
      <p:ext uri="{BB962C8B-B14F-4D97-AF65-F5344CB8AC3E}">
        <p14:creationId xmlns:p14="http://schemas.microsoft.com/office/powerpoint/2010/main" val="388746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C395B1-293F-468D-811B-D3CEA1144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cs-CZ" dirty="0">
                <a:solidFill>
                  <a:srgbClr val="FFFF00"/>
                </a:solidFill>
              </a:rPr>
              <a:t>Paleolit</a:t>
            </a:r>
            <a:r>
              <a:rPr lang="cs-CZ" dirty="0"/>
              <a:t> (starší doba kamenná): 4 miliony až před 8 000 lety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dirty="0"/>
              <a:t>Neandrtálci, Kromaňonci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>
                <a:solidFill>
                  <a:srgbClr val="FFFF00"/>
                </a:solidFill>
              </a:rPr>
              <a:t>Doba ledová</a:t>
            </a:r>
            <a:r>
              <a:rPr lang="cs-CZ" dirty="0"/>
              <a:t>: před 35 000 až </a:t>
            </a:r>
            <a:r>
              <a:rPr lang="cs-CZ"/>
              <a:t>před 10 </a:t>
            </a:r>
            <a:r>
              <a:rPr lang="cs-CZ" dirty="0"/>
              <a:t>000 lety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dirty="0"/>
              <a:t>Homo sapiens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>
                <a:solidFill>
                  <a:srgbClr val="FFFF00"/>
                </a:solidFill>
              </a:rPr>
              <a:t>Neolit</a:t>
            </a:r>
            <a:r>
              <a:rPr lang="cs-CZ" dirty="0"/>
              <a:t> (mladší doba kamenná): 6 000 – 2 000 před naším letopočtem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- počátek zemědělství a usedlého způsobu života</a:t>
            </a:r>
          </a:p>
        </p:txBody>
      </p:sp>
    </p:spTree>
    <p:extLst>
      <p:ext uri="{BB962C8B-B14F-4D97-AF65-F5344CB8AC3E}">
        <p14:creationId xmlns:p14="http://schemas.microsoft.com/office/powerpoint/2010/main" val="3282084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3EE68-C9DF-49BF-A7AF-414A9B13E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err="1"/>
              <a:t>Tripilská</a:t>
            </a:r>
            <a:r>
              <a:rPr lang="cs-CZ" sz="4800" dirty="0"/>
              <a:t> kultura</a:t>
            </a:r>
          </a:p>
        </p:txBody>
      </p:sp>
      <p:pic>
        <p:nvPicPr>
          <p:cNvPr id="6" name="Obrázek 5" descr="Obsah obrázku mapa&#10;&#10;Popis byl vytvořen automaticky">
            <a:extLst>
              <a:ext uri="{FF2B5EF4-FFF2-40B4-BE49-F238E27FC236}">
                <a16:creationId xmlns:a16="http://schemas.microsoft.com/office/drawing/2014/main" id="{9A334005-FA9B-4EAB-B9A3-70DDDD8BD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463" y="3069151"/>
            <a:ext cx="3047619" cy="278095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62A3C78E-6674-484A-A4E7-04756FFAD723}"/>
              </a:ext>
            </a:extLst>
          </p:cNvPr>
          <p:cNvSpPr txBox="1"/>
          <p:nvPr/>
        </p:nvSpPr>
        <p:spPr>
          <a:xfrm>
            <a:off x="914400" y="1578232"/>
            <a:ext cx="3510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4 500 – 2 000 př. n. l.</a:t>
            </a:r>
          </a:p>
        </p:txBody>
      </p:sp>
      <p:pic>
        <p:nvPicPr>
          <p:cNvPr id="9" name="Obrázek 8" descr="Obsah obrázku interiér, vsedě, staré, hnědá&#10;&#10;Popis byl vytvořen automaticky">
            <a:extLst>
              <a:ext uri="{FF2B5EF4-FFF2-40B4-BE49-F238E27FC236}">
                <a16:creationId xmlns:a16="http://schemas.microsoft.com/office/drawing/2014/main" id="{AC8366CB-0E19-4B2A-9838-9C7CF8AB9B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77" y="4353349"/>
            <a:ext cx="2381250" cy="2020159"/>
          </a:xfrm>
          <a:prstGeom prst="rect">
            <a:avLst/>
          </a:prstGeom>
        </p:spPr>
      </p:pic>
      <p:pic>
        <p:nvPicPr>
          <p:cNvPr id="11" name="Obrázek 10" descr="Obsah obrázku interiér, nábytek, vsedě, stůl&#10;&#10;Popis byl vytvořen automaticky">
            <a:extLst>
              <a:ext uri="{FF2B5EF4-FFF2-40B4-BE49-F238E27FC236}">
                <a16:creationId xmlns:a16="http://schemas.microsoft.com/office/drawing/2014/main" id="{6E49BF65-2B82-4F0F-B421-6678D39900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77" y="2343142"/>
            <a:ext cx="238125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427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3A5C4-6F55-4491-8E6F-EE8D5BA46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Řekové na pobřeží Černého moře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36909B-CE81-4807-83A7-5DF18DBE6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58258"/>
            <a:ext cx="8229600" cy="2394752"/>
          </a:xfrm>
        </p:spPr>
        <p:txBody>
          <a:bodyPr/>
          <a:lstStyle/>
          <a:p>
            <a:r>
              <a:rPr lang="cs-CZ" dirty="0"/>
              <a:t>7. století př. n. l. – 4. století n. l.</a:t>
            </a:r>
          </a:p>
          <a:p>
            <a:r>
              <a:rPr lang="cs-CZ" dirty="0" err="1"/>
              <a:t>Chersones</a:t>
            </a:r>
            <a:r>
              <a:rPr lang="cs-CZ" dirty="0"/>
              <a:t>, Theodosia, </a:t>
            </a:r>
            <a:r>
              <a:rPr lang="cs-CZ" dirty="0" err="1"/>
              <a:t>Pantikapeum</a:t>
            </a:r>
            <a:r>
              <a:rPr lang="cs-CZ" dirty="0"/>
              <a:t> (</a:t>
            </a:r>
            <a:r>
              <a:rPr lang="cs-CZ" dirty="0" err="1"/>
              <a:t>Kerč</a:t>
            </a:r>
            <a:r>
              <a:rPr lang="cs-CZ" dirty="0"/>
              <a:t>), </a:t>
            </a:r>
            <a:r>
              <a:rPr lang="cs-CZ" dirty="0" err="1"/>
              <a:t>Olvie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166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4FEB24-EBB7-42C6-BB57-AF3509AB0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50416"/>
            <a:ext cx="8229600" cy="5575747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err="1">
                <a:solidFill>
                  <a:srgbClr val="FFFF00"/>
                </a:solidFill>
              </a:rPr>
              <a:t>Kimmeriové</a:t>
            </a:r>
            <a:r>
              <a:rPr lang="cs-CZ" sz="2800" dirty="0">
                <a:solidFill>
                  <a:srgbClr val="FFFF00"/>
                </a:solidFill>
              </a:rPr>
              <a:t> (</a:t>
            </a:r>
            <a:r>
              <a:rPr lang="uk-UA" sz="2800">
                <a:solidFill>
                  <a:srgbClr val="FFFF00"/>
                </a:solidFill>
              </a:rPr>
              <a:t>кімерійці</a:t>
            </a:r>
            <a:r>
              <a:rPr lang="uk-UA" sz="2800" dirty="0">
                <a:solidFill>
                  <a:srgbClr val="FFFF00"/>
                </a:solidFill>
              </a:rPr>
              <a:t>)</a:t>
            </a:r>
            <a:endParaRPr lang="cs-CZ" sz="2800" dirty="0">
              <a:solidFill>
                <a:srgbClr val="FFFF00"/>
              </a:solidFill>
            </a:endParaRPr>
          </a:p>
          <a:p>
            <a:pPr>
              <a:buFontTx/>
              <a:buChar char="-"/>
            </a:pPr>
            <a:r>
              <a:rPr lang="uk-UA" sz="2800" dirty="0"/>
              <a:t>1 500 </a:t>
            </a:r>
            <a:r>
              <a:rPr lang="cs-CZ" sz="2800" dirty="0"/>
              <a:t>př. n. l – 7. století př. n. l.</a:t>
            </a:r>
          </a:p>
          <a:p>
            <a:pPr>
              <a:buFontTx/>
              <a:buChar char="-"/>
            </a:pPr>
            <a:r>
              <a:rPr lang="cs-CZ" sz="2800" dirty="0"/>
              <a:t>doba železná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>
                <a:solidFill>
                  <a:srgbClr val="FFFF00"/>
                </a:solidFill>
              </a:rPr>
              <a:t>Skytové (</a:t>
            </a:r>
            <a:r>
              <a:rPr lang="uk-UA" sz="2800" dirty="0">
                <a:solidFill>
                  <a:srgbClr val="FFFF00"/>
                </a:solidFill>
              </a:rPr>
              <a:t>скіфи)</a:t>
            </a:r>
          </a:p>
          <a:p>
            <a:pPr>
              <a:buFontTx/>
              <a:buChar char="-"/>
            </a:pPr>
            <a:r>
              <a:rPr lang="uk-UA" sz="2800" dirty="0"/>
              <a:t>7</a:t>
            </a:r>
            <a:r>
              <a:rPr lang="cs-CZ" sz="2800" dirty="0"/>
              <a:t>. století př. n. l.</a:t>
            </a:r>
            <a:r>
              <a:rPr lang="en-GB" sz="2800" dirty="0"/>
              <a:t> –</a:t>
            </a:r>
            <a:r>
              <a:rPr lang="cs-CZ" sz="2800" dirty="0"/>
              <a:t> 3. století př. n. l.</a:t>
            </a:r>
          </a:p>
          <a:p>
            <a:pPr>
              <a:buFontTx/>
              <a:buChar char="-"/>
            </a:pPr>
            <a:r>
              <a:rPr lang="cs-CZ" sz="2800" dirty="0"/>
              <a:t>Skytské království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>
                <a:solidFill>
                  <a:srgbClr val="FFFF00"/>
                </a:solidFill>
              </a:rPr>
              <a:t>Sarmati (</a:t>
            </a:r>
            <a:r>
              <a:rPr lang="uk-UA" sz="2800" dirty="0">
                <a:solidFill>
                  <a:srgbClr val="FFFF00"/>
                </a:solidFill>
              </a:rPr>
              <a:t>сармати)</a:t>
            </a:r>
          </a:p>
          <a:p>
            <a:pPr marL="0" indent="0">
              <a:buNone/>
            </a:pPr>
            <a:r>
              <a:rPr lang="uk-UA" sz="2800" dirty="0"/>
              <a:t>- </a:t>
            </a:r>
            <a:r>
              <a:rPr lang="cs-CZ" sz="2800" dirty="0"/>
              <a:t>3. století př. n. l. – 2. století n. l.</a:t>
            </a:r>
          </a:p>
        </p:txBody>
      </p:sp>
      <p:pic>
        <p:nvPicPr>
          <p:cNvPr id="5" name="Obrázek 4" descr="Obsah obrázku muž, kůň, skupina, stojící&#10;&#10;Popis byl vytvořen automaticky">
            <a:extLst>
              <a:ext uri="{FF2B5EF4-FFF2-40B4-BE49-F238E27FC236}">
                <a16:creationId xmlns:a16="http://schemas.microsoft.com/office/drawing/2014/main" id="{A538F713-31F2-4154-90E4-CB7069B94E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730" y="2800674"/>
            <a:ext cx="2294070" cy="1531629"/>
          </a:xfrm>
          <a:prstGeom prst="rect">
            <a:avLst/>
          </a:prstGeom>
        </p:spPr>
      </p:pic>
      <p:pic>
        <p:nvPicPr>
          <p:cNvPr id="7" name="Obrázek 6" descr="Obsah obrázku kreslení&#10;&#10;Popis byl vytvořen automaticky">
            <a:extLst>
              <a:ext uri="{FF2B5EF4-FFF2-40B4-BE49-F238E27FC236}">
                <a16:creationId xmlns:a16="http://schemas.microsoft.com/office/drawing/2014/main" id="{274DAC66-F94B-4897-BADD-5832E64666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896" y="550416"/>
            <a:ext cx="2290904" cy="1301997"/>
          </a:xfrm>
          <a:prstGeom prst="rect">
            <a:avLst/>
          </a:prstGeom>
        </p:spPr>
      </p:pic>
      <p:pic>
        <p:nvPicPr>
          <p:cNvPr id="9" name="Obrázek 8" descr="Obsah obrázku text, kniha, interiér, stůl&#10;&#10;Popis byl vytvořen automaticky">
            <a:extLst>
              <a:ext uri="{FF2B5EF4-FFF2-40B4-BE49-F238E27FC236}">
                <a16:creationId xmlns:a16="http://schemas.microsoft.com/office/drawing/2014/main" id="{22C33C1E-44D9-4AE3-9042-A8C564DC2F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731" y="4790567"/>
            <a:ext cx="2294070" cy="190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391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D8330C-B4FF-4F46-9D26-FA406A12B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056" y="472736"/>
            <a:ext cx="8229600" cy="5803777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FFFF00"/>
                </a:solidFill>
              </a:rPr>
              <a:t>Gótové (</a:t>
            </a:r>
            <a:r>
              <a:rPr lang="uk-UA" dirty="0">
                <a:solidFill>
                  <a:srgbClr val="FFFF00"/>
                </a:solidFill>
              </a:rPr>
              <a:t>готи)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2600" dirty="0"/>
              <a:t>3. století n. l. – 375 n. l.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2600" dirty="0"/>
              <a:t>stát </a:t>
            </a:r>
            <a:r>
              <a:rPr lang="cs-CZ" sz="2600" dirty="0" err="1"/>
              <a:t>Feodoro</a:t>
            </a:r>
            <a:r>
              <a:rPr lang="cs-CZ" sz="2600" dirty="0"/>
              <a:t> / </a:t>
            </a:r>
            <a:r>
              <a:rPr lang="cs-CZ" sz="2600" dirty="0" err="1"/>
              <a:t>Gotie</a:t>
            </a:r>
            <a:r>
              <a:rPr lang="cs-CZ" sz="2600" dirty="0"/>
              <a:t> – hlavní město </a:t>
            </a:r>
            <a:r>
              <a:rPr lang="cs-CZ" sz="2600" dirty="0" err="1"/>
              <a:t>Mangup</a:t>
            </a:r>
            <a:endParaRPr lang="cs-CZ" sz="2600" dirty="0"/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FFFF00"/>
                </a:solidFill>
              </a:rPr>
              <a:t>Hunové (</a:t>
            </a:r>
            <a:r>
              <a:rPr lang="uk-UA" dirty="0">
                <a:solidFill>
                  <a:srgbClr val="FFFF00"/>
                </a:solidFill>
              </a:rPr>
              <a:t>гуни)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2600" dirty="0"/>
              <a:t>375 n. l.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FFFF00"/>
                </a:solidFill>
              </a:rPr>
              <a:t>Avaři </a:t>
            </a:r>
            <a:r>
              <a:rPr lang="uk-UA" dirty="0">
                <a:solidFill>
                  <a:srgbClr val="FFFF00"/>
                </a:solidFill>
              </a:rPr>
              <a:t>(авари)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2600" dirty="0"/>
              <a:t>6. století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FFFF00"/>
                </a:solidFill>
              </a:rPr>
              <a:t>Bulhaři </a:t>
            </a:r>
            <a:r>
              <a:rPr lang="uk-UA" dirty="0">
                <a:solidFill>
                  <a:srgbClr val="FFFF00"/>
                </a:solidFill>
              </a:rPr>
              <a:t>(болгари)</a:t>
            </a:r>
            <a:endParaRPr lang="cs-CZ" dirty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2400" dirty="0"/>
              <a:t>7. století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FFFF00"/>
                </a:solidFill>
              </a:rPr>
              <a:t>Chazarové </a:t>
            </a:r>
            <a:r>
              <a:rPr lang="uk-UA" dirty="0">
                <a:solidFill>
                  <a:srgbClr val="FFFF00"/>
                </a:solidFill>
              </a:rPr>
              <a:t>(хозари)</a:t>
            </a:r>
            <a:endParaRPr lang="cs-CZ" dirty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2400" dirty="0"/>
              <a:t>Chazarský chanát na východě Ukrajiny (7. – 11. století)</a:t>
            </a:r>
            <a:endParaRPr lang="uk-UA" sz="2400" dirty="0"/>
          </a:p>
          <a:p>
            <a:pPr marL="0" indent="0">
              <a:spcBef>
                <a:spcPts val="0"/>
              </a:spcBef>
              <a:buNone/>
            </a:pPr>
            <a:endParaRPr lang="uk-UA" sz="2400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>
                <a:solidFill>
                  <a:srgbClr val="FFFF00"/>
                </a:solidFill>
              </a:rPr>
              <a:t>Slované (</a:t>
            </a:r>
            <a:r>
              <a:rPr lang="uk-UA" dirty="0">
                <a:solidFill>
                  <a:srgbClr val="FFFF00"/>
                </a:solidFill>
              </a:rPr>
              <a:t>слов’яни)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2400" dirty="0"/>
              <a:t>od 7. století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2400" dirty="0"/>
              <a:t>2. – 3. století: kmenový svaz – Antové  </a:t>
            </a:r>
            <a:r>
              <a:rPr lang="uk-UA" sz="2400" dirty="0"/>
              <a:t>(анти)</a:t>
            </a:r>
            <a:endParaRPr lang="cs-CZ" sz="2400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781638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6FACBF427C4F43A972D5B8D9BC6B76" ma:contentTypeVersion="8" ma:contentTypeDescription="Vytvoří nový dokument" ma:contentTypeScope="" ma:versionID="470502063834f4f70c9f39b920cc650b">
  <xsd:schema xmlns:xsd="http://www.w3.org/2001/XMLSchema" xmlns:xs="http://www.w3.org/2001/XMLSchema" xmlns:p="http://schemas.microsoft.com/office/2006/metadata/properties" xmlns:ns3="54009e06-620e-4fd8-b78b-e302f16c71e1" targetNamespace="http://schemas.microsoft.com/office/2006/metadata/properties" ma:root="true" ma:fieldsID="d63794fcfba0c7ff8f7924d6c802d292" ns3:_="">
    <xsd:import namespace="54009e06-620e-4fd8-b78b-e302f16c71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09e06-620e-4fd8-b78b-e302f16c71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6B6EC7-7EE1-46BE-BF75-FEE4CBD1B9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009e06-620e-4fd8-b78b-e302f16c71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4C41F3-CCB3-426B-8038-BE7ED1EB27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F8B49F-D4D2-4631-A947-A3B763841FF6}">
  <ds:schemaRefs>
    <ds:schemaRef ds:uri="http://schemas.microsoft.com/office/2006/metadata/properties"/>
    <ds:schemaRef ds:uri="http://schemas.microsoft.com/office/2006/documentManagement/types"/>
    <ds:schemaRef ds:uri="54009e06-620e-4fd8-b78b-e302f16c71e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0</TotalTime>
  <Words>264</Words>
  <Application>Microsoft Office PowerPoint</Application>
  <PresentationFormat>Předvádění na obrazovce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Moje prezentace modrá</vt:lpstr>
      <vt:lpstr>Předslovanské osídlení ukrajinského území</vt:lpstr>
      <vt:lpstr>Prezentace aplikace PowerPoint</vt:lpstr>
      <vt:lpstr>Prezentace aplikace PowerPoint</vt:lpstr>
      <vt:lpstr>Tripilská kultura</vt:lpstr>
      <vt:lpstr>Řekové na pobřeží Černého moře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Počátky ukrajinské hudební folkloristiky</dc:title>
  <dc:creator>Petr Ch. Kalina</dc:creator>
  <cp:lastModifiedBy>Petr Kalina</cp:lastModifiedBy>
  <cp:revision>4</cp:revision>
  <dcterms:created xsi:type="dcterms:W3CDTF">2014-03-31T22:08:57Z</dcterms:created>
  <dcterms:modified xsi:type="dcterms:W3CDTF">2023-10-12T11:49:58Z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0x010100326FACBF427C4F43A972D5B8D9BC6B76</vt:lpwstr>
  </property>
</Properties>
</file>