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8" r:id="rId11"/>
  </p:sldIdLst>
  <p:sldSz cx="12192000" cy="6858000"/>
  <p:notesSz cx="6858000" cy="9144000"/>
  <p:embeddedFontLst>
    <p:embeddedFont>
      <p:font typeface="Garamond" panose="02020404030301010803" pitchFamily="18" charset="0"/>
      <p:regular r:id="rId13"/>
      <p:bold r:id="rId14"/>
      <p:italic r:id="rId15"/>
      <p:boldItalic r:id="rId16"/>
    </p:embeddedFont>
    <p:embeddedFont>
      <p:font typeface="Tahoma" panose="020B0604030504040204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jXCmE3/6MCFG0Tvf9bhGw7HFat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2" name="Google Shape;11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Úvodní sním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17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7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9" name="Google Shape;19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34459" cy="1058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s, text – two columns">
  <p:cSld name="Images, text – two column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6"/>
          <p:cNvSpPr txBox="1">
            <a:spLocks noGrp="1"/>
          </p:cNvSpPr>
          <p:nvPr>
            <p:ph type="body" idx="1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7" name="Google Shape;87;p26"/>
          <p:cNvSpPr txBox="1">
            <a:spLocks noGrp="1"/>
          </p:cNvSpPr>
          <p:nvPr>
            <p:ph type="body" idx="2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6"/>
          <p:cNvSpPr txBox="1">
            <a:spLocks noGrp="1"/>
          </p:cNvSpPr>
          <p:nvPr>
            <p:ph type="body" idx="3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6"/>
          <p:cNvSpPr txBox="1">
            <a:spLocks noGrp="1"/>
          </p:cNvSpPr>
          <p:nvPr>
            <p:ph type="body" idx="4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6"/>
          <p:cNvSpPr txBox="1">
            <a:spLocks noGrp="1"/>
          </p:cNvSpPr>
          <p:nvPr>
            <p:ph type="body" idx="5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6"/>
          <p:cNvSpPr txBox="1">
            <a:spLocks noGrp="1"/>
          </p:cNvSpPr>
          <p:nvPr>
            <p:ph type="body" idx="6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92" name="Google Shape;92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 slide">
  <p:cSld name="Empty slid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96" name="Google Shape;9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verse slide with image">
  <p:cSld name="Inverse slide with image">
    <p:bg>
      <p:bgPr>
        <a:solidFill>
          <a:srgbClr val="0000DC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0" name="Google Shape;100;p28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1" name="Google Shape;10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3566" y="6048047"/>
            <a:ext cx="856022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CJV slide">
  <p:cSld name="MUNI CJV slide">
    <p:bg>
      <p:bgPr>
        <a:solidFill>
          <a:srgbClr val="0000DC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48731" y="2025162"/>
            <a:ext cx="4069499" cy="2840972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slide">
  <p:cSld name="MUNI slide">
    <p:bg>
      <p:bgPr>
        <a:solidFill>
          <a:schemeClr val="dk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44028" y="2285079"/>
            <a:ext cx="8890088" cy="230483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ntent">
  <p:cSld name="Heading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5" name="Google Shape;2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– inverse">
  <p:cSld name="Title slide – inverse">
    <p:bg>
      <p:bgPr>
        <a:solidFill>
          <a:srgbClr val="0000DC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31" name="Google Shape;31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16626" cy="1058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ext">
  <p:cSld name="Heading, subheading and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2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mparison">
  <p:cSld name="Heading and 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1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2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3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4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content and text">
  <p:cSld name="Heading, content an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>
            <a:spLocks noGrp="1"/>
          </p:cNvSpPr>
          <p:nvPr>
            <p:ph type="body" idx="1"/>
          </p:nvPr>
        </p:nvSpPr>
        <p:spPr>
          <a:xfrm>
            <a:off x="719137" y="1695074"/>
            <a:ext cx="5218413" cy="3896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body" idx="2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body" idx="3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55" name="Google Shape;5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hree columns">
  <p:cSld name="Heading, subheading and three 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>
            <a:spLocks noGrp="1"/>
          </p:cNvSpPr>
          <p:nvPr>
            <p:ph type="body" idx="1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2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3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body" idx="4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5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6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body" idx="7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body" idx="8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body" idx="9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3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text without heading">
  <p:cSld name="Content and text without heading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body" idx="2"/>
          </p:nvPr>
        </p:nvSpPr>
        <p:spPr>
          <a:xfrm>
            <a:off x="719137" y="692150"/>
            <a:ext cx="5218413" cy="489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body" idx="3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7" name="Google Shape;77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out heading">
  <p:cSld name="Content without heading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body"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2" name="Google Shape;82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79841" y="6051060"/>
            <a:ext cx="840326" cy="57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tcr.cz/cz/jak-se-stat-soudnim-tlumocnikem?fbclid=IwAR2No-om_gSITOxzpFwgkxcXAN31a1_si6LkSx44xS-j9uvHWHRXJKH14UM" TargetMode="External"/><Relationship Id="rId7" Type="http://schemas.openxmlformats.org/officeDocument/2006/relationships/hyperlink" Target="https://www.datoveschranky.info/podnikajici-fyzicka-osoba-soudni-tlumocnici-a-soudni-prekladate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stcr.cz/cz/novinky/datove-schranky-od-1.-5.-2021-pro-soudni-tlumocniky-a-prekladatele-zrizovane-ze-zakona" TargetMode="External"/><Relationship Id="rId5" Type="http://schemas.openxmlformats.org/officeDocument/2006/relationships/hyperlink" Target="https://www.kstcr.cz/cz/legislativa-zakony-platna-legislativa-1" TargetMode="External"/><Relationship Id="rId4" Type="http://schemas.openxmlformats.org/officeDocument/2006/relationships/hyperlink" Target="https://tlumocnici.justice.cz/wp-content/uploads/2021/05/Material-k-priprave-na-vstupni-zkousku-tlumocnika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16" name="Google Shape;116;p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  <p:sp>
        <p:nvSpPr>
          <p:cNvPr id="117" name="Google Shape;117;p1"/>
          <p:cNvSpPr txBox="1">
            <a:spLocks noGrp="1"/>
          </p:cNvSpPr>
          <p:nvPr>
            <p:ph type="subTitle" idx="1"/>
          </p:nvPr>
        </p:nvSpPr>
        <p:spPr>
          <a:xfrm>
            <a:off x="577516" y="1542474"/>
            <a:ext cx="11020926" cy="493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Font typeface="Garamond"/>
              <a:buNone/>
            </a:pPr>
            <a:r>
              <a:rPr lang="cs-CZ" sz="4000" b="1" dirty="0">
                <a:latin typeface="Garamond"/>
                <a:ea typeface="Garamond"/>
                <a:cs typeface="Garamond"/>
                <a:sym typeface="Garamond"/>
              </a:rPr>
              <a:t>PROFESE TLUMOČNÍKA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</a:pPr>
            <a:endParaRPr sz="1500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Garamond"/>
              <a:buNone/>
            </a:pPr>
            <a:endParaRPr lang="cs-CZ" sz="2000" b="1" i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Garamond"/>
              <a:buNone/>
            </a:pPr>
            <a:endParaRPr lang="cs-CZ" sz="2000" b="1" i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Garamond"/>
              <a:buNone/>
            </a:pPr>
            <a:r>
              <a:rPr lang="cs-CZ" sz="2000" b="1" i="1" dirty="0">
                <a:latin typeface="Garamond"/>
                <a:ea typeface="Garamond"/>
                <a:cs typeface="Garamond"/>
                <a:sym typeface="Garamond"/>
              </a:rPr>
              <a:t>Mgr. Monika Ševečková Ph.D.</a:t>
            </a:r>
            <a:endParaRPr sz="2000" b="1" i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Garamond"/>
              <a:buNone/>
            </a:pPr>
            <a:r>
              <a:rPr lang="cs-CZ" sz="900" b="1" i="1" dirty="0">
                <a:latin typeface="Garamond"/>
                <a:ea typeface="Garamond"/>
                <a:cs typeface="Garamond"/>
                <a:sym typeface="Garamond"/>
              </a:rPr>
              <a:t>  </a:t>
            </a:r>
            <a:endParaRPr b="1" i="1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None/>
            </a:pPr>
            <a:r>
              <a:rPr lang="cs-CZ" sz="1800" b="1" i="1" dirty="0">
                <a:latin typeface="Garamond"/>
                <a:ea typeface="Garamond"/>
                <a:cs typeface="Garamond"/>
                <a:sym typeface="Garamond"/>
              </a:rPr>
              <a:t>                                                                                                                                           </a:t>
            </a:r>
            <a:endParaRPr b="1" i="1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Font typeface="Arial"/>
              <a:buNone/>
            </a:pPr>
            <a:endParaRPr sz="500" b="1" i="1" dirty="0"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Garamond"/>
              <a:buNone/>
            </a:pPr>
            <a:r>
              <a:rPr lang="cs-CZ" sz="1800" b="1" i="1" dirty="0">
                <a:latin typeface="Garamond"/>
                <a:ea typeface="Garamond"/>
                <a:cs typeface="Garamond"/>
                <a:sym typeface="Garamond"/>
              </a:rPr>
              <a:t>                                                                                                                                      seveckova@sci.muni.cz</a:t>
            </a:r>
            <a:endParaRPr b="1" i="1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Garamond"/>
              <a:buNone/>
            </a:pPr>
            <a:r>
              <a:rPr lang="cs-CZ" sz="2500" b="1" dirty="0">
                <a:latin typeface="Garamond"/>
                <a:ea typeface="Garamond"/>
                <a:cs typeface="Garamond"/>
                <a:sym typeface="Garamond"/>
              </a:rPr>
              <a:t>                          </a:t>
            </a:r>
            <a:endParaRPr dirty="0"/>
          </a:p>
        </p:txBody>
      </p:sp>
      <p:pic>
        <p:nvPicPr>
          <p:cNvPr id="118" name="Google Shape;118;p1" descr="Image result for masarykova univerz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3558" y="3219451"/>
            <a:ext cx="6372892" cy="326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20" name="Google Shape;220;p1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10</a:t>
            </a:fld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Jakým být tlumočníkem?                                                             2                               </a:t>
            </a:r>
            <a:endParaRPr dirty="0"/>
          </a:p>
        </p:txBody>
      </p:sp>
      <p:sp>
        <p:nvSpPr>
          <p:cNvPr id="222" name="Google Shape;222;p13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sešívání</a:t>
            </a:r>
            <a:endParaRPr sz="2200"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razítkování cizího překladu</a:t>
            </a:r>
            <a:endParaRPr sz="2200"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elektronický soudní překlad 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pokud odevzdáváme elektronicky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formát překladu stanovuje zákon (soubor ve formátu PDF/A, který je možné otevřít v PDF)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originál, překlad, doložka, kvalifikovaný elektronický podpis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místo razítka: el. podpis (vytvořený kvalifikovaným (QSCD) prostředkem pro vytváření podpisů, dle certifikátu pro el. podpisy)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̶"/>
            </a:pPr>
            <a:r>
              <a:rPr lang="cs-CZ" dirty="0">
                <a:latin typeface="Garamond"/>
                <a:ea typeface="Garamond"/>
                <a:cs typeface="Garamond"/>
                <a:sym typeface="Garamond"/>
              </a:rPr>
              <a:t>max. platnost překladu 5 let (lze obnovit, nebo konvertovat na Č. poště)</a:t>
            </a:r>
            <a:endParaRPr dirty="0"/>
          </a:p>
          <a:p>
            <a:pPr marL="252000" lvl="0" indent="-53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tlumočení online</a:t>
            </a:r>
            <a:endParaRPr sz="2200" dirty="0"/>
          </a:p>
          <a:p>
            <a:pPr marL="252000" lvl="0" indent="-53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24" name="Google Shape;124;p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  <p:sp>
        <p:nvSpPr>
          <p:cNvPr id="125" name="Google Shape;125;p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  1</a:t>
            </a:r>
            <a:endParaRPr dirty="0"/>
          </a:p>
        </p:txBody>
      </p:sp>
      <p:sp>
        <p:nvSpPr>
          <p:cNvPr id="126" name="Google Shape;126;p2"/>
          <p:cNvSpPr txBox="1">
            <a:spLocks noGrp="1"/>
          </p:cNvSpPr>
          <p:nvPr>
            <p:ph type="body" idx="1"/>
          </p:nvPr>
        </p:nvSpPr>
        <p:spPr>
          <a:xfrm>
            <a:off x="720000" y="1339273"/>
            <a:ext cx="10753200" cy="4940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tolerance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způsob myšlení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praktická inteligence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porozumění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přátelství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nové vzrušující situace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sociální integrace                              </a:t>
            </a:r>
            <a:endParaRPr/>
          </a:p>
          <a:p>
            <a:pPr marL="252000" lvl="0" indent="-179999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̶"/>
            </a:pPr>
            <a:r>
              <a:rPr lang="cs-CZ" sz="2400">
                <a:latin typeface="Garamond"/>
                <a:ea typeface="Garamond"/>
                <a:cs typeface="Garamond"/>
                <a:sym typeface="Garamond"/>
              </a:rPr>
              <a:t>růst</a:t>
            </a:r>
            <a:endParaRPr/>
          </a:p>
          <a:p>
            <a:pPr marL="720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i="1">
                <a:latin typeface="Garamond"/>
                <a:ea typeface="Garamond"/>
                <a:cs typeface="Garamond"/>
                <a:sym typeface="Garamond"/>
              </a:rPr>
              <a:t>(Pavlenko, 2005)</a:t>
            </a:r>
            <a:endParaRPr sz="2300"/>
          </a:p>
        </p:txBody>
      </p:sp>
      <p:pic>
        <p:nvPicPr>
          <p:cNvPr id="127" name="Google Shape;127;p2" descr="Fotka uživatele Olga Jurišová Bobrzyková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204861">
            <a:off x="1435833" y="2047765"/>
            <a:ext cx="5698044" cy="33563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33" name="Google Shape;133;p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  <p:sp>
        <p:nvSpPr>
          <p:cNvPr id="134" name="Google Shape;134;p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 2</a:t>
            </a:r>
            <a:endParaRPr dirty="0"/>
          </a:p>
        </p:txBody>
      </p:sp>
      <p:sp>
        <p:nvSpPr>
          <p:cNvPr id="135" name="Google Shape;135;p3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řemeslo je nutné cvičit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stačí znalost cizího jazyka?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7200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cs-CZ" sz="2000" b="1" dirty="0">
                <a:latin typeface="Garamond"/>
                <a:ea typeface="Garamond"/>
                <a:cs typeface="Garamond"/>
                <a:sym typeface="Garamond"/>
              </a:rPr>
              <a:t>Jaký by měl být překladatel/tlumočník?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pevné nervy, pohotová reakce, dobrá paměť, </a:t>
            </a: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znalost zákonů, zkušenosti překladatele, řízení času, </a:t>
            </a: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psychická i fyzická zdatnost, schopnost udržet pozornost na více věcech naráz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krátkodobá paměť, schopnost zvládat stres, spolehlivost, rozhled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odborná znalost, pečlivost, všeobecný rozhled</a:t>
            </a:r>
            <a:endParaRPr dirty="0"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schopnost vyhledávání informací a orientace v nich, cit pro jazyk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cs-CZ" sz="2000" dirty="0">
                <a:latin typeface="Garamond"/>
                <a:ea typeface="Garamond"/>
                <a:cs typeface="Garamond"/>
                <a:sym typeface="Garamond"/>
              </a:rPr>
              <a:t> </a:t>
            </a:r>
            <a:endParaRPr sz="20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42" name="Google Shape;142;p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  <p:sp>
        <p:nvSpPr>
          <p:cNvPr id="143" name="Google Shape;143;p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 3</a:t>
            </a:r>
            <a:endParaRPr dirty="0"/>
          </a:p>
        </p:txBody>
      </p:sp>
      <p:sp>
        <p:nvSpPr>
          <p:cNvPr id="144" name="Google Shape;144;p4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 dirty="0">
                <a:latin typeface="Garamond"/>
                <a:ea typeface="Garamond"/>
                <a:cs typeface="Garamond"/>
                <a:sym typeface="Garamond"/>
              </a:rPr>
              <a:t>kompetence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interpretační kompetence = překládáme význam, ne slova (dekódování </a:t>
            </a:r>
            <a:r>
              <a:rPr lang="cs-CZ" sz="2200" dirty="0" err="1">
                <a:latin typeface="Garamond"/>
                <a:ea typeface="Garamond"/>
                <a:cs typeface="Garamond"/>
                <a:sym typeface="Garamond"/>
              </a:rPr>
              <a:t>vých</a:t>
            </a: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. textu, pochopení za pomocí kontextu) verifikační kompetence (orientace v info zdrojích)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kulturní kompetence (</a:t>
            </a:r>
            <a:r>
              <a:rPr lang="cs-CZ" sz="2200" dirty="0" err="1">
                <a:latin typeface="Garamond"/>
                <a:ea typeface="Garamond"/>
                <a:cs typeface="Garamond"/>
                <a:sym typeface="Garamond"/>
              </a:rPr>
              <a:t>bikulturnost</a:t>
            </a: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), pozor na „mentální vysílení“ (vtipy)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strategická kompetence (plánování a realizace tlum., význam nutno přetlumočit v co nejkratší době)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tržní kompetence (konkurenceschopnost, razítko jako znak kvality)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technická kompetence </a:t>
            </a:r>
            <a:endParaRPr sz="2200" dirty="0"/>
          </a:p>
          <a:p>
            <a:pPr marL="72001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</a:pPr>
            <a:endParaRPr dirty="0"/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51" name="Google Shape;151;p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  <p:sp>
        <p:nvSpPr>
          <p:cNvPr id="152" name="Google Shape;152;p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Proč být tlumočníkem?                                                              4</a:t>
            </a:r>
            <a:endParaRPr sz="3200" dirty="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3" name="Google Shape;153;p5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>
                <a:latin typeface="Garamond"/>
                <a:ea typeface="Garamond"/>
                <a:cs typeface="Garamond"/>
                <a:sym typeface="Garamond"/>
              </a:rPr>
              <a:t>úřední oficiální jednání v ČR česky / 90 % překladů (od stát. orgánů) ČJ → cizího j.</a:t>
            </a:r>
            <a:endParaRPr/>
          </a:p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>
                <a:latin typeface="Garamond"/>
                <a:ea typeface="Garamond"/>
                <a:cs typeface="Garamond"/>
                <a:sym typeface="Garamond"/>
              </a:rPr>
              <a:t>psycholog + komediant, empatický + má ale i odstup</a:t>
            </a:r>
            <a:endParaRPr/>
          </a:p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>
                <a:latin typeface="Garamond"/>
                <a:ea typeface="Garamond"/>
                <a:cs typeface="Garamond"/>
                <a:sym typeface="Garamond"/>
              </a:rPr>
              <a:t>plusy a mínusy: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společenská prestiž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digitalizace (překlad z dokumentů, zkonvertovaných do el. podoby)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24/7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proplácení – termíny, výše odměny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osobní předání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marL="3240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59" name="Google Shape;159;p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6</a:t>
            </a:fld>
            <a:endParaRPr/>
          </a:p>
        </p:txBody>
      </p:sp>
      <p:sp>
        <p:nvSpPr>
          <p:cNvPr id="160" name="Google Shape;160;p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 být tlumočníkem?                                                                  1</a:t>
            </a:r>
            <a:endParaRPr dirty="0"/>
          </a:p>
        </p:txBody>
      </p:sp>
      <p:sp>
        <p:nvSpPr>
          <p:cNvPr id="161" name="Google Shape;161;p6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4966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b="1">
                <a:latin typeface="Garamond"/>
                <a:ea typeface="Garamond"/>
                <a:cs typeface="Garamond"/>
                <a:sym typeface="Garamond"/>
              </a:rPr>
              <a:t>kdo: </a:t>
            </a:r>
            <a:r>
              <a:rPr lang="cs-CZ" sz="2000">
                <a:latin typeface="Garamond"/>
                <a:ea typeface="Garamond"/>
                <a:cs typeface="Garamond"/>
                <a:sym typeface="Garamond"/>
              </a:rPr>
              <a:t>odborně způsobilá osoba 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VŠ vzdělání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5 let praxe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doplňkové studium („právní minimum“)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kurz/jaz. Seminář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dva semestry výuky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vstupní zkouška</a:t>
            </a:r>
            <a:endParaRPr sz="1800" b="1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 b="1">
                <a:latin typeface="Garamond"/>
                <a:ea typeface="Garamond"/>
                <a:cs typeface="Garamond"/>
                <a:sym typeface="Garamond"/>
              </a:rPr>
              <a:t>jak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podání žádosti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vstupní zkouška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slib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zápis do seznamu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průkaz a pečeť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>
                <a:latin typeface="Garamond"/>
                <a:ea typeface="Garamond"/>
                <a:cs typeface="Garamond"/>
                <a:sym typeface="Garamond"/>
              </a:rPr>
              <a:t>nárokovost</a:t>
            </a:r>
            <a:endParaRPr sz="20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000">
                <a:latin typeface="Garamond"/>
                <a:ea typeface="Garamond"/>
                <a:cs typeface="Garamond"/>
                <a:sym typeface="Garamond"/>
              </a:rPr>
              <a:t>mentor</a:t>
            </a:r>
            <a:endParaRPr/>
          </a:p>
          <a:p>
            <a:pPr marL="504000" lvl="1" indent="-72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sz="17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68" name="Google Shape;168;p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7</a:t>
            </a:fld>
            <a:endParaRPr/>
          </a:p>
        </p:txBody>
      </p:sp>
      <p:sp>
        <p:nvSpPr>
          <p:cNvPr id="169" name="Google Shape;169;p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 být tlumočníkem?                                                                 2</a:t>
            </a:r>
            <a:endParaRPr dirty="0"/>
          </a:p>
        </p:txBody>
      </p:sp>
      <p:sp>
        <p:nvSpPr>
          <p:cNvPr id="170" name="Google Shape;170;p7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4966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https://www.kstcr.cz/cz/jak-se-stat-soudnim-tlumocnikem?fbclid=IwAR2No-om_gSITOxzpFwgkxcXAN31a1_si6LkSx44xS-j9uvHWHRXJKH14UM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  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tlumocnici.justice.cz/vzdělávací-videa/ 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https://tlumocnici.justice.cz/wp-content/uploads/2021/05/Material-k-priprave-na-vstupni-zkousku-tlumocnika.pdf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od 1. 1. 2021 – zákon č. 354/2019 Sb., o soudních tlumočnících a soudních překladatelích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https://www.kstcr.cz/cz/legislativa-zakony-platna-legislativa-1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podrobnější úprava v prováděcí vyhlášce č. 506/2020 Sb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tl. a překl. agendu už nespravují krajské soudy, ale výhradně MS ČR přes tlumočnický portál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zřízení datové schránky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https://www.kstcr.cz/cz/novinky/datove-schranky-od-1.-5.-2021-pro-soudni-tlumocniky-a-prekladatele-zrizovane-ze-zakona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̶"/>
            </a:pPr>
            <a:r>
              <a:rPr lang="cs-CZ" sz="18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https://www.datoveschranky.info/podnikajici-fyzicka-osoba-soudni-tlumocnici-a-soudni-prekladatele</a:t>
            </a:r>
            <a:r>
              <a:rPr lang="cs-CZ" sz="1800"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latin typeface="Garamond"/>
              <a:ea typeface="Garamond"/>
              <a:cs typeface="Garamond"/>
              <a:sym typeface="Garamond"/>
            </a:endParaRPr>
          </a:p>
          <a:p>
            <a:pPr marL="504000" lvl="1" indent="-72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endParaRPr sz="170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76" name="Google Shape;176;p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  <p:sp>
        <p:nvSpPr>
          <p:cNvPr id="177" name="Google Shape;177;p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 být tlumočníkem?                                                                 3</a:t>
            </a:r>
            <a:endParaRPr dirty="0"/>
          </a:p>
        </p:txBody>
      </p:sp>
      <p:sp>
        <p:nvSpPr>
          <p:cNvPr id="178" name="Google Shape;178;p8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>
                <a:latin typeface="Garamond"/>
                <a:ea typeface="Garamond"/>
                <a:cs typeface="Garamond"/>
                <a:sym typeface="Garamond"/>
              </a:rPr>
              <a:t>povinnosti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pouze v daném jazyce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odborně, nezávisle, osobně /nově: konzultant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mlčenlivost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náhrada újmy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evidence úkonů /nově: datum nar.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neodmítnutí pro st. orgány</a:t>
            </a:r>
            <a:endParaRPr/>
          </a:p>
          <a:p>
            <a:pPr marL="252000" lvl="0" indent="-17999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̶"/>
            </a:pPr>
            <a:r>
              <a:rPr lang="cs-CZ" sz="2500" b="1">
                <a:latin typeface="Garamond"/>
                <a:ea typeface="Garamond"/>
                <a:cs typeface="Garamond"/>
                <a:sym typeface="Garamond"/>
              </a:rPr>
              <a:t>jak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podání žádosti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vstupní zkouška (stávající do 1. 1. 2026) ze znalosti zákona o překl. a tlum. a příslušných vyhlášek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slib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zápis do seznamu</a:t>
            </a:r>
            <a:endParaRPr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>
                <a:latin typeface="Garamond"/>
                <a:ea typeface="Garamond"/>
                <a:cs typeface="Garamond"/>
                <a:sym typeface="Garamond"/>
              </a:rPr>
              <a:t>průkaz a pečeť</a:t>
            </a:r>
            <a:endParaRPr sz="2500" b="1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02" name="Google Shape;202;p1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9</a:t>
            </a:fld>
            <a:endParaRPr/>
          </a:p>
        </p:txBody>
      </p:sp>
      <p:sp>
        <p:nvSpPr>
          <p:cNvPr id="203" name="Google Shape;203;p1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latin typeface="Garamond"/>
                <a:ea typeface="Garamond"/>
                <a:cs typeface="Garamond"/>
                <a:sym typeface="Garamond"/>
              </a:rPr>
              <a:t>Jakým být tlumočníkem?                                                            1                               </a:t>
            </a:r>
            <a:endParaRPr dirty="0"/>
          </a:p>
        </p:txBody>
      </p:sp>
      <p:sp>
        <p:nvSpPr>
          <p:cNvPr id="204" name="Google Shape;204;p11"/>
          <p:cNvSpPr txBox="1">
            <a:spLocks noGrp="1"/>
          </p:cNvSpPr>
          <p:nvPr>
            <p:ph type="body" idx="1"/>
          </p:nvPr>
        </p:nvSpPr>
        <p:spPr>
          <a:xfrm>
            <a:off x="540000" y="1171576"/>
            <a:ext cx="10753200" cy="505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52000" lvl="0" indent="-1800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</a:pPr>
            <a:r>
              <a:rPr lang="cs-CZ" sz="2500" dirty="0">
                <a:latin typeface="Garamond"/>
                <a:ea typeface="Garamond"/>
                <a:cs typeface="Garamond"/>
                <a:sym typeface="Garamond"/>
              </a:rPr>
              <a:t>doslovnost/adekvátnost/změny/doplnění/vynechávky/vlastní dovysvětlení/komentáře/1.os.</a:t>
            </a: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zájmy klienta/přesnost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dlouhé věty s paragrafy formalizovaných vět / lidské osudy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klíčová info: „vyhošťují vás, do 24 h musíte opustit ČR“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nelze navalit na člověka terminologii, citlivě, nezkreslit</a:t>
            </a:r>
            <a:endParaRPr sz="2200"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̶"/>
            </a:pPr>
            <a:r>
              <a:rPr lang="cs-CZ" sz="2200" dirty="0">
                <a:latin typeface="Garamond"/>
                <a:ea typeface="Garamond"/>
                <a:cs typeface="Garamond"/>
                <a:sym typeface="Garamond"/>
              </a:rPr>
              <a:t>policie – poučení (mít s sebou už přeložené)</a:t>
            </a:r>
            <a:endParaRPr sz="2200" dirty="0"/>
          </a:p>
          <a:p>
            <a:pPr marL="720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252000" lvl="0" indent="-21249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None/>
            </a:pPr>
            <a:endParaRPr sz="2500" b="1" dirty="0">
              <a:latin typeface="Garamond"/>
              <a:ea typeface="Garamond"/>
              <a:cs typeface="Garamond"/>
              <a:sym typeface="Garamond"/>
            </a:endParaRPr>
          </a:p>
          <a:p>
            <a:pPr marL="914400" lvl="2" indent="0" algn="l" rtl="0">
              <a:lnSpc>
                <a:spcPct val="72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endParaRPr sz="2500" dirty="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679</Words>
  <Application>Microsoft Office PowerPoint</Application>
  <PresentationFormat>Širokoúhlá obrazovka</PresentationFormat>
  <Paragraphs>134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Tahoma</vt:lpstr>
      <vt:lpstr>Garamond</vt:lpstr>
      <vt:lpstr>Noto Sans Symbols</vt:lpstr>
      <vt:lpstr>Arial</vt:lpstr>
      <vt:lpstr>Presentation_MU_EN</vt:lpstr>
      <vt:lpstr>Prezentace aplikace PowerPoint</vt:lpstr>
      <vt:lpstr>Proč být tlumočníkem?                                                                1</vt:lpstr>
      <vt:lpstr>Proč být tlumočníkem?                                                               2</vt:lpstr>
      <vt:lpstr>Proč být tlumočníkem?                                                               3</vt:lpstr>
      <vt:lpstr>Proč být tlumočníkem?                                                              4</vt:lpstr>
      <vt:lpstr>Jak být tlumočníkem?                                                                  1</vt:lpstr>
      <vt:lpstr>Jak být tlumočníkem?                                                                 2</vt:lpstr>
      <vt:lpstr>Jak být tlumočníkem?                                                                 3</vt:lpstr>
      <vt:lpstr>Jakým být tlumočníkem?                                                            1                               </vt:lpstr>
      <vt:lpstr>Jakým být tlumočníkem?                                                             2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Ševečková</dc:creator>
  <cp:lastModifiedBy>Monika Ševečková</cp:lastModifiedBy>
  <cp:revision>4</cp:revision>
  <dcterms:created xsi:type="dcterms:W3CDTF">2019-02-21T08:50:55Z</dcterms:created>
  <dcterms:modified xsi:type="dcterms:W3CDTF">2023-10-02T19:01:03Z</dcterms:modified>
</cp:coreProperties>
</file>