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316" r:id="rId2"/>
    <p:sldId id="323" r:id="rId3"/>
    <p:sldId id="324" r:id="rId4"/>
    <p:sldId id="315" r:id="rId5"/>
    <p:sldId id="321" r:id="rId6"/>
    <p:sldId id="325" r:id="rId7"/>
    <p:sldId id="320" r:id="rId8"/>
    <p:sldId id="326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46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71" autoAdjust="0"/>
    <p:restoredTop sz="93979" autoAdjust="0"/>
  </p:normalViewPr>
  <p:slideViewPr>
    <p:cSldViewPr snapToGrid="0">
      <p:cViewPr varScale="1">
        <p:scale>
          <a:sx n="67" d="100"/>
          <a:sy n="67" d="100"/>
        </p:scale>
        <p:origin x="708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4459" cy="105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566" y="6048047"/>
            <a:ext cx="856022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CJV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731" y="2025162"/>
            <a:ext cx="4069499" cy="2840972"/>
          </a:xfrm>
          <a:prstGeom prst="rect">
            <a:avLst/>
          </a:prstGeom>
        </p:spPr>
      </p:pic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B93F2E3-D778-4E5D-9FFD-17D41A5647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AF2A407-AE9A-48C3-9812-33D4EC9D51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C6D99B2-CAAE-4DC7-9F2C-C9C76E38CF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7185CDBB-97E5-49C5-A2B7-28F124AFCD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16626" cy="105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 flipV="1">
            <a:off x="971550" y="6480000"/>
            <a:ext cx="7668450" cy="73200"/>
          </a:xfrm>
        </p:spPr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5300"/>
            <a:ext cx="10753200" cy="676276"/>
          </a:xfrm>
        </p:spPr>
        <p:txBody>
          <a:bodyPr/>
          <a:lstStyle/>
          <a:p>
            <a:r>
              <a:rPr lang="cs-CZ" sz="3200" dirty="0">
                <a:latin typeface="Garamond" panose="02020404030301010803" pitchFamily="18" charset="0"/>
              </a:rPr>
              <a:t>Typy tlumočení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047750"/>
            <a:ext cx="10753200" cy="5705475"/>
          </a:xfrm>
        </p:spPr>
        <p:txBody>
          <a:bodyPr/>
          <a:lstStyle/>
          <a:p>
            <a:r>
              <a:rPr lang="cs-CZ" sz="1800" dirty="0">
                <a:latin typeface="Garamond" panose="02020404030301010803" pitchFamily="18" charset="0"/>
              </a:rPr>
              <a:t>přenos myšlenek, ne slov </a:t>
            </a:r>
            <a:r>
              <a:rPr lang="cs-CZ" sz="1800" dirty="0">
                <a:latin typeface="Garamond" panose="02020404030301010803" pitchFamily="18" charset="0"/>
                <a:sym typeface="Wingdings" panose="05000000000000000000" pitchFamily="2" charset="2"/>
              </a:rPr>
              <a:t></a:t>
            </a:r>
          </a:p>
          <a:p>
            <a:pPr marL="72000" indent="0" algn="ctr">
              <a:buNone/>
            </a:pPr>
            <a:r>
              <a:rPr lang="cs-CZ" sz="900" b="1" dirty="0">
                <a:latin typeface="Garamond" panose="02020404030301010803" pitchFamily="18" charset="0"/>
                <a:sym typeface="Wingdings" panose="05000000000000000000" pitchFamily="2" charset="2"/>
              </a:rPr>
              <a:t>::</a:t>
            </a:r>
            <a:endParaRPr lang="cs-CZ" sz="900" b="1" dirty="0">
              <a:latin typeface="Garamond" panose="02020404030301010803" pitchFamily="18" charset="0"/>
            </a:endParaRPr>
          </a:p>
          <a:p>
            <a:r>
              <a:rPr lang="cs-CZ" sz="1800" b="1" dirty="0">
                <a:latin typeface="Garamond" panose="02020404030301010803" pitchFamily="18" charset="0"/>
              </a:rPr>
              <a:t>1. konferenční (konsekutiva (</a:t>
            </a:r>
            <a:r>
              <a:rPr lang="cs-CZ" sz="1800" dirty="0">
                <a:latin typeface="Garamond" panose="02020404030301010803" pitchFamily="18" charset="0"/>
              </a:rPr>
              <a:t>(věta)/odstavec)</a:t>
            </a:r>
            <a:r>
              <a:rPr lang="cs-CZ" sz="1800" b="1" dirty="0">
                <a:latin typeface="Garamond" panose="02020404030301010803" pitchFamily="18" charset="0"/>
              </a:rPr>
              <a:t>, </a:t>
            </a:r>
            <a:r>
              <a:rPr lang="cs-CZ" sz="1800" b="1" dirty="0" err="1">
                <a:latin typeface="Garamond" panose="02020404030301010803" pitchFamily="18" charset="0"/>
              </a:rPr>
              <a:t>simultánka</a:t>
            </a:r>
            <a:r>
              <a:rPr lang="cs-CZ" sz="1800" b="1" dirty="0">
                <a:latin typeface="Garamond" panose="02020404030301010803" pitchFamily="18" charset="0"/>
              </a:rPr>
              <a:t>)</a:t>
            </a:r>
          </a:p>
          <a:p>
            <a:r>
              <a:rPr lang="cs-CZ" sz="1800" b="1" dirty="0">
                <a:latin typeface="Garamond" panose="02020404030301010803" pitchFamily="18" charset="0"/>
              </a:rPr>
              <a:t>2. běžné (obch. jednání </a:t>
            </a:r>
            <a:r>
              <a:rPr lang="cs-CZ" sz="1800" dirty="0">
                <a:latin typeface="Garamond" panose="02020404030301010803" pitchFamily="18" charset="0"/>
              </a:rPr>
              <a:t>(věta)</a:t>
            </a:r>
            <a:r>
              <a:rPr lang="cs-CZ" sz="1800" b="1" dirty="0">
                <a:latin typeface="Garamond" panose="02020404030301010803" pitchFamily="18" charset="0"/>
              </a:rPr>
              <a:t>)</a:t>
            </a:r>
          </a:p>
          <a:p>
            <a:r>
              <a:rPr lang="cs-CZ" sz="1800" u="sng" dirty="0">
                <a:latin typeface="Garamond" panose="02020404030301010803" pitchFamily="18" charset="0"/>
              </a:rPr>
              <a:t>konsekutiva </a:t>
            </a:r>
          </a:p>
          <a:p>
            <a:pPr lvl="1"/>
            <a:r>
              <a:rPr lang="cs-CZ" sz="1800" dirty="0">
                <a:latin typeface="Garamond" panose="02020404030301010803" pitchFamily="18" charset="0"/>
              </a:rPr>
              <a:t>časová náročnost</a:t>
            </a:r>
          </a:p>
          <a:p>
            <a:pPr lvl="1"/>
            <a:r>
              <a:rPr lang="cs-CZ" sz="1800" dirty="0">
                <a:latin typeface="Garamond" panose="02020404030301010803" pitchFamily="18" charset="0"/>
              </a:rPr>
              <a:t>psychicky složitější</a:t>
            </a:r>
          </a:p>
          <a:p>
            <a:pPr lvl="1"/>
            <a:r>
              <a:rPr lang="cs-CZ" sz="1800" dirty="0">
                <a:latin typeface="Garamond" panose="02020404030301010803" pitchFamily="18" charset="0"/>
              </a:rPr>
              <a:t>kvalitnější (</a:t>
            </a:r>
            <a:r>
              <a:rPr lang="cs-CZ" sz="1800" dirty="0" err="1">
                <a:latin typeface="Garamond" panose="02020404030301010803" pitchFamily="18" charset="0"/>
              </a:rPr>
              <a:t>form</a:t>
            </a:r>
            <a:r>
              <a:rPr lang="cs-CZ" sz="1800" dirty="0">
                <a:latin typeface="Garamond" panose="02020404030301010803" pitchFamily="18" charset="0"/>
              </a:rPr>
              <a:t>. i </a:t>
            </a:r>
            <a:r>
              <a:rPr lang="cs-CZ" sz="1800" dirty="0" err="1">
                <a:latin typeface="Garamond" panose="02020404030301010803" pitchFamily="18" charset="0"/>
              </a:rPr>
              <a:t>obs</a:t>
            </a:r>
            <a:r>
              <a:rPr lang="cs-CZ" sz="1800" dirty="0">
                <a:latin typeface="Garamond" panose="02020404030301010803" pitchFamily="18" charset="0"/>
              </a:rPr>
              <a:t>. stránka)</a:t>
            </a:r>
          </a:p>
          <a:p>
            <a:pPr lvl="1"/>
            <a:r>
              <a:rPr lang="cs-CZ" sz="1800" dirty="0">
                <a:latin typeface="Garamond" panose="02020404030301010803" pitchFamily="18" charset="0"/>
              </a:rPr>
              <a:t>notace/bez notace</a:t>
            </a:r>
          </a:p>
          <a:p>
            <a:pPr lvl="1"/>
            <a:r>
              <a:rPr lang="cs-CZ" sz="1800" dirty="0">
                <a:latin typeface="Garamond" panose="02020404030301010803" pitchFamily="18" charset="0"/>
              </a:rPr>
              <a:t>z listu</a:t>
            </a:r>
          </a:p>
          <a:p>
            <a:r>
              <a:rPr lang="cs-CZ" sz="1800" i="1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tlumočení bez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odb</a:t>
            </a:r>
            <a:r>
              <a:rPr lang="cs-CZ" sz="1800" i="1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 terminologie</a:t>
            </a:r>
          </a:p>
          <a:p>
            <a:r>
              <a:rPr lang="cs-CZ" sz="1800" i="1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tlumočení s 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odb</a:t>
            </a:r>
            <a:r>
              <a:rPr lang="cs-CZ" sz="1800" i="1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 terminologie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(komunitní </a:t>
            </a:r>
            <a:r>
              <a:rPr lang="cs-CZ" sz="1800" dirty="0" err="1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tl</a:t>
            </a:r>
            <a:r>
              <a:rPr lang="cs-CZ" sz="18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cs-CZ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(diplomatická jednání)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1800" dirty="0" err="1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šušotáž</a:t>
            </a:r>
            <a:r>
              <a:rPr lang="cs-CZ" sz="1800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– simultánní bez techniky)</a:t>
            </a:r>
            <a:endParaRPr lang="cs-CZ" sz="1800" dirty="0">
              <a:solidFill>
                <a:srgbClr val="000000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buNone/>
            </a:pPr>
            <a:endParaRPr lang="cs-CZ" sz="2000" b="1" dirty="0">
              <a:latin typeface="Garamond" panose="02020404030301010803" pitchFamily="18" charset="0"/>
            </a:endParaRPr>
          </a:p>
        </p:txBody>
      </p:sp>
      <p:pic>
        <p:nvPicPr>
          <p:cNvPr id="1026" name="Picture 2" descr="Glóbus, Svět, Jazyky, Přeložit, Překlad, Tlumočení">
            <a:extLst>
              <a:ext uri="{FF2B5EF4-FFF2-40B4-BE49-F238E27FC236}">
                <a16:creationId xmlns:a16="http://schemas.microsoft.com/office/drawing/2014/main" id="{E1D57045-70F0-4E75-9A92-377E1310D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775" y="2722326"/>
            <a:ext cx="5801187" cy="3087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830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 flipV="1">
            <a:off x="971550" y="6480000"/>
            <a:ext cx="7668450" cy="73200"/>
          </a:xfrm>
        </p:spPr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504825"/>
            <a:ext cx="10753200" cy="666751"/>
          </a:xfrm>
        </p:spPr>
        <p:txBody>
          <a:bodyPr/>
          <a:lstStyle/>
          <a:p>
            <a:r>
              <a:rPr lang="cs-CZ" sz="3200" dirty="0">
                <a:latin typeface="Garamond" panose="02020404030301010803" pitchFamily="18" charset="0"/>
              </a:rPr>
              <a:t>Žánry :: zadavatelé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000125"/>
            <a:ext cx="10753200" cy="555307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Státní orgány: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rozhodnutí soudu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soudní jednání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příkazy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rozsudky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výslechy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dokumenty od notáře/advokáta</a:t>
            </a:r>
            <a:endParaRPr lang="cs-CZ" sz="16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Právnické osoby: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jednání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pohovory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prohlídky provozů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delegace</a:t>
            </a:r>
            <a:endParaRPr lang="cs-CZ" sz="16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Občané: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svatby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jednání s úřady </a:t>
            </a:r>
            <a:endParaRPr lang="cs-CZ" sz="16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35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 flipV="1">
            <a:off x="971550" y="6480000"/>
            <a:ext cx="7668450" cy="73200"/>
          </a:xfrm>
        </p:spPr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latin typeface="Garamond" panose="02020404030301010803" pitchFamily="18" charset="0"/>
              </a:rPr>
              <a:t>Práva tlumočníka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171575"/>
            <a:ext cx="10753200" cy="5235225"/>
          </a:xfrm>
        </p:spPr>
        <p:txBody>
          <a:bodyPr/>
          <a:lstStyle/>
          <a:p>
            <a:r>
              <a:rPr lang="cs-CZ" sz="2400" dirty="0">
                <a:latin typeface="Garamond" panose="02020404030301010803" pitchFamily="18" charset="0"/>
              </a:rPr>
              <a:t>tlumočník </a:t>
            </a:r>
          </a:p>
          <a:p>
            <a:pPr marL="324000" lvl="1" indent="0">
              <a:buNone/>
            </a:pPr>
            <a:r>
              <a:rPr lang="cs-CZ" sz="2200" dirty="0">
                <a:latin typeface="Garamond" panose="02020404030301010803" pitchFamily="18" charset="0"/>
              </a:rPr>
              <a:t>≠sekretářka/zapisovatel jednání</a:t>
            </a:r>
          </a:p>
          <a:p>
            <a:pPr marL="324000" lvl="1" indent="0">
              <a:buNone/>
            </a:pPr>
            <a:r>
              <a:rPr lang="cs-CZ" sz="2200" dirty="0">
                <a:latin typeface="Garamond" panose="02020404030301010803" pitchFamily="18" charset="0"/>
              </a:rPr>
              <a:t>= zprostředkovatel, vždy je neutrální </a:t>
            </a:r>
          </a:p>
          <a:p>
            <a:pPr marL="324000" lvl="1" indent="0">
              <a:buNone/>
            </a:pPr>
            <a:r>
              <a:rPr lang="cs-CZ" sz="2200" dirty="0">
                <a:latin typeface="Garamond" panose="02020404030301010803" pitchFamily="18" charset="0"/>
              </a:rPr>
              <a:t>- mluví v 1. os. (tj. jako řečník)</a:t>
            </a:r>
          </a:p>
          <a:p>
            <a:r>
              <a:rPr lang="cs-CZ" sz="2400" dirty="0">
                <a:latin typeface="Garamond" panose="02020404030301010803" pitchFamily="18" charset="0"/>
              </a:rPr>
              <a:t>pokud řečník bude text číst → text vyžádat dopředu </a:t>
            </a:r>
          </a:p>
          <a:p>
            <a:pPr lvl="1"/>
            <a:r>
              <a:rPr lang="cs-CZ" sz="2200" dirty="0">
                <a:latin typeface="Garamond" panose="02020404030301010803" pitchFamily="18" charset="0"/>
              </a:rPr>
              <a:t>vědět, zda se tlumočí po větách, nebo odstavcích</a:t>
            </a:r>
          </a:p>
          <a:p>
            <a:pPr lvl="1"/>
            <a:r>
              <a:rPr lang="cs-CZ" sz="2200" dirty="0">
                <a:latin typeface="Garamond" panose="02020404030301010803" pitchFamily="18" charset="0"/>
              </a:rPr>
              <a:t>řečník by měl mluvit v uzavřených celcích</a:t>
            </a:r>
          </a:p>
          <a:p>
            <a:r>
              <a:rPr lang="cs-CZ" sz="2400" dirty="0">
                <a:latin typeface="Garamond" panose="02020404030301010803" pitchFamily="18" charset="0"/>
              </a:rPr>
              <a:t>informovat:</a:t>
            </a:r>
          </a:p>
          <a:p>
            <a:pPr lvl="1"/>
            <a:r>
              <a:rPr lang="cs-CZ" sz="2200" dirty="0">
                <a:latin typeface="Garamond" panose="02020404030301010803" pitchFamily="18" charset="0"/>
              </a:rPr>
              <a:t>název a téma akce</a:t>
            </a:r>
          </a:p>
          <a:p>
            <a:pPr lvl="1"/>
            <a:r>
              <a:rPr lang="cs-CZ" sz="2200" dirty="0">
                <a:latin typeface="Garamond" panose="02020404030301010803" pitchFamily="18" charset="0"/>
              </a:rPr>
              <a:t>seznam účastníků </a:t>
            </a:r>
          </a:p>
          <a:p>
            <a:r>
              <a:rPr lang="cs-CZ" sz="2400" dirty="0">
                <a:latin typeface="Garamond" panose="02020404030301010803" pitchFamily="18" charset="0"/>
              </a:rPr>
              <a:t>bez souhlasu nelze tlumočení nahrávat</a:t>
            </a:r>
          </a:p>
        </p:txBody>
      </p:sp>
    </p:spTree>
    <p:extLst>
      <p:ext uri="{BB962C8B-B14F-4D97-AF65-F5344CB8AC3E}">
        <p14:creationId xmlns:p14="http://schemas.microsoft.com/office/powerpoint/2010/main" val="834581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 rot="10800000" flipV="1">
            <a:off x="971550" y="6480000"/>
            <a:ext cx="7668450" cy="73200"/>
          </a:xfrm>
        </p:spPr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latin typeface="Garamond" panose="02020404030301010803" pitchFamily="18" charset="0"/>
              </a:rPr>
              <a:t>Kompetence_1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D1F62A7B-302C-442A-8D59-F3D6EFE0EE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9694477"/>
              </p:ext>
            </p:extLst>
          </p:nvPr>
        </p:nvGraphicFramePr>
        <p:xfrm>
          <a:off x="1125346" y="1453895"/>
          <a:ext cx="9893173" cy="4722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0804">
                  <a:extLst>
                    <a:ext uri="{9D8B030D-6E8A-4147-A177-3AD203B41FA5}">
                      <a16:colId xmlns:a16="http://schemas.microsoft.com/office/drawing/2014/main" val="3607687100"/>
                    </a:ext>
                  </a:extLst>
                </a:gridCol>
                <a:gridCol w="2924175">
                  <a:extLst>
                    <a:ext uri="{9D8B030D-6E8A-4147-A177-3AD203B41FA5}">
                      <a16:colId xmlns:a16="http://schemas.microsoft.com/office/drawing/2014/main" val="1115953985"/>
                    </a:ext>
                  </a:extLst>
                </a:gridCol>
                <a:gridCol w="4608194">
                  <a:extLst>
                    <a:ext uri="{9D8B030D-6E8A-4147-A177-3AD203B41FA5}">
                      <a16:colId xmlns:a16="http://schemas.microsoft.com/office/drawing/2014/main" val="438981334"/>
                    </a:ext>
                  </a:extLst>
                </a:gridCol>
              </a:tblGrid>
              <a:tr h="6735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1">
                          <a:effectLst/>
                          <a:latin typeface="Garamond" panose="02020404030301010803" pitchFamily="18" charset="0"/>
                        </a:rPr>
                        <a:t>Schopnosti</a:t>
                      </a:r>
                      <a:endParaRPr lang="cs-CZ" sz="2000" b="1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1">
                          <a:effectLst/>
                          <a:latin typeface="Garamond" panose="02020404030301010803" pitchFamily="18" charset="0"/>
                        </a:rPr>
                        <a:t>Znalosti</a:t>
                      </a:r>
                      <a:endParaRPr lang="cs-CZ" sz="2000" b="1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dirty="0">
                          <a:effectLst/>
                          <a:latin typeface="Garamond" panose="02020404030301010803" pitchFamily="18" charset="0"/>
                        </a:rPr>
                        <a:t>Kompetence </a:t>
                      </a:r>
                      <a:endParaRPr lang="cs-CZ" sz="2000" b="1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3699683"/>
                  </a:ext>
                </a:extLst>
              </a:tr>
              <a:tr h="13826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0" dirty="0">
                          <a:effectLst/>
                          <a:latin typeface="Garamond" panose="02020404030301010803" pitchFamily="18" charset="0"/>
                        </a:rPr>
                        <a:t>analytická</a:t>
                      </a:r>
                      <a:endParaRPr lang="cs-CZ" sz="2000" b="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i="1" dirty="0">
                          <a:effectLst/>
                          <a:latin typeface="Garamond" panose="02020404030301010803" pitchFamily="18" charset="0"/>
                        </a:rPr>
                        <a:t>jazykové znalosti</a:t>
                      </a:r>
                      <a:endParaRPr lang="cs-CZ" sz="2000" i="1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Garamond" panose="02020404030301010803" pitchFamily="18" charset="0"/>
                        </a:rPr>
                        <a:t>- analýza zadání, analýza textu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pochopení smyslu promluvy jako celku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2498458"/>
                  </a:ext>
                </a:extLst>
              </a:tr>
              <a:tr h="9228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0">
                          <a:effectLst/>
                          <a:latin typeface="Garamond" panose="02020404030301010803" pitchFamily="18" charset="0"/>
                        </a:rPr>
                        <a:t>rozhodovací</a:t>
                      </a:r>
                      <a:endParaRPr lang="cs-CZ" sz="2000" b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i="1" dirty="0">
                          <a:effectLst/>
                          <a:latin typeface="Garamond" panose="02020404030301010803" pitchFamily="18" charset="0"/>
                        </a:rPr>
                        <a:t>znalost kultury</a:t>
                      </a:r>
                      <a:endParaRPr lang="cs-CZ" sz="2000" i="1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Garamond" panose="02020404030301010803" pitchFamily="18" charset="0"/>
                        </a:rPr>
                        <a:t>- návrh strategie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odlišení ne/podstatného (hledání dominant textu)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1168883"/>
                  </a:ext>
                </a:extLst>
              </a:tr>
              <a:tr h="9228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0" dirty="0">
                          <a:effectLst/>
                          <a:latin typeface="Garamond" panose="02020404030301010803" pitchFamily="18" charset="0"/>
                        </a:rPr>
                        <a:t>kreativní</a:t>
                      </a:r>
                      <a:endParaRPr lang="cs-CZ" sz="2000" b="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i="1" dirty="0">
                          <a:effectLst/>
                          <a:latin typeface="Garamond" panose="02020404030301010803" pitchFamily="18" charset="0"/>
                        </a:rPr>
                        <a:t>znalost metodiky</a:t>
                      </a:r>
                      <a:endParaRPr lang="cs-CZ" sz="2000" i="1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Garamond" panose="02020404030301010803" pitchFamily="18" charset="0"/>
                        </a:rPr>
                        <a:t>- překlad/tlumočení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Garamond" panose="02020404030301010803" pitchFamily="18" charset="0"/>
                        </a:rPr>
                        <a:t> - rešerše, tvorba slovníčků, paralelní texty</a:t>
                      </a:r>
                      <a:endParaRPr lang="cs-CZ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218721"/>
                  </a:ext>
                </a:extLst>
              </a:tr>
              <a:tr h="6735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0" dirty="0">
                          <a:effectLst/>
                          <a:latin typeface="Garamond" panose="02020404030301010803" pitchFamily="18" charset="0"/>
                        </a:rPr>
                        <a:t>usuzovací</a:t>
                      </a:r>
                      <a:endParaRPr lang="cs-CZ" sz="2000" b="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i="1" dirty="0">
                          <a:effectLst/>
                          <a:latin typeface="Garamond" panose="02020404030301010803" pitchFamily="18" charset="0"/>
                        </a:rPr>
                        <a:t>odborné znalosti</a:t>
                      </a:r>
                      <a:endParaRPr lang="cs-CZ" sz="2000" i="1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Garamond" panose="02020404030301010803" pitchFamily="18" charset="0"/>
                        </a:rPr>
                        <a:t>- orientace v pramenech</a:t>
                      </a:r>
                      <a:endParaRPr lang="cs-CZ" sz="20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5412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511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971550" y="6553200"/>
            <a:ext cx="7096125" cy="304800"/>
          </a:xfrm>
        </p:spPr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619125"/>
            <a:ext cx="10753200" cy="552451"/>
          </a:xfrm>
        </p:spPr>
        <p:txBody>
          <a:bodyPr/>
          <a:lstStyle/>
          <a:p>
            <a:r>
              <a:rPr lang="cs-CZ" sz="3200" dirty="0">
                <a:latin typeface="Garamond" panose="02020404030301010803" pitchFamily="18" charset="0"/>
              </a:rPr>
              <a:t>Kompetence_2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47775"/>
            <a:ext cx="10753200" cy="5400676"/>
          </a:xfrm>
        </p:spPr>
        <p:txBody>
          <a:bodyPr/>
          <a:lstStyle/>
          <a:p>
            <a:r>
              <a:rPr lang="cs-CZ" sz="2500" b="1" dirty="0">
                <a:latin typeface="Garamond" panose="02020404030301010803" pitchFamily="18" charset="0"/>
              </a:rPr>
              <a:t>1. poslouchat</a:t>
            </a:r>
            <a:r>
              <a:rPr lang="cs-CZ" sz="2500" dirty="0">
                <a:latin typeface="Garamond" panose="02020404030301010803" pitchFamily="18" charset="0"/>
              </a:rPr>
              <a:t> (aktivně!)</a:t>
            </a:r>
          </a:p>
          <a:p>
            <a:pPr lvl="1"/>
            <a:r>
              <a:rPr lang="cs-CZ" sz="2300" dirty="0">
                <a:latin typeface="Garamond" panose="02020404030301010803" pitchFamily="18" charset="0"/>
              </a:rPr>
              <a:t>intelektuální adaptace (různost řečníků a situací)</a:t>
            </a:r>
          </a:p>
          <a:p>
            <a:pPr lvl="1"/>
            <a:r>
              <a:rPr lang="cs-CZ" sz="2300" dirty="0">
                <a:latin typeface="Garamond" panose="02020404030301010803" pitchFamily="18" charset="0"/>
              </a:rPr>
              <a:t>tempo řeči, miminka, gestikulace</a:t>
            </a:r>
          </a:p>
          <a:p>
            <a:r>
              <a:rPr lang="cs-CZ" sz="2300" dirty="0">
                <a:latin typeface="Garamond" panose="02020404030301010803" pitchFamily="18" charset="0"/>
              </a:rPr>
              <a:t>vstřebat slyšený projev</a:t>
            </a:r>
          </a:p>
          <a:p>
            <a:r>
              <a:rPr lang="cs-CZ" sz="2500" b="1" dirty="0">
                <a:latin typeface="Garamond" panose="02020404030301010803" pitchFamily="18" charset="0"/>
              </a:rPr>
              <a:t>2. zapamatovat si </a:t>
            </a:r>
          </a:p>
          <a:p>
            <a:pPr lvl="1"/>
            <a:r>
              <a:rPr lang="cs-CZ" sz="2300" dirty="0">
                <a:latin typeface="Garamond" panose="02020404030301010803" pitchFamily="18" charset="0"/>
              </a:rPr>
              <a:t>vyhodnotit</a:t>
            </a:r>
          </a:p>
          <a:p>
            <a:pPr lvl="1"/>
            <a:r>
              <a:rPr lang="cs-CZ" sz="2300" dirty="0">
                <a:latin typeface="Garamond" panose="02020404030301010803" pitchFamily="18" charset="0"/>
              </a:rPr>
              <a:t>převést do 2. jazyka</a:t>
            </a:r>
          </a:p>
          <a:p>
            <a:pPr lvl="1"/>
            <a:r>
              <a:rPr lang="cs-CZ" sz="2300" dirty="0">
                <a:latin typeface="Garamond" panose="02020404030301010803" pitchFamily="18" charset="0"/>
              </a:rPr>
              <a:t>naformulovat</a:t>
            </a:r>
          </a:p>
          <a:p>
            <a:r>
              <a:rPr lang="cs-CZ" sz="2500" b="1" dirty="0">
                <a:latin typeface="Garamond" panose="02020404030301010803" pitchFamily="18" charset="0"/>
              </a:rPr>
              <a:t>3. srozumitelně předat</a:t>
            </a:r>
          </a:p>
          <a:p>
            <a:endParaRPr lang="cs-CZ" sz="2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854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971550" y="6553200"/>
            <a:ext cx="7096125" cy="304800"/>
          </a:xfrm>
        </p:spPr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619125"/>
            <a:ext cx="10753200" cy="552451"/>
          </a:xfrm>
        </p:spPr>
        <p:txBody>
          <a:bodyPr/>
          <a:lstStyle/>
          <a:p>
            <a:r>
              <a:rPr lang="cs-CZ" sz="3200" dirty="0">
                <a:latin typeface="Garamond" panose="02020404030301010803" pitchFamily="18" charset="0"/>
              </a:rPr>
              <a:t>Kompetence_3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171577"/>
            <a:ext cx="10753200" cy="5210173"/>
          </a:xfrm>
        </p:spPr>
        <p:txBody>
          <a:bodyPr/>
          <a:lstStyle/>
          <a:p>
            <a:pPr marL="72000" indent="0" algn="ctr">
              <a:buNone/>
            </a:pPr>
            <a:r>
              <a:rPr lang="cs-CZ" sz="2000" b="1" dirty="0">
                <a:latin typeface="Garamond" panose="02020404030301010803" pitchFamily="18" charset="0"/>
              </a:rPr>
              <a:t>HODNOCENÍ TLUM. VÝKONU</a:t>
            </a:r>
          </a:p>
          <a:p>
            <a:r>
              <a:rPr lang="cs-CZ" sz="2000" dirty="0">
                <a:latin typeface="Garamond" panose="02020404030301010803" pitchFamily="18" charset="0"/>
              </a:rPr>
              <a:t>věrnost (co chtěl řečník říct) --- zde nejvíc chyb</a:t>
            </a:r>
          </a:p>
          <a:p>
            <a:pPr lvl="1"/>
            <a:r>
              <a:rPr lang="cs-CZ" sz="1900" dirty="0">
                <a:latin typeface="Garamond" panose="02020404030301010803" pitchFamily="18" charset="0"/>
              </a:rPr>
              <a:t>tj. cílová výpověď musí:</a:t>
            </a:r>
          </a:p>
          <a:p>
            <a:pPr lvl="2"/>
            <a:r>
              <a:rPr lang="cs-CZ" sz="1800" dirty="0">
                <a:latin typeface="Garamond" panose="02020404030301010803" pitchFamily="18" charset="0"/>
              </a:rPr>
              <a:t>→ odpovídat smyslu výchozí výpovědi</a:t>
            </a:r>
          </a:p>
          <a:p>
            <a:pPr lvl="2"/>
            <a:r>
              <a:rPr lang="cs-CZ" sz="1800" dirty="0">
                <a:latin typeface="Garamond" panose="02020404030301010803" pitchFamily="18" charset="0"/>
              </a:rPr>
              <a:t>→ respektovat komunikační kontext a cíl</a:t>
            </a:r>
          </a:p>
          <a:p>
            <a:r>
              <a:rPr lang="cs-CZ" sz="2000" dirty="0">
                <a:latin typeface="Garamond" panose="02020404030301010803" pitchFamily="18" charset="0"/>
              </a:rPr>
              <a:t>přesnost a jasnost</a:t>
            </a:r>
          </a:p>
          <a:p>
            <a:r>
              <a:rPr lang="cs-CZ" sz="2000" dirty="0">
                <a:latin typeface="Garamond" panose="02020404030301010803" pitchFamily="18" charset="0"/>
              </a:rPr>
              <a:t>ekvivalence: sémantická, stylistická, pragmatická, funkční a komunikativní</a:t>
            </a:r>
          </a:p>
          <a:p>
            <a:r>
              <a:rPr lang="cs-CZ" sz="2000" dirty="0">
                <a:latin typeface="Garamond" panose="02020404030301010803" pitchFamily="18" charset="0"/>
              </a:rPr>
              <a:t>výslovnost</a:t>
            </a:r>
          </a:p>
          <a:p>
            <a:r>
              <a:rPr lang="cs-CZ" sz="2000" dirty="0">
                <a:latin typeface="Garamond" panose="02020404030301010803" pitchFamily="18" charset="0"/>
              </a:rPr>
              <a:t>bohatost slovní zásoby</a:t>
            </a:r>
          </a:p>
          <a:p>
            <a:r>
              <a:rPr lang="cs-CZ" sz="2000" dirty="0">
                <a:latin typeface="Garamond" panose="02020404030301010803" pitchFamily="18" charset="0"/>
              </a:rPr>
              <a:t>profesionalita při vystupování</a:t>
            </a:r>
          </a:p>
          <a:p>
            <a:r>
              <a:rPr lang="cs-CZ" sz="2000" dirty="0">
                <a:latin typeface="Garamond" panose="02020404030301010803" pitchFamily="18" charset="0"/>
              </a:rPr>
              <a:t>artikulace</a:t>
            </a:r>
          </a:p>
          <a:p>
            <a:r>
              <a:rPr lang="cs-CZ" sz="2000" dirty="0">
                <a:latin typeface="Garamond" panose="02020404030301010803" pitchFamily="18" charset="0"/>
              </a:rPr>
              <a:t>tempo řeči</a:t>
            </a:r>
            <a:endParaRPr lang="cs-CZ" sz="1400" dirty="0">
              <a:latin typeface="Garamond" panose="02020404030301010803" pitchFamily="18" charset="0"/>
            </a:endParaRPr>
          </a:p>
          <a:p>
            <a:pPr lvl="2" algn="ctr"/>
            <a:r>
              <a:rPr lang="cs-CZ" sz="3900" b="1" dirty="0">
                <a:latin typeface="Garamond" panose="02020404030301010803" pitchFamily="18" charset="0"/>
              </a:rPr>
              <a:t>DOTAZY?</a:t>
            </a:r>
          </a:p>
          <a:p>
            <a:endParaRPr lang="cs-CZ" sz="2000" dirty="0">
              <a:latin typeface="Garamond" panose="02020404030301010803" pitchFamily="18" charset="0"/>
            </a:endParaRPr>
          </a:p>
          <a:p>
            <a:endParaRPr lang="cs-CZ" sz="2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18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ooter Placeholder 2">
            <a:extLst>
              <a:ext uri="{FF2B5EF4-FFF2-40B4-BE49-F238E27FC236}">
                <a16:creationId xmlns:a16="http://schemas.microsoft.com/office/drawing/2014/main" id="{7ED31ECA-4F19-4603-84BA-F0AAA2D8D9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7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793576"/>
          </a:xfrm>
        </p:spPr>
        <p:txBody>
          <a:bodyPr anchor="t">
            <a:noAutofit/>
          </a:bodyPr>
          <a:lstStyle/>
          <a:p>
            <a:r>
              <a:rPr lang="cs-CZ" sz="3200" dirty="0">
                <a:latin typeface="Garamond" panose="02020404030301010803" pitchFamily="18" charset="0"/>
              </a:rPr>
              <a:t>Notace_1</a:t>
            </a:r>
          </a:p>
        </p:txBody>
      </p:sp>
      <p:sp>
        <p:nvSpPr>
          <p:cNvPr id="73" name="Text Placeholder 5">
            <a:extLst>
              <a:ext uri="{FF2B5EF4-FFF2-40B4-BE49-F238E27FC236}">
                <a16:creationId xmlns:a16="http://schemas.microsoft.com/office/drawing/2014/main" id="{90440967-9C3F-4251-8AF1-F165453F15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28"/>
          </p:nvPr>
        </p:nvSpPr>
        <p:spPr>
          <a:xfrm>
            <a:off x="542925" y="847725"/>
            <a:ext cx="10928353" cy="574357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500" dirty="0">
                <a:latin typeface="Garamond" panose="02020404030301010803" pitchFamily="18" charset="0"/>
              </a:rPr>
              <a:t>výchozí bod práce</a:t>
            </a:r>
          </a:p>
          <a:p>
            <a:pPr lvl="1">
              <a:spcAft>
                <a:spcPts val="600"/>
              </a:spcAft>
            </a:pPr>
            <a:r>
              <a:rPr lang="cs-CZ" sz="2200" dirty="0">
                <a:latin typeface="Garamond" panose="02020404030301010803" pitchFamily="18" charset="0"/>
              </a:rPr>
              <a:t>smysl, ne lexikální rovina</a:t>
            </a:r>
          </a:p>
          <a:p>
            <a:pPr lvl="1">
              <a:spcAft>
                <a:spcPts val="600"/>
              </a:spcAft>
            </a:pPr>
            <a:r>
              <a:rPr lang="cs-CZ" sz="2200" dirty="0" err="1">
                <a:latin typeface="Garamond" panose="02020404030301010803" pitchFamily="18" charset="0"/>
              </a:rPr>
              <a:t>uvedomění</a:t>
            </a:r>
            <a:r>
              <a:rPr lang="cs-CZ" sz="2200" dirty="0">
                <a:latin typeface="Garamond" panose="02020404030301010803" pitchFamily="18" charset="0"/>
              </a:rPr>
              <a:t> si </a:t>
            </a:r>
            <a:r>
              <a:rPr lang="cs-CZ" sz="2200" dirty="0" err="1">
                <a:latin typeface="Garamond" panose="02020404030301010803" pitchFamily="18" charset="0"/>
              </a:rPr>
              <a:t>vnitrotextových</a:t>
            </a:r>
            <a:r>
              <a:rPr lang="cs-CZ" sz="2200" dirty="0">
                <a:latin typeface="Garamond" panose="02020404030301010803" pitchFamily="18" charset="0"/>
              </a:rPr>
              <a:t> souvislostí</a:t>
            </a:r>
          </a:p>
          <a:p>
            <a:pPr>
              <a:spcAft>
                <a:spcPts val="600"/>
              </a:spcAft>
            </a:pPr>
            <a:r>
              <a:rPr lang="cs-CZ" sz="2500" dirty="0">
                <a:latin typeface="Garamond" panose="02020404030301010803" pitchFamily="18" charset="0"/>
              </a:rPr>
              <a:t>podpora krátkodobé paměti (externí typ paměti) </a:t>
            </a:r>
            <a:r>
              <a:rPr lang="cs-CZ" dirty="0">
                <a:latin typeface="Garamond" panose="02020404030301010803" pitchFamily="18" charset="0"/>
              </a:rPr>
              <a:t>--- (</a:t>
            </a:r>
            <a:r>
              <a:rPr lang="cs-CZ" b="1" dirty="0">
                <a:latin typeface="Garamond" panose="02020404030301010803" pitchFamily="18" charset="0"/>
              </a:rPr>
              <a:t>7 </a:t>
            </a:r>
            <a:r>
              <a:rPr lang="cs-CZ" sz="1300" b="1" dirty="0">
                <a:latin typeface="Garamond" panose="02020404030301010803" pitchFamily="18" charset="0"/>
              </a:rPr>
              <a:t>+/–</a:t>
            </a:r>
            <a:r>
              <a:rPr lang="cs-CZ" sz="1500" b="1" dirty="0">
                <a:latin typeface="Garamond" panose="02020404030301010803" pitchFamily="18" charset="0"/>
              </a:rPr>
              <a:t> </a:t>
            </a:r>
            <a:r>
              <a:rPr lang="cs-CZ" b="1" dirty="0">
                <a:latin typeface="Garamond" panose="02020404030301010803" pitchFamily="18" charset="0"/>
              </a:rPr>
              <a:t>2</a:t>
            </a:r>
            <a:r>
              <a:rPr lang="cs-CZ" b="1" i="1" dirty="0">
                <a:latin typeface="Garamond" panose="02020404030301010803" pitchFamily="18" charset="0"/>
              </a:rPr>
              <a:t> </a:t>
            </a:r>
            <a:r>
              <a:rPr lang="cs-CZ" b="1" dirty="0">
                <a:latin typeface="Garamond" panose="02020404030301010803" pitchFamily="18" charset="0"/>
              </a:rPr>
              <a:t>shluky; cca 25 minut</a:t>
            </a:r>
            <a:r>
              <a:rPr lang="cs-CZ" dirty="0">
                <a:latin typeface="Garamond" panose="02020404030301010803" pitchFamily="18" charset="0"/>
              </a:rPr>
              <a:t>)</a:t>
            </a:r>
          </a:p>
          <a:p>
            <a:pPr lvl="1">
              <a:spcAft>
                <a:spcPts val="600"/>
              </a:spcAft>
            </a:pPr>
            <a:r>
              <a:rPr lang="cs-CZ" sz="2200" dirty="0">
                <a:latin typeface="Garamond" panose="02020404030301010803" pitchFamily="18" charset="0"/>
              </a:rPr>
              <a:t>trénink: shluky do řetězců („OSN založeno 1945“)</a:t>
            </a:r>
          </a:p>
          <a:p>
            <a:pPr>
              <a:spcAft>
                <a:spcPts val="600"/>
              </a:spcAft>
            </a:pPr>
            <a:r>
              <a:rPr lang="cs-CZ" sz="2500" b="1" dirty="0">
                <a:latin typeface="Garamond" panose="02020404030301010803" pitchFamily="18" charset="0"/>
              </a:rPr>
              <a:t>zrcadlí hlavní myšlenky</a:t>
            </a:r>
          </a:p>
          <a:p>
            <a:pPr lvl="1">
              <a:spcAft>
                <a:spcPts val="600"/>
              </a:spcAft>
            </a:pPr>
            <a:r>
              <a:rPr lang="cs-CZ" sz="2200" dirty="0">
                <a:latin typeface="Garamond" panose="02020404030301010803" pitchFamily="18" charset="0"/>
              </a:rPr>
              <a:t>postoj řečníka k tématu</a:t>
            </a:r>
          </a:p>
          <a:p>
            <a:pPr>
              <a:spcAft>
                <a:spcPts val="600"/>
              </a:spcAft>
            </a:pPr>
            <a:r>
              <a:rPr lang="cs-CZ" sz="2500" dirty="0">
                <a:latin typeface="Garamond" panose="02020404030301010803" pitchFamily="18" charset="0"/>
              </a:rPr>
              <a:t>nečteme</a:t>
            </a:r>
          </a:p>
          <a:p>
            <a:pPr>
              <a:spcAft>
                <a:spcPts val="600"/>
              </a:spcAft>
            </a:pPr>
            <a:r>
              <a:rPr lang="cs-CZ" sz="2500" dirty="0">
                <a:latin typeface="Garamond" panose="02020404030301010803" pitchFamily="18" charset="0"/>
              </a:rPr>
              <a:t>pomáhá formulovat myšlenky</a:t>
            </a:r>
          </a:p>
          <a:p>
            <a:pPr>
              <a:spcAft>
                <a:spcPts val="600"/>
              </a:spcAft>
            </a:pPr>
            <a:r>
              <a:rPr lang="cs-CZ" sz="2500" dirty="0">
                <a:latin typeface="Garamond" panose="02020404030301010803" pitchFamily="18" charset="0"/>
              </a:rPr>
              <a:t>psychologická podpora</a:t>
            </a:r>
          </a:p>
          <a:p>
            <a:pPr>
              <a:spcAft>
                <a:spcPts val="600"/>
              </a:spcAft>
            </a:pPr>
            <a:endParaRPr lang="cs-CZ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007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ooter Placeholder 2">
            <a:extLst>
              <a:ext uri="{FF2B5EF4-FFF2-40B4-BE49-F238E27FC236}">
                <a16:creationId xmlns:a16="http://schemas.microsoft.com/office/drawing/2014/main" id="{7ED31ECA-4F19-4603-84BA-F0AAA2D8D9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8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sz="3200" dirty="0">
                <a:latin typeface="Garamond" panose="02020404030301010803" pitchFamily="18" charset="0"/>
              </a:rPr>
              <a:t>Notace_2</a:t>
            </a:r>
          </a:p>
        </p:txBody>
      </p:sp>
      <p:sp>
        <p:nvSpPr>
          <p:cNvPr id="73" name="Text Placeholder 5">
            <a:extLst>
              <a:ext uri="{FF2B5EF4-FFF2-40B4-BE49-F238E27FC236}">
                <a16:creationId xmlns:a16="http://schemas.microsoft.com/office/drawing/2014/main" id="{90440967-9C3F-4251-8AF1-F165453F15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28"/>
          </p:nvPr>
        </p:nvSpPr>
        <p:spPr>
          <a:xfrm>
            <a:off x="542922" y="1171576"/>
            <a:ext cx="10928353" cy="4966424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sz="2600" dirty="0">
                <a:latin typeface="Garamond" panose="02020404030301010803" pitchFamily="18" charset="0"/>
              </a:rPr>
              <a:t>subjektivní</a:t>
            </a:r>
          </a:p>
          <a:p>
            <a:pPr lvl="1">
              <a:spcAft>
                <a:spcPts val="600"/>
              </a:spcAft>
            </a:pPr>
            <a:r>
              <a:rPr lang="cs-CZ" sz="2100" dirty="0">
                <a:latin typeface="Garamond" panose="02020404030301010803" pitchFamily="18" charset="0"/>
              </a:rPr>
              <a:t>bez </a:t>
            </a:r>
            <a:r>
              <a:rPr lang="cs-CZ" sz="2100" dirty="0" err="1">
                <a:latin typeface="Garamond" panose="02020404030301010803" pitchFamily="18" charset="0"/>
              </a:rPr>
              <a:t>lingv</a:t>
            </a:r>
            <a:r>
              <a:rPr lang="cs-CZ" sz="2100" dirty="0">
                <a:latin typeface="Garamond" panose="02020404030301010803" pitchFamily="18" charset="0"/>
              </a:rPr>
              <a:t>. pravidel</a:t>
            </a:r>
          </a:p>
          <a:p>
            <a:pPr lvl="1">
              <a:spcAft>
                <a:spcPts val="600"/>
              </a:spcAft>
            </a:pPr>
            <a:r>
              <a:rPr lang="cs-CZ" sz="2100" dirty="0">
                <a:latin typeface="Garamond" panose="02020404030301010803" pitchFamily="18" charset="0"/>
              </a:rPr>
              <a:t>značky, symboly, zkratky, zkratková slova („</a:t>
            </a:r>
            <a:r>
              <a:rPr lang="cs-CZ" sz="2100" dirty="0" err="1">
                <a:latin typeface="Garamond" panose="02020404030301010803" pitchFamily="18" charset="0"/>
              </a:rPr>
              <a:t>mezin</a:t>
            </a:r>
            <a:r>
              <a:rPr lang="cs-CZ" sz="2100" dirty="0">
                <a:latin typeface="Garamond" panose="02020404030301010803" pitchFamily="18" charset="0"/>
              </a:rPr>
              <a:t>-í“ = mezinárodní), souhlásky („</a:t>
            </a:r>
            <a:r>
              <a:rPr lang="cs-CZ" sz="2100" dirty="0" err="1">
                <a:latin typeface="Garamond" panose="02020404030301010803" pitchFamily="18" charset="0"/>
              </a:rPr>
              <a:t>dlgc</a:t>
            </a:r>
            <a:r>
              <a:rPr lang="cs-CZ" sz="2100" dirty="0">
                <a:latin typeface="Garamond" panose="02020404030301010803" pitchFamily="18" charset="0"/>
              </a:rPr>
              <a:t>“ = </a:t>
            </a:r>
            <a:r>
              <a:rPr lang="cs-CZ" sz="2100" dirty="0" err="1">
                <a:latin typeface="Garamond" panose="02020404030301010803" pitchFamily="18" charset="0"/>
              </a:rPr>
              <a:t>delegeace</a:t>
            </a:r>
            <a:r>
              <a:rPr lang="cs-CZ" sz="2100" dirty="0">
                <a:latin typeface="Garamond" panose="02020404030301010803" pitchFamily="18" charset="0"/>
              </a:rPr>
              <a:t>), těsnopis, mind-</a:t>
            </a:r>
            <a:r>
              <a:rPr lang="cs-CZ" sz="2100" dirty="0" err="1">
                <a:latin typeface="Garamond" panose="02020404030301010803" pitchFamily="18" charset="0"/>
              </a:rPr>
              <a:t>maping</a:t>
            </a:r>
            <a:r>
              <a:rPr lang="cs-CZ" sz="2200" dirty="0">
                <a:latin typeface="Garamond" panose="02020404030301010803" pitchFamily="18" charset="0"/>
              </a:rPr>
              <a:t>…</a:t>
            </a:r>
          </a:p>
          <a:p>
            <a:pPr marL="72000" indent="0" algn="ctr">
              <a:spcAft>
                <a:spcPts val="600"/>
              </a:spcAft>
              <a:buNone/>
            </a:pPr>
            <a:r>
              <a:rPr lang="cs-CZ" b="1" dirty="0">
                <a:latin typeface="Garamond" panose="02020404030301010803" pitchFamily="18" charset="0"/>
              </a:rPr>
              <a:t>CO ZAPISUJEME :: invariant</a:t>
            </a:r>
          </a:p>
          <a:p>
            <a:pPr>
              <a:spcAft>
                <a:spcPts val="600"/>
              </a:spcAft>
            </a:pPr>
            <a:r>
              <a:rPr lang="cs-CZ" sz="2600" dirty="0">
                <a:latin typeface="Garamond" panose="02020404030301010803" pitchFamily="18" charset="0"/>
              </a:rPr>
              <a:t>jména, čísla, …</a:t>
            </a:r>
          </a:p>
          <a:p>
            <a:pPr>
              <a:spcAft>
                <a:spcPts val="600"/>
              </a:spcAft>
            </a:pPr>
            <a:r>
              <a:rPr lang="cs-CZ" sz="2600" dirty="0">
                <a:latin typeface="Garamond" panose="02020404030301010803" pitchFamily="18" charset="0"/>
              </a:rPr>
              <a:t>konektory</a:t>
            </a:r>
          </a:p>
          <a:p>
            <a:pPr>
              <a:spcAft>
                <a:spcPts val="600"/>
              </a:spcAft>
            </a:pPr>
            <a:r>
              <a:rPr lang="cs-CZ" sz="2600" dirty="0">
                <a:latin typeface="Garamond" panose="02020404030301010803" pitchFamily="18" charset="0"/>
              </a:rPr>
              <a:t>negaci (zápor)</a:t>
            </a:r>
          </a:p>
          <a:p>
            <a:pPr>
              <a:spcAft>
                <a:spcPts val="600"/>
              </a:spcAft>
            </a:pPr>
            <a:r>
              <a:rPr lang="cs-CZ" sz="2600" dirty="0">
                <a:latin typeface="Garamond" panose="02020404030301010803" pitchFamily="18" charset="0"/>
              </a:rPr>
              <a:t>důrazy</a:t>
            </a:r>
          </a:p>
          <a:p>
            <a:pPr>
              <a:spcAft>
                <a:spcPts val="600"/>
              </a:spcAft>
            </a:pPr>
            <a:r>
              <a:rPr lang="cs-CZ" sz="2600" dirty="0">
                <a:latin typeface="Garamond" panose="02020404030301010803" pitchFamily="18" charset="0"/>
              </a:rPr>
              <a:t>smyslové zkratky („obdiv“)</a:t>
            </a:r>
          </a:p>
          <a:p>
            <a:pPr>
              <a:spcAft>
                <a:spcPts val="600"/>
              </a:spcAft>
            </a:pPr>
            <a:r>
              <a:rPr lang="cs-CZ" sz="2600" i="1" dirty="0">
                <a:latin typeface="Garamond" panose="02020404030301010803" pitchFamily="18" charset="0"/>
              </a:rPr>
              <a:t>… důležitá je funkčnost pro tlumočníka (zapisujeme spíš míň)</a:t>
            </a:r>
          </a:p>
          <a:p>
            <a:pPr lvl="2" algn="ctr"/>
            <a:endParaRPr lang="cs-CZ" sz="3000" b="1" dirty="0">
              <a:latin typeface="Garamond" panose="02020404030301010803" pitchFamily="18" charset="0"/>
            </a:endParaRPr>
          </a:p>
          <a:p>
            <a:pPr lvl="2" algn="ctr"/>
            <a:r>
              <a:rPr lang="cs-CZ" sz="3000" b="1" dirty="0">
                <a:latin typeface="Garamond" panose="02020404030301010803" pitchFamily="18" charset="0"/>
              </a:rPr>
              <a:t>DOTAZY?</a:t>
            </a:r>
          </a:p>
          <a:p>
            <a:pPr>
              <a:spcAft>
                <a:spcPts val="600"/>
              </a:spcAft>
            </a:pPr>
            <a:endParaRPr lang="cs-CZ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78105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CJV-EN.potx" id="{9354CC38-147E-4D76-BD28-D2AC18064E72}" vid="{1A505D1A-EE06-4AF2-B79B-5CE2F6B04F2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Prezentace-CJV-EN</Template>
  <TotalTime>7452</TotalTime>
  <Words>481</Words>
  <Application>Microsoft Office PowerPoint</Application>
  <PresentationFormat>Širokoúhlá obrazovka</PresentationFormat>
  <Paragraphs>121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Garamond</vt:lpstr>
      <vt:lpstr>Tahoma</vt:lpstr>
      <vt:lpstr>Wingdings</vt:lpstr>
      <vt:lpstr>Presentation_MU_EN</vt:lpstr>
      <vt:lpstr>Typy tlumočení</vt:lpstr>
      <vt:lpstr>Žánry :: zadavatelé</vt:lpstr>
      <vt:lpstr>Práva tlumočníka</vt:lpstr>
      <vt:lpstr>Kompetence_1</vt:lpstr>
      <vt:lpstr>Kompetence_2</vt:lpstr>
      <vt:lpstr>Kompetence_3</vt:lpstr>
      <vt:lpstr>Notace_1</vt:lpstr>
      <vt:lpstr>Notace_2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 Ševečková</dc:creator>
  <cp:lastModifiedBy>Monika Ševečková</cp:lastModifiedBy>
  <cp:revision>394</cp:revision>
  <cp:lastPrinted>1601-01-01T00:00:00Z</cp:lastPrinted>
  <dcterms:created xsi:type="dcterms:W3CDTF">2019-02-21T08:50:55Z</dcterms:created>
  <dcterms:modified xsi:type="dcterms:W3CDTF">2021-09-23T08:39:19Z</dcterms:modified>
</cp:coreProperties>
</file>