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8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2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8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07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2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6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86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0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6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0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8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6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6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223FB8-5712-4A3A-902C-80B746B74AB2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96C-7D52-4A9C-AF4C-6F39479438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86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030" y="-359839"/>
            <a:ext cx="10114408" cy="2330742"/>
          </a:xfrm>
        </p:spPr>
        <p:txBody>
          <a:bodyPr/>
          <a:lstStyle/>
          <a:p>
            <a:pPr algn="ctr"/>
            <a:r>
              <a:rPr lang="ru-RU" sz="5400" dirty="0" err="1" smtClean="0"/>
              <a:t>Національні</a:t>
            </a:r>
            <a:r>
              <a:rPr lang="ru-RU" sz="5400" dirty="0" smtClean="0"/>
              <a:t> </a:t>
            </a:r>
            <a:r>
              <a:rPr lang="ru-RU" sz="5400" dirty="0" err="1" smtClean="0"/>
              <a:t>меншини</a:t>
            </a:r>
            <a:r>
              <a:rPr lang="ru-RU" sz="5400" dirty="0" smtClean="0"/>
              <a:t>  </a:t>
            </a:r>
            <a:r>
              <a:rPr lang="ru-RU" sz="5400" dirty="0" err="1" smtClean="0"/>
              <a:t>населення</a:t>
            </a:r>
            <a:r>
              <a:rPr lang="ru-RU" sz="5400" dirty="0" smtClean="0"/>
              <a:t> </a:t>
            </a:r>
            <a:r>
              <a:rPr lang="ru-RU" sz="5400" dirty="0" err="1" smtClean="0"/>
              <a:t>Укра</a:t>
            </a:r>
            <a:r>
              <a:rPr lang="uk-UA" sz="5400" dirty="0" err="1" smtClean="0"/>
              <a:t>їни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063" y="2338796"/>
            <a:ext cx="4543731" cy="388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152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410127" cy="988904"/>
          </a:xfrm>
        </p:spPr>
        <p:txBody>
          <a:bodyPr/>
          <a:lstStyle/>
          <a:p>
            <a:r>
              <a:rPr lang="uk-UA" dirty="0" smtClean="0"/>
              <a:t>Євреї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82" y="1331259"/>
            <a:ext cx="8131304" cy="541553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слов’яномовних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. У Х</a:t>
            </a:r>
            <a:r>
              <a:rPr lang="en-US" dirty="0"/>
              <a:t>V</a:t>
            </a:r>
            <a:r>
              <a:rPr lang="ru-RU" dirty="0"/>
              <a:t>І–Х</a:t>
            </a:r>
            <a:r>
              <a:rPr lang="en-US" dirty="0"/>
              <a:t>V</a:t>
            </a:r>
            <a:r>
              <a:rPr lang="ru-RU" dirty="0"/>
              <a:t>ІІ ст.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оселилися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євреї</a:t>
            </a:r>
            <a:r>
              <a:rPr lang="ru-RU" dirty="0"/>
              <a:t>, </a:t>
            </a:r>
            <a:r>
              <a:rPr lang="ru-RU" dirty="0" err="1"/>
              <a:t>вихідці</a:t>
            </a:r>
            <a:r>
              <a:rPr lang="ru-RU" dirty="0"/>
              <a:t> з </a:t>
            </a:r>
            <a:r>
              <a:rPr lang="ru-RU" dirty="0" err="1"/>
              <a:t>Польщі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говорили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германської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індоєвропейської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– </a:t>
            </a:r>
            <a:r>
              <a:rPr lang="ru-RU" dirty="0" err="1"/>
              <a:t>ідиш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другого і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поділів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й </a:t>
            </a:r>
            <a:r>
              <a:rPr lang="ru-RU" dirty="0" err="1"/>
              <a:t>запровадження</a:t>
            </a:r>
            <a:r>
              <a:rPr lang="ru-RU" dirty="0"/>
              <a:t> царизмом у 1796 р. </a:t>
            </a:r>
            <a:r>
              <a:rPr lang="ru-RU" dirty="0" err="1"/>
              <a:t>дискримінаційної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</a:t>
            </a:r>
            <a:r>
              <a:rPr lang="ru-RU" dirty="0" err="1"/>
              <a:t>осілості</a:t>
            </a:r>
            <a:r>
              <a:rPr lang="ru-RU" dirty="0"/>
              <a:t>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 </a:t>
            </a:r>
            <a:r>
              <a:rPr lang="ru-RU" dirty="0" err="1"/>
              <a:t>євреїв</a:t>
            </a:r>
            <a:r>
              <a:rPr lang="ru-RU" dirty="0"/>
              <a:t> у </a:t>
            </a:r>
            <a:r>
              <a:rPr lang="ru-RU" dirty="0" err="1"/>
              <a:t>містечках</a:t>
            </a:r>
            <a:r>
              <a:rPr lang="ru-RU" dirty="0"/>
              <a:t> </a:t>
            </a:r>
            <a:r>
              <a:rPr lang="ru-RU" dirty="0" err="1"/>
              <a:t>Правобережної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У ХХ ст.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євреїв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скорочувалася</a:t>
            </a:r>
            <a:r>
              <a:rPr lang="ru-RU" dirty="0"/>
              <a:t> через геноцид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нацистської</a:t>
            </a:r>
            <a:r>
              <a:rPr lang="ru-RU" dirty="0"/>
              <a:t> </a:t>
            </a:r>
            <a:r>
              <a:rPr lang="ru-RU" dirty="0" err="1"/>
              <a:t>окупації</a:t>
            </a:r>
            <a:r>
              <a:rPr lang="ru-RU" dirty="0"/>
              <a:t>, </a:t>
            </a:r>
            <a:r>
              <a:rPr lang="ru-RU" dirty="0" err="1"/>
              <a:t>воєнну</a:t>
            </a:r>
            <a:r>
              <a:rPr lang="ru-RU" dirty="0"/>
              <a:t> </a:t>
            </a:r>
            <a:r>
              <a:rPr lang="ru-RU" dirty="0" err="1"/>
              <a:t>евакуацію</a:t>
            </a:r>
            <a:r>
              <a:rPr lang="ru-RU" dirty="0"/>
              <a:t>,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хвилю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до </a:t>
            </a:r>
            <a:r>
              <a:rPr lang="ru-RU" dirty="0" err="1"/>
              <a:t>Ізраїля</a:t>
            </a:r>
            <a:r>
              <a:rPr lang="ru-RU" dirty="0"/>
              <a:t> і США.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Одесі</a:t>
            </a:r>
            <a:r>
              <a:rPr lang="ru-RU" dirty="0"/>
              <a:t>, </a:t>
            </a:r>
            <a:r>
              <a:rPr lang="ru-RU" dirty="0" err="1"/>
              <a:t>Чернівцях</a:t>
            </a:r>
            <a:r>
              <a:rPr lang="ru-RU" dirty="0"/>
              <a:t>, маленьких </a:t>
            </a:r>
            <a:r>
              <a:rPr lang="ru-RU" dirty="0" err="1"/>
              <a:t>містечках</a:t>
            </a:r>
            <a:r>
              <a:rPr lang="ru-RU" dirty="0"/>
              <a:t> </a:t>
            </a:r>
            <a:r>
              <a:rPr lang="ru-RU" dirty="0" err="1"/>
              <a:t>Житомирської</a:t>
            </a:r>
            <a:r>
              <a:rPr lang="ru-RU" dirty="0"/>
              <a:t>, </a:t>
            </a:r>
            <a:r>
              <a:rPr lang="ru-RU" dirty="0" err="1"/>
              <a:t>Вінницької</a:t>
            </a:r>
            <a:r>
              <a:rPr lang="ru-RU" dirty="0"/>
              <a:t>, </a:t>
            </a:r>
            <a:r>
              <a:rPr lang="ru-RU" dirty="0" err="1"/>
              <a:t>Хмельницької</a:t>
            </a:r>
            <a:r>
              <a:rPr lang="ru-RU" dirty="0"/>
              <a:t>, </a:t>
            </a:r>
            <a:r>
              <a:rPr lang="ru-RU" dirty="0" err="1"/>
              <a:t>Тернопільської</a:t>
            </a:r>
            <a:r>
              <a:rPr lang="ru-RU" dirty="0"/>
              <a:t>, </a:t>
            </a:r>
            <a:r>
              <a:rPr lang="ru-RU" dirty="0" err="1"/>
              <a:t>Закарпатської</a:t>
            </a:r>
            <a:r>
              <a:rPr lang="ru-RU" dirty="0"/>
              <a:t> областей, у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Києві</a:t>
            </a:r>
            <a:r>
              <a:rPr lang="ru-RU" dirty="0"/>
              <a:t>. </a:t>
            </a:r>
            <a:r>
              <a:rPr lang="ru-RU" dirty="0" err="1"/>
              <a:t>Вихідцями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є </a:t>
            </a:r>
            <a:r>
              <a:rPr lang="ru-RU" dirty="0" err="1"/>
              <a:t>єврейський</a:t>
            </a:r>
            <a:r>
              <a:rPr lang="ru-RU" dirty="0"/>
              <a:t> </a:t>
            </a: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Шолом</a:t>
            </a:r>
            <a:r>
              <a:rPr lang="ru-RU" dirty="0"/>
              <a:t> </a:t>
            </a:r>
            <a:r>
              <a:rPr lang="ru-RU" dirty="0" err="1"/>
              <a:t>Алейхем</a:t>
            </a:r>
            <a:r>
              <a:rPr lang="ru-RU" dirty="0"/>
              <a:t>, одна з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Ізраїль</a:t>
            </a:r>
            <a:r>
              <a:rPr lang="ru-RU" dirty="0"/>
              <a:t> </a:t>
            </a:r>
            <a:r>
              <a:rPr lang="ru-RU" dirty="0" err="1"/>
              <a:t>Голда</a:t>
            </a:r>
            <a:r>
              <a:rPr lang="ru-RU" dirty="0"/>
              <a:t> </a:t>
            </a:r>
            <a:r>
              <a:rPr lang="ru-RU" dirty="0" err="1"/>
              <a:t>Меїр</a:t>
            </a:r>
            <a:r>
              <a:rPr lang="ru-RU" dirty="0"/>
              <a:t>,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 Абрам </a:t>
            </a:r>
            <a:r>
              <a:rPr lang="ru-RU" dirty="0" err="1"/>
              <a:t>Йоффе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759" t="7487" r="9921" b="-973"/>
          <a:stretch/>
        </p:blipFill>
        <p:spPr>
          <a:xfrm>
            <a:off x="8592065" y="1441622"/>
            <a:ext cx="2940908" cy="5137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65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2270084" cy="1104233"/>
          </a:xfrm>
        </p:spPr>
        <p:txBody>
          <a:bodyPr/>
          <a:lstStyle/>
          <a:p>
            <a:r>
              <a:rPr lang="uk-UA" dirty="0" smtClean="0"/>
              <a:t>Греки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200" y="1748118"/>
            <a:ext cx="7307520" cy="4520876"/>
          </a:xfrm>
        </p:spPr>
        <p:txBody>
          <a:bodyPr/>
          <a:lstStyle/>
          <a:p>
            <a:pPr algn="just"/>
            <a:r>
              <a:rPr lang="ru-RU" dirty="0"/>
              <a:t> Греки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у </a:t>
            </a:r>
            <a:r>
              <a:rPr lang="ru-RU" dirty="0" err="1"/>
              <a:t>Приазов’ї</a:t>
            </a:r>
            <a:r>
              <a:rPr lang="ru-RU" dirty="0"/>
              <a:t>.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в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</a:t>
            </a:r>
            <a:r>
              <a:rPr lang="ru-RU" dirty="0" err="1"/>
              <a:t>почалося</a:t>
            </a:r>
            <a:r>
              <a:rPr lang="ru-RU" dirty="0"/>
              <a:t> з </a:t>
            </a:r>
            <a:r>
              <a:rPr lang="en-US" dirty="0"/>
              <a:t>V</a:t>
            </a:r>
            <a:r>
              <a:rPr lang="ru-RU" dirty="0"/>
              <a:t>І ст. до н. е. з </a:t>
            </a:r>
            <a:r>
              <a:rPr lang="ru-RU" dirty="0" err="1"/>
              <a:t>давньогрецьких</a:t>
            </a:r>
            <a:r>
              <a:rPr lang="ru-RU" dirty="0"/>
              <a:t> </a:t>
            </a:r>
            <a:r>
              <a:rPr lang="ru-RU" dirty="0" err="1"/>
              <a:t>міст-колоній</a:t>
            </a:r>
            <a:r>
              <a:rPr lang="ru-RU" dirty="0"/>
              <a:t> у </a:t>
            </a:r>
            <a:r>
              <a:rPr lang="ru-RU" dirty="0" err="1"/>
              <a:t>Криму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переселилося</a:t>
            </a:r>
            <a:r>
              <a:rPr lang="ru-RU" dirty="0"/>
              <a:t> з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наприкінці</a:t>
            </a:r>
            <a:r>
              <a:rPr lang="ru-RU" dirty="0"/>
              <a:t> 1770 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проголошення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незалежним</a:t>
            </a:r>
            <a:r>
              <a:rPr lang="ru-RU" dirty="0"/>
              <a:t> ханством. </a:t>
            </a:r>
            <a:r>
              <a:rPr lang="ru-RU" dirty="0" err="1"/>
              <a:t>Утікаючи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турецької</a:t>
            </a:r>
            <a:r>
              <a:rPr lang="ru-RU" dirty="0"/>
              <a:t> навали, греки </a:t>
            </a:r>
            <a:r>
              <a:rPr lang="ru-RU" dirty="0" err="1"/>
              <a:t>заснували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моря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Маріуполь</a:t>
            </a:r>
            <a:r>
              <a:rPr lang="ru-RU" dirty="0"/>
              <a:t> і 22 села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 до </a:t>
            </a:r>
            <a:r>
              <a:rPr lang="ru-RU" dirty="0" err="1"/>
              <a:t>Приазов’я</a:t>
            </a:r>
            <a:r>
              <a:rPr lang="ru-RU" dirty="0"/>
              <a:t> вони привезли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: Гурзуф, Ялта, </a:t>
            </a:r>
            <a:r>
              <a:rPr lang="ru-RU" dirty="0" err="1"/>
              <a:t>Карань</a:t>
            </a:r>
            <a:r>
              <a:rPr lang="ru-RU" dirty="0"/>
              <a:t>, </a:t>
            </a:r>
            <a:r>
              <a:rPr lang="ru-RU" dirty="0" err="1"/>
              <a:t>Ласпі</a:t>
            </a:r>
            <a:r>
              <a:rPr lang="ru-RU" dirty="0"/>
              <a:t>. </a:t>
            </a:r>
            <a:r>
              <a:rPr lang="ru-RU" dirty="0" err="1"/>
              <a:t>Грецьке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живописець</a:t>
            </a:r>
            <a:r>
              <a:rPr lang="ru-RU" dirty="0"/>
              <a:t> Архип </a:t>
            </a:r>
            <a:r>
              <a:rPr lang="ru-RU" dirty="0" err="1"/>
              <a:t>Куїнджі</a:t>
            </a:r>
            <a:r>
              <a:rPr lang="ru-RU" dirty="0"/>
              <a:t>, учений Василь </a:t>
            </a:r>
            <a:r>
              <a:rPr lang="ru-RU" dirty="0" err="1"/>
              <a:t>Каразін</a:t>
            </a:r>
            <a:r>
              <a:rPr lang="ru-RU" dirty="0"/>
              <a:t>, </a:t>
            </a:r>
            <a:r>
              <a:rPr lang="ru-RU" dirty="0" err="1"/>
              <a:t>футболіст</a:t>
            </a:r>
            <a:r>
              <a:rPr lang="ru-RU" dirty="0"/>
              <a:t>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Хачеріді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850" y="1556950"/>
            <a:ext cx="3273658" cy="458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870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5074" y="388874"/>
            <a:ext cx="8946541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22,2 % людей, </a:t>
            </a:r>
            <a:r>
              <a:rPr lang="ru-RU" dirty="0" err="1"/>
              <a:t>які</a:t>
            </a:r>
            <a:r>
              <a:rPr lang="ru-RU" dirty="0"/>
              <a:t> належать до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національностей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 (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за межами </a:t>
            </a:r>
            <a:r>
              <a:rPr lang="ru-RU" dirty="0" err="1"/>
              <a:t>України</a:t>
            </a:r>
            <a:r>
              <a:rPr lang="ru-RU" dirty="0"/>
              <a:t>) та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меншини</a:t>
            </a:r>
            <a:r>
              <a:rPr lang="ru-RU" dirty="0"/>
              <a:t> (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батьківщина</a:t>
            </a:r>
            <a:r>
              <a:rPr lang="ru-RU" dirty="0"/>
              <a:t> </a:t>
            </a:r>
            <a:r>
              <a:rPr lang="ru-RU" dirty="0" err="1"/>
              <a:t>розташована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кордонах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).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й </a:t>
            </a:r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 smtClean="0"/>
              <a:t>меншини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822" y="2486614"/>
            <a:ext cx="5435043" cy="407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7308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Росіяни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33510" y="1338496"/>
            <a:ext cx="8946541" cy="4195481"/>
          </a:xfrm>
        </p:spPr>
        <p:txBody>
          <a:bodyPr/>
          <a:lstStyle/>
          <a:p>
            <a:pPr algn="just"/>
            <a:r>
              <a:rPr lang="ru-RU" dirty="0" err="1"/>
              <a:t>Найчисельнішою</a:t>
            </a:r>
            <a:r>
              <a:rPr lang="ru-RU" dirty="0"/>
              <a:t>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меншиною</a:t>
            </a:r>
            <a:r>
              <a:rPr lang="ru-RU" dirty="0"/>
              <a:t> є </a:t>
            </a:r>
            <a:r>
              <a:rPr lang="ru-RU" dirty="0" err="1"/>
              <a:t>росіяни</a:t>
            </a:r>
            <a:r>
              <a:rPr lang="ru-RU" dirty="0"/>
              <a:t>. Вони </a:t>
            </a:r>
            <a:r>
              <a:rPr lang="ru-RU" dirty="0" err="1"/>
              <a:t>становлять</a:t>
            </a:r>
            <a:r>
              <a:rPr lang="ru-RU" dirty="0"/>
              <a:t> 17,3 %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російська</a:t>
            </a:r>
            <a:r>
              <a:rPr lang="ru-RU" dirty="0"/>
              <a:t> </a:t>
            </a:r>
            <a:r>
              <a:rPr lang="ru-RU" dirty="0" err="1"/>
              <a:t>діаспора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та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меншина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етнічна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сформувалася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до </a:t>
            </a:r>
            <a:r>
              <a:rPr lang="ru-RU" dirty="0" err="1"/>
              <a:t>середини</a:t>
            </a:r>
            <a:r>
              <a:rPr lang="ru-RU" dirty="0"/>
              <a:t> ХХ ст. через </a:t>
            </a:r>
            <a:r>
              <a:rPr lang="ru-RU" dirty="0" err="1"/>
              <a:t>міграції</a:t>
            </a:r>
            <a:r>
              <a:rPr lang="ru-RU" dirty="0"/>
              <a:t> з </a:t>
            </a:r>
            <a:r>
              <a:rPr lang="ru-RU" dirty="0" err="1"/>
              <a:t>ближніх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організувала</a:t>
            </a:r>
            <a:r>
              <a:rPr lang="ru-RU" dirty="0"/>
              <a:t>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 на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вимерлих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голодоморів</a:t>
            </a:r>
            <a:r>
              <a:rPr lang="ru-RU" dirty="0"/>
              <a:t>, до </a:t>
            </a:r>
            <a:r>
              <a:rPr lang="ru-RU" dirty="0" err="1"/>
              <a:t>Криму</a:t>
            </a:r>
            <a:r>
              <a:rPr lang="ru-RU" dirty="0"/>
              <a:t> –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депортації</a:t>
            </a:r>
            <a:r>
              <a:rPr lang="ru-RU" dirty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татар. </a:t>
            </a:r>
            <a:r>
              <a:rPr lang="ru-RU" dirty="0" err="1"/>
              <a:t>Чималий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справила </a:t>
            </a:r>
            <a:r>
              <a:rPr lang="ru-RU" dirty="0" err="1"/>
              <a:t>післявоєнна</a:t>
            </a:r>
            <a:r>
              <a:rPr lang="ru-RU" dirty="0"/>
              <a:t> </a:t>
            </a:r>
            <a:r>
              <a:rPr lang="ru-RU" dirty="0" err="1"/>
              <a:t>відбудова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коли за </a:t>
            </a:r>
            <a:r>
              <a:rPr lang="ru-RU" dirty="0" smtClean="0"/>
              <a:t>оргнабором </a:t>
            </a:r>
            <a:r>
              <a:rPr lang="ru-RU" dirty="0" err="1"/>
              <a:t>прибували</a:t>
            </a:r>
            <a:r>
              <a:rPr lang="ru-RU" dirty="0"/>
              <a:t> </a:t>
            </a:r>
            <a:r>
              <a:rPr lang="ru-RU" dirty="0" err="1"/>
              <a:t>робітники</a:t>
            </a:r>
            <a:r>
              <a:rPr lang="ru-RU" dirty="0"/>
              <a:t> в основному з </a:t>
            </a:r>
            <a:r>
              <a:rPr lang="ru-RU" dirty="0" err="1"/>
              <a:t>Росії</a:t>
            </a:r>
            <a:r>
              <a:rPr lang="ru-RU" dirty="0"/>
              <a:t>. У </a:t>
            </a:r>
            <a:r>
              <a:rPr lang="ru-RU" dirty="0" err="1"/>
              <a:t>подальші</a:t>
            </a:r>
            <a:r>
              <a:rPr lang="ru-RU" dirty="0"/>
              <a:t> роки </a:t>
            </a:r>
            <a:r>
              <a:rPr lang="ru-RU" dirty="0" err="1"/>
              <a:t>тривало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 у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райони</a:t>
            </a:r>
            <a:r>
              <a:rPr lang="ru-RU" dirty="0"/>
              <a:t> та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-186" b="5876"/>
          <a:stretch/>
        </p:blipFill>
        <p:spPr>
          <a:xfrm>
            <a:off x="8913031" y="1340632"/>
            <a:ext cx="3143250" cy="418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23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97" y="817145"/>
            <a:ext cx="9404723" cy="1400530"/>
          </a:xfrm>
        </p:spPr>
        <p:txBody>
          <a:bodyPr/>
          <a:lstStyle/>
          <a:p>
            <a:r>
              <a:rPr lang="uk-UA" dirty="0" smtClean="0"/>
              <a:t>Білоруси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96399"/>
            <a:ext cx="8946541" cy="4195481"/>
          </a:xfrm>
        </p:spPr>
        <p:txBody>
          <a:bodyPr/>
          <a:lstStyle/>
          <a:p>
            <a:pPr algn="just"/>
            <a:r>
              <a:rPr lang="ru-RU" dirty="0" err="1"/>
              <a:t>Білоруси</a:t>
            </a:r>
            <a:r>
              <a:rPr lang="ru-RU" dirty="0"/>
              <a:t> – друга за </a:t>
            </a:r>
            <a:r>
              <a:rPr lang="ru-RU" dirty="0" err="1"/>
              <a:t>чисельністю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меншина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(0,6 %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). Вони компактно </a:t>
            </a:r>
            <a:r>
              <a:rPr lang="ru-RU" dirty="0" err="1"/>
              <a:t>розселялися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з </a:t>
            </a:r>
            <a:r>
              <a:rPr lang="en-US" dirty="0"/>
              <a:t>XVIII </a:t>
            </a:r>
            <a:r>
              <a:rPr lang="ru-RU" dirty="0"/>
              <a:t>ст. на </a:t>
            </a:r>
            <a:r>
              <a:rPr lang="ru-RU" dirty="0" err="1"/>
              <a:t>Чернігівщині</a:t>
            </a:r>
            <a:r>
              <a:rPr lang="ru-RU" dirty="0"/>
              <a:t>, </a:t>
            </a:r>
            <a:r>
              <a:rPr lang="ru-RU" dirty="0" err="1"/>
              <a:t>Волині</a:t>
            </a:r>
            <a:r>
              <a:rPr lang="ru-RU" dirty="0"/>
              <a:t>, </a:t>
            </a:r>
            <a:r>
              <a:rPr lang="ru-RU" dirty="0" err="1"/>
              <a:t>Київщині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білоруси</a:t>
            </a:r>
            <a:r>
              <a:rPr lang="ru-RU" dirty="0"/>
              <a:t> є в </a:t>
            </a:r>
            <a:r>
              <a:rPr lang="ru-RU" dirty="0" err="1"/>
              <a:t>усіх</a:t>
            </a:r>
            <a:r>
              <a:rPr lang="ru-RU" dirty="0"/>
              <a:t> великих </a:t>
            </a:r>
            <a:r>
              <a:rPr lang="ru-RU" dirty="0" err="1"/>
              <a:t>містах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Всеукраїнська</a:t>
            </a:r>
            <a:r>
              <a:rPr lang="ru-RU" dirty="0"/>
              <a:t> </a:t>
            </a:r>
            <a:r>
              <a:rPr lang="ru-RU" dirty="0" err="1"/>
              <a:t>спілка</a:t>
            </a:r>
            <a:r>
              <a:rPr lang="ru-RU" dirty="0"/>
              <a:t> </a:t>
            </a:r>
            <a:r>
              <a:rPr lang="ru-RU" dirty="0" err="1"/>
              <a:t>білорусів</a:t>
            </a:r>
            <a:r>
              <a:rPr lang="ru-RU" dirty="0"/>
              <a:t>, мета </a:t>
            </a:r>
            <a:r>
              <a:rPr lang="ru-RU" dirty="0" err="1"/>
              <a:t>якої</a:t>
            </a:r>
            <a:r>
              <a:rPr lang="ru-RU" dirty="0"/>
              <a:t> –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збереженню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, </a:t>
            </a:r>
            <a:r>
              <a:rPr lang="ru-RU" dirty="0" err="1"/>
              <a:t>культурної</a:t>
            </a:r>
            <a:r>
              <a:rPr lang="ru-RU" dirty="0"/>
              <a:t>, </a:t>
            </a:r>
            <a:r>
              <a:rPr lang="ru-RU" dirty="0" err="1"/>
              <a:t>мовної</a:t>
            </a:r>
            <a:r>
              <a:rPr lang="ru-RU" dirty="0"/>
              <a:t>, </a:t>
            </a:r>
            <a:r>
              <a:rPr lang="ru-RU" dirty="0" err="1"/>
              <a:t>релігійної</a:t>
            </a:r>
            <a:r>
              <a:rPr lang="ru-RU" dirty="0"/>
              <a:t> </a:t>
            </a:r>
            <a:r>
              <a:rPr lang="ru-RU" dirty="0" err="1"/>
              <a:t>самобутності</a:t>
            </a:r>
            <a:r>
              <a:rPr lang="ru-RU" dirty="0"/>
              <a:t> </a:t>
            </a:r>
            <a:r>
              <a:rPr lang="ru-RU" dirty="0" err="1"/>
              <a:t>білоруської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білоруські</a:t>
            </a:r>
            <a:r>
              <a:rPr lang="ru-RU" dirty="0"/>
              <a:t> </a:t>
            </a:r>
            <a:r>
              <a:rPr lang="ru-RU" dirty="0" err="1"/>
              <a:t>недільні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газет </a:t>
            </a:r>
            <a:r>
              <a:rPr lang="ru-RU" dirty="0" err="1"/>
              <a:t>білоруською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</a:t>
            </a:r>
            <a:r>
              <a:rPr lang="ru-RU" dirty="0" err="1"/>
              <a:t>Видатною</a:t>
            </a:r>
            <a:r>
              <a:rPr lang="ru-RU" dirty="0"/>
              <a:t> </a:t>
            </a:r>
            <a:r>
              <a:rPr lang="ru-RU" dirty="0" err="1"/>
              <a:t>українкою</a:t>
            </a:r>
            <a:r>
              <a:rPr lang="ru-RU" dirty="0"/>
              <a:t> </a:t>
            </a:r>
            <a:r>
              <a:rPr lang="ru-RU" dirty="0" err="1"/>
              <a:t>білоруського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є </a:t>
            </a:r>
            <a:r>
              <a:rPr lang="ru-RU" dirty="0" err="1"/>
              <a:t>поетеса</a:t>
            </a:r>
            <a:r>
              <a:rPr lang="ru-RU" dirty="0"/>
              <a:t>, </a:t>
            </a:r>
            <a:r>
              <a:rPr lang="ru-RU" dirty="0" err="1"/>
              <a:t>діячка</a:t>
            </a:r>
            <a:r>
              <a:rPr lang="ru-RU" dirty="0"/>
              <a:t> ОУН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Теліга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6025" y="1678791"/>
            <a:ext cx="2943141" cy="408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6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397" y="765756"/>
            <a:ext cx="9404723" cy="1400530"/>
          </a:xfrm>
        </p:spPr>
        <p:txBody>
          <a:bodyPr/>
          <a:lstStyle/>
          <a:p>
            <a:r>
              <a:rPr lang="uk-UA" dirty="0" smtClean="0"/>
              <a:t>Молдовани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4123" y="1879924"/>
            <a:ext cx="8946541" cy="419548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Молдавани </a:t>
            </a:r>
            <a:r>
              <a:rPr lang="ru-RU" dirty="0"/>
              <a:t>становлять 0,5 % населення України.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спільнота</a:t>
            </a:r>
            <a:r>
              <a:rPr lang="ru-RU" dirty="0"/>
              <a:t> </a:t>
            </a:r>
            <a:r>
              <a:rPr lang="ru-RU" dirty="0" err="1"/>
              <a:t>формувалася</a:t>
            </a:r>
            <a:r>
              <a:rPr lang="ru-RU" dirty="0"/>
              <a:t> на </a:t>
            </a:r>
            <a:r>
              <a:rPr lang="ru-RU" dirty="0" err="1"/>
              <a:t>українських</a:t>
            </a:r>
            <a:r>
              <a:rPr lang="ru-RU" dirty="0"/>
              <a:t> землях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століть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коли на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істотною</a:t>
            </a:r>
            <a:r>
              <a:rPr lang="ru-RU" dirty="0"/>
              <a:t>.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молдаван на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(на </a:t>
            </a:r>
            <a:r>
              <a:rPr lang="ru-RU" dirty="0" err="1"/>
              <a:t>Буковину</a:t>
            </a:r>
            <a:r>
              <a:rPr lang="ru-RU" dirty="0"/>
              <a:t>) через </a:t>
            </a:r>
            <a:r>
              <a:rPr lang="ru-RU" dirty="0" err="1"/>
              <a:t>турецькі</a:t>
            </a:r>
            <a:r>
              <a:rPr lang="ru-RU" dirty="0"/>
              <a:t> </a:t>
            </a:r>
            <a:r>
              <a:rPr lang="ru-RU" dirty="0" err="1"/>
              <a:t>репресії</a:t>
            </a:r>
            <a:r>
              <a:rPr lang="ru-RU" dirty="0"/>
              <a:t> </a:t>
            </a:r>
            <a:r>
              <a:rPr lang="ru-RU" dirty="0" err="1"/>
              <a:t>починається</a:t>
            </a:r>
            <a:r>
              <a:rPr lang="ru-RU" dirty="0"/>
              <a:t> з </a:t>
            </a:r>
            <a:r>
              <a:rPr lang="en-US" dirty="0"/>
              <a:t>XVI </a:t>
            </a:r>
            <a:r>
              <a:rPr lang="ru-RU" dirty="0"/>
              <a:t>ст. А через </a:t>
            </a:r>
            <a:r>
              <a:rPr lang="ru-RU" dirty="0" err="1"/>
              <a:t>століття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межиріччі</a:t>
            </a:r>
            <a:r>
              <a:rPr lang="ru-RU" dirty="0"/>
              <a:t> </a:t>
            </a:r>
            <a:r>
              <a:rPr lang="ru-RU" dirty="0" err="1"/>
              <a:t>Дністра</a:t>
            </a:r>
            <a:r>
              <a:rPr lang="ru-RU" dirty="0"/>
              <a:t> та </a:t>
            </a:r>
            <a:r>
              <a:rPr lang="ru-RU" dirty="0" err="1"/>
              <a:t>Південного</a:t>
            </a:r>
            <a:r>
              <a:rPr lang="ru-RU" dirty="0"/>
              <a:t> Бугу. </a:t>
            </a:r>
            <a:r>
              <a:rPr lang="ru-RU" dirty="0" err="1"/>
              <a:t>Утім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осередком</a:t>
            </a:r>
            <a:r>
              <a:rPr lang="ru-RU" dirty="0"/>
              <a:t> </a:t>
            </a:r>
            <a:r>
              <a:rPr lang="ru-RU" dirty="0" err="1"/>
              <a:t>розселення</a:t>
            </a:r>
            <a:r>
              <a:rPr lang="ru-RU" dirty="0"/>
              <a:t> молдаван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Бессарабія</a:t>
            </a:r>
            <a:r>
              <a:rPr lang="ru-RU" dirty="0"/>
              <a:t>, особливо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 до складу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молдавани</a:t>
            </a:r>
            <a:r>
              <a:rPr lang="ru-RU" dirty="0"/>
              <a:t> в основному </a:t>
            </a:r>
            <a:r>
              <a:rPr lang="ru-RU" dirty="0" err="1"/>
              <a:t>концентруються</a:t>
            </a:r>
            <a:r>
              <a:rPr lang="ru-RU" dirty="0"/>
              <a:t> в районах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традиційного</a:t>
            </a:r>
            <a:r>
              <a:rPr lang="ru-RU" dirty="0"/>
              <a:t> </a:t>
            </a:r>
            <a:r>
              <a:rPr lang="ru-RU" dirty="0" err="1"/>
              <a:t>розселення</a:t>
            </a:r>
            <a:r>
              <a:rPr lang="ru-RU" dirty="0"/>
              <a:t>: на </a:t>
            </a:r>
            <a:r>
              <a:rPr lang="ru-RU" dirty="0" err="1"/>
              <a:t>Буковині</a:t>
            </a:r>
            <a:r>
              <a:rPr lang="ru-RU" dirty="0"/>
              <a:t> (9 %) та </a:t>
            </a:r>
            <a:r>
              <a:rPr lang="ru-RU" dirty="0" err="1"/>
              <a:t>Одещині</a:t>
            </a:r>
            <a:r>
              <a:rPr lang="ru-RU" dirty="0"/>
              <a:t> (5,5 %). Є </a:t>
            </a:r>
            <a:r>
              <a:rPr lang="ru-RU" dirty="0" err="1"/>
              <a:t>молдавські</a:t>
            </a:r>
            <a:r>
              <a:rPr lang="ru-RU" dirty="0"/>
              <a:t> села на </a:t>
            </a:r>
            <a:r>
              <a:rPr lang="ru-RU" dirty="0" err="1"/>
              <a:t>Миколаївщині</a:t>
            </a:r>
            <a:r>
              <a:rPr lang="ru-RU" dirty="0"/>
              <a:t> (1,3 %) й </a:t>
            </a:r>
            <a:r>
              <a:rPr lang="ru-RU" dirty="0" err="1"/>
              <a:t>Кіровоградщині</a:t>
            </a:r>
            <a:r>
              <a:rPr lang="ru-RU" dirty="0"/>
              <a:t> (0,9 %). </a:t>
            </a:r>
            <a:r>
              <a:rPr lang="ru-RU" dirty="0" err="1"/>
              <a:t>Триває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національно</a:t>
            </a:r>
            <a:r>
              <a:rPr lang="ru-RU" dirty="0"/>
              <a:t>-культурного </a:t>
            </a:r>
            <a:r>
              <a:rPr lang="ru-RU" dirty="0" err="1"/>
              <a:t>відродження</a:t>
            </a:r>
            <a:r>
              <a:rPr lang="ru-RU" dirty="0"/>
              <a:t> молдаван. </a:t>
            </a:r>
            <a:r>
              <a:rPr lang="ru-RU" dirty="0" err="1"/>
              <a:t>Молдавське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церковний</a:t>
            </a:r>
            <a:r>
              <a:rPr lang="ru-RU" dirty="0"/>
              <a:t> </a:t>
            </a:r>
            <a:r>
              <a:rPr lang="ru-RU" dirty="0" err="1"/>
              <a:t>діяч</a:t>
            </a:r>
            <a:r>
              <a:rPr lang="ru-RU" dirty="0"/>
              <a:t> </a:t>
            </a:r>
            <a:r>
              <a:rPr lang="en-US" dirty="0"/>
              <a:t>XVII </a:t>
            </a:r>
            <a:r>
              <a:rPr lang="ru-RU" dirty="0"/>
              <a:t>ст. Петро Могила.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517" t="-338" r="11112" b="338"/>
          <a:stretch/>
        </p:blipFill>
        <p:spPr>
          <a:xfrm>
            <a:off x="8912418" y="1264507"/>
            <a:ext cx="3146854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9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349" y="619437"/>
            <a:ext cx="9404723" cy="1400530"/>
          </a:xfrm>
        </p:spPr>
        <p:txBody>
          <a:bodyPr/>
          <a:lstStyle/>
          <a:p>
            <a:r>
              <a:rPr lang="uk-UA" dirty="0" smtClean="0"/>
              <a:t>Болгари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95355"/>
            <a:ext cx="7498561" cy="47807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Три </a:t>
            </a:r>
            <a:r>
              <a:rPr lang="ru-RU" dirty="0" err="1"/>
              <a:t>чверті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болгар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проживає</a:t>
            </a:r>
            <a:r>
              <a:rPr lang="ru-RU" dirty="0"/>
              <a:t> 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Бессарабії</a:t>
            </a:r>
            <a:r>
              <a:rPr lang="ru-RU" dirty="0"/>
              <a:t> на </a:t>
            </a:r>
            <a:r>
              <a:rPr lang="ru-RU" dirty="0" err="1"/>
              <a:t>Одещині</a:t>
            </a:r>
            <a:r>
              <a:rPr lang="ru-RU" dirty="0"/>
              <a:t>. Вони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0,4 % </a:t>
            </a:r>
            <a:r>
              <a:rPr lang="ru-RU" dirty="0" err="1"/>
              <a:t>населення</a:t>
            </a:r>
            <a:r>
              <a:rPr lang="ru-RU" dirty="0"/>
              <a:t>. В </a:t>
            </a:r>
            <a:r>
              <a:rPr lang="ru-RU" dirty="0" err="1"/>
              <a:t>окремих</a:t>
            </a:r>
            <a:r>
              <a:rPr lang="ru-RU" dirty="0"/>
              <a:t> районах </a:t>
            </a:r>
            <a:r>
              <a:rPr lang="ru-RU" dirty="0" err="1"/>
              <a:t>болгари</a:t>
            </a:r>
            <a:r>
              <a:rPr lang="ru-RU" dirty="0"/>
              <a:t> є абсолютною </a:t>
            </a:r>
            <a:r>
              <a:rPr lang="ru-RU" dirty="0" err="1"/>
              <a:t>більшістю</a:t>
            </a:r>
            <a:r>
              <a:rPr lang="ru-RU" dirty="0"/>
              <a:t>. </a:t>
            </a:r>
            <a:r>
              <a:rPr lang="ru-RU" dirty="0" err="1"/>
              <a:t>Другий</a:t>
            </a:r>
            <a:r>
              <a:rPr lang="ru-RU" dirty="0"/>
              <a:t> центр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–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Запорізької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Болгари</a:t>
            </a:r>
            <a:r>
              <a:rPr lang="ru-RU" dirty="0"/>
              <a:t> </a:t>
            </a:r>
            <a:r>
              <a:rPr lang="ru-RU" dirty="0" err="1"/>
              <a:t>з’явилися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на </a:t>
            </a:r>
            <a:r>
              <a:rPr lang="ru-RU" dirty="0" err="1"/>
              <a:t>зламі</a:t>
            </a:r>
            <a:r>
              <a:rPr lang="ru-RU" dirty="0"/>
              <a:t> </a:t>
            </a:r>
            <a:r>
              <a:rPr lang="en-US" dirty="0"/>
              <a:t>XVIII–XIX </a:t>
            </a:r>
            <a:r>
              <a:rPr lang="ru-RU" dirty="0"/>
              <a:t>ст., </a:t>
            </a:r>
            <a:r>
              <a:rPr lang="ru-RU" dirty="0" err="1"/>
              <a:t>утікаючи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та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російсько-турецьких</a:t>
            </a:r>
            <a:r>
              <a:rPr lang="ru-RU" dirty="0"/>
              <a:t> </a:t>
            </a:r>
            <a:r>
              <a:rPr lang="ru-RU" dirty="0" err="1"/>
              <a:t>війн</a:t>
            </a:r>
            <a:r>
              <a:rPr lang="ru-RU" dirty="0"/>
              <a:t>. </a:t>
            </a:r>
            <a:r>
              <a:rPr lang="ru-RU" dirty="0" err="1"/>
              <a:t>Прибувши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, </a:t>
            </a:r>
            <a:r>
              <a:rPr lang="ru-RU" dirty="0" err="1"/>
              <a:t>болгари</a:t>
            </a:r>
            <a:r>
              <a:rPr lang="ru-RU" dirty="0"/>
              <a:t> </a:t>
            </a:r>
            <a:r>
              <a:rPr lang="ru-RU" dirty="0" err="1"/>
              <a:t>заснували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Болград</a:t>
            </a:r>
            <a:r>
              <a:rPr lang="ru-RU" dirty="0"/>
              <a:t>, десятки </a:t>
            </a:r>
            <a:r>
              <a:rPr lang="ru-RU" dirty="0" err="1"/>
              <a:t>сіл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, у </a:t>
            </a:r>
            <a:r>
              <a:rPr lang="ru-RU" dirty="0" err="1"/>
              <a:t>середині</a:t>
            </a:r>
            <a:r>
              <a:rPr lang="ru-RU" dirty="0"/>
              <a:t> ХІХ ст., вони одержали </a:t>
            </a:r>
            <a:r>
              <a:rPr lang="ru-RU" dirty="0" err="1"/>
              <a:t>землі</a:t>
            </a:r>
            <a:r>
              <a:rPr lang="ru-RU" dirty="0"/>
              <a:t> у </a:t>
            </a:r>
            <a:r>
              <a:rPr lang="ru-RU" dirty="0" err="1"/>
              <a:t>Приазов’ї</a:t>
            </a:r>
            <a:r>
              <a:rPr lang="ru-RU" dirty="0"/>
              <a:t>. У </a:t>
            </a:r>
            <a:r>
              <a:rPr lang="ru-RU" dirty="0" err="1"/>
              <a:t>незалежній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болгари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в школах і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закладах. У </a:t>
            </a:r>
            <a:r>
              <a:rPr lang="ru-RU" dirty="0" err="1"/>
              <a:t>місцях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компактного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організовано</a:t>
            </a:r>
            <a:r>
              <a:rPr lang="ru-RU" dirty="0"/>
              <a:t> </a:t>
            </a:r>
            <a:r>
              <a:rPr lang="ru-RU" dirty="0" err="1"/>
              <a:t>трансляцію</a:t>
            </a:r>
            <a:r>
              <a:rPr lang="ru-RU" dirty="0"/>
              <a:t> </a:t>
            </a:r>
            <a:r>
              <a:rPr lang="ru-RU" dirty="0" err="1"/>
              <a:t>болгарською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радіо</a:t>
            </a:r>
            <a:r>
              <a:rPr lang="ru-RU" dirty="0"/>
              <a:t>- і телепередач. </a:t>
            </a:r>
            <a:r>
              <a:rPr lang="ru-RU" dirty="0" err="1"/>
              <a:t>Розгорнули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колективи</a:t>
            </a:r>
            <a:r>
              <a:rPr lang="ru-RU" dirty="0"/>
              <a:t> </a:t>
            </a:r>
            <a:r>
              <a:rPr lang="ru-RU" dirty="0" err="1"/>
              <a:t>художньої</a:t>
            </a:r>
            <a:r>
              <a:rPr lang="ru-RU" dirty="0"/>
              <a:t> </a:t>
            </a:r>
            <a:r>
              <a:rPr lang="ru-RU" dirty="0" err="1"/>
              <a:t>самодіяльності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культурно-</a:t>
            </a:r>
            <a:r>
              <a:rPr lang="ru-RU" dirty="0" err="1"/>
              <a:t>мистецькі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болгарського</a:t>
            </a:r>
            <a:r>
              <a:rPr lang="ru-RU" dirty="0"/>
              <a:t> народу.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12" r="9277"/>
          <a:stretch/>
        </p:blipFill>
        <p:spPr>
          <a:xfrm>
            <a:off x="7908324" y="1447799"/>
            <a:ext cx="3806552" cy="4779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808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73" y="652388"/>
            <a:ext cx="3200959" cy="1400530"/>
          </a:xfrm>
        </p:spPr>
        <p:txBody>
          <a:bodyPr/>
          <a:lstStyle/>
          <a:p>
            <a:r>
              <a:rPr lang="uk-UA" dirty="0" smtClean="0"/>
              <a:t>Угорці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86" y="2052918"/>
            <a:ext cx="7842980" cy="4195481"/>
          </a:xfrm>
        </p:spPr>
        <p:txBody>
          <a:bodyPr/>
          <a:lstStyle/>
          <a:p>
            <a:pPr algn="just"/>
            <a:r>
              <a:rPr lang="ru-RU" dirty="0"/>
              <a:t> </a:t>
            </a:r>
            <a:r>
              <a:rPr lang="ru-RU" dirty="0" err="1"/>
              <a:t>Угорці</a:t>
            </a:r>
            <a:r>
              <a:rPr lang="ru-RU" dirty="0"/>
              <a:t> в межах </a:t>
            </a:r>
            <a:r>
              <a:rPr lang="ru-RU" dirty="0" err="1"/>
              <a:t>сучасних</a:t>
            </a:r>
            <a:r>
              <a:rPr lang="ru-RU" dirty="0"/>
              <a:t> земель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з </a:t>
            </a:r>
            <a:r>
              <a:rPr lang="en-US" dirty="0"/>
              <a:t>IX </a:t>
            </a:r>
            <a:r>
              <a:rPr lang="ru-RU" dirty="0"/>
              <a:t>ст. на </a:t>
            </a:r>
            <a:r>
              <a:rPr lang="ru-RU" dirty="0" err="1"/>
              <a:t>Закарпатті</a:t>
            </a:r>
            <a:r>
              <a:rPr lang="ru-RU" dirty="0"/>
              <a:t>, де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12 %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сусідство</a:t>
            </a:r>
            <a:r>
              <a:rPr lang="ru-RU" dirty="0"/>
              <a:t> </a:t>
            </a:r>
            <a:r>
              <a:rPr lang="ru-RU" dirty="0" err="1"/>
              <a:t>угорців</a:t>
            </a:r>
            <a:r>
              <a:rPr lang="ru-RU" dirty="0"/>
              <a:t> і </a:t>
            </a:r>
            <a:r>
              <a:rPr lang="ru-RU" dirty="0" err="1"/>
              <a:t>русинів</a:t>
            </a:r>
            <a:r>
              <a:rPr lang="ru-RU" dirty="0"/>
              <a:t>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мовно</a:t>
            </a:r>
            <a:r>
              <a:rPr lang="ru-RU" dirty="0"/>
              <a:t>-культурного </a:t>
            </a:r>
            <a:r>
              <a:rPr lang="ru-RU" dirty="0" err="1"/>
              <a:t>взаємовпливу</a:t>
            </a:r>
            <a:r>
              <a:rPr lang="ru-RU" dirty="0"/>
              <a:t>. У </a:t>
            </a:r>
            <a:r>
              <a:rPr lang="ru-RU" dirty="0" err="1"/>
              <a:t>період</a:t>
            </a:r>
            <a:r>
              <a:rPr lang="ru-RU" dirty="0"/>
              <a:t> так </a:t>
            </a:r>
            <a:r>
              <a:rPr lang="ru-RU" dirty="0" err="1"/>
              <a:t>званої</a:t>
            </a:r>
            <a:r>
              <a:rPr lang="ru-RU" dirty="0"/>
              <a:t> </a:t>
            </a:r>
            <a:r>
              <a:rPr lang="ru-RU" dirty="0" err="1"/>
              <a:t>мадяризації</a:t>
            </a:r>
            <a:r>
              <a:rPr lang="ru-RU" dirty="0"/>
              <a:t> </a:t>
            </a:r>
            <a:r>
              <a:rPr lang="en-US" dirty="0"/>
              <a:t>XIX – </a:t>
            </a:r>
            <a:r>
              <a:rPr lang="ru-RU" dirty="0"/>
              <a:t>початку ХХ ст. особливо сильного </a:t>
            </a:r>
            <a:r>
              <a:rPr lang="ru-RU" dirty="0" err="1"/>
              <a:t>угорського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</a:t>
            </a:r>
            <a:r>
              <a:rPr lang="ru-RU" dirty="0" err="1"/>
              <a:t>побут</a:t>
            </a:r>
            <a:r>
              <a:rPr lang="ru-RU" dirty="0"/>
              <a:t>, фольклор, </a:t>
            </a:r>
            <a:r>
              <a:rPr lang="ru-RU" dirty="0" err="1"/>
              <a:t>музика</a:t>
            </a:r>
            <a:r>
              <a:rPr lang="ru-RU" dirty="0"/>
              <a:t> </a:t>
            </a:r>
            <a:r>
              <a:rPr lang="ru-RU" dirty="0" err="1"/>
              <a:t>Закарпаття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ціла</a:t>
            </a:r>
            <a:r>
              <a:rPr lang="ru-RU" dirty="0"/>
              <a:t> система </a:t>
            </a:r>
            <a:r>
              <a:rPr lang="ru-RU" dirty="0" err="1"/>
              <a:t>культурних</a:t>
            </a:r>
            <a:r>
              <a:rPr lang="ru-RU" dirty="0"/>
              <a:t> і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угорських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видавництв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об’єднань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097" y="1262462"/>
            <a:ext cx="3473536" cy="49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084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393" y="510383"/>
            <a:ext cx="2772592" cy="1021855"/>
          </a:xfrm>
        </p:spPr>
        <p:txBody>
          <a:bodyPr/>
          <a:lstStyle/>
          <a:p>
            <a:r>
              <a:rPr lang="uk-UA" dirty="0" smtClean="0"/>
              <a:t>Румуни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40476"/>
            <a:ext cx="8946541" cy="4195481"/>
          </a:xfrm>
        </p:spPr>
        <p:txBody>
          <a:bodyPr/>
          <a:lstStyle/>
          <a:p>
            <a:pPr algn="just"/>
            <a:r>
              <a:rPr lang="ru-RU" dirty="0" err="1"/>
              <a:t>Румуни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проживають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на </a:t>
            </a:r>
            <a:r>
              <a:rPr lang="ru-RU" dirty="0" err="1"/>
              <a:t>Буковині</a:t>
            </a:r>
            <a:r>
              <a:rPr lang="ru-RU" dirty="0"/>
              <a:t>, де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сконцентровано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95 %. </a:t>
            </a:r>
            <a:r>
              <a:rPr lang="ru-RU" dirty="0" err="1"/>
              <a:t>Румунські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тут </a:t>
            </a:r>
            <a:r>
              <a:rPr lang="ru-RU" dirty="0" err="1"/>
              <a:t>відомі</a:t>
            </a:r>
            <a:r>
              <a:rPr lang="ru-RU" dirty="0"/>
              <a:t> з Х</a:t>
            </a:r>
            <a:r>
              <a:rPr lang="en-US" dirty="0"/>
              <a:t>V</a:t>
            </a:r>
            <a:r>
              <a:rPr lang="ru-RU" dirty="0"/>
              <a:t>І ст. </a:t>
            </a:r>
            <a:r>
              <a:rPr lang="ru-RU" dirty="0" err="1"/>
              <a:t>Поселенці</a:t>
            </a:r>
            <a:r>
              <a:rPr lang="ru-RU" dirty="0"/>
              <a:t> брали участь у </a:t>
            </a:r>
            <a:r>
              <a:rPr lang="ru-RU" dirty="0" err="1"/>
              <a:t>гайдамацьких</a:t>
            </a:r>
            <a:r>
              <a:rPr lang="ru-RU" dirty="0"/>
              <a:t> </a:t>
            </a:r>
            <a:r>
              <a:rPr lang="ru-RU" dirty="0" err="1"/>
              <a:t>повстаннях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</a:t>
            </a:r>
            <a:r>
              <a:rPr lang="ru-RU" dirty="0" err="1"/>
              <a:t>Румунією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Бессарабії</a:t>
            </a:r>
            <a:r>
              <a:rPr lang="ru-RU" dirty="0"/>
              <a:t> там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румунів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у </a:t>
            </a:r>
            <a:r>
              <a:rPr lang="ru-RU" dirty="0" err="1"/>
              <a:t>Чернівецькій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румуни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12,5 %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румунів</a:t>
            </a:r>
            <a:r>
              <a:rPr lang="ru-RU" dirty="0"/>
              <a:t> 92 % </a:t>
            </a:r>
            <a:r>
              <a:rPr lang="ru-RU" dirty="0" err="1"/>
              <a:t>визнали</a:t>
            </a:r>
            <a:r>
              <a:rPr lang="ru-RU" dirty="0"/>
              <a:t> </a:t>
            </a:r>
            <a:r>
              <a:rPr lang="ru-RU" dirty="0" err="1"/>
              <a:t>рідною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румунську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шоста</a:t>
            </a:r>
            <a:r>
              <a:rPr lang="ru-RU" dirty="0"/>
              <a:t> за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румуни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Чернівецькій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культурну</a:t>
            </a:r>
            <a:r>
              <a:rPr lang="ru-RU" dirty="0"/>
              <a:t> </a:t>
            </a:r>
            <a:r>
              <a:rPr lang="ru-RU" dirty="0" err="1"/>
              <a:t>автономію</a:t>
            </a:r>
            <a:r>
              <a:rPr lang="ru-RU" dirty="0"/>
              <a:t>. У </a:t>
            </a:r>
            <a:r>
              <a:rPr lang="ru-RU" dirty="0" err="1"/>
              <a:t>Чернівцях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румунською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12 </a:t>
            </a:r>
            <a:r>
              <a:rPr lang="ru-RU" dirty="0" err="1"/>
              <a:t>обласних</a:t>
            </a:r>
            <a:r>
              <a:rPr lang="ru-RU" dirty="0"/>
              <a:t> газет. </a:t>
            </a: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видавництво</a:t>
            </a:r>
            <a:r>
              <a:rPr lang="ru-RU" dirty="0"/>
              <a:t>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румунською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й </a:t>
            </a:r>
            <a:r>
              <a:rPr lang="ru-RU" dirty="0" err="1"/>
              <a:t>середні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з </a:t>
            </a:r>
            <a:r>
              <a:rPr lang="ru-RU" dirty="0" err="1"/>
              <a:t>румунською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,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самодіяльні</a:t>
            </a:r>
            <a:r>
              <a:rPr lang="ru-RU" dirty="0"/>
              <a:t> </a:t>
            </a:r>
            <a:r>
              <a:rPr lang="ru-RU" dirty="0" err="1"/>
              <a:t>гуртки</a:t>
            </a:r>
            <a:r>
              <a:rPr lang="ru-RU" dirty="0"/>
              <a:t> </a:t>
            </a:r>
            <a:r>
              <a:rPr lang="ru-RU" dirty="0" err="1"/>
              <a:t>румунської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танцю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169" y="1540476"/>
            <a:ext cx="2878044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569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06" y="535097"/>
            <a:ext cx="3126819" cy="1236039"/>
          </a:xfrm>
        </p:spPr>
        <p:txBody>
          <a:bodyPr/>
          <a:lstStyle/>
          <a:p>
            <a:r>
              <a:rPr lang="uk-UA" dirty="0" smtClean="0"/>
              <a:t>Поляки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962" y="1517459"/>
            <a:ext cx="8650288" cy="485862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Розселення</a:t>
            </a:r>
            <a:r>
              <a:rPr lang="ru-RU" dirty="0"/>
              <a:t> </a:t>
            </a:r>
            <a:r>
              <a:rPr lang="ru-RU" dirty="0" err="1"/>
              <a:t>поляків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 </a:t>
            </a:r>
            <a:r>
              <a:rPr lang="ru-RU" dirty="0" err="1"/>
              <a:t>пов’язане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Галичиною</a:t>
            </a:r>
            <a:r>
              <a:rPr lang="ru-RU" dirty="0"/>
              <a:t> та Правобережною </a:t>
            </a:r>
            <a:r>
              <a:rPr lang="ru-RU" dirty="0" err="1"/>
              <a:t>Україною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найчисельніші</a:t>
            </a:r>
            <a:r>
              <a:rPr lang="ru-RU" dirty="0"/>
              <a:t> </a:t>
            </a:r>
            <a:r>
              <a:rPr lang="ru-RU" dirty="0" err="1"/>
              <a:t>польські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. </a:t>
            </a:r>
            <a:r>
              <a:rPr lang="ru-RU" dirty="0" err="1"/>
              <a:t>Польська</a:t>
            </a:r>
            <a:r>
              <a:rPr lang="ru-RU" dirty="0"/>
              <a:t> </a:t>
            </a:r>
            <a:r>
              <a:rPr lang="ru-RU" dirty="0" err="1"/>
              <a:t>колонізація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земель </a:t>
            </a:r>
            <a:r>
              <a:rPr lang="ru-RU" dirty="0" err="1"/>
              <a:t>тривала</a:t>
            </a:r>
            <a:r>
              <a:rPr lang="ru-RU" dirty="0"/>
              <a:t> з ХІ</a:t>
            </a:r>
            <a:r>
              <a:rPr lang="en-US" dirty="0"/>
              <a:t>V </a:t>
            </a:r>
            <a:r>
              <a:rPr lang="ru-RU" dirty="0"/>
              <a:t>ст., коли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загарбане</a:t>
            </a:r>
            <a:r>
              <a:rPr lang="ru-RU" dirty="0"/>
              <a:t> </a:t>
            </a:r>
            <a:r>
              <a:rPr lang="ru-RU" dirty="0" err="1"/>
              <a:t>Галицько-Волинське</a:t>
            </a:r>
            <a:r>
              <a:rPr lang="ru-RU" dirty="0"/>
              <a:t> </a:t>
            </a:r>
            <a:r>
              <a:rPr lang="ru-RU" dirty="0" err="1"/>
              <a:t>князівство</a:t>
            </a:r>
            <a:r>
              <a:rPr lang="ru-RU" dirty="0"/>
              <a:t> й </a:t>
            </a:r>
            <a:r>
              <a:rPr lang="ru-RU" dirty="0" err="1"/>
              <a:t>почалося</a:t>
            </a:r>
            <a:r>
              <a:rPr lang="ru-RU" dirty="0"/>
              <a:t> </a:t>
            </a:r>
            <a:r>
              <a:rPr lang="ru-RU" dirty="0" err="1"/>
              <a:t>окатоличування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З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en-US" dirty="0"/>
              <a:t>XVI </a:t>
            </a:r>
            <a:r>
              <a:rPr lang="ru-RU" dirty="0"/>
              <a:t>ст. </a:t>
            </a:r>
            <a:r>
              <a:rPr lang="ru-RU" dirty="0" err="1"/>
              <a:t>посилилося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селян і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бідноти</a:t>
            </a:r>
            <a:r>
              <a:rPr lang="ru-RU" dirty="0"/>
              <a:t> на </a:t>
            </a:r>
            <a:r>
              <a:rPr lang="ru-RU" dirty="0" err="1"/>
              <a:t>західноукраїнські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Наприкінці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поляків</a:t>
            </a:r>
            <a:r>
              <a:rPr lang="ru-RU" dirty="0"/>
              <a:t> жили </a:t>
            </a:r>
            <a:r>
              <a:rPr lang="ru-RU" dirty="0" err="1"/>
              <a:t>вже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Правобережній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. У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вони становили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панівної</a:t>
            </a:r>
            <a:r>
              <a:rPr lang="ru-RU" dirty="0"/>
              <a:t> </a:t>
            </a:r>
            <a:r>
              <a:rPr lang="ru-RU" dirty="0" err="1"/>
              <a:t>поміщицької</a:t>
            </a:r>
            <a:r>
              <a:rPr lang="ru-RU" dirty="0"/>
              <a:t> </a:t>
            </a:r>
            <a:r>
              <a:rPr lang="ru-RU" dirty="0" err="1"/>
              <a:t>верхівки</a:t>
            </a:r>
            <a:r>
              <a:rPr lang="ru-RU" dirty="0"/>
              <a:t>, </a:t>
            </a:r>
            <a:r>
              <a:rPr lang="ru-RU" dirty="0" err="1"/>
              <a:t>католицького</a:t>
            </a:r>
            <a:r>
              <a:rPr lang="ru-RU" dirty="0"/>
              <a:t> духовенства, </a:t>
            </a:r>
            <a:r>
              <a:rPr lang="ru-RU" dirty="0" err="1"/>
              <a:t>службовців</a:t>
            </a:r>
            <a:r>
              <a:rPr lang="ru-RU" dirty="0"/>
              <a:t>, </a:t>
            </a:r>
            <a:r>
              <a:rPr lang="ru-RU" dirty="0" err="1"/>
              <a:t>міщан</a:t>
            </a:r>
            <a:r>
              <a:rPr lang="ru-RU" dirty="0"/>
              <a:t> і селян.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польського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скоротилася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угодами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Польщею</a:t>
            </a:r>
            <a:r>
              <a:rPr lang="ru-RU" dirty="0"/>
              <a:t> і СРСР 91,6 % </a:t>
            </a:r>
            <a:r>
              <a:rPr lang="ru-RU" dirty="0" err="1"/>
              <a:t>поляків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примусово</a:t>
            </a:r>
            <a:r>
              <a:rPr lang="ru-RU" dirty="0"/>
              <a:t> </a:t>
            </a:r>
            <a:r>
              <a:rPr lang="ru-RU" dirty="0" err="1"/>
              <a:t>виселено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областей, як і </a:t>
            </a:r>
            <a:r>
              <a:rPr lang="ru-RU" dirty="0" err="1"/>
              <a:t>українців</a:t>
            </a:r>
            <a:r>
              <a:rPr lang="ru-RU" dirty="0"/>
              <a:t> – з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нечисельні</a:t>
            </a:r>
            <a:r>
              <a:rPr lang="ru-RU" dirty="0"/>
              <a:t> </a:t>
            </a:r>
            <a:r>
              <a:rPr lang="ru-RU" dirty="0" err="1"/>
              <a:t>польські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на </a:t>
            </a:r>
            <a:r>
              <a:rPr lang="ru-RU" dirty="0" err="1"/>
              <a:t>Житомирщині</a:t>
            </a:r>
            <a:r>
              <a:rPr lang="ru-RU" dirty="0"/>
              <a:t> (3,5 %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), </a:t>
            </a:r>
            <a:r>
              <a:rPr lang="ru-RU" dirty="0" err="1"/>
              <a:t>Хмельниччині</a:t>
            </a:r>
            <a:r>
              <a:rPr lang="ru-RU" dirty="0"/>
              <a:t> (1,6 %) та </a:t>
            </a:r>
            <a:r>
              <a:rPr lang="ru-RU" dirty="0" err="1"/>
              <a:t>Львівщині</a:t>
            </a:r>
            <a:r>
              <a:rPr lang="ru-RU" dirty="0"/>
              <a:t> (0,7 %).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341" y="1688757"/>
            <a:ext cx="3098235" cy="4337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82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1091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Національні меншини  населення України</vt:lpstr>
      <vt:lpstr>PowerPoint Presentation</vt:lpstr>
      <vt:lpstr>Росіяни</vt:lpstr>
      <vt:lpstr>Білоруси</vt:lpstr>
      <vt:lpstr>Молдовани</vt:lpstr>
      <vt:lpstr>Болгари</vt:lpstr>
      <vt:lpstr>Угорці</vt:lpstr>
      <vt:lpstr>Румуни</vt:lpstr>
      <vt:lpstr>Поляки</vt:lpstr>
      <vt:lpstr>Євреї</vt:lpstr>
      <vt:lpstr>Греки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склад населення України</dc:title>
  <dc:creator>Комп</dc:creator>
  <cp:lastModifiedBy>Macicek Martin</cp:lastModifiedBy>
  <cp:revision>6</cp:revision>
  <dcterms:created xsi:type="dcterms:W3CDTF">2020-05-23T08:31:44Z</dcterms:created>
  <dcterms:modified xsi:type="dcterms:W3CDTF">2023-10-16T22:23:01Z</dcterms:modified>
</cp:coreProperties>
</file>