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97" r:id="rId3"/>
    <p:sldId id="298" r:id="rId4"/>
    <p:sldId id="299" r:id="rId5"/>
    <p:sldId id="300" r:id="rId6"/>
    <p:sldId id="304" r:id="rId7"/>
    <p:sldId id="302" r:id="rId8"/>
    <p:sldId id="301" r:id="rId9"/>
    <p:sldId id="303" r:id="rId10"/>
    <p:sldId id="305" r:id="rId11"/>
    <p:sldId id="306" r:id="rId12"/>
    <p:sldId id="307" r:id="rId13"/>
    <p:sldId id="259" r:id="rId14"/>
    <p:sldId id="261" r:id="rId15"/>
    <p:sldId id="263" r:id="rId16"/>
    <p:sldId id="267" r:id="rId17"/>
    <p:sldId id="268" r:id="rId18"/>
    <p:sldId id="271" r:id="rId19"/>
    <p:sldId id="273" r:id="rId20"/>
    <p:sldId id="275" r:id="rId21"/>
    <p:sldId id="277" r:id="rId22"/>
    <p:sldId id="279" r:id="rId23"/>
    <p:sldId id="281" r:id="rId24"/>
    <p:sldId id="294" r:id="rId25"/>
    <p:sldId id="282" r:id="rId26"/>
    <p:sldId id="308" r:id="rId27"/>
    <p:sldId id="284" r:id="rId28"/>
    <p:sldId id="286" r:id="rId29"/>
    <p:sldId id="288" r:id="rId30"/>
    <p:sldId id="290" r:id="rId31"/>
    <p:sldId id="292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2" autoAdjust="0"/>
  </p:normalViewPr>
  <p:slideViewPr>
    <p:cSldViewPr>
      <p:cViewPr varScale="1">
        <p:scale>
          <a:sx n="82" d="100"/>
          <a:sy n="82" d="100"/>
        </p:scale>
        <p:origin x="156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CD21F-6576-48A6-A872-00E60AC4A90A}" type="datetimeFigureOut">
              <a:rPr lang="ru-RU"/>
              <a:t>05.12.2023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E5AED-4843-4021-959B-84A05C16C7E3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061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E5AED-4843-4021-959B-84A05C16C7E3}" type="slidenum">
              <a:rPr lang="ru-RU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461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E5AED-4843-4021-959B-84A05C16C7E3}" type="slidenum">
              <a:rPr lang="ru-RU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61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E5AED-4843-4021-959B-84A05C16C7E3}" type="slidenum">
              <a:rPr lang="ru-RU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61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E5AED-4843-4021-959B-84A05C16C7E3}" type="slidenum">
              <a:rPr lang="ru-RU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61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E5AED-4843-4021-959B-84A05C16C7E3}" type="slidenum">
              <a:rPr lang="ru-RU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931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E5AED-4843-4021-959B-84A05C16C7E3}" type="slidenum">
              <a:rPr lang="ru-RU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61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E5AED-4843-4021-959B-84A05C16C7E3}" type="slidenum">
              <a:rPr lang="ru-RU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61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E5AED-4843-4021-959B-84A05C16C7E3}" type="slidenum">
              <a:rPr lang="ru-RU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61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E5AED-4843-4021-959B-84A05C16C7E3}" type="slidenum">
              <a:rPr lang="ru-RU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61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E5AED-4843-4021-959B-84A05C16C7E3}" type="slidenum">
              <a:rPr lang="ru-RU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61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E5AED-4843-4021-959B-84A05C16C7E3}" type="slidenum">
              <a:rPr lang="ru-RU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61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E5AED-4843-4021-959B-84A05C16C7E3}" type="slidenum">
              <a:rPr lang="ru-RU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61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E5AED-4843-4021-959B-84A05C16C7E3}" type="slidenum">
              <a:rPr lang="ru-RU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61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7A0EEF-4D0D-4CB4-8EDA-50DCD49F76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759746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BF323A-77FC-4C94-809C-25CEE6346A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778713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EF0A86-CA53-498C-AC5D-5E70ECD10A4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130484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0941F8-1D2C-483F-AACF-2869D8025F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311346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10C3D-0546-496D-A192-0D0E196B90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00207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D21201-765F-458C-8E48-B3B764DC93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4077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A8115-9B45-4F59-AE18-11C79C1C05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381425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78895A-997F-4964-A5C7-84FDCB53A0C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178151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3B7644-C6AE-4F96-B4F3-E544B5B959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542264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813202-FE46-49EE-A195-4C8E46486C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58933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1899C9-E0F1-4DA5-8D86-2AEACA9B57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317136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57EE0B-2391-4CD1-A904-ACE849A870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978950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BB5DC8A-86B3-4A73-9B2D-4F596FF0520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31.jpeg"/><Relationship Id="rId5" Type="http://schemas.openxmlformats.org/officeDocument/2006/relationships/image" Target="../media/image3.png"/><Relationship Id="rId10" Type="http://schemas.openxmlformats.org/officeDocument/2006/relationships/image" Target="../media/image30.jpeg"/><Relationship Id="rId4" Type="http://schemas.openxmlformats.org/officeDocument/2006/relationships/image" Target="../media/image2.jpe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jpe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jpe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.jpeg"/><Relationship Id="rId7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.jpeg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jpeg"/><Relationship Id="rId7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.jpe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.jpeg"/><Relationship Id="rId7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2.jpe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16.jpeg"/><Relationship Id="rId5" Type="http://schemas.openxmlformats.org/officeDocument/2006/relationships/image" Target="../media/image3.png"/><Relationship Id="rId10" Type="http://schemas.openxmlformats.org/officeDocument/2006/relationships/image" Target="../media/image15.jpeg"/><Relationship Id="rId4" Type="http://schemas.openxmlformats.org/officeDocument/2006/relationships/image" Target="../media/image2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24.jpeg"/><Relationship Id="rId5" Type="http://schemas.openxmlformats.org/officeDocument/2006/relationships/image" Target="../media/image3.png"/><Relationship Id="rId10" Type="http://schemas.openxmlformats.org/officeDocument/2006/relationships/image" Target="../media/image23.jpeg"/><Relationship Id="rId4" Type="http://schemas.openxmlformats.org/officeDocument/2006/relationships/image" Target="../media/image2.jpe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1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2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2131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3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sp>
        <p:nvSpPr>
          <p:cNvPr id="2054" name="Rectangle 6" descr="Полотно"/>
          <p:cNvSpPr>
            <a:spLocks noChangeArrowheads="1"/>
          </p:cNvSpPr>
          <p:nvPr/>
        </p:nvSpPr>
        <p:spPr bwMode="auto">
          <a:xfrm>
            <a:off x="900113" y="1844675"/>
            <a:ext cx="7272337" cy="295275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uk-UA" altLang="ru-RU" sz="2800" b="1"/>
              <a:t> 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dirty="0" smtClean="0"/>
              <a:t> </a:t>
            </a:r>
            <a:endParaRPr lang="uk-UA" altLang="ru-RU" sz="4800" b="1" i="1" dirty="0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pic>
        <p:nvPicPr>
          <p:cNvPr id="2056" name="Picture 8" descr="j01240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172113"/>
            <a:ext cx="8713788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WordArt 9"/>
          <p:cNvSpPr>
            <a:spLocks noChangeArrowheads="1" noChangeShapeType="1" noTextEdit="1"/>
          </p:cNvSpPr>
          <p:nvPr/>
        </p:nvSpPr>
        <p:spPr bwMode="auto">
          <a:xfrm>
            <a:off x="2411413" y="1773238"/>
            <a:ext cx="4321175" cy="2663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Народні</a:t>
            </a:r>
            <a:r>
              <a:rPr lang="ru-RU" sz="3600" b="1" kern="10" dirty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свята,</a:t>
            </a:r>
          </a:p>
          <a:p>
            <a:pPr algn="ctr"/>
            <a:r>
              <a:rPr lang="ru-RU" sz="3600" b="1" kern="10" dirty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обряди та </a:t>
            </a:r>
            <a:r>
              <a:rPr lang="ru-RU" sz="3600" b="1" kern="10" dirty="0" err="1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традиції</a:t>
            </a:r>
            <a:endParaRPr lang="ru-RU" sz="3600" b="1" kern="10" dirty="0"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kern="10" dirty="0" err="1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3600" b="1" kern="10" dirty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1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2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9714" y="0"/>
            <a:ext cx="4674286" cy="3284984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3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dirty="0" smtClean="0"/>
              <a:t> </a:t>
            </a:r>
            <a:endParaRPr lang="uk-UA" altLang="ru-RU" sz="4800" b="1" i="1" dirty="0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971600" y="765174"/>
            <a:ext cx="7200800" cy="64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Гостинність</a:t>
            </a:r>
          </a:p>
        </p:txBody>
      </p:sp>
      <p:pic>
        <p:nvPicPr>
          <p:cNvPr id="9218" name="Picture 2" descr="&amp;Kcy;&amp;acy;&amp;rcy;&amp;acy;&amp;vcy;&amp;acy;&amp;jcy; &amp;dcy;&amp;lcy;&amp;yacy; &amp;gcy;&amp;ocy;&amp;scy;&amp;tcy;&amp;iecy;&amp;jcy; &amp;fcy;&amp;iecy;&amp;scy;&amp;tcy;&amp;icy;&amp;vcy;&amp;acy;&amp;lcy;&amp;yacy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8"/>
          <a:stretch/>
        </p:blipFill>
        <p:spPr bwMode="auto">
          <a:xfrm>
            <a:off x="1180973" y="1412776"/>
            <a:ext cx="678205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80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1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2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9714" y="0"/>
            <a:ext cx="4674286" cy="3284984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3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dirty="0" smtClean="0"/>
              <a:t> </a:t>
            </a:r>
            <a:endParaRPr lang="uk-UA" altLang="ru-RU" sz="4800" b="1" i="1" dirty="0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971600" y="765174"/>
            <a:ext cx="7200800" cy="86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Народна кухня – культурна спадщина українського народу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1727296"/>
            <a:ext cx="72007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Українська національна кухня з давніх часів </a:t>
            </a:r>
            <a:r>
              <a:rPr lang="uk-UA" alt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відзначалась великою </a:t>
            </a:r>
            <a:r>
              <a:rPr lang="uk-UA" alt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різноманітністю страв і їх високими смаковими й поживними якостями. </a:t>
            </a:r>
          </a:p>
        </p:txBody>
      </p:sp>
      <p:pic>
        <p:nvPicPr>
          <p:cNvPr id="10" name="Picture 5" descr="vareniki2(1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50626"/>
            <a:ext cx="2507704" cy="332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kazkova_novorichna_nich_879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50626"/>
            <a:ext cx="2763416" cy="341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207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1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2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9714" y="0"/>
            <a:ext cx="4674286" cy="3284984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3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dirty="0" smtClean="0"/>
              <a:t> </a:t>
            </a:r>
            <a:endParaRPr lang="uk-UA" altLang="ru-RU" sz="4800" b="1" i="1" dirty="0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pic>
        <p:nvPicPr>
          <p:cNvPr id="14" name="Picture 4" descr="d446f5f85b90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3534148" cy="262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&amp;Kcy;&amp;acy;&amp;rcy;&amp;tcy;&amp;icy;&amp;ncy;&amp;kcy;&amp;icy; &amp;pcy;&amp;ocy; &amp;zcy;&amp;acy;&amp;pcy;&amp;rcy;&amp;ocy;&amp;scy;&amp;ucy; &amp;ucy;&amp;kcy;&amp;rcy;&amp;acy;&amp;icy;&amp;ncy;&amp;scy;&amp;kcy;&amp;acy;&amp;yacy; &amp;iecy;&amp;dcy;&amp;acy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05421"/>
            <a:ext cx="3462140" cy="234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&amp;Kcy;&amp;acy;&amp;rcy;&amp;tcy;&amp;icy;&amp;ncy;&amp;kcy;&amp;icy; &amp;pcy;&amp;ocy; &amp;zcy;&amp;acy;&amp;pcy;&amp;rcy;&amp;ocy;&amp;scy;&amp;ucy; &amp;ucy;&amp;kcy;&amp;rcy;&amp;acy;&amp;icy;&amp;ncy;&amp;scy;&amp;kcy;&amp;acy;&amp;yacy; &amp;iecy;&amp;dcy;&amp;acy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46" y="3605420"/>
            <a:ext cx="3529683" cy="234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&amp;Kcy;&amp;acy;&amp;rcy;&amp;tcy;&amp;icy;&amp;ncy;&amp;kcy;&amp;icy; &amp;pcy;&amp;ocy; &amp;zcy;&amp;acy;&amp;pcy;&amp;rcy;&amp;ocy;&amp;scy;&amp;ucy; &amp;ucy;&amp;kcy;&amp;rcy;&amp;acy;&amp;icy;&amp;ncy;&amp;scy;&amp;kcy;&amp;acy;&amp;yacy; &amp;iecy;&amp;dcy;&amp;acy;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3318124" cy="27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sich-zhinocha.org/sites/default/files/styles/200x200/public/field/image/karavay.jpg?itok=txPTiXw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41" y="2492896"/>
            <a:ext cx="25431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767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3075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3076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2131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3077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3078" name="Rectangle 6" descr="Полотно"/>
          <p:cNvSpPr>
            <a:spLocks noChangeArrowheads="1"/>
          </p:cNvSpPr>
          <p:nvPr/>
        </p:nvSpPr>
        <p:spPr bwMode="auto">
          <a:xfrm>
            <a:off x="900113" y="1844675"/>
            <a:ext cx="7272337" cy="29527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uk-UA" altLang="ru-RU" sz="2800" b="1"/>
              <a:t> 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dirty="0" smtClean="0"/>
              <a:t> </a:t>
            </a:r>
            <a:endParaRPr lang="uk-UA" altLang="ru-RU" sz="4800" b="1" i="1" dirty="0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1116013" y="836613"/>
            <a:ext cx="7092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НАРОДНІ СВЯТА </a:t>
            </a:r>
          </a:p>
          <a:p>
            <a:pPr algn="ctr" eaLnBrk="1" hangingPunct="1"/>
            <a:r>
              <a:rPr lang="uk-UA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ОСІННЬО-ЗИМОВОГО ЦИКЛУ</a:t>
            </a:r>
            <a:endParaRPr lang="ru-RU" alt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035">
            <a:off x="823912" y="2682392"/>
            <a:ext cx="3895725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623">
            <a:off x="4913692" y="2701440"/>
            <a:ext cx="3673475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4099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4100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2131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4101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4102" name="Rectangle 6" descr="Полотно"/>
          <p:cNvSpPr>
            <a:spLocks noChangeArrowheads="1"/>
          </p:cNvSpPr>
          <p:nvPr/>
        </p:nvSpPr>
        <p:spPr bwMode="auto">
          <a:xfrm>
            <a:off x="4644008" y="1124744"/>
            <a:ext cx="3600400" cy="507943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uk-UA" altLang="ru-RU" sz="24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* Свята Покрова опікується шлюбом, </a:t>
            </a:r>
            <a:r>
              <a:rPr lang="uk-UA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сім</a:t>
            </a:r>
            <a:r>
              <a:rPr lang="en-US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’</a:t>
            </a:r>
            <a:r>
              <a:rPr lang="uk-UA" altLang="ru-RU" sz="2400" b="1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єю</a:t>
            </a:r>
            <a:r>
              <a:rPr lang="uk-UA" altLang="ru-RU" sz="24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, </a:t>
            </a:r>
            <a:r>
              <a:rPr lang="uk-UA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здоров</a:t>
            </a:r>
            <a:r>
              <a:rPr lang="en-US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’</a:t>
            </a:r>
            <a:r>
              <a:rPr lang="uk-UA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ям</a:t>
            </a:r>
            <a:endParaRPr lang="uk-UA" altLang="ru-RU" sz="24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20000"/>
              </a:spcBef>
            </a:pPr>
            <a:r>
              <a:rPr lang="uk-UA" altLang="ru-RU" sz="24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* </a:t>
            </a:r>
            <a:r>
              <a:rPr lang="uk-UA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Богородиця </a:t>
            </a:r>
            <a:r>
              <a:rPr lang="uk-UA" altLang="ru-RU" sz="24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покриває все, що було лихого, і приносить щастя й добро.</a:t>
            </a:r>
          </a:p>
          <a:p>
            <a:pPr marL="0" indent="0" eaLnBrk="1" hangingPunct="1">
              <a:spcBef>
                <a:spcPct val="20000"/>
              </a:spcBef>
            </a:pPr>
            <a:r>
              <a:rPr lang="uk-UA" altLang="ru-RU" sz="24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* Покрова символізувала захист для запорізьких козаків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uk-UA" altLang="ru-RU" sz="2400" b="1" dirty="0">
              <a:latin typeface="Times New Roman" panose="02020603050405020304" pitchFamily="18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dirty="0" smtClean="0"/>
              <a:t> </a:t>
            </a:r>
            <a:endParaRPr lang="uk-UA" altLang="ru-RU" sz="4800" b="1" i="1" dirty="0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1154219" y="620688"/>
            <a:ext cx="2750625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Покрова</a:t>
            </a:r>
          </a:p>
          <a:p>
            <a:pPr algn="ctr" eaLnBrk="1" hangingPunct="1"/>
            <a:r>
              <a:rPr lang="uk-UA" alt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14 жовтня</a:t>
            </a:r>
            <a:endParaRPr lang="ru-RU" alt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57" y="2278782"/>
            <a:ext cx="29527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5123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5124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2131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5125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5126" name="Rectangle 6" descr="Полотно"/>
          <p:cNvSpPr>
            <a:spLocks noChangeArrowheads="1"/>
          </p:cNvSpPr>
          <p:nvPr/>
        </p:nvSpPr>
        <p:spPr bwMode="auto">
          <a:xfrm>
            <a:off x="971550" y="1844675"/>
            <a:ext cx="7272338" cy="29527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uk-UA" altLang="ru-RU" sz="2800" b="1"/>
              <a:t> 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smtClean="0"/>
              <a:t> </a:t>
            </a:r>
            <a:endParaRPr lang="uk-UA" altLang="ru-RU" sz="4800" b="1" i="1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pic>
        <p:nvPicPr>
          <p:cNvPr id="5128" name="Picture 8" descr="3856406_693071c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3529012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3492500" y="692150"/>
            <a:ext cx="4824413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uk-UA" altLang="ru-RU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/>
            <a:endParaRPr lang="uk-UA" altLang="ru-RU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/>
            <a:endParaRPr lang="uk-UA" altLang="ru-RU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uk-UA" alt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* </a:t>
            </a:r>
            <a:r>
              <a:rPr lang="uk-UA" altLang="ru-RU" sz="22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Миколай боронить людей від стихійного лиха;  опікується тими, хто перебуває у плаванні.</a:t>
            </a:r>
          </a:p>
          <a:p>
            <a:pPr algn="ctr" eaLnBrk="1" hangingPunct="1"/>
            <a:r>
              <a:rPr lang="uk-UA" altLang="ru-RU" sz="22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* Надзвичайно шанували цього угодника Божого запорізькі козаки. </a:t>
            </a:r>
          </a:p>
          <a:p>
            <a:pPr algn="ctr" eaLnBrk="1" hangingPunct="1"/>
            <a:r>
              <a:rPr lang="uk-UA" altLang="ru-RU" sz="22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* Після смерті він прославився даром творення чудес.</a:t>
            </a:r>
          </a:p>
          <a:p>
            <a:pPr algn="ctr" eaLnBrk="1" hangingPunct="1"/>
            <a:r>
              <a:rPr lang="uk-UA" altLang="ru-RU" sz="22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* У наші часи з’явилася добра традиція – саме в день святого Миколая опікуватися сиротами та знедоленими дітьми, даруючи їм подарунки.</a:t>
            </a:r>
            <a:r>
              <a:rPr lang="uk-UA" altLang="ru-RU" sz="2200" b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1080182" y="61604"/>
            <a:ext cx="525643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uk-UA" altLang="ru-RU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/>
            <a:endParaRPr lang="uk-UA" altLang="ru-RU" sz="2800" b="1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uk-UA" alt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СВЯТИЙ МИКОЛАЙ</a:t>
            </a:r>
            <a:br>
              <a:rPr lang="uk-UA" alt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</a:br>
            <a:r>
              <a:rPr lang="uk-UA" alt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19 грудня</a:t>
            </a:r>
            <a:endParaRPr lang="ru-RU" alt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6147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6148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2131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6149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sp>
        <p:nvSpPr>
          <p:cNvPr id="6150" name="Rectangle 6" descr="Полотно"/>
          <p:cNvSpPr>
            <a:spLocks noChangeArrowheads="1"/>
          </p:cNvSpPr>
          <p:nvPr/>
        </p:nvSpPr>
        <p:spPr bwMode="auto">
          <a:xfrm>
            <a:off x="971600" y="1734025"/>
            <a:ext cx="5616103" cy="2448421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uk-UA" altLang="ru-RU" sz="24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* Перед вечерею прикрашали </a:t>
            </a:r>
          </a:p>
          <a:p>
            <a:pPr eaLnBrk="1" hangingPunct="1">
              <a:spcBef>
                <a:spcPct val="20000"/>
              </a:spcBef>
            </a:pPr>
            <a:r>
              <a:rPr lang="uk-UA" altLang="ru-RU" sz="24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        </a:t>
            </a:r>
            <a:r>
              <a:rPr lang="uk-UA" altLang="ru-RU" sz="2400" b="1" dirty="0" err="1">
                <a:solidFill>
                  <a:srgbClr val="003399"/>
                </a:solidFill>
                <a:latin typeface="Times New Roman" panose="02020603050405020304" pitchFamily="18" charset="0"/>
              </a:rPr>
              <a:t>покутя</a:t>
            </a:r>
            <a:r>
              <a:rPr lang="uk-UA" altLang="ru-RU" sz="24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 “</a:t>
            </a:r>
            <a:r>
              <a:rPr lang="uk-UA" altLang="ru-RU" sz="2400" b="1" dirty="0" err="1">
                <a:solidFill>
                  <a:srgbClr val="003399"/>
                </a:solidFill>
                <a:latin typeface="Times New Roman" panose="02020603050405020304" pitchFamily="18" charset="0"/>
              </a:rPr>
              <a:t>дідухом</a:t>
            </a:r>
            <a:r>
              <a:rPr lang="uk-UA" altLang="ru-RU" sz="24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”</a:t>
            </a:r>
          </a:p>
          <a:p>
            <a:pPr marL="0" indent="0" eaLnBrk="1" hangingPunct="1">
              <a:spcBef>
                <a:spcPct val="20000"/>
              </a:spcBef>
            </a:pPr>
            <a:r>
              <a:rPr lang="uk-UA" altLang="ru-RU" sz="24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* Уся родина одягала святкове </a:t>
            </a:r>
          </a:p>
          <a:p>
            <a:pPr eaLnBrk="1" hangingPunct="1">
              <a:spcBef>
                <a:spcPct val="20000"/>
              </a:spcBef>
            </a:pPr>
            <a:r>
              <a:rPr lang="uk-UA" altLang="ru-RU" sz="24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        вбрання й молилася</a:t>
            </a:r>
          </a:p>
          <a:p>
            <a:pPr marL="0" indent="0" eaLnBrk="1" hangingPunct="1">
              <a:spcBef>
                <a:spcPct val="20000"/>
              </a:spcBef>
            </a:pPr>
            <a:r>
              <a:rPr lang="uk-UA" altLang="ru-RU" sz="24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* За традицією на столі</a:t>
            </a:r>
          </a:p>
          <a:p>
            <a:pPr eaLnBrk="1" hangingPunct="1">
              <a:spcBef>
                <a:spcPct val="20000"/>
              </a:spcBef>
            </a:pPr>
            <a:r>
              <a:rPr lang="uk-UA" altLang="ru-RU" sz="24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        мало </a:t>
            </a:r>
            <a:r>
              <a:rPr lang="uk-UA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бути</a:t>
            </a:r>
            <a:r>
              <a:rPr lang="en-US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uk-UA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12 </a:t>
            </a:r>
            <a:r>
              <a:rPr lang="uk-UA" altLang="ru-RU" sz="24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страв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uk-UA" altLang="ru-RU" sz="2400" b="1" dirty="0">
              <a:latin typeface="Times New Roman" panose="02020603050405020304" pitchFamily="18" charset="0"/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4619625" cy="865188"/>
          </a:xfrm>
          <a:noFill/>
        </p:spPr>
        <p:txBody>
          <a:bodyPr/>
          <a:lstStyle/>
          <a:p>
            <a:pPr eaLnBrk="1" hangingPunct="1"/>
            <a:r>
              <a:rPr lang="uk-UA" altLang="ru-RU" b="1" dirty="0">
                <a:solidFill>
                  <a:srgbClr val="002060"/>
                </a:solidFill>
              </a:rPr>
              <a:t>СВЯТВЕЧІР</a:t>
            </a:r>
            <a:r>
              <a:rPr lang="uk-UA" altLang="ru-RU" dirty="0">
                <a:solidFill>
                  <a:srgbClr val="002060"/>
                </a:solidFill>
              </a:rPr>
              <a:t/>
            </a:r>
            <a:br>
              <a:rPr lang="uk-UA" altLang="ru-RU" dirty="0">
                <a:solidFill>
                  <a:srgbClr val="002060"/>
                </a:solidFill>
              </a:rPr>
            </a:br>
            <a:r>
              <a:rPr lang="uk-UA" altLang="ru-RU" sz="3200" b="1" dirty="0">
                <a:solidFill>
                  <a:srgbClr val="002060"/>
                </a:solidFill>
              </a:rPr>
              <a:t>6 січня</a:t>
            </a:r>
          </a:p>
        </p:txBody>
      </p:sp>
      <p:pic>
        <p:nvPicPr>
          <p:cNvPr id="6152" name="Picture 8" descr="обряд_000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55" r="49568" b="10603"/>
          <a:stretch/>
        </p:blipFill>
        <p:spPr bwMode="auto">
          <a:xfrm>
            <a:off x="5940152" y="980728"/>
            <a:ext cx="2265370" cy="306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 descr="свт-вечір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348359"/>
            <a:ext cx="4897437" cy="179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7171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7172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2131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7173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7174" name="Rectangle 6" descr="Полотно"/>
          <p:cNvSpPr>
            <a:spLocks noChangeArrowheads="1"/>
          </p:cNvSpPr>
          <p:nvPr/>
        </p:nvSpPr>
        <p:spPr bwMode="auto">
          <a:xfrm>
            <a:off x="900112" y="601046"/>
            <a:ext cx="7272337" cy="29527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uk-UA" altLang="ru-RU" sz="2800" b="1"/>
              <a:t> 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dirty="0" smtClean="0"/>
              <a:t> </a:t>
            </a:r>
            <a:endParaRPr lang="uk-UA" altLang="ru-RU" sz="4800" b="1" i="1" dirty="0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1979613" y="655637"/>
            <a:ext cx="56880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РІЗДВО ХРИСТОВЕ</a:t>
            </a:r>
            <a:br>
              <a:rPr lang="uk-UA" alt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</a:br>
            <a:r>
              <a:rPr lang="uk-UA" alt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7 січня</a:t>
            </a:r>
            <a:endParaRPr lang="ru-RU" alt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7177" name="Picture 9" descr="f1303dcd779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6" y="2420888"/>
            <a:ext cx="441325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4067944" y="2077421"/>
            <a:ext cx="4572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altLang="ru-RU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всьому</a:t>
            </a:r>
            <a:r>
              <a:rPr lang="ru-RU" alt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alt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/>
            <a:r>
              <a:rPr lang="ru-RU" alt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ru-R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ru-RU" altLang="ru-R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тала </a:t>
            </a:r>
            <a:r>
              <a:rPr lang="ru-RU" alt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новина:</a:t>
            </a:r>
          </a:p>
          <a:p>
            <a:pPr algn="ctr" eaLnBrk="1" hangingPunct="1"/>
            <a:r>
              <a:rPr lang="ru-RU" alt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Діва</a:t>
            </a:r>
            <a:r>
              <a:rPr lang="ru-RU" alt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Марія</a:t>
            </a:r>
            <a:r>
              <a:rPr lang="ru-RU" alt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ru-RU" alt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Сина родила. </a:t>
            </a:r>
          </a:p>
          <a:p>
            <a:pPr algn="ctr" eaLnBrk="1" hangingPunct="1"/>
            <a:r>
              <a:rPr lang="ru-RU" alt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Сіном</a:t>
            </a:r>
            <a:r>
              <a:rPr lang="ru-RU" alt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притрусила,</a:t>
            </a:r>
          </a:p>
          <a:p>
            <a:pPr algn="ctr" eaLnBrk="1" hangingPunct="1"/>
            <a:r>
              <a:rPr lang="ru-RU" alt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В </a:t>
            </a:r>
            <a:r>
              <a:rPr lang="ru-RU" altLang="ru-RU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яслах</a:t>
            </a:r>
            <a:r>
              <a:rPr lang="ru-RU" alt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положила</a:t>
            </a:r>
          </a:p>
          <a:p>
            <a:pPr algn="ctr" eaLnBrk="1" hangingPunct="1"/>
            <a:r>
              <a:rPr lang="ru-RU" alt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Господнього</a:t>
            </a:r>
            <a:r>
              <a:rPr lang="ru-RU" alt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Сина</a:t>
            </a:r>
            <a:endParaRPr lang="ru-RU" altLang="ru-RU" sz="32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8195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8196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2131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8197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8198" name="Rectangle 6" descr="Полотно"/>
          <p:cNvSpPr>
            <a:spLocks noChangeArrowheads="1"/>
          </p:cNvSpPr>
          <p:nvPr/>
        </p:nvSpPr>
        <p:spPr bwMode="auto">
          <a:xfrm>
            <a:off x="3779838" y="1412875"/>
            <a:ext cx="4608512" cy="25209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uk-UA" altLang="ru-RU" sz="28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 * </a:t>
            </a:r>
            <a:r>
              <a:rPr lang="uk-UA" altLang="ru-RU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Першими колядують діти після появи на небі першої зірки</a:t>
            </a:r>
          </a:p>
          <a:p>
            <a:pPr eaLnBrk="1" hangingPunct="1">
              <a:spcBef>
                <a:spcPct val="20000"/>
              </a:spcBef>
            </a:pPr>
            <a:r>
              <a:rPr lang="uk-UA" altLang="ru-RU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  * Після них – окремо ватаги хлопців і дівчат</a:t>
            </a:r>
          </a:p>
          <a:p>
            <a:pPr eaLnBrk="1" hangingPunct="1">
              <a:spcBef>
                <a:spcPct val="20000"/>
              </a:spcBef>
            </a:pPr>
            <a:r>
              <a:rPr lang="uk-UA" altLang="ru-RU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  * Ходили колядувати із зіркою, із дзвіночками, </a:t>
            </a:r>
            <a:r>
              <a:rPr lang="uk-UA" alt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із </a:t>
            </a:r>
            <a:r>
              <a:rPr lang="uk-UA" altLang="ru-RU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торбинкою, куди складалися подарунки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smtClean="0"/>
              <a:t> </a:t>
            </a:r>
            <a:endParaRPr lang="uk-UA" altLang="ru-RU" sz="4800" b="1" i="1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2627784" y="684758"/>
            <a:ext cx="29846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колядники</a:t>
            </a:r>
            <a:endParaRPr lang="ru-RU" alt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01" name="Picture 9" descr="1267968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3082811" cy="411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9219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9220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2131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9221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9222" name="Rectangle 6" descr="Полотно"/>
          <p:cNvSpPr>
            <a:spLocks noChangeArrowheads="1"/>
          </p:cNvSpPr>
          <p:nvPr/>
        </p:nvSpPr>
        <p:spPr bwMode="auto">
          <a:xfrm>
            <a:off x="900113" y="1844675"/>
            <a:ext cx="7272337" cy="29527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uk-UA" altLang="ru-RU" sz="2800" b="1"/>
              <a:t> </a:t>
            </a: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115888"/>
            <a:ext cx="6911975" cy="865187"/>
          </a:xfrm>
          <a:noFill/>
        </p:spPr>
        <p:txBody>
          <a:bodyPr/>
          <a:lstStyle/>
          <a:p>
            <a:pPr eaLnBrk="1" hangingPunct="1"/>
            <a:r>
              <a:rPr lang="en-US" altLang="ru-RU" sz="4800" smtClean="0"/>
              <a:t> </a:t>
            </a:r>
            <a:endParaRPr lang="uk-UA" altLang="ru-RU" sz="4800" b="1" i="1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7078">
            <a:off x="785204" y="908720"/>
            <a:ext cx="3701069" cy="302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318">
            <a:off x="4536281" y="908719"/>
            <a:ext cx="3671887" cy="302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971550" y="4437063"/>
            <a:ext cx="7561263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*</a:t>
            </a:r>
            <a:r>
              <a:rPr lang="uk-UA" altLang="ru-RU" sz="32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uk-UA" alt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У різдвяних святах часто брав участь</a:t>
            </a:r>
            <a:r>
              <a:rPr lang="uk-UA" altLang="ru-RU" sz="28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uk-UA" altLang="ru-RU" sz="28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вертеп</a:t>
            </a:r>
            <a:r>
              <a:rPr lang="uk-UA" altLang="ru-RU" sz="2800" b="1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uk-UA" alt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– пересувний ляльковий театр</a:t>
            </a:r>
          </a:p>
          <a:p>
            <a:pPr eaLnBrk="1" hangingPunct="1"/>
            <a:r>
              <a:rPr lang="uk-UA" alt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* Вертепом називали й вистави акторів, які інсценізували релігійні легенди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1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2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2131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3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sp>
        <p:nvSpPr>
          <p:cNvPr id="2054" name="Rectangle 6" descr="Полотно"/>
          <p:cNvSpPr>
            <a:spLocks noChangeArrowheads="1"/>
          </p:cNvSpPr>
          <p:nvPr/>
        </p:nvSpPr>
        <p:spPr bwMode="auto">
          <a:xfrm>
            <a:off x="900113" y="1844675"/>
            <a:ext cx="7272337" cy="295275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uk-UA" altLang="ru-RU" sz="2800" b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dirty="0" smtClean="0"/>
              <a:t> </a:t>
            </a:r>
            <a:endParaRPr lang="uk-UA" altLang="ru-RU" sz="4800" b="1" i="1" dirty="0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7128842" cy="5343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99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0243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0244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2131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0245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10246" name="Rectangle 6" descr="Полотно"/>
          <p:cNvSpPr>
            <a:spLocks noChangeArrowheads="1"/>
          </p:cNvSpPr>
          <p:nvPr/>
        </p:nvSpPr>
        <p:spPr bwMode="auto">
          <a:xfrm>
            <a:off x="4211960" y="1700213"/>
            <a:ext cx="3744416" cy="194468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uk-UA" altLang="ru-RU" sz="40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* </a:t>
            </a:r>
            <a:r>
              <a:rPr lang="ru-RU" altLang="ru-RU" sz="4000" b="1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Ходять</a:t>
            </a:r>
            <a:r>
              <a:rPr lang="ru-RU" altLang="ru-RU" sz="40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uk-UA" altLang="ru-RU" sz="40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ряджені, водять “козу”, співають щедрівки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uk-UA" altLang="ru-RU" sz="2800" b="1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smtClean="0"/>
              <a:t> </a:t>
            </a:r>
            <a:endParaRPr lang="uk-UA" altLang="ru-RU" sz="4800" b="1" i="1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1852613" y="471488"/>
            <a:ext cx="56848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СВЯТО</a:t>
            </a:r>
            <a:r>
              <a:rPr lang="en-US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uk-UA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uk-UA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МАЛАНКИ</a:t>
            </a:r>
            <a:br>
              <a:rPr lang="uk-UA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</a:br>
            <a:r>
              <a:rPr lang="uk-UA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(ЩЕДРУВАННЯ) 13 січня</a:t>
            </a:r>
            <a:endParaRPr lang="ru-RU" alt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0249" name="Picture 9" descr="rizdv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660845"/>
            <a:ext cx="3168352" cy="436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1267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1268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2131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1269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11270" name="Rectangle 6" descr="Полотно"/>
          <p:cNvSpPr>
            <a:spLocks noChangeArrowheads="1"/>
          </p:cNvSpPr>
          <p:nvPr/>
        </p:nvSpPr>
        <p:spPr bwMode="auto">
          <a:xfrm>
            <a:off x="900113" y="1844675"/>
            <a:ext cx="7272337" cy="29527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uk-UA" altLang="ru-RU" sz="2800" b="1"/>
              <a:t> </a:t>
            </a: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smtClean="0"/>
              <a:t> </a:t>
            </a:r>
            <a:endParaRPr lang="uk-UA" altLang="ru-RU" sz="4800" b="1" i="1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2051050" y="652628"/>
            <a:ext cx="52260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НОВИЙ РІК (ВАСИЛЯ)</a:t>
            </a:r>
            <a:br>
              <a:rPr lang="uk-UA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</a:br>
            <a:r>
              <a:rPr lang="uk-UA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14 СІЧНЯ</a:t>
            </a:r>
            <a:endParaRPr lang="ru-RU" alt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1273" name="Rectangle 9" descr="Полотно"/>
          <p:cNvSpPr>
            <a:spLocks noChangeArrowheads="1"/>
          </p:cNvSpPr>
          <p:nvPr/>
        </p:nvSpPr>
        <p:spPr bwMode="auto">
          <a:xfrm>
            <a:off x="1331913" y="1844675"/>
            <a:ext cx="6983412" cy="27368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uk-UA" altLang="ru-RU" sz="2800" b="1"/>
              <a:t> </a:t>
            </a:r>
          </a:p>
        </p:txBody>
      </p:sp>
      <p:sp>
        <p:nvSpPr>
          <p:cNvPr id="11274" name="Rectangle 10" descr="Полотно"/>
          <p:cNvSpPr>
            <a:spLocks noChangeArrowheads="1"/>
          </p:cNvSpPr>
          <p:nvPr/>
        </p:nvSpPr>
        <p:spPr bwMode="auto">
          <a:xfrm>
            <a:off x="1043608" y="1844675"/>
            <a:ext cx="4176960" cy="396058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uk-UA" altLang="ru-RU" sz="24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* </a:t>
            </a:r>
            <a:r>
              <a:rPr lang="ru-RU" altLang="ru-RU" sz="2400" b="1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Засівали</a:t>
            </a:r>
            <a:r>
              <a:rPr lang="ru-RU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рано-</a:t>
            </a:r>
            <a:r>
              <a:rPr lang="ru-RU" altLang="ru-RU" sz="2400" b="1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вранці</a:t>
            </a:r>
            <a:r>
              <a:rPr lang="ru-RU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400" b="1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лише</a:t>
            </a:r>
            <a:r>
              <a:rPr lang="ru-RU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400" b="1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хлопці</a:t>
            </a:r>
            <a:endParaRPr lang="ru-RU" altLang="ru-RU" sz="2400" b="1" dirty="0" smtClean="0">
              <a:solidFill>
                <a:srgbClr val="003399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20000"/>
              </a:spcBef>
            </a:pPr>
            <a:r>
              <a:rPr lang="uk-UA" altLang="ru-RU" sz="24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* </a:t>
            </a:r>
            <a:r>
              <a:rPr lang="ru-RU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Для </a:t>
            </a:r>
            <a:r>
              <a:rPr lang="ru-RU" altLang="ru-RU" sz="2400" b="1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засівання</a:t>
            </a:r>
            <a:r>
              <a:rPr lang="ru-RU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2400" b="1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використовували</a:t>
            </a:r>
            <a:r>
              <a:rPr lang="ru-RU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жито, </a:t>
            </a:r>
            <a:r>
              <a:rPr lang="ru-RU" altLang="ru-RU" sz="2400" b="1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пшеницю</a:t>
            </a:r>
            <a:r>
              <a:rPr lang="ru-RU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, овес, </a:t>
            </a:r>
            <a:r>
              <a:rPr lang="ru-RU" altLang="ru-RU" sz="2400" b="1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ячмінь</a:t>
            </a:r>
            <a:endParaRPr lang="ru-RU" altLang="ru-RU" sz="2400" b="1" dirty="0" smtClean="0">
              <a:solidFill>
                <a:srgbClr val="003399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20000"/>
              </a:spcBef>
            </a:pPr>
            <a:r>
              <a:rPr lang="uk-UA" altLang="ru-RU" sz="24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* </a:t>
            </a:r>
            <a:r>
              <a:rPr lang="ru-RU" altLang="ru-RU" sz="2400" b="1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Ніколи</a:t>
            </a:r>
            <a:r>
              <a:rPr lang="ru-RU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не </a:t>
            </a:r>
            <a:r>
              <a:rPr lang="ru-RU" altLang="ru-RU" sz="2400" b="1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засівали</a:t>
            </a:r>
            <a:r>
              <a:rPr lang="ru-RU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гречкою й горохом, </a:t>
            </a:r>
            <a:r>
              <a:rPr lang="ru-RU" altLang="ru-RU" sz="2400" b="1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бо</a:t>
            </a:r>
            <a:r>
              <a:rPr lang="ru-RU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то </a:t>
            </a:r>
            <a:r>
              <a:rPr lang="ru-RU" altLang="ru-RU" sz="2400" b="1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віщувало</a:t>
            </a:r>
            <a:r>
              <a:rPr lang="ru-RU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нечисть і </a:t>
            </a:r>
            <a:r>
              <a:rPr lang="ru-RU" altLang="ru-RU" sz="2400" b="1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сльози</a:t>
            </a:r>
            <a:endParaRPr lang="ru-RU" altLang="ru-RU" sz="2400" dirty="0" smtClean="0">
              <a:solidFill>
                <a:srgbClr val="003399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ru-RU" altLang="ru-RU" sz="3500" dirty="0" smtClean="0">
              <a:solidFill>
                <a:srgbClr val="003399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uk-UA" altLang="ru-RU" sz="2800" b="1" dirty="0"/>
          </a:p>
        </p:txBody>
      </p:sp>
      <p:pic>
        <p:nvPicPr>
          <p:cNvPr id="11275" name="Picture 11" descr="69207475_1294955991_kolya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619" y="2025092"/>
            <a:ext cx="347416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2291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2292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9992" y="0"/>
            <a:ext cx="4644008" cy="3263706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2293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28678" name="Rectangle 6" descr="Полотно"/>
          <p:cNvSpPr>
            <a:spLocks noChangeArrowheads="1"/>
          </p:cNvSpPr>
          <p:nvPr/>
        </p:nvSpPr>
        <p:spPr bwMode="auto">
          <a:xfrm>
            <a:off x="4690023" y="1659112"/>
            <a:ext cx="3554385" cy="172878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uk-UA" altLang="ru-RU" sz="32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Вранці священик освячує воду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smtClean="0"/>
              <a:t> </a:t>
            </a:r>
            <a:endParaRPr lang="uk-UA" altLang="ru-RU" sz="4800" b="1" i="1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1828523" y="590538"/>
            <a:ext cx="56673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ВОДОХРЕЩА (ЙОРДАН)</a:t>
            </a:r>
            <a:br>
              <a:rPr lang="uk-UA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</a:br>
            <a:r>
              <a:rPr lang="uk-UA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(19 СІЧНЯ)</a:t>
            </a:r>
            <a:br>
              <a:rPr lang="uk-UA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</a:br>
            <a:endParaRPr lang="ru-RU" alt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2297" name="Picture 9" descr="обряд_000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t="38834" r="43579" b="35150"/>
          <a:stretch>
            <a:fillRect/>
          </a:stretch>
        </p:blipFill>
        <p:spPr bwMode="auto">
          <a:xfrm>
            <a:off x="1043607" y="1659112"/>
            <a:ext cx="3231545" cy="27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 descr="6e81c00c3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618" y="2781275"/>
            <a:ext cx="3168774" cy="316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931964" y="4395887"/>
            <a:ext cx="45720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32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Її вважають</a:t>
            </a:r>
          </a:p>
          <a:p>
            <a:pPr eaLnBrk="1" hangingPunct="1"/>
            <a:r>
              <a:rPr lang="uk-UA" altLang="ru-RU" sz="32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     помічною від </a:t>
            </a:r>
          </a:p>
          <a:p>
            <a:pPr eaLnBrk="1" hangingPunct="1"/>
            <a:r>
              <a:rPr lang="uk-UA" altLang="ru-RU" sz="32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     усіляких хвороб</a:t>
            </a:r>
            <a:endParaRPr lang="ru-RU" altLang="ru-RU" sz="32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3315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3316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3416" y="0"/>
            <a:ext cx="4700584" cy="3303466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3317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13318" name="Rectangle 6" descr="Полотно"/>
          <p:cNvSpPr>
            <a:spLocks noChangeArrowheads="1"/>
          </p:cNvSpPr>
          <p:nvPr/>
        </p:nvSpPr>
        <p:spPr bwMode="auto">
          <a:xfrm>
            <a:off x="4670392" y="849620"/>
            <a:ext cx="3383681" cy="2159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uk-UA" altLang="ru-RU" sz="28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* </a:t>
            </a:r>
            <a:r>
              <a:rPr lang="uk-UA" altLang="ru-RU" sz="22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Масляна </a:t>
            </a:r>
            <a:r>
              <a:rPr lang="uk-UA" altLang="ru-RU" sz="22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символізує</a:t>
            </a:r>
          </a:p>
          <a:p>
            <a:pPr eaLnBrk="1" hangingPunct="1">
              <a:spcBef>
                <a:spcPct val="20000"/>
              </a:spcBef>
            </a:pPr>
            <a:r>
              <a:rPr lang="uk-UA" altLang="ru-RU" sz="22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uk-UA" altLang="ru-RU" sz="22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  перехід </a:t>
            </a:r>
            <a:r>
              <a:rPr lang="uk-UA" altLang="ru-RU" sz="22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від зими до </a:t>
            </a:r>
          </a:p>
          <a:p>
            <a:pPr eaLnBrk="1" hangingPunct="1">
              <a:spcBef>
                <a:spcPct val="20000"/>
              </a:spcBef>
            </a:pPr>
            <a:r>
              <a:rPr lang="uk-UA" altLang="ru-RU" sz="22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uk-UA" altLang="ru-RU" sz="22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  весни</a:t>
            </a:r>
            <a:endParaRPr lang="uk-UA" altLang="ru-RU" sz="22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20000"/>
              </a:spcBef>
            </a:pPr>
            <a:r>
              <a:rPr lang="uk-UA" altLang="ru-RU" sz="24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* </a:t>
            </a:r>
            <a:r>
              <a:rPr lang="uk-UA" altLang="ru-RU" sz="22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Цілий тиждень</a:t>
            </a:r>
          </a:p>
          <a:p>
            <a:pPr marL="0" indent="0" eaLnBrk="1" hangingPunct="1">
              <a:spcBef>
                <a:spcPct val="20000"/>
              </a:spcBef>
            </a:pPr>
            <a:r>
              <a:rPr lang="uk-UA" altLang="ru-RU" sz="22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  господині </a:t>
            </a:r>
            <a:r>
              <a:rPr lang="uk-UA" altLang="ru-RU" sz="22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варили </a:t>
            </a:r>
          </a:p>
          <a:p>
            <a:pPr eaLnBrk="1" hangingPunct="1">
              <a:spcBef>
                <a:spcPct val="20000"/>
              </a:spcBef>
            </a:pPr>
            <a:r>
              <a:rPr lang="uk-UA" altLang="ru-RU" sz="22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  </a:t>
            </a:r>
            <a:r>
              <a:rPr lang="uk-UA" altLang="ru-RU" sz="22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вареники </a:t>
            </a:r>
            <a:r>
              <a:rPr lang="uk-UA" altLang="ru-RU" sz="22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з сиром, </a:t>
            </a:r>
          </a:p>
          <a:p>
            <a:pPr eaLnBrk="1" hangingPunct="1">
              <a:spcBef>
                <a:spcPct val="20000"/>
              </a:spcBef>
            </a:pPr>
            <a:r>
              <a:rPr lang="uk-UA" altLang="ru-RU" sz="22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  </a:t>
            </a:r>
            <a:r>
              <a:rPr lang="uk-UA" altLang="ru-RU" sz="22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пекли </a:t>
            </a:r>
            <a:r>
              <a:rPr lang="uk-UA" altLang="ru-RU" sz="22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пиріжки, </a:t>
            </a:r>
          </a:p>
          <a:p>
            <a:pPr eaLnBrk="1" hangingPunct="1">
              <a:spcBef>
                <a:spcPct val="20000"/>
              </a:spcBef>
            </a:pPr>
            <a:r>
              <a:rPr lang="uk-UA" altLang="ru-RU" sz="22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  </a:t>
            </a:r>
            <a:r>
              <a:rPr lang="uk-UA" altLang="ru-RU" sz="22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млинці</a:t>
            </a:r>
            <a:endParaRPr lang="uk-UA" altLang="ru-RU" sz="22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uk-UA" altLang="ru-RU" sz="22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* В останній день </a:t>
            </a:r>
          </a:p>
          <a:p>
            <a:pPr eaLnBrk="1" hangingPunct="1">
              <a:spcBef>
                <a:spcPct val="20000"/>
              </a:spcBef>
            </a:pPr>
            <a:r>
              <a:rPr lang="uk-UA" altLang="ru-RU" sz="22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uk-UA" altLang="ru-RU" sz="22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 </a:t>
            </a:r>
            <a:r>
              <a:rPr lang="uk-UA" altLang="ru-RU" sz="2200" b="1" dirty="0" err="1" smtClean="0">
                <a:solidFill>
                  <a:srgbClr val="003399"/>
                </a:solidFill>
                <a:latin typeface="Times New Roman" panose="02020603050405020304" pitchFamily="18" charset="0"/>
              </a:rPr>
              <a:t>Масляни</a:t>
            </a:r>
            <a:r>
              <a:rPr lang="uk-UA" altLang="ru-RU" sz="22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uk-UA" altLang="ru-RU" sz="22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йшли </a:t>
            </a:r>
          </a:p>
          <a:p>
            <a:pPr eaLnBrk="1" hangingPunct="1">
              <a:spcBef>
                <a:spcPct val="20000"/>
              </a:spcBef>
            </a:pPr>
            <a:r>
              <a:rPr lang="uk-UA" altLang="ru-RU" sz="22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uk-UA" altLang="ru-RU" sz="22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 миритися </a:t>
            </a:r>
            <a:r>
              <a:rPr lang="uk-UA" altLang="ru-RU" sz="22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з усіма, з</a:t>
            </a:r>
          </a:p>
          <a:p>
            <a:pPr eaLnBrk="1" hangingPunct="1">
              <a:spcBef>
                <a:spcPct val="20000"/>
              </a:spcBef>
            </a:pPr>
            <a:r>
              <a:rPr lang="uk-UA" altLang="ru-RU" sz="22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  </a:t>
            </a:r>
            <a:r>
              <a:rPr lang="uk-UA" altLang="ru-RU" sz="22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 ким </a:t>
            </a:r>
            <a:r>
              <a:rPr lang="uk-UA" altLang="ru-RU" sz="22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сварилися</a:t>
            </a:r>
            <a:br>
              <a:rPr lang="uk-UA" altLang="ru-RU" sz="2200" b="1" dirty="0">
                <a:solidFill>
                  <a:srgbClr val="003399"/>
                </a:solidFill>
                <a:latin typeface="Times New Roman" panose="02020603050405020304" pitchFamily="18" charset="0"/>
              </a:rPr>
            </a:br>
            <a:endParaRPr lang="uk-UA" altLang="ru-RU" sz="22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1475656" y="553321"/>
            <a:ext cx="26236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МАСЛЯНА</a:t>
            </a:r>
            <a:endParaRPr lang="ru-RU" alt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3321" name="Picture 9" descr="Масниц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04" y="1199652"/>
            <a:ext cx="3382963" cy="23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0" descr="3f388-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05" y="3551990"/>
            <a:ext cx="3382963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4339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4340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2131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4341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14342" name="Rectangle 6" descr="Полотно"/>
          <p:cNvSpPr>
            <a:spLocks noChangeArrowheads="1"/>
          </p:cNvSpPr>
          <p:nvPr/>
        </p:nvSpPr>
        <p:spPr bwMode="auto">
          <a:xfrm>
            <a:off x="900113" y="1844675"/>
            <a:ext cx="7272337" cy="29527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uk-UA" altLang="ru-RU" sz="2800" b="1"/>
              <a:t> </a:t>
            </a: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smtClean="0"/>
              <a:t> </a:t>
            </a:r>
            <a:endParaRPr lang="uk-UA" altLang="ru-RU" sz="4800" b="1" i="1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1169988" y="836613"/>
            <a:ext cx="69897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НАРОДНІ СВЯТА </a:t>
            </a:r>
          </a:p>
          <a:p>
            <a:pPr algn="ctr" eaLnBrk="1" hangingPunct="1"/>
            <a:r>
              <a:rPr lang="uk-UA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ВЕСНЯНО-ЛІТНЬОГО ЦИКЛУ</a:t>
            </a:r>
            <a:endParaRPr lang="ru-RU" alt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4345" name="Picture 11" descr="кульбаб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28239">
            <a:off x="838949" y="2452501"/>
            <a:ext cx="3678237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7758">
            <a:off x="4940844" y="2608173"/>
            <a:ext cx="3671888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5363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5364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9714" y="0"/>
            <a:ext cx="4674286" cy="3284984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5365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15366" name="Rectangle 6" descr="Полотно"/>
          <p:cNvSpPr>
            <a:spLocks noChangeArrowheads="1"/>
          </p:cNvSpPr>
          <p:nvPr/>
        </p:nvSpPr>
        <p:spPr bwMode="auto">
          <a:xfrm>
            <a:off x="4657621" y="1271760"/>
            <a:ext cx="3634878" cy="475071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uk-UA" altLang="ru-RU" sz="20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* </a:t>
            </a:r>
            <a:r>
              <a:rPr lang="uk-UA" alt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itchFamily="18" charset="0"/>
              </a:rPr>
              <a:t>Гілки верби ставили в хаті за іконами чи садили на городі.</a:t>
            </a:r>
          </a:p>
          <a:p>
            <a:pPr marL="0" indent="0"/>
            <a:r>
              <a:rPr lang="uk-UA" alt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* Гілками верби благословляли худобу.</a:t>
            </a:r>
          </a:p>
          <a:p>
            <a:pPr marL="0" indent="0"/>
            <a:r>
              <a:rPr lang="uk-UA" altLang="ru-RU" sz="20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* З посвяченою вербою господар обходив своє обійстя, щоб захоронити його від нечистої сили.</a:t>
            </a:r>
          </a:p>
          <a:p>
            <a:pPr marL="0" indent="0"/>
            <a:r>
              <a:rPr lang="uk-UA" altLang="ru-RU" sz="20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*</a:t>
            </a:r>
            <a:r>
              <a:rPr lang="uk-UA" altLang="uk-UA" sz="2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Гріх було топтати ногами свячену вербу, а тому навіть найдрібніші галузки, що залишалися після освячення, спалювали на вогні, щоб не потрапило під ноги.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uk-UA" altLang="ru-RU" sz="2800" b="1" dirty="0">
              <a:latin typeface="Times New Roman" panose="02020603050405020304" pitchFamily="18" charset="0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dirty="0" smtClean="0"/>
              <a:t> </a:t>
            </a:r>
            <a:endParaRPr lang="uk-UA" altLang="ru-RU" sz="4800" b="1" i="1" dirty="0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2663200" y="620713"/>
            <a:ext cx="40366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ВЕРБНА НЕДІЛЯ</a:t>
            </a:r>
            <a:endParaRPr lang="ru-RU" alt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0" name="Picture 4" descr="d357e095e05b7a03c24acc3c3181a7ac50b2095245398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7044"/>
            <a:ext cx="3240360" cy="475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5363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5364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9714" y="0"/>
            <a:ext cx="4674286" cy="3284984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5365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15366" name="Rectangle 6" descr="Полотно"/>
          <p:cNvSpPr>
            <a:spLocks noChangeArrowheads="1"/>
          </p:cNvSpPr>
          <p:nvPr/>
        </p:nvSpPr>
        <p:spPr bwMode="auto">
          <a:xfrm>
            <a:off x="4681538" y="1628800"/>
            <a:ext cx="3634878" cy="458112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uk-UA" altLang="ru-RU" sz="28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* </a:t>
            </a:r>
            <a:r>
              <a:rPr lang="uk-UA" alt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Це найбільше весняне       свято</a:t>
            </a:r>
          </a:p>
          <a:p>
            <a:pPr marL="0" indent="0" eaLnBrk="1" hangingPunct="1">
              <a:spcBef>
                <a:spcPct val="20000"/>
              </a:spcBef>
            </a:pPr>
            <a:r>
              <a:rPr lang="uk-UA" alt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* Розписували писанки, готували крашанки, </a:t>
            </a:r>
            <a:r>
              <a:rPr lang="uk-UA" altLang="ru-RU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дряпанки</a:t>
            </a:r>
            <a:r>
              <a:rPr lang="uk-UA" alt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 eaLnBrk="1" hangingPunct="1">
              <a:spcBef>
                <a:spcPct val="20000"/>
              </a:spcBef>
            </a:pPr>
            <a:r>
              <a:rPr lang="uk-UA" altLang="ru-RU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* </a:t>
            </a:r>
            <a:r>
              <a:rPr lang="uk-UA" alt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Яйце – символ життя, символ самого свята</a:t>
            </a:r>
          </a:p>
          <a:p>
            <a:pPr marL="0" indent="0" eaLnBrk="1" hangingPunct="1">
              <a:spcBef>
                <a:spcPct val="20000"/>
              </a:spcBef>
            </a:pPr>
            <a:r>
              <a:rPr lang="uk-UA" altLang="ru-RU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* </a:t>
            </a:r>
            <a:r>
              <a:rPr lang="uk-UA" alt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До цього свята пекли паски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uk-UA" altLang="ru-RU" sz="2800" b="1" dirty="0">
              <a:latin typeface="Times New Roman" panose="02020603050405020304" pitchFamily="18" charset="0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dirty="0" smtClean="0"/>
              <a:t> </a:t>
            </a:r>
            <a:endParaRPr lang="uk-UA" altLang="ru-RU" sz="4800" b="1" i="1" dirty="0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3132138" y="620713"/>
            <a:ext cx="309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ВЕЛИКДЕНЬ</a:t>
            </a:r>
            <a:endParaRPr lang="ru-RU" alt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5369" name="Picture 9" descr="985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89" y="1484784"/>
            <a:ext cx="3442161" cy="422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041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6387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6388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6781" y="-1"/>
            <a:ext cx="4717219" cy="3315157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6389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16390" name="Rectangle 6" descr="Полотно"/>
          <p:cNvSpPr>
            <a:spLocks noChangeArrowheads="1"/>
          </p:cNvSpPr>
          <p:nvPr/>
        </p:nvSpPr>
        <p:spPr bwMode="auto">
          <a:xfrm>
            <a:off x="5055879" y="1616075"/>
            <a:ext cx="3240088" cy="446563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uk-UA" altLang="ru-RU" sz="22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Основні дійства                              свята: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uk-UA" altLang="ru-RU" sz="2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itchFamily="18" charset="0"/>
              </a:rPr>
              <a:t>Виплітання</a:t>
            </a:r>
            <a:endParaRPr lang="uk-UA" alt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uk-UA" altLang="ru-RU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itchFamily="18" charset="0"/>
              </a:rPr>
              <a:t>       купальських вінків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uk-UA" altLang="ru-RU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itchFamily="18" charset="0"/>
              </a:rPr>
              <a:t>Пускання їх на воду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uk-UA" altLang="ru-RU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itchFamily="18" charset="0"/>
              </a:rPr>
              <a:t>Перескакування через вогонь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uk-UA" altLang="ru-RU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itchFamily="18" charset="0"/>
              </a:rPr>
              <a:t>Водіння</a:t>
            </a:r>
            <a:r>
              <a:rPr lang="uk-UA" altLang="ru-RU" sz="2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ru-RU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itchFamily="18" charset="0"/>
              </a:rPr>
              <a:t>таночків</a:t>
            </a: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dirty="0" smtClean="0"/>
              <a:t> </a:t>
            </a:r>
            <a:endParaRPr lang="uk-UA" altLang="ru-RU" sz="4800" b="1" i="1" dirty="0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2987675" y="549275"/>
            <a:ext cx="34194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ІВАНА КУПАЛА</a:t>
            </a:r>
            <a:br>
              <a:rPr lang="uk-UA" alt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</a:br>
            <a:r>
              <a:rPr lang="uk-UA" alt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(7 липня)</a:t>
            </a:r>
            <a:endParaRPr lang="ru-RU" alt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6393" name="Picture 9" descr="Ivana_Kupala_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23" y="1616075"/>
            <a:ext cx="3096344" cy="227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 descr="Івана Купал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297" y="3827865"/>
            <a:ext cx="3037582" cy="225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7411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7412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2131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7413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17414" name="Rectangle 6" descr="Полотно"/>
          <p:cNvSpPr>
            <a:spLocks noChangeArrowheads="1"/>
          </p:cNvSpPr>
          <p:nvPr/>
        </p:nvSpPr>
        <p:spPr bwMode="auto">
          <a:xfrm>
            <a:off x="3995738" y="1196975"/>
            <a:ext cx="4391025" cy="40322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uk-UA" altLang="ru-RU" sz="2800" b="1">
              <a:latin typeface="Times New Roman" panose="02020603050405020304" pitchFamily="18" charset="0"/>
            </a:endParaRPr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smtClean="0"/>
              <a:t> </a:t>
            </a:r>
            <a:endParaRPr lang="uk-UA" altLang="ru-RU" sz="4800" b="1" i="1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971600" y="620713"/>
            <a:ext cx="741516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uk-UA" alt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Поширеним було вірування, що купальської ночі цвіте папороть. Хто її зірве, буде щасливим і багатим. За легендою, квітку охороняють злі духи,  і майже нікому не вдається цього зробити.</a:t>
            </a:r>
          </a:p>
          <a:p>
            <a:pPr algn="ctr" eaLnBrk="1" hangingPunct="1"/>
            <a:endParaRPr lang="ru-RU" alt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7417" name="Picture 9" descr="папороть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30" y="2412242"/>
            <a:ext cx="2509049" cy="363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10411-otkrytki-ivan-kupal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81" y="2715121"/>
            <a:ext cx="3514725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8435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8436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2131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8437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18438" name="Rectangle 6" descr="Полотно"/>
          <p:cNvSpPr>
            <a:spLocks noChangeArrowheads="1"/>
          </p:cNvSpPr>
          <p:nvPr/>
        </p:nvSpPr>
        <p:spPr bwMode="auto">
          <a:xfrm>
            <a:off x="4643438" y="1773238"/>
            <a:ext cx="3743325" cy="345598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ru-RU" altLang="ru-RU" sz="3600" dirty="0">
              <a:solidFill>
                <a:srgbClr val="000066"/>
              </a:solidFill>
            </a:endParaRPr>
          </a:p>
          <a:p>
            <a:pPr marL="0" indent="0" eaLnBrk="1" hangingPunct="1">
              <a:spcBef>
                <a:spcPct val="20000"/>
              </a:spcBef>
            </a:pPr>
            <a:r>
              <a:rPr lang="ru-RU" altLang="ru-RU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У  церквах святили воду й </a:t>
            </a:r>
            <a:r>
              <a:rPr lang="ru-RU" altLang="ru-RU" sz="32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букети</a:t>
            </a:r>
            <a:r>
              <a:rPr lang="ru-RU" altLang="ru-RU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з </a:t>
            </a:r>
            <a:r>
              <a:rPr lang="ru-RU" altLang="ru-RU" sz="32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колосків</a:t>
            </a:r>
            <a:r>
              <a:rPr lang="ru-RU" altLang="ru-RU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, </a:t>
            </a:r>
            <a:r>
              <a:rPr lang="ru-RU" altLang="ru-RU" sz="32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польових</a:t>
            </a:r>
            <a:r>
              <a:rPr lang="ru-RU" altLang="ru-RU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32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квітів</a:t>
            </a:r>
            <a:r>
              <a:rPr lang="ru-RU" altLang="ru-RU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і головок маку.</a:t>
            </a:r>
            <a:r>
              <a:rPr lang="ru-RU" altLang="ru-RU" sz="3200" dirty="0">
                <a:solidFill>
                  <a:schemeClr val="accent2"/>
                </a:solidFill>
              </a:rPr>
              <a:t>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uk-UA" altLang="ru-RU" sz="3600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uk-UA" altLang="ru-RU" sz="2800" b="1" dirty="0">
              <a:latin typeface="Times New Roman" panose="02020603050405020304" pitchFamily="18" charset="0"/>
            </a:endParaRPr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title"/>
          </p:nvPr>
        </p:nvSpPr>
        <p:spPr>
          <a:xfrm>
            <a:off x="1027406" y="908050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uk-UA" alt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МЕДОВИЙ СПАС (МАКОВІЯ)</a:t>
            </a:r>
            <a:br>
              <a:rPr lang="uk-UA" alt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uk-UA" alt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(14 СЕРПНЯ)</a:t>
            </a: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589463" y="620713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3600" b="1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06" y="2221530"/>
            <a:ext cx="353372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1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2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9715" y="0"/>
            <a:ext cx="4674286" cy="3284984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3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>
          <a:xfrm>
            <a:off x="971600" y="765174"/>
            <a:ext cx="5400599" cy="1414980"/>
          </a:xfrm>
          <a:noFill/>
        </p:spPr>
        <p:txBody>
          <a:bodyPr/>
          <a:lstStyle/>
          <a:p>
            <a:pPr eaLnBrk="1" hangingPunct="1"/>
            <a:r>
              <a:rPr lang="ru-RU" altLang="ru-RU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Традиц</a:t>
            </a:r>
            <a:r>
              <a:rPr lang="uk-UA" altLang="ru-RU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ії</a:t>
            </a:r>
            <a:r>
              <a:rPr lang="uk-UA" alt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обряди</a:t>
            </a:r>
            <a:r>
              <a:rPr lang="en-US" alt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uk-UA" altLang="ru-RU" sz="4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0" descr="653673213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88" y="659369"/>
            <a:ext cx="2067545" cy="172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971601" y="2564904"/>
            <a:ext cx="7128792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У різних </a:t>
            </a:r>
            <a:r>
              <a:rPr lang="uk-UA" altLang="ru-RU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народів звичаї</a:t>
            </a:r>
            <a:r>
              <a:rPr lang="cs-CZ" altLang="ru-RU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uk-UA" altLang="ru-RU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сформовані </a:t>
            </a:r>
            <a:r>
              <a:rPr lang="uk-UA" altLang="ru-RU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впродовж століть або навіть тисячоліть. Звичаї – це обличчя народу, глянувши в яке ми відразу можемо дізнатися, який це народ. Звичаї – це ті </a:t>
            </a:r>
            <a:r>
              <a:rPr lang="uk-UA" altLang="ru-RU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неписані </a:t>
            </a:r>
            <a:r>
              <a:rPr lang="uk-UA" altLang="ru-RU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правила, яким люди </a:t>
            </a:r>
            <a:r>
              <a:rPr lang="uk-UA" altLang="ru-RU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слідують </a:t>
            </a:r>
            <a:r>
              <a:rPr lang="uk-UA" altLang="ru-RU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повсякденно в своїх найменших домашніх </a:t>
            </a:r>
            <a:r>
              <a:rPr lang="uk-UA" altLang="ru-RU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турботах. З </a:t>
            </a:r>
            <a:r>
              <a:rPr lang="uk-UA" altLang="ru-RU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незапам’ятних часів було трепетним ставлення до традицій. Навіть після прийняття християнства українці зберегли багато своїх </a:t>
            </a:r>
            <a:r>
              <a:rPr lang="uk-UA" altLang="ru-RU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народних </a:t>
            </a:r>
            <a:r>
              <a:rPr lang="uk-UA" altLang="ru-RU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старовинних звичаїв</a:t>
            </a:r>
            <a:r>
              <a:rPr lang="uk-UA" altLang="ru-RU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uk-UA" altLang="ru-RU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тільки об’єднавши їх з релігійними. І сьогодні, через тисячі років, вже непросто виявити грань, де в українських звичаях закінчується стародавня культура, а де починається християнська.</a:t>
            </a:r>
            <a:r>
              <a:rPr lang="uk-UA" altLang="ru-RU" b="1" dirty="0" smtClean="0">
                <a:latin typeface="Times New Roman" panose="02020603050405020304" pitchFamily="18" charset="0"/>
              </a:rPr>
              <a:t> </a:t>
            </a:r>
            <a:endParaRPr lang="uk-UA" altLang="ru-RU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67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9459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9460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2131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19461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19462" name="Rectangle 6" descr="Полотно"/>
          <p:cNvSpPr>
            <a:spLocks noChangeArrowheads="1"/>
          </p:cNvSpPr>
          <p:nvPr/>
        </p:nvSpPr>
        <p:spPr bwMode="auto">
          <a:xfrm>
            <a:off x="4643438" y="1773238"/>
            <a:ext cx="3743325" cy="345598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ru-RU" altLang="ru-RU" sz="3600">
              <a:solidFill>
                <a:srgbClr val="000066"/>
              </a:solidFill>
            </a:endParaRPr>
          </a:p>
          <a:p>
            <a:pPr eaLnBrk="1" hangingPunct="1">
              <a:spcBef>
                <a:spcPct val="20000"/>
              </a:spcBef>
            </a:pPr>
            <a:endParaRPr lang="ru-RU" altLang="ru-RU" sz="3600">
              <a:solidFill>
                <a:srgbClr val="000066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uk-UA" altLang="ru-RU" sz="360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uk-UA" altLang="ru-RU" sz="2800" b="1">
              <a:latin typeface="Times New Roman" panose="02020603050405020304" pitchFamily="18" charset="0"/>
            </a:endParaRPr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uk-UA" alt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ЯБЛУЧНИЙ СПАС</a:t>
            </a:r>
            <a:br>
              <a:rPr lang="uk-UA" alt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(19 СЕРПНЯ)</a:t>
            </a: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589463" y="620713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3600" b="1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2117773"/>
            <a:ext cx="3600723" cy="380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55650" y="2133600"/>
            <a:ext cx="388778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uk-UA" altLang="ru-RU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О</a:t>
            </a:r>
            <a:r>
              <a:rPr lang="ru-RU" altLang="ru-RU" sz="32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свячували</a:t>
            </a:r>
            <a:r>
              <a:rPr lang="ru-RU" altLang="ru-RU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32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фрукти</a:t>
            </a:r>
            <a:r>
              <a:rPr lang="ru-RU" altLang="ru-RU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, </a:t>
            </a:r>
            <a:r>
              <a:rPr lang="ru-RU" altLang="ru-RU" sz="32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овочі</a:t>
            </a:r>
            <a:r>
              <a:rPr lang="ru-RU" altLang="ru-RU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, мед і </a:t>
            </a:r>
            <a:r>
              <a:rPr lang="ru-RU" altLang="ru-RU" sz="32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квіти</a:t>
            </a:r>
            <a:r>
              <a:rPr lang="ru-RU" altLang="ru-RU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. Особливо </a:t>
            </a:r>
            <a:r>
              <a:rPr lang="ru-RU" altLang="ru-RU" sz="32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чекали</a:t>
            </a:r>
            <a:r>
              <a:rPr lang="ru-RU" altLang="ru-RU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, коли </a:t>
            </a:r>
            <a:r>
              <a:rPr lang="ru-RU" altLang="ru-RU" sz="32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освятять</a:t>
            </a:r>
            <a:r>
              <a:rPr lang="ru-RU" altLang="ru-RU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32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яблука</a:t>
            </a:r>
            <a:r>
              <a:rPr lang="ru-RU" altLang="ru-RU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, так як до </a:t>
            </a:r>
            <a:r>
              <a:rPr lang="ru-RU" altLang="ru-RU" sz="32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цього</a:t>
            </a:r>
            <a:r>
              <a:rPr lang="ru-RU" altLang="ru-RU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дня </a:t>
            </a:r>
            <a:r>
              <a:rPr lang="ru-RU" altLang="ru-RU" sz="32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вживати</a:t>
            </a:r>
            <a:r>
              <a:rPr lang="ru-RU" altLang="ru-RU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32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їх</a:t>
            </a:r>
            <a:r>
              <a:rPr lang="ru-RU" altLang="ru-RU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32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було</a:t>
            </a:r>
            <a:r>
              <a:rPr lang="ru-RU" altLang="ru-RU" sz="32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заборонено.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20483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20484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2131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pic>
        <p:nvPicPr>
          <p:cNvPr id="20485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20486" name="Rectangle 6" descr="Полотно"/>
          <p:cNvSpPr>
            <a:spLocks noChangeArrowheads="1"/>
          </p:cNvSpPr>
          <p:nvPr/>
        </p:nvSpPr>
        <p:spPr bwMode="auto">
          <a:xfrm>
            <a:off x="4643438" y="1773238"/>
            <a:ext cx="3743325" cy="345598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ru-RU" altLang="ru-RU" sz="3600">
              <a:solidFill>
                <a:srgbClr val="000066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uk-UA" altLang="ru-RU" sz="360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uk-UA" altLang="ru-RU" sz="2800" b="1">
              <a:latin typeface="Times New Roman" panose="02020603050405020304" pitchFamily="18" charset="0"/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4589463" y="620713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3600" b="1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40965" name="Picture 5"/>
          <p:cNvPicPr>
            <a:picLocks noGrp="1" noChangeAspect="1" noChangeArrowheads="1"/>
          </p:cNvPicPr>
          <p:nvPr>
            <p:ph type="title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6059" y="829469"/>
            <a:ext cx="1204913" cy="865188"/>
          </a:xfrm>
          <a:noFill/>
        </p:spPr>
      </p:pic>
      <p:pic>
        <p:nvPicPr>
          <p:cNvPr id="40963" name="Picture 3" descr="viewim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49" y="2411371"/>
            <a:ext cx="6533778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3348038" y="9080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b="1">
              <a:solidFill>
                <a:srgbClr val="993300"/>
              </a:solidFill>
            </a:endParaRPr>
          </a:p>
        </p:txBody>
      </p:sp>
      <p:sp>
        <p:nvSpPr>
          <p:cNvPr id="20491" name="WordArt 11"/>
          <p:cNvSpPr>
            <a:spLocks noChangeArrowheads="1" noChangeShapeType="1" noTextEdit="1"/>
          </p:cNvSpPr>
          <p:nvPr/>
        </p:nvSpPr>
        <p:spPr bwMode="auto">
          <a:xfrm>
            <a:off x="2700338" y="908050"/>
            <a:ext cx="3476625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err="1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Любіть</a:t>
            </a:r>
            <a:r>
              <a:rPr lang="ru-RU" sz="3600" b="1" kern="10" dirty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kern="10" dirty="0" err="1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Україну</a:t>
            </a:r>
            <a:r>
              <a:rPr lang="ru-RU" sz="3600" b="1" kern="10" dirty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492" name="WordArt 12"/>
          <p:cNvSpPr>
            <a:spLocks noChangeArrowheads="1" noChangeShapeType="1" noTextEdit="1"/>
          </p:cNvSpPr>
          <p:nvPr/>
        </p:nvSpPr>
        <p:spPr bwMode="auto">
          <a:xfrm>
            <a:off x="1476375" y="1700213"/>
            <a:ext cx="6407993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err="1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Шануйте</a:t>
            </a:r>
            <a:r>
              <a:rPr lang="ru-RU" sz="3600" kern="10" dirty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kern="10" dirty="0" err="1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традиції</a:t>
            </a:r>
            <a:r>
              <a:rPr lang="ru-RU" sz="3600" kern="10" dirty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kern="10" dirty="0" err="1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3600" kern="10" dirty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1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2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9714" y="0"/>
            <a:ext cx="4674286" cy="3284984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3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dirty="0" smtClean="0"/>
              <a:t> </a:t>
            </a:r>
            <a:endParaRPr lang="uk-UA" altLang="ru-RU" sz="4800" b="1" i="1" dirty="0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971600" y="765174"/>
            <a:ext cx="7632848" cy="136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«Моя люба мово, мова українська.</a:t>
            </a:r>
          </a:p>
          <a:p>
            <a:pPr eaLnBrk="1" hangingPunct="1"/>
            <a:r>
              <a:rPr lang="uk-UA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Скільки в тобі рідного!</a:t>
            </a:r>
          </a:p>
          <a:p>
            <a:pPr eaLnBrk="1" hangingPunct="1"/>
            <a:r>
              <a:rPr lang="uk-UA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Скільки в тобі близького!»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85895"/>
            <a:ext cx="3488695" cy="324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2685895"/>
            <a:ext cx="3672408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uk-UA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Ой, яка чудова –                 	українська мова!</a:t>
            </a:r>
          </a:p>
          <a:p>
            <a:pPr eaLnBrk="1" hangingPunct="1">
              <a:spcBef>
                <a:spcPct val="20000"/>
              </a:spcBef>
            </a:pPr>
            <a:r>
              <a:rPr lang="uk-UA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Не загинула вона </a:t>
            </a:r>
          </a:p>
          <a:p>
            <a:pPr eaLnBrk="1" hangingPunct="1">
              <a:spcBef>
                <a:spcPct val="20000"/>
              </a:spcBef>
            </a:pPr>
            <a:r>
              <a:rPr lang="uk-UA" altLang="ru-RU" sz="24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	</a:t>
            </a:r>
            <a:r>
              <a:rPr lang="uk-UA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у течії віків.</a:t>
            </a:r>
          </a:p>
          <a:p>
            <a:pPr eaLnBrk="1" hangingPunct="1">
              <a:spcBef>
                <a:spcPct val="20000"/>
              </a:spcBef>
            </a:pPr>
            <a:r>
              <a:rPr lang="uk-UA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Мова солов’їна, </a:t>
            </a:r>
          </a:p>
          <a:p>
            <a:pPr eaLnBrk="1" hangingPunct="1">
              <a:spcBef>
                <a:spcPct val="20000"/>
              </a:spcBef>
            </a:pPr>
            <a:r>
              <a:rPr lang="uk-UA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	мова колискова</a:t>
            </a:r>
          </a:p>
          <a:p>
            <a:pPr eaLnBrk="1" hangingPunct="1">
              <a:spcBef>
                <a:spcPct val="20000"/>
              </a:spcBef>
            </a:pPr>
            <a:r>
              <a:rPr lang="uk-UA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Рідного народу </a:t>
            </a:r>
          </a:p>
          <a:p>
            <a:pPr eaLnBrk="1" hangingPunct="1">
              <a:spcBef>
                <a:spcPct val="20000"/>
              </a:spcBef>
            </a:pPr>
            <a:r>
              <a:rPr lang="uk-UA" altLang="ru-RU" sz="24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	</a:t>
            </a:r>
            <a:r>
              <a:rPr lang="uk-UA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</a:rPr>
              <a:t>і моїх батьків.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3714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1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2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9713" y="-1"/>
            <a:ext cx="4674287" cy="3284985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3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dirty="0" smtClean="0"/>
              <a:t> </a:t>
            </a:r>
            <a:endParaRPr lang="uk-UA" altLang="ru-RU" sz="4800" b="1" i="1" dirty="0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971600" y="765174"/>
            <a:ext cx="7128792" cy="64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Особливості національного одягу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06702" y="1412776"/>
            <a:ext cx="450140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uk-UA" altLang="uk-UA" dirty="0" smtClean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sz="2200" b="1" dirty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Український національний костюм - це не просто одяг. Це символ нації, це мистецтво і народне надбання. Це пам'ять наших предків, що відроджується на </a:t>
            </a:r>
            <a:r>
              <a:rPr lang="uk-UA" altLang="uk-UA" sz="2200" b="1" dirty="0" smtClean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пальцях </a:t>
            </a:r>
            <a:r>
              <a:rPr lang="uk-UA" altLang="uk-UA" sz="2200" b="1" dirty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рукодільниць. Це - гордість українського народу. Це майстерність, що пережила роки. Національний одяг представляє соборну Україну; вона є таким же символом нації, як мова, віра, звичаї. </a:t>
            </a:r>
          </a:p>
        </p:txBody>
      </p:sp>
      <p:pic>
        <p:nvPicPr>
          <p:cNvPr id="10" name="Picture 4" descr="ukr_1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12776"/>
            <a:ext cx="2448272" cy="447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201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1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2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9713" y="-1"/>
            <a:ext cx="4674287" cy="3284985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3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dirty="0" smtClean="0"/>
              <a:t> </a:t>
            </a:r>
            <a:endParaRPr lang="uk-UA" altLang="ru-RU" sz="4800" b="1" i="1" dirty="0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1139929" y="720820"/>
            <a:ext cx="3816424" cy="64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Вінок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35895" y="2910475"/>
            <a:ext cx="48614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dirty="0" smtClean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sz="2400" b="1" dirty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Вінок - один з основних атрибутів жіночого українського національного костюма, поряд з плахтою і червоними чобітками. Вінок - це символ непорочності, юності й чистоти, він ж також є невід'ємною частиною весільного обряду.</a:t>
            </a:r>
          </a:p>
        </p:txBody>
      </p:sp>
      <p:pic>
        <p:nvPicPr>
          <p:cNvPr id="8194" name="Picture 2" descr="http://natalyagurkina.ucoz.ua/_nw/5/3508897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89791"/>
            <a:ext cx="3522210" cy="234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украинские обыча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62657"/>
            <a:ext cx="2550557" cy="439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821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1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2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0049" y="-1"/>
            <a:ext cx="4673951" cy="3284749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3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dirty="0" smtClean="0"/>
              <a:t> </a:t>
            </a:r>
            <a:endParaRPr lang="uk-UA" altLang="ru-RU" sz="4800" b="1" i="1" dirty="0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1115616" y="2780928"/>
            <a:ext cx="7056784" cy="100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Хата без рушників, що родина без дітей</a:t>
            </a:r>
          </a:p>
        </p:txBody>
      </p:sp>
      <p:pic>
        <p:nvPicPr>
          <p:cNvPr id="12" name="Picture 5" descr="Изображение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8"/>
          <a:stretch/>
        </p:blipFill>
        <p:spPr bwMode="auto">
          <a:xfrm>
            <a:off x="949643" y="529309"/>
            <a:ext cx="1669074" cy="225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9" descr="rush_ornam_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58" y="152400"/>
            <a:ext cx="28575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Изображение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/>
          <a:stretch/>
        </p:blipFill>
        <p:spPr bwMode="auto">
          <a:xfrm>
            <a:off x="6324555" y="553919"/>
            <a:ext cx="2064830" cy="234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Изображение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8"/>
          <a:stretch/>
        </p:blipFill>
        <p:spPr bwMode="auto">
          <a:xfrm>
            <a:off x="829888" y="3681400"/>
            <a:ext cx="1908585" cy="253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http://cotoha.info/wp-content/uploads/2007/11/rush_dubrose_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10000"/>
            <a:ext cx="28575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Изображение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/>
          <a:stretch/>
        </p:blipFill>
        <p:spPr bwMode="auto">
          <a:xfrm>
            <a:off x="6437683" y="3679220"/>
            <a:ext cx="1838574" cy="253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304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1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2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2131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3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dirty="0" smtClean="0"/>
              <a:t> </a:t>
            </a:r>
            <a:endParaRPr lang="uk-UA" altLang="ru-RU" sz="4800" b="1" i="1" dirty="0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pic>
        <p:nvPicPr>
          <p:cNvPr id="12" name="Picture 5" descr="IMG_123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3679266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356825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68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7550"/>
            <a:ext cx="4787900" cy="360045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1" name="Picture 3" descr="c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2766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2" name="Picture 4" descr="c-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9714" y="0"/>
            <a:ext cx="4674286" cy="3284984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pic>
        <p:nvPicPr>
          <p:cNvPr id="2053" name="Picture 5" descr="c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149600"/>
            <a:ext cx="4356100" cy="3708400"/>
          </a:xfrm>
          <a:blipFill dpi="0" rotWithShape="1">
            <a:blip r:embed="rId4"/>
            <a:srcRect/>
            <a:tile tx="0" ty="0" sx="100000" sy="100000" flip="none" algn="tl"/>
          </a:blipFill>
        </p:spPr>
      </p:pic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765175"/>
            <a:ext cx="6911975" cy="865188"/>
          </a:xfrm>
          <a:noFill/>
        </p:spPr>
        <p:txBody>
          <a:bodyPr/>
          <a:lstStyle/>
          <a:p>
            <a:pPr eaLnBrk="1" hangingPunct="1"/>
            <a:r>
              <a:rPr lang="en-US" altLang="ru-RU" sz="4800" dirty="0" smtClean="0"/>
              <a:t> </a:t>
            </a:r>
            <a:endParaRPr lang="uk-UA" altLang="ru-RU" sz="4800" b="1" i="1" dirty="0" smtClean="0">
              <a:solidFill>
                <a:srgbClr val="CC0000"/>
              </a:solidFill>
              <a:latin typeface="Tunga" panose="020B0502040204020203" pitchFamily="34" charset="0"/>
            </a:endParaRP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971600" y="765174"/>
            <a:ext cx="7200800" cy="64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Українська пісня – це бездонна душа українського народу</a:t>
            </a:r>
          </a:p>
        </p:txBody>
      </p:sp>
      <p:pic>
        <p:nvPicPr>
          <p:cNvPr id="6146" name="Picture 2" descr="http://img0.liveinternet.ru/images/attach/c/0/120/320/120320300_91726489_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478" y="1700807"/>
            <a:ext cx="3353761" cy="236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ukrhatka.narod.ru/9uk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452" y="3719376"/>
            <a:ext cx="3325948" cy="236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.ytimg.com/vi/cAjv5UzvKlk/maxresdefaul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298" y="1700807"/>
            <a:ext cx="2760102" cy="155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berlin24.ru/news/uploads/posts/2011-12/1324039258_img_678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478" y="4370453"/>
            <a:ext cx="2736182" cy="171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803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932</Words>
  <Application>Microsoft Office PowerPoint</Application>
  <PresentationFormat>On-screen Show (4:3)</PresentationFormat>
  <Paragraphs>163</Paragraphs>
  <Slides>31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Times New Roman</vt:lpstr>
      <vt:lpstr>Tunga</vt:lpstr>
      <vt:lpstr>Оформление по умолчанию</vt:lpstr>
      <vt:lpstr> </vt:lpstr>
      <vt:lpstr> </vt:lpstr>
      <vt:lpstr>Традиції та обряди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СВЯТВЕЧІР 6 січня</vt:lpstr>
      <vt:lpstr> 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МЕДОВИЙ СПАС (МАКОВІЯ) (14 СЕРПНЯ)</vt:lpstr>
      <vt:lpstr>ЯБЛУЧНИЙ СПАС (19 СЕРПНЯ)</vt:lpstr>
      <vt:lpstr>PowerPoint Presentation</vt:lpstr>
    </vt:vector>
  </TitlesOfParts>
  <Company>MoBIL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Admin</dc:creator>
  <cp:lastModifiedBy>Macicek Martin</cp:lastModifiedBy>
  <cp:revision>47</cp:revision>
  <dcterms:created xsi:type="dcterms:W3CDTF">2013-11-18T17:46:56Z</dcterms:created>
  <dcterms:modified xsi:type="dcterms:W3CDTF">2023-12-05T01:07:25Z</dcterms:modified>
</cp:coreProperties>
</file>