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2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7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2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1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10/27/23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7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Group 10">
            <a:extLst>
              <a:ext uri="{FF2B5EF4-FFF2-40B4-BE49-F238E27FC236}">
                <a16:creationId xmlns:a16="http://schemas.microsoft.com/office/drawing/2014/main" id="{371201FD-B9B8-44FB-827C-2B72B2C61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D50380-B737-4843-B657-D1F72ECE0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838A1CE-8855-4800-8759-A56D50C74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0E8BB7-1962-48A1-AE75-138B858AD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4B998B9-5288-4CE0-B72D-57048D824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CCB6E9-345A-4FF8-A88D-3E5CF21D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318E85-96B6-461C-8287-F6CA4968C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6BFD751-AAE9-43DB-8D9F-FBD0019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33B7E8-7994-46BB-A708-1BAEAE9A4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24BAA5-7F61-4495-857C-97EDFC96F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6A69CD-5F58-4D4E-8784-EF04768B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B01CAAA-9CED-4D6E-94EF-252DDFCB7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6C2E15-6DB9-400F-A463-3A748811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48849A-5ABA-4068-B1B8-628853773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026C35F-2E6D-487D-B9F7-C4FEC99C2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C96CD3E-B1D7-4FEB-A4C4-9D2224756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504DA9-0960-480F-A0D1-43F798BA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D211248-4214-4C32-9181-236A5054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8DA7D9-8888-4AE1-88A9-070E3D39A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5EF6DF4-75E2-40AE-898D-8439C1A1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B5A874-B7FD-462A-B169-E7FDB5AA6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40B800-A1C4-40CF-B676-3714D7BC6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DC799A-8E1B-473C-8A5C-61A7E6E17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41FE59-669C-46CE-BD6B-BCC0E38E3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8A03C7-4888-469E-B83E-68A5A252F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949D6E2-575B-4B3B-9200-F89FF6263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192BECB-21C3-4E10-BA4A-1A40B32F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99FED6-669D-4F33-B077-DCABEE44C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F0A4E8B-1AAA-4226-98A8-D787BCF2A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842F70-1987-4D9B-A998-AB1CA140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2A5A85E-17B3-4952-B61F-2F5B41D63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1FC6E2-FA10-41E8-AD12-66A1CF983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79EEA2-0D7A-AF2B-A63B-0843404BD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3956389"/>
            <a:ext cx="6391422" cy="243835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Specifické rysy ukrajinských pohádek.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80321E-2F54-486F-1195-82489C201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8814" y="3956389"/>
            <a:ext cx="3918167" cy="2421078"/>
          </a:xfrm>
        </p:spPr>
        <p:txBody>
          <a:bodyPr anchor="t">
            <a:normAutofit/>
          </a:bodyPr>
          <a:lstStyle/>
          <a:p>
            <a:r>
              <a:rPr lang="cs-CZ" dirty="0"/>
              <a:t>Postavy, zápletky, formální prvky</a:t>
            </a:r>
          </a:p>
        </p:txBody>
      </p:sp>
      <p:pic>
        <p:nvPicPr>
          <p:cNvPr id="46" name="Picture 3" descr="Cathedral strop v návrhu žlutého slunečního záření">
            <a:extLst>
              <a:ext uri="{FF2B5EF4-FFF2-40B4-BE49-F238E27FC236}">
                <a16:creationId xmlns:a16="http://schemas.microsoft.com/office/drawing/2014/main" id="{8DFE24CD-7D86-95B6-7435-CEF5DC685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69" b="30799"/>
          <a:stretch/>
        </p:blipFill>
        <p:spPr>
          <a:xfrm>
            <a:off x="-6214" y="10"/>
            <a:ext cx="12214825" cy="338337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27D6616B-CA16-4E7A-AD49-69268088A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4239706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0994315-E690-892F-DE51-ECD8187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r>
              <a:rPr lang="cs-CZ" dirty="0"/>
              <a:t>Zobrazení oblečení postav</a:t>
            </a:r>
          </a:p>
        </p:txBody>
      </p:sp>
      <p:pic>
        <p:nvPicPr>
          <p:cNvPr id="4" name="Obrázek 3" descr="Obsah obrázku obraz, kresba, Lidská tvář, jídlo&#10;&#10;Popis byl vytvořen automaticky">
            <a:extLst>
              <a:ext uri="{FF2B5EF4-FFF2-40B4-BE49-F238E27FC236}">
                <a16:creationId xmlns:a16="http://schemas.microsoft.com/office/drawing/2014/main" id="{67A60522-C6CB-E2DE-3FDC-189D5A5E7C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r="1" b="10135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7ED69-C13D-A7FD-DFD1-A29291A0B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r>
              <a:rPr lang="cs-CZ" dirty="0"/>
              <a:t>Vyšívaná košile, šátek, </a:t>
            </a:r>
            <a:r>
              <a:rPr lang="cs-CZ" dirty="0" err="1"/>
              <a:t>zapaska</a:t>
            </a:r>
            <a:r>
              <a:rPr lang="cs-CZ" dirty="0"/>
              <a:t> (široký pásek), plášť, kožich, červené boty atd.</a:t>
            </a:r>
          </a:p>
          <a:p>
            <a:endParaRPr lang="cs-CZ" dirty="0"/>
          </a:p>
          <a:p>
            <a:r>
              <a:rPr lang="cs-CZ" dirty="0"/>
              <a:t>Přítomnost tradičních ukrajinských pokrmů</a:t>
            </a:r>
          </a:p>
          <a:p>
            <a:r>
              <a:rPr lang="en-US" dirty="0" err="1">
                <a:sym typeface="Trebuchet MS"/>
              </a:rPr>
              <a:t>вареники</a:t>
            </a:r>
            <a:r>
              <a:rPr lang="en-US" dirty="0">
                <a:sym typeface="Trebuchet MS"/>
              </a:rPr>
              <a:t>, </a:t>
            </a:r>
            <a:r>
              <a:rPr lang="en-US" dirty="0" err="1">
                <a:sym typeface="Trebuchet MS"/>
              </a:rPr>
              <a:t>галушки</a:t>
            </a:r>
            <a:r>
              <a:rPr lang="en-US" dirty="0">
                <a:sym typeface="Trebuchet MS"/>
              </a:rPr>
              <a:t>, </a:t>
            </a:r>
            <a:r>
              <a:rPr lang="en-US" dirty="0" err="1">
                <a:sym typeface="Trebuchet MS"/>
              </a:rPr>
              <a:t>борщ</a:t>
            </a:r>
            <a:r>
              <a:rPr lang="en-US" dirty="0">
                <a:sym typeface="Trebuchet MS"/>
              </a:rPr>
              <a:t>, </a:t>
            </a:r>
            <a:r>
              <a:rPr lang="en-US" dirty="0" err="1">
                <a:sym typeface="Trebuchet MS"/>
              </a:rPr>
              <a:t>паляниці</a:t>
            </a:r>
            <a:endParaRPr lang="en-US" dirty="0">
              <a:sym typeface="Trebuchet M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75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13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5B51870-90FE-CFA9-986B-5EE3D3E7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4418418" cy="3000549"/>
          </a:xfrm>
        </p:spPr>
        <p:txBody>
          <a:bodyPr anchor="ctr">
            <a:normAutofit/>
          </a:bodyPr>
          <a:lstStyle/>
          <a:p>
            <a:r>
              <a:rPr lang="cs-CZ"/>
              <a:t>Postavy</a:t>
            </a:r>
          </a:p>
        </p:txBody>
      </p:sp>
      <p:pic>
        <p:nvPicPr>
          <p:cNvPr id="5" name="Obrázek 4" descr="Obsah obrázku venku, obloha, strom, srub&#10;&#10;Popis byl vytvořen automaticky">
            <a:extLst>
              <a:ext uri="{FF2B5EF4-FFF2-40B4-BE49-F238E27FC236}">
                <a16:creationId xmlns:a16="http://schemas.microsoft.com/office/drawing/2014/main" id="{179DDF7D-5CE1-8EB3-729F-5EA71EBF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69" r="-1" b="17035"/>
          <a:stretch/>
        </p:blipFill>
        <p:spPr>
          <a:xfrm>
            <a:off x="1" y="10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77028-A492-34AE-EA8D-903F300A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40" y="3442638"/>
            <a:ext cx="5924531" cy="300054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300"/>
              <a:t>Mytologické postavy procházejí transformací /změna vzhledu a povahy/</a:t>
            </a:r>
          </a:p>
          <a:p>
            <a:pPr>
              <a:lnSpc>
                <a:spcPct val="100000"/>
              </a:lnSpc>
            </a:pPr>
            <a:r>
              <a:rPr lang="cs-CZ" sz="1300"/>
              <a:t>Komické zobrazení postav, použití ukrajinských humorných výrazů, situaci apod.:</a:t>
            </a:r>
          </a:p>
          <a:p>
            <a:pPr>
              <a:lnSpc>
                <a:spcPct val="100000"/>
              </a:lnSpc>
            </a:pPr>
            <a:r>
              <a:rPr lang="cs-CZ" sz="1300">
                <a:sym typeface="Trebuchet MS"/>
              </a:rPr>
              <a:t>Drak je tak rozzlobený, že se mu pěna z úst valí // </a:t>
            </a:r>
            <a:r>
              <a:rPr lang="cs-CZ" sz="1300" err="1">
                <a:sym typeface="Trebuchet MS"/>
              </a:rPr>
              <a:t>Змій</a:t>
            </a:r>
            <a:r>
              <a:rPr lang="cs-CZ" sz="1300">
                <a:sym typeface="Trebuchet MS"/>
              </a:rPr>
              <a:t> </a:t>
            </a:r>
            <a:r>
              <a:rPr lang="cs-CZ" sz="1300" err="1">
                <a:sym typeface="Trebuchet MS"/>
              </a:rPr>
              <a:t>такий</a:t>
            </a:r>
            <a:r>
              <a:rPr lang="cs-CZ" sz="1300">
                <a:sym typeface="Trebuchet MS"/>
              </a:rPr>
              <a:t> </a:t>
            </a:r>
            <a:r>
              <a:rPr lang="cs-CZ" sz="1300" err="1">
                <a:sym typeface="Trebuchet MS"/>
              </a:rPr>
              <a:t>сердитий</a:t>
            </a:r>
            <a:r>
              <a:rPr lang="cs-CZ" sz="1300">
                <a:sym typeface="Trebuchet MS"/>
              </a:rPr>
              <a:t>, </a:t>
            </a:r>
            <a:r>
              <a:rPr lang="cs-CZ" sz="1300" err="1">
                <a:sym typeface="Trebuchet MS"/>
              </a:rPr>
              <a:t>що</a:t>
            </a:r>
            <a:r>
              <a:rPr lang="cs-CZ" sz="1300">
                <a:sym typeface="Trebuchet MS"/>
              </a:rPr>
              <a:t> “</a:t>
            </a:r>
            <a:r>
              <a:rPr lang="cs-CZ" sz="1300" err="1">
                <a:sym typeface="Trebuchet MS"/>
              </a:rPr>
              <a:t>піна</a:t>
            </a:r>
            <a:r>
              <a:rPr lang="cs-CZ" sz="1300">
                <a:sym typeface="Trebuchet MS"/>
              </a:rPr>
              <a:t> </a:t>
            </a:r>
            <a:r>
              <a:rPr lang="cs-CZ" sz="1300" err="1">
                <a:sym typeface="Trebuchet MS"/>
              </a:rPr>
              <a:t>з</a:t>
            </a:r>
            <a:r>
              <a:rPr lang="cs-CZ" sz="1300">
                <a:sym typeface="Trebuchet MS"/>
              </a:rPr>
              <a:t> </a:t>
            </a:r>
            <a:r>
              <a:rPr lang="cs-CZ" sz="1300" err="1">
                <a:sym typeface="Trebuchet MS"/>
              </a:rPr>
              <a:t>рота</a:t>
            </a:r>
            <a:r>
              <a:rPr lang="cs-CZ" sz="1300">
                <a:sym typeface="Trebuchet MS"/>
              </a:rPr>
              <a:t> </a:t>
            </a:r>
            <a:r>
              <a:rPr lang="cs-CZ" sz="1300" err="1">
                <a:sym typeface="Trebuchet MS"/>
              </a:rPr>
              <a:t>котиться</a:t>
            </a:r>
            <a:r>
              <a:rPr lang="cs-CZ" sz="1300">
                <a:sym typeface="Trebuchet MS"/>
              </a:rPr>
              <a:t>”</a:t>
            </a:r>
          </a:p>
          <a:p>
            <a:pPr>
              <a:lnSpc>
                <a:spcPct val="100000"/>
              </a:lnSpc>
            </a:pPr>
            <a:r>
              <a:rPr lang="cs-CZ" sz="1300">
                <a:sym typeface="Trebuchet MS"/>
              </a:rPr>
              <a:t>Dům zlé čarodějnice /Baby Jagy/ je na kuřecí noze, podepřený rákosím</a:t>
            </a:r>
          </a:p>
          <a:p>
            <a:pPr>
              <a:lnSpc>
                <a:spcPct val="100000"/>
              </a:lnSpc>
            </a:pPr>
            <a:r>
              <a:rPr lang="cs-CZ" sz="1300">
                <a:sym typeface="Trebuchet MS"/>
              </a:rPr>
              <a:t>Transformace postav:</a:t>
            </a:r>
          </a:p>
          <a:p>
            <a:pPr>
              <a:lnSpc>
                <a:spcPct val="100000"/>
              </a:lnSpc>
            </a:pPr>
            <a:r>
              <a:rPr lang="cs-CZ" sz="1300">
                <a:sym typeface="Trebuchet MS"/>
              </a:rPr>
              <a:t>Drak - </a:t>
            </a:r>
            <a:r>
              <a:rPr lang="cs-CZ" sz="1300" err="1">
                <a:sym typeface="Trebuchet MS"/>
              </a:rPr>
              <a:t>Koščij</a:t>
            </a:r>
            <a:r>
              <a:rPr lang="cs-CZ" sz="1300">
                <a:sym typeface="Trebuchet MS"/>
              </a:rPr>
              <a:t> – čert // </a:t>
            </a:r>
            <a:r>
              <a:rPr lang="ru-RU" sz="1300" err="1">
                <a:sym typeface="Trebuchet MS"/>
              </a:rPr>
              <a:t>Змій</a:t>
            </a:r>
            <a:r>
              <a:rPr lang="ru-RU" sz="1300">
                <a:sym typeface="Trebuchet MS"/>
              </a:rPr>
              <a:t> – </a:t>
            </a:r>
            <a:r>
              <a:rPr lang="ru-RU" sz="1300" err="1">
                <a:sym typeface="Trebuchet MS"/>
              </a:rPr>
              <a:t>Кощій</a:t>
            </a:r>
            <a:r>
              <a:rPr lang="ru-RU" sz="1300">
                <a:sym typeface="Trebuchet MS"/>
              </a:rPr>
              <a:t> – </a:t>
            </a:r>
            <a:r>
              <a:rPr lang="ru-RU" sz="1300" err="1">
                <a:sym typeface="Trebuchet MS"/>
              </a:rPr>
              <a:t>чорт</a:t>
            </a:r>
            <a:r>
              <a:rPr lang="ru-RU" sz="1300">
                <a:sym typeface="Trebuchet MS"/>
              </a:rPr>
              <a:t> </a:t>
            </a:r>
            <a:endParaRPr lang="cs-CZ" sz="1300">
              <a:sym typeface="Trebuchet MS"/>
            </a:endParaRPr>
          </a:p>
          <a:p>
            <a:pPr>
              <a:lnSpc>
                <a:spcPct val="100000"/>
              </a:lnSpc>
            </a:pPr>
            <a:r>
              <a:rPr lang="cs-CZ" sz="1300">
                <a:sym typeface="Trebuchet MS"/>
              </a:rPr>
              <a:t>Jaga – čarodějnice – Bída // </a:t>
            </a:r>
            <a:r>
              <a:rPr lang="ru-RU" sz="1300">
                <a:sym typeface="Trebuchet MS"/>
              </a:rPr>
              <a:t>Яга – </a:t>
            </a:r>
            <a:r>
              <a:rPr lang="ru-RU" sz="1300" err="1">
                <a:sym typeface="Trebuchet MS"/>
              </a:rPr>
              <a:t>відьма</a:t>
            </a:r>
            <a:r>
              <a:rPr lang="ru-RU" sz="1300">
                <a:sym typeface="Trebuchet MS"/>
              </a:rPr>
              <a:t> – </a:t>
            </a:r>
            <a:r>
              <a:rPr lang="ru-RU" sz="1300" err="1">
                <a:sym typeface="Trebuchet MS"/>
              </a:rPr>
              <a:t>Біда</a:t>
            </a:r>
            <a:r>
              <a:rPr lang="ru-RU" sz="1300">
                <a:sym typeface="Trebuchet MS"/>
              </a:rPr>
              <a:t> </a:t>
            </a:r>
            <a:endParaRPr lang="cs-CZ" sz="1300">
              <a:sym typeface="Trebuchet MS"/>
            </a:endParaRPr>
          </a:p>
          <a:p>
            <a:pPr>
              <a:lnSpc>
                <a:spcPct val="100000"/>
              </a:lnSpc>
            </a:pPr>
            <a:r>
              <a:rPr lang="cs-CZ" sz="1300">
                <a:sym typeface="Trebuchet MS"/>
              </a:rPr>
              <a:t>Loupežník</a:t>
            </a:r>
            <a:r>
              <a:rPr lang="ru-RU" sz="1300">
                <a:sym typeface="Trebuchet MS"/>
              </a:rPr>
              <a:t> – </a:t>
            </a:r>
            <a:r>
              <a:rPr lang="cs-CZ" sz="1300">
                <a:sym typeface="Trebuchet MS"/>
              </a:rPr>
              <a:t>zbojník (</a:t>
            </a:r>
            <a:r>
              <a:rPr lang="ru-RU" sz="1300" err="1">
                <a:sym typeface="Trebuchet MS"/>
              </a:rPr>
              <a:t>опришок</a:t>
            </a:r>
            <a:r>
              <a:rPr lang="cs-CZ" sz="1300">
                <a:sym typeface="Trebuchet MS"/>
              </a:rPr>
              <a:t>) // </a:t>
            </a:r>
            <a:r>
              <a:rPr lang="ru-RU" sz="1300" err="1">
                <a:sym typeface="Trebuchet MS"/>
              </a:rPr>
              <a:t>Розбійник</a:t>
            </a:r>
            <a:r>
              <a:rPr lang="ru-RU" sz="1300">
                <a:sym typeface="Trebuchet MS"/>
              </a:rPr>
              <a:t> – опришок</a:t>
            </a:r>
            <a:r>
              <a:rPr lang="cs-CZ" sz="1300">
                <a:sym typeface="Trebuchet MS"/>
              </a:rPr>
              <a:t> </a:t>
            </a:r>
            <a:endParaRPr lang="cs-CZ" sz="1300"/>
          </a:p>
        </p:txBody>
      </p:sp>
    </p:spTree>
    <p:extLst>
      <p:ext uri="{BB962C8B-B14F-4D97-AF65-F5344CB8AC3E}">
        <p14:creationId xmlns:p14="http://schemas.microsoft.com/office/powerpoint/2010/main" val="271095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7EF5BB5-E637-1664-35CA-468929F5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07" y="-284166"/>
            <a:ext cx="4927425" cy="1938525"/>
          </a:xfrm>
        </p:spPr>
        <p:txBody>
          <a:bodyPr>
            <a:normAutofit/>
          </a:bodyPr>
          <a:lstStyle/>
          <a:p>
            <a:r>
              <a:rPr lang="cs-CZ" dirty="0"/>
              <a:t>Postavy</a:t>
            </a:r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09D6DF-0AA9-487F-6D1F-415AD2D6F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1796131"/>
            <a:ext cx="5209283" cy="471843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800" dirty="0" err="1"/>
              <a:t>Dobrotvůrci</a:t>
            </a:r>
            <a:r>
              <a:rPr lang="cs-CZ" sz="1800" dirty="0"/>
              <a:t> – projev národní identity prostřednictvím jmen – spojení slov v jedno, což je rys ukrajinské antroponymie (přezdívky kozáků) – </a:t>
            </a:r>
            <a:r>
              <a:rPr lang="cs-CZ" sz="1800" dirty="0" err="1"/>
              <a:t>Vernydub</a:t>
            </a:r>
            <a:r>
              <a:rPr lang="cs-CZ" sz="1800" dirty="0"/>
              <a:t> /</a:t>
            </a:r>
            <a:r>
              <a:rPr lang="en-US" sz="1800" dirty="0">
                <a:sym typeface="Trebuchet MS"/>
              </a:rPr>
              <a:t> </a:t>
            </a:r>
            <a:r>
              <a:rPr lang="en-US" sz="1800" dirty="0" err="1">
                <a:sym typeface="Trebuchet MS"/>
              </a:rPr>
              <a:t>Вернидуб</a:t>
            </a:r>
            <a:r>
              <a:rPr lang="cs-CZ" sz="1800" dirty="0"/>
              <a:t> (ten, co převrhává duby i s kořeny), </a:t>
            </a:r>
            <a:r>
              <a:rPr lang="cs-CZ" sz="1800" dirty="0" err="1"/>
              <a:t>Krutyvus</a:t>
            </a:r>
            <a:r>
              <a:rPr lang="cs-CZ" sz="1800" dirty="0"/>
              <a:t> /</a:t>
            </a:r>
            <a:r>
              <a:rPr lang="en-US" sz="1800" dirty="0">
                <a:sym typeface="Trebuchet MS"/>
              </a:rPr>
              <a:t> </a:t>
            </a:r>
            <a:r>
              <a:rPr lang="en-US" sz="1800" dirty="0" err="1">
                <a:sym typeface="Trebuchet MS"/>
              </a:rPr>
              <a:t>Крутивус</a:t>
            </a:r>
            <a:r>
              <a:rPr lang="cs-CZ" sz="1800" dirty="0"/>
              <a:t> (ten, co namotává na knír, v ukrajinštině </a:t>
            </a:r>
            <a:r>
              <a:rPr lang="uk-UA" sz="1800" i="1" dirty="0"/>
              <a:t>намотати на вус – </a:t>
            </a:r>
            <a:r>
              <a:rPr lang="cs-CZ" sz="1800" i="1" dirty="0"/>
              <a:t>zapsat si za uši</a:t>
            </a:r>
            <a:r>
              <a:rPr lang="cs-CZ" sz="1800" dirty="0"/>
              <a:t>, očividně známka chytrosti, bystrosti), </a:t>
            </a:r>
            <a:r>
              <a:rPr lang="cs-CZ" sz="1800" dirty="0" err="1"/>
              <a:t>Vernyhora</a:t>
            </a:r>
            <a:r>
              <a:rPr lang="cs-CZ" sz="1800" dirty="0"/>
              <a:t> / </a:t>
            </a:r>
            <a:r>
              <a:rPr lang="en-US" sz="1800" dirty="0" err="1">
                <a:sym typeface="Trebuchet MS"/>
              </a:rPr>
              <a:t>Вернигора</a:t>
            </a:r>
            <a:r>
              <a:rPr lang="cs-CZ" sz="1800" dirty="0">
                <a:sym typeface="Trebuchet MS"/>
              </a:rPr>
              <a:t> </a:t>
            </a:r>
            <a:r>
              <a:rPr lang="cs-CZ" sz="1800" dirty="0"/>
              <a:t>(ten, co převrhává hory).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Zvířecí postavy. Zvláštností je absence jmen u zvířat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 Běžný obraz vola a býčka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 Liška – mužský protějšek – Lišák </a:t>
            </a:r>
            <a:r>
              <a:rPr lang="cs-CZ" sz="1800" dirty="0" err="1"/>
              <a:t>Mykyta</a:t>
            </a:r>
            <a:r>
              <a:rPr lang="cs-CZ" sz="1800" dirty="0"/>
              <a:t> (komický charakter, protože je smolař)</a:t>
            </a:r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  <p:pic>
        <p:nvPicPr>
          <p:cNvPr id="5" name="Obrázek 4" descr="Obsah obrázku text, kůň, Obal knihy, kniha&#10;&#10;Popis byl vytvořen automaticky">
            <a:extLst>
              <a:ext uri="{FF2B5EF4-FFF2-40B4-BE49-F238E27FC236}">
                <a16:creationId xmlns:a16="http://schemas.microsoft.com/office/drawing/2014/main" id="{ACD40598-9F12-5E6B-AC99-C091DAEC9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6" r="5708" b="2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514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75998B-83F9-4DD6-A181-01CC6390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203DA02-DFF0-43DA-97F8-713359A5E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DB5F66-3FA1-4342-A884-49FFC898B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E1DE4-95C3-4648-880D-D5F16DA5B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0DE976-09C7-468E-88D4-E653C3B9A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6834F4-CE01-4256-A71F-E96223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4B1666-CD3C-4141-91C0-782A8C0A7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EB9DED-5756-4349-86C4-BB40C843E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E66CDAA-2393-4E50-88AE-4B6DE356D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2ED3B2-4AF6-4D71-AFE0-E628195BE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F8274F-6455-416D-9E21-09DCC607D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4FC2BA-35B4-4272-AE27-2EA963B9C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75E2C7-38CF-4C4C-BA60-8EBC4C597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41EEBD-A69D-4000-B18A-0FF9079FF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674DC2-DB19-4D12-A7CC-A19B45A5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E37544-AEB0-4C32-9AB4-FD8868FBB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4D92EE-9609-4B42-A0C2-EE8B291A2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14BE4F6-D0F0-4D05-BADF-7BAB738853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2022A48-AB28-42C0-99AA-84E9E942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BE1212E-2DDC-41F9-817C-2B0AF529E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AC07E3-6FB7-48B5-9418-5D58EC897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112200-C0E8-4E4F-B475-BB0C5619B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A45913-5C20-4A2E-9401-B69D433BA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3BFA98-23F1-401A-B615-F706954A4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9EE95EF-D097-47D9-98DF-5BA037C49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E5EAA5-1BC5-4C85-85D9-F7BA73476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F5AAC3-E106-4C3A-986B-23C44A9B1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C6582A-5366-4B33-8D40-2B474D8B5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A25249E-2F40-425D-A7F1-B7E55EF53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3EC936-5CFC-4FE5-BCA8-59B3A2EF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DE7F7A-C490-430C-876F-0349FC8BF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D686B4E-119A-4F4A-9392-1F9CFE3BE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F3730C34-30B8-42E4-824D-F095747C4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3593" y="-28545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A811E5-EDA1-5755-E7E5-CA66DB1F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235" y="-314976"/>
            <a:ext cx="4925975" cy="1878413"/>
          </a:xfrm>
        </p:spPr>
        <p:txBody>
          <a:bodyPr>
            <a:normAutofit/>
          </a:bodyPr>
          <a:lstStyle/>
          <a:p>
            <a:r>
              <a:rPr lang="cs-CZ" dirty="0"/>
              <a:t>Hlavní postava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71794D-D3D6-A1DB-1A12-2ED1D8697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09" y="1672229"/>
            <a:ext cx="5216776" cy="50282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cs-CZ" sz="1800" dirty="0"/>
              <a:t>Kozák-bohatýr,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 Bratrství // velké přátelství s pomocnými postavami,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 Komické prvky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Vlastní jména: </a:t>
            </a:r>
            <a:r>
              <a:rPr lang="cs-CZ" sz="1800" dirty="0" err="1"/>
              <a:t>Kotyhoroško</a:t>
            </a:r>
            <a:r>
              <a:rPr lang="cs-CZ" sz="1800" dirty="0"/>
              <a:t>, </a:t>
            </a:r>
            <a:r>
              <a:rPr lang="cs-CZ" sz="1800" dirty="0" err="1"/>
              <a:t>Sučenko</a:t>
            </a:r>
            <a:r>
              <a:rPr lang="cs-CZ" sz="1800" dirty="0"/>
              <a:t> (bohatýr se schopností se proměňovat ve zvířata), </a:t>
            </a:r>
            <a:r>
              <a:rPr lang="cs-CZ" sz="1800" dirty="0" err="1"/>
              <a:t>Sukevyč</a:t>
            </a:r>
            <a:r>
              <a:rPr lang="cs-CZ" sz="1800" dirty="0"/>
              <a:t>, </a:t>
            </a:r>
            <a:r>
              <a:rPr lang="cs-CZ" sz="1800" dirty="0" err="1"/>
              <a:t>Medvedjuk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Bídný hrdina s vysokými morálními kvalitami.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Pracovitost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Postava ženy - známky, které jsou vlastní obyčejné venkovské dívce. Fyzická krása – vysoká postava, černooká s černým obočím, s dlouhými copánky a podobně. Vysoké morální hodnoty – lidskost a věrnost. Vrozená chytrost, pracovitost. Věrná společnice hrdiny, dobrá hospodyňka, moudrá poradkyně.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Obrazem starší ženy je nevrlá baba, která dokáže svým vtipem a vynalézavostí přelstít čerta.</a:t>
            </a:r>
          </a:p>
        </p:txBody>
      </p:sp>
      <p:pic>
        <p:nvPicPr>
          <p:cNvPr id="5" name="Google Shape;434;p17" descr="mudra">
            <a:extLst>
              <a:ext uri="{FF2B5EF4-FFF2-40B4-BE49-F238E27FC236}">
                <a16:creationId xmlns:a16="http://schemas.microsoft.com/office/drawing/2014/main" id="{2660C26E-AC42-C0D9-C8D0-4F36366B4B5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2602340" y="2843326"/>
            <a:ext cx="3295236" cy="3928815"/>
          </a:xfrm>
          <a:prstGeom prst="rect">
            <a:avLst/>
          </a:prstGeom>
          <a:noFill/>
        </p:spPr>
      </p:pic>
      <p:pic>
        <p:nvPicPr>
          <p:cNvPr id="4" name="Google Shape;435;p17" descr="ДВЧИНА~1">
            <a:extLst>
              <a:ext uri="{FF2B5EF4-FFF2-40B4-BE49-F238E27FC236}">
                <a16:creationId xmlns:a16="http://schemas.microsoft.com/office/drawing/2014/main" id="{FA046D15-F365-B4D1-CB30-9B652ACE74B4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275531" y="289995"/>
            <a:ext cx="2867177" cy="351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46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14109-846C-496B-AF29-4219A13F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613277-2BF4-4047-8561-B7CFE2D2F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6B7167-DB35-410D-971D-42D9D69F6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55577D-F35F-43D8-B4B7-DA9536A4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D2D264-EB43-46DB-A6D4-20FACCDBC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7FF986-ACFC-456B-8857-ECFCD6F0E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5DB4F6-2F31-4AE8-9D0E-2B3090A56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C3FE37-0412-423C-9A87-31793AD44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2EEDB8-48E3-4A00-B519-6B9BCCBE2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3FB9F2-387D-41A1-B734-48548F93E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401852-65BC-470E-A180-4FDD056A6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0C4AE9-F5EB-44A4-9CFF-D0C86597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2745C6A-4355-4A25-B26D-1A8D53162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0758D4-AD35-4AC2-87D3-4A09A837D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2CFDC0-DEED-4303-A801-E0DD202FE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0B683B-BA90-4191-A5D4-5DF5EEAD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15917F-87B9-4D86-B82C-A0A75547B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68E2ECE-4C2E-4CCA-8C43-E7133D2BE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0696A-00F3-4E1C-93F9-4A5905D3B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95D1FB-E33F-4202-AA14-DA172A9E6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2740DB-483B-473A-99E3-633311DBF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64E27B-1F11-4B4B-BD05-E76882BD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42A57C-B4B7-4B0C-8D4D-98EFA3449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EB661E7-405C-4952-9F57-779BA8993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869F3A-C022-4C3A-A295-444ADB047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93D393-58B4-42A3-A498-8B603526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AF0605-0316-41E1-A01A-7291BFC77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2D6162F-36FF-4873-A3EC-ABB33A3E7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4A4A213-5C7A-45B7-B7C6-21DFE7CB5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5990D48-5C8F-4C3E-B77A-36EE570CD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DA960BA-E61E-4C45-93F5-748D28E6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F79D277-3870-4556-9163-C34833F63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9C3FA514-7DB9-40C3-8A49-34DD17557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2" y="205909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43449C-7C5C-C241-158E-81813AE0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50" y="618953"/>
            <a:ext cx="3848270" cy="3056540"/>
          </a:xfrm>
        </p:spPr>
        <p:txBody>
          <a:bodyPr anchor="ctr">
            <a:normAutofit/>
          </a:bodyPr>
          <a:lstStyle/>
          <a:p>
            <a:r>
              <a:rPr lang="cs-CZ" dirty="0"/>
              <a:t>Přítomnost postav jiné národnosti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F6525-E78B-43CB-C6AE-4228665D4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96" y="3082823"/>
            <a:ext cx="7571871" cy="36708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/>
              <a:t>Moskal, Žid a Cikán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Cikán má pozitivní konotaci. Sympatie k hrdinově chudobě, vnímání jeho podvodu jako žertů a vymyšlených vtipů.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Žid ( v ukrajinštině </a:t>
            </a:r>
            <a:r>
              <a:rPr lang="uk-UA" sz="1600" dirty="0"/>
              <a:t>жид – </a:t>
            </a:r>
            <a:r>
              <a:rPr lang="cs-CZ" sz="1600" dirty="0"/>
              <a:t>negativní, národnost </a:t>
            </a:r>
            <a:r>
              <a:rPr lang="uk-UA" sz="1600" dirty="0"/>
              <a:t>єврей</a:t>
            </a:r>
            <a:r>
              <a:rPr lang="cs-CZ" sz="1600" dirty="0"/>
              <a:t>) – podvodník, který ukradne hrdinovi darované kouzelné předměty, prodá nekvalitní vodku atd. Obraz hlupáka může zobrazovat i Žid.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Rus (negativní – Moskal) – podvodník a lhář („Moskal když neukradne, tak se mu dýchá těžce“ // </a:t>
            </a:r>
            <a:r>
              <a:rPr lang="en-US" sz="1600" dirty="0">
                <a:sym typeface="Trebuchet MS"/>
              </a:rPr>
              <a:t>“</a:t>
            </a:r>
            <a:r>
              <a:rPr lang="en-US" sz="1600" dirty="0" err="1">
                <a:sym typeface="Trebuchet MS"/>
              </a:rPr>
              <a:t>Москаль</a:t>
            </a:r>
            <a:r>
              <a:rPr lang="en-US" sz="1600" dirty="0">
                <a:sym typeface="Trebuchet MS"/>
              </a:rPr>
              <a:t> </a:t>
            </a:r>
            <a:r>
              <a:rPr lang="en-US" sz="1600" dirty="0" err="1">
                <a:sym typeface="Trebuchet MS"/>
              </a:rPr>
              <a:t>як</a:t>
            </a:r>
            <a:r>
              <a:rPr lang="en-US" sz="1600" dirty="0">
                <a:sym typeface="Trebuchet MS"/>
              </a:rPr>
              <a:t> </a:t>
            </a:r>
            <a:r>
              <a:rPr lang="en-US" sz="1600" dirty="0" err="1">
                <a:sym typeface="Trebuchet MS"/>
              </a:rPr>
              <a:t>не</a:t>
            </a:r>
            <a:r>
              <a:rPr lang="en-US" sz="1600" dirty="0">
                <a:sym typeface="Trebuchet MS"/>
              </a:rPr>
              <a:t> </a:t>
            </a:r>
            <a:r>
              <a:rPr lang="en-US" sz="1600" dirty="0" err="1">
                <a:sym typeface="Trebuchet MS"/>
              </a:rPr>
              <a:t>вкраде</a:t>
            </a:r>
            <a:r>
              <a:rPr lang="en-US" sz="1600" dirty="0">
                <a:sym typeface="Trebuchet MS"/>
              </a:rPr>
              <a:t>, </a:t>
            </a:r>
            <a:r>
              <a:rPr lang="en-US" sz="1600" dirty="0" err="1">
                <a:sym typeface="Trebuchet MS"/>
              </a:rPr>
              <a:t>то</a:t>
            </a:r>
            <a:r>
              <a:rPr lang="en-US" sz="1600" dirty="0">
                <a:sym typeface="Trebuchet MS"/>
              </a:rPr>
              <a:t> </a:t>
            </a:r>
            <a:r>
              <a:rPr lang="en-US" sz="1600" dirty="0" err="1">
                <a:sym typeface="Trebuchet MS"/>
              </a:rPr>
              <a:t>йому</a:t>
            </a:r>
            <a:r>
              <a:rPr lang="en-US" sz="1600" dirty="0">
                <a:sym typeface="Trebuchet MS"/>
              </a:rPr>
              <a:t> </a:t>
            </a:r>
            <a:r>
              <a:rPr lang="en-US" sz="1600" dirty="0" err="1">
                <a:sym typeface="Trebuchet MS"/>
              </a:rPr>
              <a:t>й</a:t>
            </a:r>
            <a:r>
              <a:rPr lang="en-US" sz="1600" dirty="0">
                <a:sym typeface="Trebuchet MS"/>
              </a:rPr>
              <a:t> </a:t>
            </a:r>
            <a:r>
              <a:rPr lang="en-US" sz="1600" dirty="0" err="1">
                <a:sym typeface="Trebuchet MS"/>
              </a:rPr>
              <a:t>дихать</a:t>
            </a:r>
            <a:r>
              <a:rPr lang="en-US" sz="1600" dirty="0">
                <a:sym typeface="Trebuchet MS"/>
              </a:rPr>
              <a:t> </a:t>
            </a:r>
            <a:r>
              <a:rPr lang="en-US" sz="1600" dirty="0" err="1">
                <a:sym typeface="Trebuchet MS"/>
              </a:rPr>
              <a:t>важко</a:t>
            </a:r>
            <a:r>
              <a:rPr lang="en-US" sz="1600" dirty="0">
                <a:sym typeface="Trebuchet MS"/>
              </a:rPr>
              <a:t>”</a:t>
            </a:r>
            <a:r>
              <a:rPr lang="cs-CZ" sz="1600" dirty="0"/>
              <a:t>).</a:t>
            </a:r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  <p:pic>
        <p:nvPicPr>
          <p:cNvPr id="7" name="Obrázek 6" descr="Obsah obrázku klobouk, oblečení, kreslené, kresba&#10;&#10;Popis byl vytvořen automaticky">
            <a:extLst>
              <a:ext uri="{FF2B5EF4-FFF2-40B4-BE49-F238E27FC236}">
                <a16:creationId xmlns:a16="http://schemas.microsoft.com/office/drawing/2014/main" id="{05E11E16-F35D-63C4-952A-4EA6D68CA3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75748" y="322751"/>
            <a:ext cx="1730138" cy="3244009"/>
          </a:xfrm>
          <a:prstGeom prst="rect">
            <a:avLst/>
          </a:prstGeom>
        </p:spPr>
      </p:pic>
      <p:pic>
        <p:nvPicPr>
          <p:cNvPr id="5" name="Obrázek 4" descr="Obsah obrázku obraz, kresba, umění, kreslené&#10;&#10;Popis byl vytvořen automaticky">
            <a:extLst>
              <a:ext uri="{FF2B5EF4-FFF2-40B4-BE49-F238E27FC236}">
                <a16:creationId xmlns:a16="http://schemas.microsoft.com/office/drawing/2014/main" id="{86652B4A-2757-16B7-1AD5-C764FC3D62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8413" y="343432"/>
            <a:ext cx="1990189" cy="3244009"/>
          </a:xfrm>
          <a:prstGeom prst="rect">
            <a:avLst/>
          </a:prstGeom>
        </p:spPr>
      </p:pic>
      <p:pic>
        <p:nvPicPr>
          <p:cNvPr id="9" name="Obrázek 8" descr="Obsah obrázku oblečení, obraz, kresba, Lidská tvář&#10;&#10;Popis byl vytvořen automaticky">
            <a:extLst>
              <a:ext uri="{FF2B5EF4-FFF2-40B4-BE49-F238E27FC236}">
                <a16:creationId xmlns:a16="http://schemas.microsoft.com/office/drawing/2014/main" id="{8B26743B-452E-0932-A5FC-A27ACDBE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078" y="3736925"/>
            <a:ext cx="3564852" cy="26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0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4FD6F-3D37-AAF4-5A1C-3BA14E6F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0"/>
            <a:ext cx="10325000" cy="1442463"/>
          </a:xfrm>
        </p:spPr>
        <p:txBody>
          <a:bodyPr/>
          <a:lstStyle/>
          <a:p>
            <a:r>
              <a:rPr lang="cs-CZ" dirty="0"/>
              <a:t>Umělecko-vyjadřovací 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21369-9189-4824-CF16-496C980BF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1703522"/>
            <a:ext cx="10325000" cy="469727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Epiteta jsou přeneseny z písňového folklóru – zelený háj, čisté pole („za bystrými potoky, za strmými horami“ atd.).</a:t>
            </a:r>
          </a:p>
          <a:p>
            <a:r>
              <a:rPr lang="cs-CZ" dirty="0"/>
              <a:t>Srovnání:</a:t>
            </a:r>
          </a:p>
          <a:p>
            <a:r>
              <a:rPr lang="cs-CZ" dirty="0"/>
              <a:t>srovnání hrdiny s nebeskými tělesy - krásná panna jako slunce</a:t>
            </a:r>
          </a:p>
          <a:p>
            <a:r>
              <a:rPr lang="cs-CZ" dirty="0"/>
              <a:t>srovnání se zástupci fauny – synové jako sokolové</a:t>
            </a:r>
          </a:p>
          <a:p>
            <a:r>
              <a:rPr lang="cs-CZ" dirty="0"/>
              <a:t>bezvýznamná přirovnání (z každodenních hovorových výrazů) – </a:t>
            </a:r>
            <a:r>
              <a:rPr lang="en-US" dirty="0" err="1">
                <a:sym typeface="Trebuchet MS"/>
              </a:rPr>
              <a:t>самісінька</a:t>
            </a:r>
            <a:r>
              <a:rPr lang="en-US" dirty="0">
                <a:sym typeface="Trebuchet MS"/>
              </a:rPr>
              <a:t>, </a:t>
            </a:r>
            <a:r>
              <a:rPr lang="en-US" dirty="0" err="1">
                <a:sym typeface="Trebuchet MS"/>
              </a:rPr>
              <a:t>як</a:t>
            </a:r>
            <a:r>
              <a:rPr lang="en-US" dirty="0">
                <a:sym typeface="Trebuchet MS"/>
              </a:rPr>
              <a:t> </a:t>
            </a:r>
            <a:r>
              <a:rPr lang="en-US" dirty="0" err="1">
                <a:sym typeface="Trebuchet MS"/>
              </a:rPr>
              <a:t>палець</a:t>
            </a:r>
            <a:r>
              <a:rPr lang="en-US" dirty="0">
                <a:sym typeface="Trebuchet MS"/>
              </a:rPr>
              <a:t> // </a:t>
            </a:r>
            <a:r>
              <a:rPr lang="cs-CZ" dirty="0"/>
              <a:t>sama jako prst; </a:t>
            </a:r>
            <a:r>
              <a:rPr lang="en-US" dirty="0" err="1">
                <a:sym typeface="Trebuchet MS"/>
              </a:rPr>
              <a:t>дочка</a:t>
            </a:r>
            <a:r>
              <a:rPr lang="en-US" dirty="0">
                <a:sym typeface="Trebuchet MS"/>
              </a:rPr>
              <a:t>, </a:t>
            </a:r>
            <a:r>
              <a:rPr lang="en-US" dirty="0" err="1">
                <a:sym typeface="Trebuchet MS"/>
              </a:rPr>
              <a:t>як</a:t>
            </a:r>
            <a:r>
              <a:rPr lang="en-US" dirty="0">
                <a:sym typeface="Trebuchet MS"/>
              </a:rPr>
              <a:t> </a:t>
            </a:r>
            <a:r>
              <a:rPr lang="en-US" dirty="0" err="1">
                <a:sym typeface="Trebuchet MS"/>
              </a:rPr>
              <a:t>маківочка</a:t>
            </a:r>
            <a:r>
              <a:rPr lang="en-US" dirty="0">
                <a:sym typeface="Trebuchet MS"/>
              </a:rPr>
              <a:t> // </a:t>
            </a:r>
            <a:r>
              <a:rPr lang="cs-CZ" dirty="0"/>
              <a:t>dcera, jako maková hlavička.</a:t>
            </a:r>
          </a:p>
          <a:p>
            <a:r>
              <a:rPr lang="cs-CZ" dirty="0"/>
              <a:t>Humor - přítomnost lidových přání, pozdravů, prokletí s obrazy mytologického charakteru, organicky kombinovaných s komickými prvky a anekdotami. Typický humor postav kozáků.</a:t>
            </a:r>
          </a:p>
          <a:p>
            <a:r>
              <a:rPr lang="cs-CZ" dirty="0"/>
              <a:t>Oslovení: </a:t>
            </a:r>
            <a:r>
              <a:rPr lang="ru-RU" dirty="0" err="1">
                <a:sym typeface="Trebuchet MS"/>
              </a:rPr>
              <a:t>Кумонько-голубонько</a:t>
            </a:r>
            <a:r>
              <a:rPr lang="cs-CZ" dirty="0">
                <a:sym typeface="Trebuchet MS"/>
              </a:rPr>
              <a:t> (kmotro, holubičko)</a:t>
            </a:r>
            <a:r>
              <a:rPr lang="ru-RU" dirty="0">
                <a:sym typeface="Trebuchet MS"/>
              </a:rPr>
              <a:t>;</a:t>
            </a:r>
            <a:r>
              <a:rPr lang="cs-CZ" dirty="0">
                <a:sym typeface="Trebuchet MS"/>
              </a:rPr>
              <a:t> </a:t>
            </a:r>
            <a:r>
              <a:rPr lang="ru-RU" dirty="0">
                <a:sym typeface="Trebuchet MS"/>
              </a:rPr>
              <a:t>Сини </a:t>
            </a:r>
            <a:r>
              <a:rPr lang="ru-RU" dirty="0" err="1">
                <a:sym typeface="Trebuchet MS"/>
              </a:rPr>
              <a:t>мої</a:t>
            </a:r>
            <a:r>
              <a:rPr lang="ru-RU" dirty="0">
                <a:sym typeface="Trebuchet MS"/>
              </a:rPr>
              <a:t>, </a:t>
            </a:r>
            <a:r>
              <a:rPr lang="ru-RU" dirty="0" err="1">
                <a:sym typeface="Trebuchet MS"/>
              </a:rPr>
              <a:t>соколи</a:t>
            </a:r>
            <a:r>
              <a:rPr lang="ru-RU" dirty="0">
                <a:sym typeface="Trebuchet MS"/>
              </a:rPr>
              <a:t> </a:t>
            </a:r>
            <a:r>
              <a:rPr lang="ru-RU" dirty="0" err="1">
                <a:sym typeface="Trebuchet MS"/>
              </a:rPr>
              <a:t>мої</a:t>
            </a:r>
            <a:r>
              <a:rPr lang="cs-CZ" dirty="0">
                <a:sym typeface="Trebuchet MS"/>
              </a:rPr>
              <a:t> (synové, sokolové moji)</a:t>
            </a:r>
            <a:r>
              <a:rPr lang="ru-RU" dirty="0">
                <a:sym typeface="Trebuchet MS"/>
              </a:rPr>
              <a:t>;</a:t>
            </a:r>
            <a:r>
              <a:rPr lang="cs-CZ" dirty="0">
                <a:sym typeface="Trebuchet MS"/>
              </a:rPr>
              <a:t> </a:t>
            </a:r>
            <a:r>
              <a:rPr lang="ru-RU" dirty="0" err="1">
                <a:sym typeface="Trebuchet MS"/>
              </a:rPr>
              <a:t>Дівчино-рибонько</a:t>
            </a:r>
            <a:r>
              <a:rPr lang="cs-CZ" dirty="0">
                <a:sym typeface="Trebuchet MS"/>
              </a:rPr>
              <a:t> (děvče, rybičko).</a:t>
            </a:r>
            <a:endParaRPr lang="ru-RU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93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60158-CF22-466C-BAFE-10F57D7E5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7A53BF-F3CC-42D1-91FF-BAF2883EA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21687-EA1C-4AFD-BC47-A2BA08FB0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276182-1DEF-466D-B618-513EE38E5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937361-AFC6-4750-9A37-B6127E4A7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80667DF-2EE4-4252-8800-EAEE6829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9BF1E8-4199-4E9F-BFD3-B9D64C743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03F9AF-0A16-4704-96F3-0CC638DE1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1AEB9FD-1A0C-4D28-8E6F-57E57D1F0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02323A-3DDD-4C21-A027-CFBC74181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FDA58D-139C-4C6B-AFF4-A7D08DF0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9B2396F-31F5-46D6-BCF4-091F9EA03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A3F636-C80B-42A9-BCC0-2213B5921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090533-7B4C-4733-9811-86F159EEA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A370ACA-B3D6-4E51-9A58-F2269077D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33DF64-876A-4763-A1C7-D6BBA3A32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FAEBB5-3597-4D57-9638-1ECE86D93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18E2B9-9A8C-4EDC-9103-9968B8AEA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3FFACA-49BA-4201-BE8E-C50CD6B6E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30944A-95A0-4C0F-AC2F-1EEB9DC0E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4C12CF-84C4-4BB8-8A61-123361D3E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4DCCA7-1C50-41F6-8844-BC8FF4732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38DFA8-9394-4246-A6C0-5DD2C1121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2EE7F3-26D5-48CE-A15B-967C29441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AF1A33-5879-4E5F-B4AE-7A55C1EA4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448F56-967D-482A-8B49-65EDF2E01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B5C18D-3D54-4829-AEEF-EBA75BAA1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7E3847-C4EB-431E-8D48-C4F432956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4C2E57-D58D-43DE-852D-BD55DF974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60E778-087F-430A-A045-7B8B21138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3F3FD-5713-45BA-86E1-E4CAF1502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3F59E36-A5DB-40FE-A1A7-291E1D0CB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5505442D-1576-479B-8D52-2D858590C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2" y="4773496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9D5B78-959C-1413-47A8-F02A058F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6" y="5033571"/>
            <a:ext cx="10498017" cy="139723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Závěr</a:t>
            </a:r>
            <a:br>
              <a:rPr lang="cs-CZ" dirty="0"/>
            </a:br>
            <a:r>
              <a:rPr lang="cs-CZ" dirty="0"/>
              <a:t>Další zajímavosti o ukrajinské pohádce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E93C8-5D07-8529-E232-379BC9517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41" y="1575584"/>
            <a:ext cx="3921148" cy="3481353"/>
          </a:xfrm>
        </p:spPr>
        <p:txBody>
          <a:bodyPr anchor="ctr">
            <a:normAutofit/>
          </a:bodyPr>
          <a:lstStyle/>
          <a:p>
            <a:r>
              <a:rPr lang="cs-CZ" sz="2400" dirty="0"/>
              <a:t>Sama sobě princeznou – dědictví po mateřské linii </a:t>
            </a:r>
          </a:p>
          <a:p>
            <a:r>
              <a:rPr lang="cs-CZ" sz="2400" dirty="0"/>
              <a:t>Ukrajinská Popelka – Dědova dcera (</a:t>
            </a:r>
            <a:r>
              <a:rPr lang="uk-UA" sz="2400" dirty="0"/>
              <a:t>«Дідова дочка») </a:t>
            </a:r>
            <a:r>
              <a:rPr lang="cs-CZ" sz="2400" dirty="0"/>
              <a:t>– vítězství proti zlé maceše a její líné dceři.</a:t>
            </a:r>
          </a:p>
          <a:p>
            <a:endParaRPr lang="cs-CZ" dirty="0"/>
          </a:p>
        </p:txBody>
      </p:sp>
      <p:pic>
        <p:nvPicPr>
          <p:cNvPr id="5" name="Obrázek 4" descr="Obsah obrázku obraz, text, skica, kresba&#10;&#10;Popis byl vytvořen automaticky">
            <a:extLst>
              <a:ext uri="{FF2B5EF4-FFF2-40B4-BE49-F238E27FC236}">
                <a16:creationId xmlns:a16="http://schemas.microsoft.com/office/drawing/2014/main" id="{5A349BD8-E3F9-AB0B-2057-C8C93D9DF2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9687" y="1106449"/>
            <a:ext cx="7599985" cy="377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268C3B-2588-FC6D-0EB8-554910EF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r>
              <a:rPr lang="cs-CZ" dirty="0"/>
              <a:t>Unikátní postavy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248A4-C2AD-9949-9400-CFDC6B5E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 err="1"/>
              <a:t>Дівка-семилітка</a:t>
            </a:r>
            <a:r>
              <a:rPr lang="cs-CZ" sz="1700" dirty="0"/>
              <a:t> / Sedmiletá dívka je dítě, které ve svých 7 letech zachraňuje otce před zkrachováním, vyřešením extrémně obtížných hádanek pana.</a:t>
            </a:r>
          </a:p>
          <a:p>
            <a:pPr>
              <a:lnSpc>
                <a:spcPct val="100000"/>
              </a:lnSpc>
            </a:pPr>
            <a:r>
              <a:rPr lang="uk-UA" sz="1700" dirty="0"/>
              <a:t>Пан Коцький </a:t>
            </a:r>
            <a:r>
              <a:rPr lang="cs-CZ" sz="1700" dirty="0"/>
              <a:t>/ Pan </a:t>
            </a:r>
            <a:r>
              <a:rPr lang="cs-CZ" sz="1700" dirty="0" err="1"/>
              <a:t>Kockyj</a:t>
            </a:r>
            <a:r>
              <a:rPr lang="cs-CZ" sz="1700" dirty="0"/>
              <a:t> je starý kocour, kterého majitel vzal do lesa, aby tam umřel, ale místo toho se mazaný kocour dobře usadil, oklamal všechna lesní zvířata a vzal si za manželku i lišku.</a:t>
            </a:r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uk-UA" sz="1700" dirty="0"/>
          </a:p>
          <a:p>
            <a:pPr>
              <a:lnSpc>
                <a:spcPct val="100000"/>
              </a:lnSpc>
            </a:pPr>
            <a:endParaRPr lang="cs-CZ" sz="1700" dirty="0"/>
          </a:p>
        </p:txBody>
      </p:sp>
      <p:pic>
        <p:nvPicPr>
          <p:cNvPr id="5" name="Obrázek 4" descr="Obsah obrázku obraz, umění, kreslené, ilustrace&#10;&#10;Popis byl vytvořen automaticky">
            <a:extLst>
              <a:ext uri="{FF2B5EF4-FFF2-40B4-BE49-F238E27FC236}">
                <a16:creationId xmlns:a16="http://schemas.microsoft.com/office/drawing/2014/main" id="{8DF9E0FF-25CF-EE4A-308C-7F238394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498" y="1800359"/>
            <a:ext cx="6401443" cy="42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3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13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F94FD1-A154-788A-DE98-9A21CDAE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0" y="372226"/>
            <a:ext cx="5818396" cy="1362156"/>
          </a:xfrm>
        </p:spPr>
        <p:txBody>
          <a:bodyPr>
            <a:normAutofit/>
          </a:bodyPr>
          <a:lstStyle/>
          <a:p>
            <a:r>
              <a:rPr lang="cs-CZ" dirty="0"/>
              <a:t>Unikátní postavy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A18F5-859F-BE75-4DD6-99886EB5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19" y="1866336"/>
            <a:ext cx="5818396" cy="48168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 err="1"/>
              <a:t>Залізноноса</a:t>
            </a:r>
            <a:r>
              <a:rPr lang="ru-RU" dirty="0"/>
              <a:t> Баба</a:t>
            </a:r>
            <a:r>
              <a:rPr lang="cs-CZ" dirty="0"/>
              <a:t> / </a:t>
            </a:r>
            <a:r>
              <a:rPr lang="cs-CZ" dirty="0" err="1"/>
              <a:t>Železonosná</a:t>
            </a:r>
            <a:r>
              <a:rPr lang="cs-CZ" dirty="0"/>
              <a:t> Baba, čertova matka, strašná čarodějnice se železným nosem – tak velkým, že sahá až na podlahu</a:t>
            </a:r>
          </a:p>
          <a:p>
            <a:pPr>
              <a:lnSpc>
                <a:spcPct val="100000"/>
              </a:lnSpc>
            </a:pPr>
            <a:r>
              <a:rPr lang="ru-RU" dirty="0" err="1"/>
              <a:t>Кобиляча</a:t>
            </a:r>
            <a:r>
              <a:rPr lang="ru-RU" dirty="0"/>
              <a:t> Голова</a:t>
            </a:r>
            <a:r>
              <a:rPr lang="cs-CZ" dirty="0"/>
              <a:t>/ Kobylí hlava – má schopnost létat a může odměnit hrdinu za pracovitost obrovským pokladem, nebo sníst  ho za lenost.</a:t>
            </a:r>
          </a:p>
          <a:p>
            <a:pPr>
              <a:lnSpc>
                <a:spcPct val="100000"/>
              </a:lnSpc>
            </a:pPr>
            <a:r>
              <a:rPr lang="uk-UA" dirty="0"/>
              <a:t>Івасик- </a:t>
            </a:r>
            <a:r>
              <a:rPr lang="uk-UA" dirty="0" err="1"/>
              <a:t>Телесик</a:t>
            </a:r>
            <a:r>
              <a:rPr lang="uk-UA" dirty="0"/>
              <a:t> </a:t>
            </a:r>
            <a:r>
              <a:rPr lang="cs-CZ" dirty="0"/>
              <a:t>/ </a:t>
            </a:r>
            <a:r>
              <a:rPr lang="cs-CZ" dirty="0" err="1"/>
              <a:t>Ivasyk-Telesyk</a:t>
            </a:r>
            <a:r>
              <a:rPr lang="cs-CZ" dirty="0"/>
              <a:t>, chlapec, který utekl před hadem na křídlech labutě.</a:t>
            </a:r>
          </a:p>
          <a:p>
            <a:pPr>
              <a:lnSpc>
                <a:spcPct val="100000"/>
              </a:lnSpc>
            </a:pPr>
            <a:r>
              <a:rPr lang="uk-UA" dirty="0"/>
              <a:t>Котигорошко </a:t>
            </a:r>
            <a:r>
              <a:rPr lang="cs-CZ" dirty="0"/>
              <a:t>/ </a:t>
            </a:r>
            <a:r>
              <a:rPr lang="cs-CZ" dirty="0" err="1"/>
              <a:t>Kotyhoroško</a:t>
            </a:r>
            <a:r>
              <a:rPr lang="cs-CZ" dirty="0"/>
              <a:t>, který se s drakem vypořádal po svém – jednou ranou obrovského palcátu (tradiční ukrajinská zbraň – </a:t>
            </a:r>
            <a:r>
              <a:rPr lang="uk-UA" dirty="0"/>
              <a:t>булава).</a:t>
            </a:r>
          </a:p>
          <a:p>
            <a:pPr>
              <a:lnSpc>
                <a:spcPct val="100000"/>
              </a:lnSpc>
            </a:pPr>
            <a:r>
              <a:rPr lang="uk-UA" dirty="0"/>
              <a:t>Видимо-Невидимо </a:t>
            </a:r>
            <a:r>
              <a:rPr lang="cs-CZ" dirty="0"/>
              <a:t>/ Viditelně Neviditelný – neviditelný kouzelný pomocník, který pomáhá chudému muži poučit krutého pána.</a:t>
            </a:r>
          </a:p>
          <a:p>
            <a:pPr>
              <a:lnSpc>
                <a:spcPct val="100000"/>
              </a:lnSpc>
            </a:pPr>
            <a:r>
              <a:rPr lang="ru-RU" dirty="0"/>
              <a:t>Ох</a:t>
            </a:r>
            <a:r>
              <a:rPr lang="cs-CZ" dirty="0"/>
              <a:t> / Och – postava ze stejnojmenné pohádky, malý, zelený, velmi inteligentní mužíček, obdařený magickou mocí.</a:t>
            </a:r>
            <a:r>
              <a:rPr lang="uk-UA" dirty="0"/>
              <a:t> </a:t>
            </a:r>
            <a:r>
              <a:rPr lang="cs-CZ" dirty="0"/>
              <a:t>Je to učitel, který si bere do učení chlapce, z něhož pomocí velmi </a:t>
            </a:r>
            <a:r>
              <a:rPr lang="cs-CZ"/>
              <a:t>tvrdých (dokonce </a:t>
            </a:r>
            <a:r>
              <a:rPr lang="cs-CZ" dirty="0"/>
              <a:t>krutých) metod dělá tak mocného čaroděje, jako je </a:t>
            </a:r>
            <a:r>
              <a:rPr lang="cs-CZ"/>
              <a:t>on sám.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  <p:pic>
        <p:nvPicPr>
          <p:cNvPr id="5" name="Obrázek 4" descr="Obsah obrázku obraz, kresba, umění, ilustrace&#10;&#10;Popis byl vytvořen automaticky">
            <a:extLst>
              <a:ext uri="{FF2B5EF4-FFF2-40B4-BE49-F238E27FC236}">
                <a16:creationId xmlns:a16="http://schemas.microsoft.com/office/drawing/2014/main" id="{B140ED66-6634-B321-0ADD-44ADE06A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329" y="721082"/>
            <a:ext cx="4053185" cy="54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1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E465B68-9BA7-21BE-7F40-9CEFB989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Specifické rysy ukrajinské pohádky</a:t>
            </a:r>
          </a:p>
        </p:txBody>
      </p:sp>
      <p:pic>
        <p:nvPicPr>
          <p:cNvPr id="5" name="Obrázek 4" descr="Obsah obrázku osoba, Lidská tvář, obraz, umění&#10;&#10;Popis byl vytvořen automaticky">
            <a:extLst>
              <a:ext uri="{FF2B5EF4-FFF2-40B4-BE49-F238E27FC236}">
                <a16:creationId xmlns:a16="http://schemas.microsoft.com/office/drawing/2014/main" id="{5ECB18CB-1169-5614-1F70-69E86D0A3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2" r="12809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Right Triangle 4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1E2DA7-CF50-D64B-CACC-28F8A2D2A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300"/>
              <a:t>Prostředky alegorie (zvířata ztělesňují život a chování člověka);</a:t>
            </a:r>
          </a:p>
          <a:p>
            <a:pPr>
              <a:lnSpc>
                <a:spcPct val="100000"/>
              </a:lnSpc>
            </a:pPr>
            <a:r>
              <a:rPr lang="cs-CZ" sz="1300"/>
              <a:t>Základem je příběh ze skutečného života Ukrajinců;</a:t>
            </a:r>
          </a:p>
          <a:p>
            <a:pPr>
              <a:lnSpc>
                <a:spcPct val="100000"/>
              </a:lnSpc>
            </a:pPr>
            <a:r>
              <a:rPr lang="cs-CZ" sz="1300"/>
              <a:t>Absence podrobného popisu vzhledu (což je často rysem jakékoliv pohádky);</a:t>
            </a:r>
          </a:p>
          <a:p>
            <a:pPr>
              <a:lnSpc>
                <a:spcPct val="100000"/>
              </a:lnSpc>
            </a:pPr>
            <a:r>
              <a:rPr lang="cs-CZ" sz="1300"/>
              <a:t>přítomnost mytologických bytostí;</a:t>
            </a:r>
          </a:p>
          <a:p>
            <a:pPr>
              <a:lnSpc>
                <a:spcPct val="100000"/>
              </a:lnSpc>
            </a:pPr>
            <a:r>
              <a:rPr lang="cs-CZ" sz="1300"/>
              <a:t>Specifické zobrazení ženy/muže;</a:t>
            </a:r>
          </a:p>
          <a:p>
            <a:pPr>
              <a:lnSpc>
                <a:spcPct val="100000"/>
              </a:lnSpc>
            </a:pPr>
            <a:r>
              <a:rPr lang="cs-CZ" sz="1300"/>
              <a:t>Obřady v pohádkách (používání národních symbolů a zvyků);</a:t>
            </a:r>
          </a:p>
          <a:p>
            <a:pPr>
              <a:lnSpc>
                <a:spcPct val="100000"/>
              </a:lnSpc>
            </a:pPr>
            <a:r>
              <a:rPr lang="cs-CZ" sz="1300"/>
              <a:t>Použití čísel s magickým významem (3, 7, 9, 12), hlava draka (1, 3, 12), opakování události (třikrát) atd.</a:t>
            </a:r>
          </a:p>
          <a:p>
            <a:pPr>
              <a:lnSpc>
                <a:spcPct val="100000"/>
              </a:lnSpc>
            </a:pPr>
            <a:r>
              <a:rPr lang="cs-CZ" sz="1300"/>
              <a:t>Používání rčení, přísloví, hádanek.</a:t>
            </a:r>
          </a:p>
          <a:p>
            <a:pPr>
              <a:lnSpc>
                <a:spcPct val="100000"/>
              </a:lnSpc>
            </a:pPr>
            <a:endParaRPr lang="cs-CZ" sz="1300"/>
          </a:p>
        </p:txBody>
      </p:sp>
    </p:spTree>
    <p:extLst>
      <p:ext uri="{BB962C8B-B14F-4D97-AF65-F5344CB8AC3E}">
        <p14:creationId xmlns:p14="http://schemas.microsoft.com/office/powerpoint/2010/main" val="312083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4" name="Group 1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AC8F5EF-9A3D-BD2F-3064-84CF06F7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Znaky, které odlišují ukrajinskou lidovou pohádku od řady východoslovanských pohádek</a:t>
            </a:r>
          </a:p>
        </p:txBody>
      </p:sp>
      <p:sp>
        <p:nvSpPr>
          <p:cNvPr id="55" name="Right Triangle 4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BD8F23-B506-7E50-0B9B-8F798882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/>
              <a:t>Absence jasných hranic mezi jednotlivými žánry - spřízněnost pohádky s legendou, lidovými vyprávěními, baladami a lyrickou poezií, kterou lze vysledovat na úrovni syžetů.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Cyklus o Kristově putování</a:t>
            </a:r>
            <a:r>
              <a:rPr lang="uk-UA" sz="1600" dirty="0"/>
              <a:t> ---------- </a:t>
            </a:r>
            <a:r>
              <a:rPr lang="cs-CZ" sz="1600" dirty="0"/>
              <a:t>putování v ukrajinských pohádkách – putování mrtvého ženicha (</a:t>
            </a:r>
            <a:r>
              <a:rPr lang="ru-RU" sz="1600" dirty="0" err="1"/>
              <a:t>Мандрівки</a:t>
            </a:r>
            <a:r>
              <a:rPr lang="cs-CZ" sz="1600" dirty="0"/>
              <a:t> </a:t>
            </a:r>
            <a:r>
              <a:rPr lang="ru-RU" sz="1600" dirty="0"/>
              <a:t>жениха-</a:t>
            </a:r>
            <a:r>
              <a:rPr lang="ru-RU" sz="1600" dirty="0" err="1"/>
              <a:t>мерця</a:t>
            </a:r>
            <a:r>
              <a:rPr lang="cs-CZ" sz="1600" dirty="0"/>
              <a:t>).</a:t>
            </a:r>
            <a:endParaRPr lang="uk-UA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Obrazy: dívka, kozák, Matka Boží, čert, lesní víla – </a:t>
            </a:r>
            <a:r>
              <a:rPr lang="cs-CZ" sz="1600" dirty="0" err="1"/>
              <a:t>Mavka</a:t>
            </a:r>
            <a:r>
              <a:rPr lang="cs-CZ" sz="1600" dirty="0"/>
              <a:t>, mořská panna atd.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Stylistické: konstantní epitety, oslovení, přání, prokletí, časté použití deminutiv.</a:t>
            </a:r>
            <a:endParaRPr lang="uk-UA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  <p:pic>
        <p:nvPicPr>
          <p:cNvPr id="5" name="Obrázek 4" descr="Obsah obrázku text, kniha, fikce, oblečení&#10;&#10;Popis byl vytvořen automaticky">
            <a:extLst>
              <a:ext uri="{FF2B5EF4-FFF2-40B4-BE49-F238E27FC236}">
                <a16:creationId xmlns:a16="http://schemas.microsoft.com/office/drawing/2014/main" id="{161E72B0-8760-D3A0-3B7B-EAF752173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3" r="2" b="20928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328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DF70F4-97B6-40D8-B1FA-9580DBD23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2244" y="224448"/>
            <a:ext cx="6857996" cy="6409096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ight Triangle 46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E2F76F-63BC-0BD2-EF63-A9D57E03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5408027" cy="1442463"/>
          </a:xfrm>
        </p:spPr>
        <p:txBody>
          <a:bodyPr>
            <a:normAutofit/>
          </a:bodyPr>
          <a:lstStyle/>
          <a:p>
            <a:r>
              <a:rPr lang="cs-CZ" dirty="0"/>
              <a:t>Syžet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0195-B00A-94FC-0F42-8F2855D5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4424633" cy="3791918"/>
          </a:xfrm>
        </p:spPr>
        <p:txBody>
          <a:bodyPr>
            <a:normAutofit/>
          </a:bodyPr>
          <a:lstStyle/>
          <a:p>
            <a:r>
              <a:rPr lang="cs-CZ" b="1" dirty="0"/>
              <a:t>Pohádky o zvířatech</a:t>
            </a:r>
          </a:p>
          <a:p>
            <a:r>
              <a:rPr lang="cs-CZ" dirty="0"/>
              <a:t> Ukrajinské ~ 336 různých syžetů</a:t>
            </a:r>
          </a:p>
          <a:p>
            <a:r>
              <a:rPr lang="cs-CZ" dirty="0"/>
              <a:t> Ruské ~ 119</a:t>
            </a:r>
          </a:p>
          <a:p>
            <a:r>
              <a:rPr lang="cs-CZ" dirty="0"/>
              <a:t> Běloruské ~ 87</a:t>
            </a:r>
          </a:p>
          <a:p>
            <a:r>
              <a:rPr lang="cs-CZ" dirty="0"/>
              <a:t>Z toho 217 ukrajinských syžetů nemá obdoby, to znamená, že jsou vlastní pouze ukrajinské ústní tradici.</a:t>
            </a:r>
          </a:p>
        </p:txBody>
      </p:sp>
      <p:pic>
        <p:nvPicPr>
          <p:cNvPr id="5" name="Obrázek 4" descr="Obsah obrázku kresba, obraz, kreslené, ilustrace&#10;&#10;Popis byl vytvořen automaticky">
            <a:extLst>
              <a:ext uri="{FF2B5EF4-FFF2-40B4-BE49-F238E27FC236}">
                <a16:creationId xmlns:a16="http://schemas.microsoft.com/office/drawing/2014/main" id="{EF41DC98-722A-D56E-6D83-9F803BED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094" y="973218"/>
            <a:ext cx="4401655" cy="49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2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7D497FC-C265-FA63-12B2-A1825877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r>
              <a:rPr lang="cs-CZ" dirty="0"/>
              <a:t>Syžet</a:t>
            </a:r>
          </a:p>
        </p:txBody>
      </p:sp>
      <p:pic>
        <p:nvPicPr>
          <p:cNvPr id="5" name="Obrázek 4" descr="Obsah obrázku obraz, kresba, ilustrace, umění&#10;&#10;Popis byl vytvořen automaticky">
            <a:extLst>
              <a:ext uri="{FF2B5EF4-FFF2-40B4-BE49-F238E27FC236}">
                <a16:creationId xmlns:a16="http://schemas.microsoft.com/office/drawing/2014/main" id="{4634340B-6C36-CF91-8B95-C503FA008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2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C437B-47C3-244B-B8B7-197ACA173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400" b="1" dirty="0"/>
              <a:t>Kouzelné pohádky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Ukrajinské ~ 187 syžetů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Ruské a běloruské dohromady ~ 192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Ale 50 ukrajinských syžetů nemá žádnou shodu s ruskou a běloruskou lidovou tradicí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I když počet samotných hrdinských syžetů je u Ukrajinců menší. Je to dáno paralelizací hrdinské postavy s postavou sociální (hrdina z každodenního života). 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Pro Ukrajince je typická symbióza hrdinského a komického principů.</a:t>
            </a:r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0917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DF70F4-97B6-40D8-B1FA-9580DBD23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2244" y="224448"/>
            <a:ext cx="6857996" cy="6409096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44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FC6DB2-B85C-3514-2154-9A17503B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5408027" cy="1442463"/>
          </a:xfrm>
        </p:spPr>
        <p:txBody>
          <a:bodyPr>
            <a:normAutofit/>
          </a:bodyPr>
          <a:lstStyle/>
          <a:p>
            <a:r>
              <a:rPr lang="cs-CZ" dirty="0"/>
              <a:t>Syžet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6237D2-C1F5-1651-7887-EC52D75F1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4424633" cy="3791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b="1" dirty="0"/>
              <a:t>Pohádky z každodenního života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Ruské a běloruské pohádkové tradici jsou neznámé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V ukrajinské pohádkové tradici ~ 247 typů syžetů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Cykly o dívce (ženě) a lupičích, výběr ženicha, o pánovi a dělníkovi atd.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Syžety o líných, nevěrných, tvrdohlavých manželkách jsou méně typické pro ukrajinské pohádky.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Někdy dochází k obrácení rolí mužů a žen (významná role žen v kultuře Ukrajinců).</a:t>
            </a:r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  <p:pic>
        <p:nvPicPr>
          <p:cNvPr id="5" name="Obrázek 4" descr="Obsah obrázku skica, kresba, kreslené, obraz&#10;&#10;Popis byl vytvořen automaticky">
            <a:extLst>
              <a:ext uri="{FF2B5EF4-FFF2-40B4-BE49-F238E27FC236}">
                <a16:creationId xmlns:a16="http://schemas.microsoft.com/office/drawing/2014/main" id="{45642061-A97F-3E68-B35F-360AAAE7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094" y="1860223"/>
            <a:ext cx="4401655" cy="31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8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5D76C68-32D3-5ED2-863D-47772F9D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r>
              <a:rPr lang="cs-CZ" dirty="0"/>
              <a:t>Známky národního ducha Ukrajinců</a:t>
            </a:r>
          </a:p>
        </p:txBody>
      </p:sp>
      <p:pic>
        <p:nvPicPr>
          <p:cNvPr id="5" name="Obrázek 4" descr="Obsah obrázku kresba, skica, oblečení, boty&#10;&#10;Popis byl vytvořen automaticky">
            <a:extLst>
              <a:ext uri="{FF2B5EF4-FFF2-40B4-BE49-F238E27FC236}">
                <a16:creationId xmlns:a16="http://schemas.microsoft.com/office/drawing/2014/main" id="{84D651AB-D6AD-4BCC-699D-5CDE3E6AC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6" r="7524" b="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1E4D4-612B-320D-9D52-D7F0B62FE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700" dirty="0"/>
              <a:t>Láska k půdě (touha získat status bohatého pána), úkoly – etapy zemědělských prací atd.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Úkoly – prostřednictvím tradičních řemesel Ukrajinců – vyšívání, tkaní, sekání trávy/obílí, prodej soli (</a:t>
            </a:r>
            <a:r>
              <a:rPr lang="uk-UA" sz="1700" dirty="0"/>
              <a:t>чумацтво)</a:t>
            </a:r>
            <a:r>
              <a:rPr lang="cs-CZ" sz="1700" dirty="0"/>
              <a:t> atd.</a:t>
            </a:r>
            <a:endParaRPr lang="uk-UA" sz="1700" dirty="0"/>
          </a:p>
          <a:p>
            <a:pPr>
              <a:lnSpc>
                <a:spcPct val="100000"/>
              </a:lnSpc>
            </a:pPr>
            <a:r>
              <a:rPr lang="cs-CZ" sz="1700" dirty="0"/>
              <a:t>Vztah postavy k osobám vyššího společenského postavení – sedlák – car/pán.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Dodržování pravidel pohostinnosti </a:t>
            </a:r>
          </a:p>
          <a:p>
            <a:pPr>
              <a:lnSpc>
                <a:spcPct val="100000"/>
              </a:lnSpc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00872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0333E82-5F7E-631C-8444-9A828EB7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cs-CZ" dirty="0"/>
              <a:t>Známky národního ducha Ukrajinců</a:t>
            </a:r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1276D-1E7C-F6D3-88FD-AA22800A8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700"/>
              <a:t>Náboženská znaky</a:t>
            </a:r>
          </a:p>
          <a:p>
            <a:pPr>
              <a:lnSpc>
                <a:spcPct val="100000"/>
              </a:lnSpc>
            </a:pPr>
            <a:r>
              <a:rPr lang="cs-CZ" sz="1700"/>
              <a:t>Spojení křesťanského a pohanského</a:t>
            </a:r>
          </a:p>
          <a:p>
            <a:pPr>
              <a:lnSpc>
                <a:spcPct val="100000"/>
              </a:lnSpc>
            </a:pPr>
            <a:r>
              <a:rPr lang="cs-CZ" sz="1700"/>
              <a:t>Prosba o pomoc Boha nebo Ducha svatého,</a:t>
            </a:r>
          </a:p>
          <a:p>
            <a:pPr>
              <a:lnSpc>
                <a:spcPct val="100000"/>
              </a:lnSpc>
            </a:pPr>
            <a:r>
              <a:rPr lang="cs-CZ" sz="1700"/>
              <a:t>Postavení domu za sedm dní</a:t>
            </a:r>
          </a:p>
          <a:p>
            <a:pPr>
              <a:lnSpc>
                <a:spcPct val="100000"/>
              </a:lnSpc>
            </a:pPr>
            <a:r>
              <a:rPr lang="cs-CZ" sz="1700"/>
              <a:t>Mlácení obílí Bohem nebo Duchem svatým</a:t>
            </a:r>
          </a:p>
          <a:p>
            <a:pPr>
              <a:lnSpc>
                <a:spcPct val="100000"/>
              </a:lnSpc>
            </a:pPr>
            <a:r>
              <a:rPr lang="cs-CZ" sz="1700"/>
              <a:t>Postavy – smrt, čert, Duch svatý atd.</a:t>
            </a:r>
          </a:p>
          <a:p>
            <a:pPr>
              <a:lnSpc>
                <a:spcPct val="100000"/>
              </a:lnSpc>
            </a:pPr>
            <a:r>
              <a:rPr lang="cs-CZ" sz="1700"/>
              <a:t>Národní znak – ideál rodiny s významnou rolí ženy-matky (matka poradí, ukáže cestu, pomůže při výběru manželky/manžela atd.).</a:t>
            </a:r>
          </a:p>
          <a:p>
            <a:pPr>
              <a:lnSpc>
                <a:spcPct val="100000"/>
              </a:lnSpc>
            </a:pPr>
            <a:endParaRPr lang="cs-CZ" sz="1700"/>
          </a:p>
        </p:txBody>
      </p:sp>
      <p:pic>
        <p:nvPicPr>
          <p:cNvPr id="5" name="Obrázek 4" descr="Obsah obrázku kresba, obraz, umění, ilustrace&#10;&#10;Popis byl vytvořen automaticky">
            <a:extLst>
              <a:ext uri="{FF2B5EF4-FFF2-40B4-BE49-F238E27FC236}">
                <a16:creationId xmlns:a16="http://schemas.microsoft.com/office/drawing/2014/main" id="{34500B96-B2CB-DD1F-1665-2D3674218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24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810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11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3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9597B3-C6AD-239E-C137-BB27A003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r>
              <a:rPr lang="cs-CZ" dirty="0"/>
              <a:t>Prvky lidových pověr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7E0EFD-55A1-9AC1-CE3B-1F8813B7E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>
            <a:normAutofit/>
          </a:bodyPr>
          <a:lstStyle/>
          <a:p>
            <a:r>
              <a:rPr lang="cs-CZ" dirty="0"/>
              <a:t>Žába poslaná čarodějnicí nebo ďáblem je příčinou hrdinčiny nemoci</a:t>
            </a:r>
          </a:p>
          <a:p>
            <a:r>
              <a:rPr lang="cs-CZ" dirty="0"/>
              <a:t>Mák je ochránce před zlými duchy</a:t>
            </a:r>
          </a:p>
          <a:p>
            <a:r>
              <a:rPr lang="cs-CZ" dirty="0"/>
              <a:t>Vyšívaný ručník je identifikátor hrdiny a kouzelný prostředek, který pomáhá se zbavit kletby</a:t>
            </a:r>
          </a:p>
          <a:p>
            <a:endParaRPr lang="cs-CZ" dirty="0"/>
          </a:p>
        </p:txBody>
      </p:sp>
      <p:pic>
        <p:nvPicPr>
          <p:cNvPr id="5" name="Obrázek 4" descr="Obsah obrázku květina, kresba, skica, umění&#10;&#10;Popis byl vytvořen automaticky">
            <a:extLst>
              <a:ext uri="{FF2B5EF4-FFF2-40B4-BE49-F238E27FC236}">
                <a16:creationId xmlns:a16="http://schemas.microsoft.com/office/drawing/2014/main" id="{04E1E06A-C9AC-1800-6C81-C9418C9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733" y="729344"/>
            <a:ext cx="4290642" cy="54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57963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RegularSeedLeftStep">
      <a:dk1>
        <a:srgbClr val="000000"/>
      </a:dk1>
      <a:lt1>
        <a:srgbClr val="FFFFFF"/>
      </a:lt1>
      <a:dk2>
        <a:srgbClr val="2F211A"/>
      </a:dk2>
      <a:lt2>
        <a:srgbClr val="F1F0F3"/>
      </a:lt2>
      <a:accent1>
        <a:srgbClr val="85AE3E"/>
      </a:accent1>
      <a:accent2>
        <a:srgbClr val="AAA532"/>
      </a:accent2>
      <a:accent3>
        <a:srgbClr val="C88C48"/>
      </a:accent3>
      <a:accent4>
        <a:srgbClr val="B64536"/>
      </a:accent4>
      <a:accent5>
        <a:srgbClr val="C8486E"/>
      </a:accent5>
      <a:accent6>
        <a:srgbClr val="B63692"/>
      </a:accent6>
      <a:hlink>
        <a:srgbClr val="8057C7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1341</Words>
  <Application>Microsoft Macintosh PowerPoint</Application>
  <PresentationFormat>Širokoúhlá obrazovka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Grandview</vt:lpstr>
      <vt:lpstr>Wingdings</vt:lpstr>
      <vt:lpstr>CosineVTI</vt:lpstr>
      <vt:lpstr>Specifické rysy ukrajinských pohádek.</vt:lpstr>
      <vt:lpstr>Specifické rysy ukrajinské pohádky</vt:lpstr>
      <vt:lpstr>Znaky, které odlišují ukrajinskou lidovou pohádku od řady východoslovanských pohádek</vt:lpstr>
      <vt:lpstr>Syžet</vt:lpstr>
      <vt:lpstr>Syžet</vt:lpstr>
      <vt:lpstr>Syžet</vt:lpstr>
      <vt:lpstr>Známky národního ducha Ukrajinců</vt:lpstr>
      <vt:lpstr>Známky národního ducha Ukrajinců</vt:lpstr>
      <vt:lpstr>Prvky lidových pověr</vt:lpstr>
      <vt:lpstr>Zobrazení oblečení postav</vt:lpstr>
      <vt:lpstr>Postavy</vt:lpstr>
      <vt:lpstr>Postavy</vt:lpstr>
      <vt:lpstr>Hlavní postava</vt:lpstr>
      <vt:lpstr>Přítomnost postav jiné národnosti</vt:lpstr>
      <vt:lpstr>Umělecko-vyjadřovací prostředky</vt:lpstr>
      <vt:lpstr>Závěr Další zajímavosti o ukrajinské pohádce</vt:lpstr>
      <vt:lpstr>Unikátní postavy</vt:lpstr>
      <vt:lpstr>Unikátní postavy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Specifické rysy ukrajinských pohádek.</dc:title>
  <dc:creator>Krystyna Kuznietsova</dc:creator>
  <cp:lastModifiedBy>Krystyna Kuznietsova</cp:lastModifiedBy>
  <cp:revision>41</cp:revision>
  <dcterms:created xsi:type="dcterms:W3CDTF">2023-10-18T19:46:40Z</dcterms:created>
  <dcterms:modified xsi:type="dcterms:W3CDTF">2023-10-27T14:35:59Z</dcterms:modified>
</cp:coreProperties>
</file>