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436" r:id="rId5"/>
    <p:sldId id="437" r:id="rId6"/>
    <p:sldId id="438" r:id="rId7"/>
    <p:sldId id="439" r:id="rId8"/>
    <p:sldId id="440" r:id="rId9"/>
    <p:sldId id="441" r:id="rId10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7BB03-91D4-4011-99EF-E88F0508AE49}" v="34" dt="2020-11-03T08:30:42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701426D-ED6A-44AF-98A2-02FD345386CC}"/>
              </a:ext>
            </a:extLst>
          </p:cNvPr>
          <p:cNvSpPr/>
          <p:nvPr/>
        </p:nvSpPr>
        <p:spPr>
          <a:xfrm>
            <a:off x="754328" y="2320919"/>
            <a:ext cx="2284506" cy="6463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</a:rPr>
              <a:t>Stolec svatého Petra</a:t>
            </a:r>
          </a:p>
          <a:p>
            <a:r>
              <a:rPr lang="cs-CZ" altLang="de-DE" sz="1200" b="1" dirty="0">
                <a:latin typeface="Times New Roman" panose="02020603050405020304" pitchFamily="18" charset="0"/>
              </a:rPr>
              <a:t>a </a:t>
            </a:r>
          </a:p>
          <a:p>
            <a:r>
              <a:rPr lang="cs-CZ" altLang="de-DE" sz="1200" b="1" dirty="0">
                <a:latin typeface="Times New Roman" panose="02020603050405020304" pitchFamily="18" charset="0"/>
              </a:rPr>
              <a:t>Germáni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73601032-17B9-EBC8-790D-5AE134034D3E}"/>
              </a:ext>
            </a:extLst>
          </p:cNvPr>
          <p:cNvSpPr/>
          <p:nvPr/>
        </p:nvSpPr>
        <p:spPr>
          <a:xfrm>
            <a:off x="7759625" y="1345514"/>
            <a:ext cx="2457355" cy="267765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</a:rPr>
              <a:t>Výchozí situace</a:t>
            </a:r>
          </a:p>
          <a:p>
            <a:endParaRPr lang="cs-CZ" altLang="de-DE" sz="1200" b="1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Římský biskup měl konkurenty v 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Miláně</a:t>
            </a:r>
            <a:r>
              <a:rPr lang="cs-CZ" altLang="de-DE" sz="1200" dirty="0">
                <a:latin typeface="Times New Roman" panose="02020603050405020304" pitchFamily="18" charset="0"/>
              </a:rPr>
              <a:t> (císařské sídlo, stolec sv. Ambrože)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Ravenně</a:t>
            </a:r>
            <a:r>
              <a:rPr lang="cs-CZ" altLang="de-DE" sz="1200" dirty="0">
                <a:latin typeface="Times New Roman" panose="02020603050405020304" pitchFamily="18" charset="0"/>
              </a:rPr>
              <a:t> (sídlo císaře od roku 402)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 err="1">
                <a:latin typeface="Times New Roman" panose="02020603050405020304" pitchFamily="18" charset="0"/>
              </a:rPr>
              <a:t>Aquileji</a:t>
            </a:r>
            <a:r>
              <a:rPr lang="cs-CZ" altLang="de-DE" sz="1200" dirty="0">
                <a:latin typeface="Times New Roman" panose="02020603050405020304" pitchFamily="18" charset="0"/>
              </a:rPr>
              <a:t> (stolec svatého Marka)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Germáni nebyli považováni za normotvorný, dokonce ani důležitý činitel</a:t>
            </a:r>
          </a:p>
        </p:txBody>
      </p:sp>
    </p:spTree>
    <p:extLst>
      <p:ext uri="{BB962C8B-B14F-4D97-AF65-F5344CB8AC3E}">
        <p14:creationId xmlns:p14="http://schemas.microsoft.com/office/powerpoint/2010/main" val="3121001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0C9406C-3EBE-BFD6-031B-07AF593F7D67}"/>
              </a:ext>
            </a:extLst>
          </p:cNvPr>
          <p:cNvSpPr txBox="1"/>
          <p:nvPr/>
        </p:nvSpPr>
        <p:spPr>
          <a:xfrm>
            <a:off x="10012397" y="523621"/>
            <a:ext cx="1408812" cy="4616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</a:rPr>
              <a:t>Římský svět</a:t>
            </a:r>
          </a:p>
          <a:p>
            <a:r>
              <a:rPr lang="cs-CZ" altLang="de-DE" sz="1200" b="1" dirty="0">
                <a:latin typeface="Times New Roman" panose="02020603050405020304" pitchFamily="18" charset="0"/>
              </a:rPr>
              <a:t>kolem roku 476</a:t>
            </a:r>
          </a:p>
        </p:txBody>
      </p:sp>
    </p:spTree>
    <p:extLst>
      <p:ext uri="{BB962C8B-B14F-4D97-AF65-F5344CB8AC3E}">
        <p14:creationId xmlns:p14="http://schemas.microsoft.com/office/powerpoint/2010/main" val="286717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DDC0E92-A53D-C94A-44FF-8DDBC826B5E7}"/>
              </a:ext>
            </a:extLst>
          </p:cNvPr>
          <p:cNvSpPr txBox="1"/>
          <p:nvPr/>
        </p:nvSpPr>
        <p:spPr>
          <a:xfrm>
            <a:off x="2342252" y="471004"/>
            <a:ext cx="2908453" cy="56323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200" b="1" cap="small" dirty="0">
                <a:latin typeface="Times New Roman" panose="02020603050405020304" pitchFamily="18" charset="0"/>
              </a:rPr>
              <a:t>Vizigóti</a:t>
            </a:r>
          </a:p>
          <a:p>
            <a:endParaRPr lang="cs-CZ" altLang="de-DE" sz="1200" b="1" dirty="0">
              <a:latin typeface="Times New Roman" panose="02020603050405020304" pitchFamily="18" charset="0"/>
            </a:endParaRPr>
          </a:p>
          <a:p>
            <a:r>
              <a:rPr lang="cs-CZ" altLang="de-DE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Alarich</a:t>
            </a:r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(484–507)</a:t>
            </a:r>
          </a:p>
          <a:p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Respektoval římské zákony (</a:t>
            </a:r>
            <a:r>
              <a:rPr lang="cs-CZ" sz="12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Alarichův</a:t>
            </a:r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breviář) </a:t>
            </a:r>
          </a:p>
          <a:p>
            <a:endParaRPr lang="cs-CZ" altLang="de-DE" sz="12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Amalarich</a:t>
            </a:r>
            <a:r>
              <a:rPr lang="cs-CZ" altLang="de-DE" sz="12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(507/522–531)</a:t>
            </a:r>
          </a:p>
          <a:p>
            <a:r>
              <a:rPr lang="cs-CZ" altLang="de-DE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Oženil se s dcerou franského krále </a:t>
            </a:r>
            <a:r>
              <a:rPr lang="cs-CZ" altLang="de-DE" sz="12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Chlodowecha</a:t>
            </a:r>
            <a:r>
              <a:rPr lang="cs-CZ" altLang="de-DE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2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Amalarich</a:t>
            </a:r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údajně nutil, aby přešla k ariánskému křesťanství </a:t>
            </a:r>
          </a:p>
          <a:p>
            <a:r>
              <a:rPr lang="cs-CZ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Poražen Franky</a:t>
            </a:r>
          </a:p>
          <a:p>
            <a:endParaRPr lang="cs-CZ" sz="12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Theudis</a:t>
            </a:r>
            <a:r>
              <a:rPr lang="cs-CZ" altLang="de-DE" sz="12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(531–548)</a:t>
            </a:r>
          </a:p>
          <a:p>
            <a:r>
              <a:rPr lang="cs-CZ" altLang="de-DE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Vytlačil Franky z Hispánie</a:t>
            </a:r>
          </a:p>
          <a:p>
            <a:endParaRPr lang="cs-CZ" altLang="de-DE" sz="12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Athanagild</a:t>
            </a:r>
            <a:r>
              <a:rPr lang="cs-CZ" altLang="de-DE" sz="12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(555–567)</a:t>
            </a:r>
          </a:p>
          <a:p>
            <a:r>
              <a:rPr lang="cs-CZ" altLang="de-DE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Pokračující rozklad království</a:t>
            </a:r>
          </a:p>
          <a:p>
            <a:r>
              <a:rPr lang="cs-CZ" altLang="de-DE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Toleroval římské křesťanství</a:t>
            </a:r>
          </a:p>
          <a:p>
            <a:r>
              <a:rPr lang="cs-CZ" altLang="de-DE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Po přechodu </a:t>
            </a:r>
            <a:r>
              <a:rPr lang="cs-CZ" altLang="de-DE" sz="12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Svébů</a:t>
            </a:r>
            <a:r>
              <a:rPr lang="cs-CZ" altLang="de-DE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k římskému křesťanství izolaci</a:t>
            </a:r>
          </a:p>
          <a:p>
            <a:endParaRPr lang="cs-CZ" altLang="de-DE" sz="12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Rekkared</a:t>
            </a:r>
            <a:r>
              <a:rPr lang="cs-CZ" altLang="de-DE" sz="12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(586–601)</a:t>
            </a:r>
          </a:p>
          <a:p>
            <a:r>
              <a:rPr lang="cs-CZ" altLang="de-DE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Zřekl se ariánství</a:t>
            </a:r>
          </a:p>
          <a:p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Většina ariánských šlechticů v Toledu a okolí následovala jeho příkladu, ale ve vzdálenějších místech došlo ke vzpourám</a:t>
            </a:r>
          </a:p>
          <a:p>
            <a:endParaRPr lang="cs-CZ" altLang="de-DE" sz="12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Witterich</a:t>
            </a:r>
            <a:r>
              <a:rPr lang="cs-CZ" altLang="de-DE" sz="12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(603–610)</a:t>
            </a:r>
          </a:p>
          <a:p>
            <a:r>
              <a:rPr lang="cs-CZ" altLang="de-DE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Ariánská reakce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6D0B588-F71D-F08E-6FCA-1E391A9DEE30}"/>
              </a:ext>
            </a:extLst>
          </p:cNvPr>
          <p:cNvSpPr txBox="1"/>
          <p:nvPr/>
        </p:nvSpPr>
        <p:spPr>
          <a:xfrm>
            <a:off x="5732585" y="471003"/>
            <a:ext cx="5011615" cy="56323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200" b="1" cap="small" dirty="0">
                <a:latin typeface="Times New Roman" panose="02020603050405020304" pitchFamily="18" charset="0"/>
              </a:rPr>
              <a:t>Vandalové</a:t>
            </a:r>
          </a:p>
          <a:p>
            <a:endParaRPr lang="cs-CZ" altLang="de-DE" sz="1200" b="1" dirty="0">
              <a:latin typeface="Times New Roman" panose="02020603050405020304" pitchFamily="18" charset="0"/>
            </a:endParaRPr>
          </a:p>
          <a:p>
            <a:r>
              <a:rPr lang="cs-CZ" altLang="de-DE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Gunderich</a:t>
            </a:r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(407–428)</a:t>
            </a:r>
          </a:p>
          <a:p>
            <a:r>
              <a:rPr lang="cs-CZ" altLang="de-DE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jeho vlády Vandalové přijali ariánství od gótských misionářů</a:t>
            </a:r>
          </a:p>
          <a:p>
            <a:endParaRPr lang="cs-CZ" altLang="de-DE" sz="12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Geiserich</a:t>
            </a:r>
            <a:r>
              <a:rPr lang="cs-CZ" altLang="de-DE" sz="12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(428–477)</a:t>
            </a:r>
          </a:p>
          <a:p>
            <a:r>
              <a:rPr lang="cs-CZ" altLang="de-DE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Dobyl severní Afriku</a:t>
            </a:r>
          </a:p>
          <a:p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Nebyl nábožensky tolerantní </a:t>
            </a:r>
          </a:p>
          <a:p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Pronásledoval „katolíky“</a:t>
            </a:r>
          </a:p>
          <a:p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Pokud se Římané nestali ariány, museli platit zvláštní daně nebo ztratili majetek</a:t>
            </a:r>
          </a:p>
          <a:p>
            <a:endParaRPr lang="cs-CZ" altLang="de-DE" sz="12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Hunerich</a:t>
            </a:r>
            <a:r>
              <a:rPr lang="cs-CZ" altLang="de-DE" sz="12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(477–484)</a:t>
            </a:r>
          </a:p>
          <a:p>
            <a:r>
              <a:rPr lang="cs-CZ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</a:t>
            </a:r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yvraždil své pokrevní příbuzné a vandalské </a:t>
            </a:r>
            <a:r>
              <a:rPr lang="cs-CZ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ředáky </a:t>
            </a:r>
          </a:p>
          <a:p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Na jeho příkaz se roku 484 konal v Kartágu koncil, na kterém měli katoličtí biskupové dokázat pravost své víry</a:t>
            </a:r>
          </a:p>
          <a:p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Koncil byl přerušen poté, co ariánský patriarcha Cyril vyprovokoval spory </a:t>
            </a:r>
          </a:p>
          <a:p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2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Hunerich</a:t>
            </a:r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vydal edikt, ve kterém označil „katolíky“ za viníky</a:t>
            </a:r>
          </a:p>
          <a:p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Od 1. června 484 bylo povoleno vyznávat pouze ariánské náboženství</a:t>
            </a:r>
          </a:p>
          <a:p>
            <a:endParaRPr lang="cs-CZ" altLang="de-DE" sz="1200" b="1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Gunthamund</a:t>
            </a:r>
            <a:r>
              <a:rPr lang="cs-CZ" altLang="de-DE" sz="12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(484–496)</a:t>
            </a:r>
          </a:p>
          <a:p>
            <a:r>
              <a:rPr lang="cs-CZ" altLang="de-DE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Ukončil pronásledování „katolíků“</a:t>
            </a:r>
          </a:p>
          <a:p>
            <a:endParaRPr lang="cs-CZ" altLang="de-DE" sz="12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Tharasmund</a:t>
            </a:r>
            <a:r>
              <a:rPr lang="cs-CZ" altLang="de-DE" sz="12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(496–523)</a:t>
            </a:r>
          </a:p>
          <a:p>
            <a:r>
              <a:rPr lang="cs-CZ" altLang="de-DE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Nekrvavé perzekuce „katolíků“</a:t>
            </a:r>
          </a:p>
          <a:p>
            <a:endParaRPr lang="cs-CZ" altLang="de-DE" sz="12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Hilderich</a:t>
            </a:r>
            <a:r>
              <a:rPr lang="cs-CZ" altLang="de-DE" sz="12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(523–530)</a:t>
            </a:r>
          </a:p>
          <a:p>
            <a:r>
              <a:rPr lang="cs-CZ" altLang="de-DE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Podporoval „katolíky“</a:t>
            </a:r>
          </a:p>
          <a:p>
            <a:r>
              <a:rPr lang="cs-CZ" altLang="de-DE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Sesazen </a:t>
            </a:r>
            <a:r>
              <a:rPr lang="cs-CZ" altLang="de-DE" sz="12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Gelimerem</a:t>
            </a:r>
            <a:endParaRPr lang="cs-CZ" altLang="de-DE" sz="12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01E7D36-57B9-B37F-987A-D9199F7C689C}"/>
              </a:ext>
            </a:extLst>
          </p:cNvPr>
          <p:cNvSpPr txBox="1"/>
          <p:nvPr/>
        </p:nvSpPr>
        <p:spPr>
          <a:xfrm>
            <a:off x="234136" y="471003"/>
            <a:ext cx="194056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altLang="de-DE" sz="1200" b="1" dirty="0" err="1">
                <a:latin typeface="Times New Roman" panose="02020603050405020304" pitchFamily="18" charset="0"/>
              </a:rPr>
              <a:t>Wulfilovo</a:t>
            </a:r>
            <a:endParaRPr lang="cs-CZ" altLang="de-DE" sz="1200" b="1" dirty="0">
              <a:latin typeface="Times New Roman" panose="02020603050405020304" pitchFamily="18" charset="0"/>
            </a:endParaRPr>
          </a:p>
          <a:p>
            <a:pPr algn="ctr"/>
            <a:r>
              <a:rPr lang="cs-CZ" altLang="de-DE" sz="1200" b="1" dirty="0">
                <a:latin typeface="Times New Roman" panose="02020603050405020304" pitchFamily="18" charset="0"/>
              </a:rPr>
              <a:t>dědictví</a:t>
            </a:r>
          </a:p>
          <a:p>
            <a:pPr algn="ctr"/>
            <a:endParaRPr lang="cs-CZ" altLang="de-DE" sz="1200" b="1" dirty="0">
              <a:latin typeface="Times New Roman" panose="02020603050405020304" pitchFamily="18" charset="0"/>
            </a:endParaRPr>
          </a:p>
          <a:p>
            <a:pPr algn="ctr"/>
            <a:r>
              <a:rPr lang="cs-CZ" altLang="de-DE" sz="1200" b="1" dirty="0">
                <a:latin typeface="Times New Roman" panose="02020603050405020304" pitchFamily="18" charset="0"/>
              </a:rPr>
              <a:t>Španělsko a Afrika</a:t>
            </a:r>
          </a:p>
        </p:txBody>
      </p:sp>
    </p:spTree>
    <p:extLst>
      <p:ext uri="{BB962C8B-B14F-4D97-AF65-F5344CB8AC3E}">
        <p14:creationId xmlns:p14="http://schemas.microsoft.com/office/powerpoint/2010/main" val="946622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BB1CE52-3BFC-7F33-0C77-D64A00ADE81F}"/>
              </a:ext>
            </a:extLst>
          </p:cNvPr>
          <p:cNvSpPr txBox="1"/>
          <p:nvPr/>
        </p:nvSpPr>
        <p:spPr>
          <a:xfrm>
            <a:off x="451353" y="533656"/>
            <a:ext cx="1764309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altLang="de-DE" sz="1200" b="1" dirty="0" err="1">
                <a:latin typeface="Times New Roman" panose="02020603050405020304" pitchFamily="18" charset="0"/>
              </a:rPr>
              <a:t>Wulfilovo</a:t>
            </a:r>
            <a:endParaRPr lang="cs-CZ" altLang="de-DE" sz="1200" b="1" dirty="0">
              <a:latin typeface="Times New Roman" panose="02020603050405020304" pitchFamily="18" charset="0"/>
            </a:endParaRPr>
          </a:p>
          <a:p>
            <a:pPr algn="ctr"/>
            <a:r>
              <a:rPr lang="cs-CZ" altLang="de-DE" sz="1200" b="1" dirty="0">
                <a:latin typeface="Times New Roman" panose="02020603050405020304" pitchFamily="18" charset="0"/>
              </a:rPr>
              <a:t>dědictví</a:t>
            </a:r>
          </a:p>
          <a:p>
            <a:pPr algn="ctr"/>
            <a:endParaRPr lang="cs-CZ" altLang="de-DE" sz="1200" b="1" dirty="0">
              <a:latin typeface="Times New Roman" panose="02020603050405020304" pitchFamily="18" charset="0"/>
            </a:endParaRPr>
          </a:p>
          <a:p>
            <a:pPr algn="ctr"/>
            <a:r>
              <a:rPr lang="cs-CZ" altLang="de-DE" sz="1200" b="1" dirty="0">
                <a:latin typeface="Times New Roman" panose="02020603050405020304" pitchFamily="18" charset="0"/>
              </a:rPr>
              <a:t>Itálie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6031105-C9F5-1C66-A765-F7D7CDB5D27D}"/>
              </a:ext>
            </a:extLst>
          </p:cNvPr>
          <p:cNvSpPr txBox="1"/>
          <p:nvPr/>
        </p:nvSpPr>
        <p:spPr>
          <a:xfrm>
            <a:off x="3928853" y="533656"/>
            <a:ext cx="2677101" cy="470898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200" b="1" cap="small" dirty="0">
                <a:latin typeface="Times New Roman" panose="02020603050405020304" pitchFamily="18" charset="0"/>
              </a:rPr>
              <a:t>Ostrogóti</a:t>
            </a:r>
          </a:p>
          <a:p>
            <a:endParaRPr lang="cs-CZ" altLang="de-DE" sz="1200" b="1" dirty="0">
              <a:latin typeface="Times New Roman" panose="02020603050405020304" pitchFamily="18" charset="0"/>
            </a:endParaRPr>
          </a:p>
          <a:p>
            <a:r>
              <a:rPr lang="cs-CZ" altLang="de-DE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Theodorich</a:t>
            </a:r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Veliký (476–526)</a:t>
            </a:r>
          </a:p>
          <a:p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Obklopil se římskými rádci (</a:t>
            </a:r>
            <a:r>
              <a:rPr lang="cs-CZ" sz="12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Cassiodor</a:t>
            </a:r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Boëthius</a:t>
            </a:r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Symmachus</a:t>
            </a:r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Liberius</a:t>
            </a:r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Systém vlády napodoboval římský </a:t>
            </a:r>
            <a:r>
              <a:rPr lang="cs-CZ" sz="12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dominát</a:t>
            </a:r>
            <a:endParaRPr lang="cs-CZ" sz="12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Respektoval římské zákony a instituce, senát i římští úředníci zůstali na svých místech </a:t>
            </a:r>
          </a:p>
          <a:p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Toleroval římské křesťanství, proto ho podporovala místní církevní hierarchie </a:t>
            </a:r>
          </a:p>
          <a:p>
            <a:endParaRPr lang="cs-CZ" altLang="de-DE" sz="12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Athalrich</a:t>
            </a:r>
            <a:r>
              <a:rPr lang="cs-CZ" altLang="de-DE" sz="12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(526–534)</a:t>
            </a:r>
          </a:p>
          <a:p>
            <a:r>
              <a:rPr lang="cs-CZ" altLang="de-DE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Matka dcera </a:t>
            </a:r>
            <a:r>
              <a:rPr lang="cs-CZ" altLang="de-DE" sz="12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Theodoricha</a:t>
            </a:r>
            <a:r>
              <a:rPr lang="cs-CZ" altLang="de-DE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Velikého, otec římský konzul </a:t>
            </a:r>
            <a:r>
              <a:rPr lang="cs-CZ" altLang="de-DE" sz="12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Eutharich</a:t>
            </a:r>
            <a:endParaRPr lang="cs-CZ" altLang="de-DE" sz="12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Ujal se vlády v osmi letech</a:t>
            </a:r>
          </a:p>
          <a:p>
            <a:r>
              <a:rPr lang="cs-CZ" altLang="de-DE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Pod vlivem matky vyznával římský životní styl</a:t>
            </a:r>
          </a:p>
          <a:p>
            <a:r>
              <a:rPr lang="cs-CZ" altLang="de-DE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Nátlak gótských elit, propadl alkoholu</a:t>
            </a:r>
          </a:p>
          <a:p>
            <a:endParaRPr lang="cs-CZ" altLang="de-DE" sz="12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Totila</a:t>
            </a:r>
            <a:r>
              <a:rPr lang="cs-CZ" altLang="de-DE" sz="12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(541–552)</a:t>
            </a:r>
          </a:p>
          <a:p>
            <a:r>
              <a:rPr lang="cs-CZ" altLang="de-DE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Ovládl celou Itálii</a:t>
            </a:r>
          </a:p>
          <a:p>
            <a:r>
              <a:rPr lang="cs-CZ" altLang="de-DE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Padl v bitvě u </a:t>
            </a:r>
            <a:r>
              <a:rPr lang="cs-CZ" altLang="de-DE" sz="12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Tagin</a:t>
            </a:r>
            <a:endParaRPr lang="cs-CZ" altLang="de-DE" sz="12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00842ED-11A6-0F0D-87AB-394FC707198E}"/>
              </a:ext>
            </a:extLst>
          </p:cNvPr>
          <p:cNvSpPr txBox="1"/>
          <p:nvPr/>
        </p:nvSpPr>
        <p:spPr>
          <a:xfrm>
            <a:off x="7467713" y="533656"/>
            <a:ext cx="3635570" cy="230832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200" b="1" cap="small" dirty="0">
                <a:latin typeface="Times New Roman" panose="02020603050405020304" pitchFamily="18" charset="0"/>
              </a:rPr>
              <a:t>Langobardi</a:t>
            </a:r>
          </a:p>
          <a:p>
            <a:endParaRPr lang="cs-CZ" altLang="de-DE" sz="1200" b="1" dirty="0">
              <a:latin typeface="Times New Roman" panose="02020603050405020304" pitchFamily="18" charset="0"/>
            </a:endParaRPr>
          </a:p>
          <a:p>
            <a:r>
              <a:rPr lang="cs-CZ" altLang="de-DE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Alboin</a:t>
            </a:r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(560–572)</a:t>
            </a:r>
          </a:p>
          <a:p>
            <a:r>
              <a:rPr lang="cs-CZ" altLang="de-DE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Příchod Langobardů do Itálie</a:t>
            </a:r>
          </a:p>
          <a:p>
            <a:endParaRPr lang="cs-CZ" altLang="de-DE" sz="12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Agilulf</a:t>
            </a:r>
            <a:r>
              <a:rPr lang="cs-CZ" altLang="de-DE" sz="12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(591–616)</a:t>
            </a:r>
          </a:p>
          <a:p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Oženil se s </a:t>
            </a:r>
            <a:r>
              <a:rPr lang="cs-CZ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královnou </a:t>
            </a:r>
            <a:r>
              <a:rPr lang="cs-CZ" sz="12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Theodelindou</a:t>
            </a:r>
            <a:r>
              <a:rPr lang="cs-CZ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Přijal křest v ariánské, posléze římské podobě </a:t>
            </a:r>
          </a:p>
          <a:p>
            <a:r>
              <a:rPr lang="cs-CZ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cs-CZ" sz="12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lížení s </a:t>
            </a:r>
            <a:r>
              <a:rPr lang="cs-CZ" sz="12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papežem Řehořem I. Velikým</a:t>
            </a:r>
          </a:p>
          <a:p>
            <a:endParaRPr lang="cs-CZ" altLang="de-DE" sz="1200" b="1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2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Rothari</a:t>
            </a:r>
            <a:r>
              <a:rPr lang="cs-CZ" altLang="de-DE" sz="12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(636–656)</a:t>
            </a:r>
          </a:p>
          <a:p>
            <a:endParaRPr lang="cs-CZ" altLang="de-DE" sz="1200" b="1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281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D4B3E41A-873B-9273-DDF5-3BEEFDB3DEE3}"/>
              </a:ext>
            </a:extLst>
          </p:cNvPr>
          <p:cNvSpPr/>
          <p:nvPr/>
        </p:nvSpPr>
        <p:spPr>
          <a:xfrm>
            <a:off x="451353" y="1660772"/>
            <a:ext cx="1764309" cy="415498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200" dirty="0">
                <a:latin typeface="Times New Roman" panose="02020603050405020304" pitchFamily="18" charset="0"/>
              </a:rPr>
              <a:t>Svatopetrský stolec se stává přirozenou autoritou pro „katolické“ obyvatelstvo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Felix II. (483–492) 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nadřazenost moci církevní nad světskou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 err="1">
                <a:latin typeface="Times New Roman" panose="02020603050405020304" pitchFamily="18" charset="0"/>
              </a:rPr>
              <a:t>Gelasius</a:t>
            </a:r>
            <a:r>
              <a:rPr lang="cs-CZ" altLang="de-DE" sz="1200" b="1" i="1" dirty="0">
                <a:latin typeface="Times New Roman" panose="02020603050405020304" pitchFamily="18" charset="0"/>
              </a:rPr>
              <a:t> I. (492–496)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teorie dvou mocí: „</a:t>
            </a:r>
            <a:r>
              <a:rPr lang="cs-CZ" altLang="de-DE" sz="1200" i="1" dirty="0" err="1">
                <a:latin typeface="Times New Roman" panose="02020603050405020304" pitchFamily="18" charset="0"/>
              </a:rPr>
              <a:t>auctoritas</a:t>
            </a:r>
            <a:r>
              <a:rPr lang="cs-CZ" altLang="de-DE" sz="1200" i="1" dirty="0">
                <a:latin typeface="Times New Roman" panose="02020603050405020304" pitchFamily="18" charset="0"/>
              </a:rPr>
              <a:t> </a:t>
            </a:r>
            <a:r>
              <a:rPr lang="cs-CZ" altLang="de-DE" sz="1200" i="1" dirty="0" err="1">
                <a:latin typeface="Times New Roman" panose="02020603050405020304" pitchFamily="18" charset="0"/>
              </a:rPr>
              <a:t>sacrata</a:t>
            </a:r>
            <a:r>
              <a:rPr lang="cs-CZ" altLang="de-DE" sz="1200" i="1" dirty="0">
                <a:latin typeface="Times New Roman" panose="02020603050405020304" pitchFamily="18" charset="0"/>
              </a:rPr>
              <a:t> </a:t>
            </a:r>
            <a:r>
              <a:rPr lang="cs-CZ" altLang="de-DE" sz="1200" i="1" dirty="0" err="1">
                <a:latin typeface="Times New Roman" panose="02020603050405020304" pitchFamily="18" charset="0"/>
              </a:rPr>
              <a:t>pontificum</a:t>
            </a:r>
            <a:r>
              <a:rPr lang="cs-CZ" altLang="de-DE" sz="1200" dirty="0">
                <a:latin typeface="Times New Roman" panose="02020603050405020304" pitchFamily="18" charset="0"/>
              </a:rPr>
              <a:t>“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 err="1">
                <a:latin typeface="Times New Roman" panose="02020603050405020304" pitchFamily="18" charset="0"/>
              </a:rPr>
              <a:t>Symnachos</a:t>
            </a:r>
            <a:r>
              <a:rPr lang="cs-CZ" altLang="de-DE" sz="1200" b="1" i="1" dirty="0">
                <a:latin typeface="Times New Roman" panose="02020603050405020304" pitchFamily="18" charset="0"/>
              </a:rPr>
              <a:t> (498–514)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dosazen </a:t>
            </a:r>
            <a:r>
              <a:rPr lang="cs-CZ" altLang="de-DE" sz="1200" dirty="0" err="1">
                <a:latin typeface="Times New Roman" panose="02020603050405020304" pitchFamily="18" charset="0"/>
              </a:rPr>
              <a:t>Theodorichem</a:t>
            </a:r>
            <a:r>
              <a:rPr lang="cs-CZ" altLang="de-DE" sz="1200" dirty="0">
                <a:latin typeface="Times New Roman" panose="02020603050405020304" pitchFamily="18" charset="0"/>
              </a:rPr>
              <a:t> (498), dogma o neodvolatelnosti papeže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b="1" i="1" dirty="0">
                <a:latin typeface="Times New Roman" panose="02020603050405020304" pitchFamily="18" charset="0"/>
              </a:rPr>
              <a:t>519:</a:t>
            </a:r>
            <a:r>
              <a:rPr lang="cs-CZ" altLang="de-DE" sz="1200" dirty="0">
                <a:latin typeface="Times New Roman" panose="02020603050405020304" pitchFamily="18" charset="0"/>
              </a:rPr>
              <a:t>	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počátek byzantského útoku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3C1CE1D-24A3-2079-9905-04414B9800C6}"/>
              </a:ext>
            </a:extLst>
          </p:cNvPr>
          <p:cNvSpPr txBox="1"/>
          <p:nvPr/>
        </p:nvSpPr>
        <p:spPr>
          <a:xfrm>
            <a:off x="451353" y="533656"/>
            <a:ext cx="1764309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altLang="de-DE" sz="1200" b="1" dirty="0">
                <a:latin typeface="Times New Roman" panose="02020603050405020304" pitchFamily="18" charset="0"/>
              </a:rPr>
              <a:t>Ariáni a </a:t>
            </a:r>
          </a:p>
          <a:p>
            <a:pPr algn="ctr"/>
            <a:r>
              <a:rPr lang="cs-CZ" altLang="de-DE" sz="1200" b="1" dirty="0">
                <a:latin typeface="Times New Roman" panose="02020603050405020304" pitchFamily="18" charset="0"/>
              </a:rPr>
              <a:t>Stolec svatého Petra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8690391-916D-9934-DAA1-A388D05FBCA8}"/>
              </a:ext>
            </a:extLst>
          </p:cNvPr>
          <p:cNvSpPr/>
          <p:nvPr/>
        </p:nvSpPr>
        <p:spPr>
          <a:xfrm>
            <a:off x="7987475" y="595202"/>
            <a:ext cx="2164020" cy="360098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</a:rPr>
              <a:t>Řehoř Veliký</a:t>
            </a:r>
          </a:p>
          <a:p>
            <a:r>
              <a:rPr lang="cs-CZ" altLang="de-DE" sz="1200" b="1" dirty="0">
                <a:latin typeface="Times New Roman" panose="02020603050405020304" pitchFamily="18" charset="0"/>
              </a:rPr>
              <a:t>(590–604)</a:t>
            </a:r>
          </a:p>
          <a:p>
            <a:endParaRPr lang="cs-CZ" altLang="de-DE" sz="1200" b="1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568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vpád Langobardů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593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Řehoř zaplatil výpalné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599</a:t>
            </a: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zprostředkoval příměří mezi Byzancí a Langobardy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„Katolizace“ Vizigótů a Langobardů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Přesun zájmu ke světu germánských království</a:t>
            </a:r>
          </a:p>
          <a:p>
            <a:endParaRPr lang="cs-CZ" altLang="de-DE" sz="1200" dirty="0">
              <a:latin typeface="Times New Roman" panose="02020603050405020304" pitchFamily="18" charset="0"/>
            </a:endParaRPr>
          </a:p>
          <a:p>
            <a:r>
              <a:rPr lang="cs-CZ" altLang="de-DE" sz="1200" dirty="0">
                <a:latin typeface="Times New Roman" panose="02020603050405020304" pitchFamily="18" charset="0"/>
              </a:rPr>
              <a:t>Změna titulatury: „</a:t>
            </a:r>
            <a:r>
              <a:rPr lang="cs-CZ" altLang="de-DE" sz="1200" i="1" dirty="0">
                <a:latin typeface="Times New Roman" panose="02020603050405020304" pitchFamily="18" charset="0"/>
              </a:rPr>
              <a:t>servus </a:t>
            </a:r>
            <a:r>
              <a:rPr lang="cs-CZ" altLang="de-DE" sz="1200" i="1" dirty="0" err="1">
                <a:latin typeface="Times New Roman" panose="02020603050405020304" pitchFamily="18" charset="0"/>
              </a:rPr>
              <a:t>servorum</a:t>
            </a:r>
            <a:r>
              <a:rPr lang="cs-CZ" altLang="de-DE" sz="1200" i="1" dirty="0">
                <a:latin typeface="Times New Roman" panose="02020603050405020304" pitchFamily="18" charset="0"/>
              </a:rPr>
              <a:t> Dei</a:t>
            </a:r>
            <a:r>
              <a:rPr lang="cs-CZ" altLang="de-DE" sz="1200" dirty="0">
                <a:latin typeface="Times New Roman" panose="02020603050405020304" pitchFamily="18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02871903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562</Words>
  <Application>Microsoft Office PowerPoint</Application>
  <PresentationFormat>Širokoúhlá obrazovka</PresentationFormat>
  <Paragraphs>137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278</cp:revision>
  <cp:lastPrinted>2019-10-16T06:26:31Z</cp:lastPrinted>
  <dcterms:created xsi:type="dcterms:W3CDTF">2019-09-26T11:11:15Z</dcterms:created>
  <dcterms:modified xsi:type="dcterms:W3CDTF">2023-10-16T07:11:55Z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