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69" r:id="rId5"/>
    <p:sldId id="270" r:id="rId6"/>
    <p:sldId id="261" r:id="rId7"/>
    <p:sldId id="271" r:id="rId8"/>
    <p:sldId id="282" r:id="rId9"/>
    <p:sldId id="272" r:id="rId10"/>
    <p:sldId id="273" r:id="rId11"/>
    <p:sldId id="275" r:id="rId12"/>
    <p:sldId id="267" r:id="rId13"/>
    <p:sldId id="276" r:id="rId14"/>
    <p:sldId id="278" r:id="rId15"/>
    <p:sldId id="279" r:id="rId16"/>
    <p:sldId id="280" r:id="rId17"/>
    <p:sldId id="265" r:id="rId18"/>
    <p:sldId id="26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8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0BADA-651D-4BAF-956F-E9EA7A1B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89E7475-9C16-44FD-8BB1-E235E51EB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460A10-A87C-439C-BD8B-FCAB8688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D61161-B51C-496C-8017-B718757C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094E94-6461-4D02-952F-9D23CF26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70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CBA6D-4E18-443C-9716-7E83D89B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9FEFF7-D0C2-4D6C-8C09-E24F79838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2DB0EEC-C4C1-4A69-B720-6428C75A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32803A-9564-467B-989A-44D518FD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ABC1C5-D54B-4386-8216-A21A1FE3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1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69F80EC-84AA-4E6C-8A5B-3C304EC63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CCFCB5F-5DF5-43D7-B172-8809E35AD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29DBA97-512B-4BEE-8AC9-D6AFBF8E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244FF3-0D64-4438-8F8D-B4C06828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4AFCF4-7B64-4410-B627-BC108953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6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7CE8B5-BC6D-4294-ABB0-EC13A22F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E044BF-21EA-4B0D-8413-7C4377D0E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AE50-A5E3-4FD2-9259-2151418D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95CCD4-D366-4D1E-9255-C64D0D40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1D27B8-74D9-40E6-B632-CF29215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17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A73851-9B6C-4160-95E4-F10F4CA1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E0D2D69-B7A9-4B7B-9EE9-260A00977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B60B04-7327-49E9-8953-FC6F2BA3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583570-F1BE-4E7C-BD4D-6AEF0679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95538D-4E00-43E5-ACAC-727F1014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7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53547A-162B-4F43-95FE-23306039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65B0D1-874A-48C9-9EA1-4DCF9A087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F973ED2-AEBA-48F4-AB6D-E5AE29A79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02C1053-D9F3-4E8B-B76C-470EACA6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5FDA09-39AA-427D-92C9-B2C8FD0D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A7E3F06-4958-4468-8F54-2B3706FA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3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5A49C-52A9-4CA9-949B-0AA0FE41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0A05-A56E-4330-899F-E2BABBAE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D5B3A44-C634-49C6-BB57-44B03CB1B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BB6D6E6-EA72-4BF7-8641-80E2D3B37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CD50F82-8056-4A69-8330-D044E1232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A0EC3C6-3C5C-4ECF-B3BC-F1EFF6E4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809B1DA-3FA8-473A-82DD-EA44551D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FD6A84A-D2CA-4A5C-87EA-96140CBA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42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CCE5C1-C53A-4CAC-8AF9-75D868D5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86E022-0C30-4E87-B676-00FF779D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96A485B-BA22-4BFB-966F-95258AF9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8505901-F9EE-4424-BE08-CF2D0C66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32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8EA2A8D-60D7-4D41-AE8E-A47658B8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6DC6467-F5BA-4045-BA73-15ECBB7F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8DEA3A1-01BF-47CA-9171-A247AA33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47894-F86C-4ECD-A98D-D55BA5FD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65FBAC-FB60-455B-AF06-C03D52D5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9EEB2F2-FD07-43C7-8516-5A124AE2D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F96DEA3-6A4B-477E-B3DC-13FF21F0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D561938-B162-4503-8AC2-0D617BB6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A6A8FEE-4BB0-4F08-B13D-0D39B901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66C77A-0735-48FC-BD89-973D2671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F411A84-7411-4227-8826-F1002106F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67F081-E540-4E10-B1A3-9A946C112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166D3B-FC89-4E71-8DD9-05B77296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87BA02-451E-4E67-B756-C972DF97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8581AE-F9D4-4EC4-AD19-5B7930ED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60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B61F6F-CD68-4679-ABFA-7C27C96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cs-C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83C059-74EC-40DC-8336-B697C3B9D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cs-C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E9519D-E58F-449F-89FF-F665F77F4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E2EA-6115-4DD3-8ED8-C4AA2D77F966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667189-C1E9-4E0B-BABF-ADD2FD695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D2A272-3BC9-4D8E-AA20-4A962D3AC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3B7B-BF74-4A78-9452-3F10A171B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 fields in terraces">
            <a:extLst>
              <a:ext uri="{FF2B5EF4-FFF2-40B4-BE49-F238E27FC236}">
                <a16:creationId xmlns:a16="http://schemas.microsoft.com/office/drawing/2014/main" id="{440CCD35-2492-4164-97DB-E8577A8E7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4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800B6B9-EC6B-41F9-A8AA-9843E2F17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cs-CZ" dirty="0"/>
            </a:br>
            <a:r>
              <a:rPr lang="cs-CZ" dirty="0"/>
              <a:t>Tự lục văn đoàn</a:t>
            </a:r>
            <a:br>
              <a:rPr lang="cs-CZ" dirty="0"/>
            </a:br>
            <a:r>
              <a:rPr lang="cs-CZ" dirty="0"/>
              <a:t>1932-1939</a:t>
            </a:r>
            <a:br>
              <a:rPr lang="cs-CZ" sz="6000" dirty="0"/>
            </a:br>
            <a:endParaRPr lang="cs-CZ" sz="6000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0A8812F-1603-4A88-AE76-5E872168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>
              <a:lnSpc>
                <a:spcPct val="104000"/>
              </a:lnSpc>
            </a:pPr>
            <a:r>
              <a:rPr lang="cs-CZ" sz="3200" dirty="0"/>
              <a:t>Romantismus ve vietnamské literatuře</a:t>
            </a:r>
          </a:p>
          <a:p>
            <a:pPr algn="ctr">
              <a:lnSpc>
                <a:spcPct val="104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669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731DEF5-CA43-492C-BA7B-33A6BF57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Bướm trắng (1938)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ướm Trắng - Nhất Linh # mobile">
            <a:extLst>
              <a:ext uri="{FF2B5EF4-FFF2-40B4-BE49-F238E27FC236}">
                <a16:creationId xmlns:a16="http://schemas.microsoft.com/office/drawing/2014/main" id="{B2CE4610-C6BD-4B28-A93D-074AA9B06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r="1" b="693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0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35B1F-7100-450B-B644-1D34F011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"/>
            <a:ext cx="4397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0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B88599-8B61-4D45-84E6-83EC08F6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Khái Hưng (1896-1947) a jeho romány se silnými ženskými hrdinkami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D721073-B3EF-4754-A069-8FF3FC41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Hồn bướm mơ tiên (1933) – Lan (Ngọc)</a:t>
            </a:r>
          </a:p>
          <a:p>
            <a:r>
              <a:rPr lang="cs-CZ" dirty="0"/>
              <a:t>Nửa chừng xuân (1934) – Mai (Lộc)</a:t>
            </a:r>
          </a:p>
          <a:p>
            <a:r>
              <a:rPr lang="cs-CZ" dirty="0"/>
              <a:t>Đời mưa gió (1933) – Tuyết (Chương)</a:t>
            </a:r>
          </a:p>
          <a:p>
            <a:r>
              <a:rPr lang="cs-CZ" dirty="0"/>
              <a:t>Gánh hàng hoa (1934) - Liên (Minh)</a:t>
            </a:r>
          </a:p>
          <a:p>
            <a:r>
              <a:rPr lang="cs-CZ" dirty="0"/>
              <a:t>Povídka Anh phải sống (1934) – Lạc (Thức)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97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B47CE2-DD23-4DB1-A10C-1C345A75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Anh phải sống (1933)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Anh Phải Sống by Khái Hưng">
            <a:extLst>
              <a:ext uri="{FF2B5EF4-FFF2-40B4-BE49-F238E27FC236}">
                <a16:creationId xmlns:a16="http://schemas.microsoft.com/office/drawing/2014/main" id="{397B98CF-50D4-4D0B-83E3-EBE2FEC66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9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1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ửa chừng xuân by Khái Hưng">
            <a:extLst>
              <a:ext uri="{FF2B5EF4-FFF2-40B4-BE49-F238E27FC236}">
                <a16:creationId xmlns:a16="http://schemas.microsoft.com/office/drawing/2014/main" id="{6724E979-68A9-4D39-BE78-B6E03D5D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8" y="0"/>
            <a:ext cx="5552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9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24DF5D-1E84-402C-892B-E90F371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Nửa chừng xuân (1934)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EB73B0-DBE1-4E86-B06F-73EABDF75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Dílo vietnamského „rozvinutého“ romantismu (Phan Cự Đệ)</a:t>
            </a:r>
          </a:p>
          <a:p>
            <a:r>
              <a:rPr lang="cs-CZ" dirty="0"/>
              <a:t>Touha jedince po svobodě x tradiční společenské konvence</a:t>
            </a:r>
          </a:p>
          <a:p>
            <a:r>
              <a:rPr lang="cs-CZ" dirty="0"/>
              <a:t>Touha po lásce podle svého přání x princip synovské oddanosti (Lộc)</a:t>
            </a:r>
          </a:p>
          <a:p>
            <a:r>
              <a:rPr lang="cs-CZ" dirty="0"/>
              <a:t>Právo na osobní štěstí x přísné feudální zvyk</a:t>
            </a:r>
          </a:p>
          <a:p>
            <a:r>
              <a:rPr lang="cs-CZ" dirty="0"/>
              <a:t>Mai a Lộc, bratr Mai – Huy, bà Án (matka Lộc), obdivovatelé Mai -  lékař Minh, malíř Bạch Hải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44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F6DDB0-11D1-4726-9E37-17C2DAA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Postava ženy v díle Khái Hưng(a)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4E2557-58AC-4494-BEC1-0B693B9BD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Mimořádně krásné, přitažlivé ženy (postavy Mai, Lan, Liên, Tuyết…), v románech zevrubně popisována jejich krása</a:t>
            </a:r>
          </a:p>
          <a:p>
            <a:r>
              <a:rPr lang="cs-CZ" dirty="0"/>
              <a:t>Mai okouzlila svou krásou mnoho mužů kolem sebe</a:t>
            </a:r>
          </a:p>
          <a:p>
            <a:r>
              <a:rPr lang="cs-CZ" dirty="0"/>
              <a:t>„Jsi krásná jak labuť.“ (Lộc) „Jsi moc krásná, Mai, jen málo žen se Ti vyrovná.“ (Lékař Minh) „Už jsem hledal mezi tolika modely, ale dosud jsem nenašel nikoho s takovou krásou jako máte Vy.“ (Malíř Bạch Hải)</a:t>
            </a:r>
          </a:p>
          <a:p>
            <a:r>
              <a:rPr lang="cs-CZ" dirty="0"/>
              <a:t>Khái Hưng vyvyšuje postavy žen bez ohledu na jejich společenské postavení</a:t>
            </a:r>
          </a:p>
          <a:p>
            <a:r>
              <a:rPr lang="cs-CZ" dirty="0"/>
              <a:t>Tự Lực Văn Đoàn – žena se v literatuře objevuje jako osobnost toužící po svobodě</a:t>
            </a:r>
          </a:p>
        </p:txBody>
      </p:sp>
    </p:spTree>
    <p:extLst>
      <p:ext uri="{BB962C8B-B14F-4D97-AF65-F5344CB8AC3E}">
        <p14:creationId xmlns:p14="http://schemas.microsoft.com/office/powerpoint/2010/main" val="174469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B17344-18F4-49ED-8B6C-641E4EB0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0"/>
            <a:ext cx="5392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80F613-12A9-493A-9A1A-C020E570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Mai – sebeobětující se ženská postava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A56D4C-660D-401D-BE14-61E391FE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Mimořádně krásná, přitažlivá a chytrá žena </a:t>
            </a:r>
          </a:p>
          <a:p>
            <a:r>
              <a:rPr lang="cs-CZ" dirty="0"/>
              <a:t>Dcera chudého učence, sama živí svého studujícího bratra (Huy)</a:t>
            </a:r>
          </a:p>
          <a:p>
            <a:r>
              <a:rPr lang="cs-CZ" dirty="0"/>
              <a:t>Raději prodá dům, než by se stala druhou manželkou (nenechá se spoutat okolnostmi) „Raději zemřu, než bych se stala druhou manželkou.“ (Mai) x liší se od postav žen ze starší tradiční literatury – překračuje svazující principy diktované společností</a:t>
            </a:r>
          </a:p>
          <a:p>
            <a:r>
              <a:rPr lang="cs-CZ" dirty="0"/>
              <a:t>„Mezi lidmi je jeden druh citlivých lidí, kteří raději sami trpí, než aby se dívali na utrpení jiných lidí. A tak raději obětují to a obětují tamto.“ </a:t>
            </a:r>
          </a:p>
          <a:p>
            <a:r>
              <a:rPr lang="cs-CZ" dirty="0"/>
              <a:t>„Pro Mai je oběť štěstím.“</a:t>
            </a:r>
          </a:p>
          <a:p>
            <a:r>
              <a:rPr lang="cs-CZ" dirty="0"/>
              <a:t>Mai obětuje svou lásku, své štěstí „vprostřed svého mládí“ a čelí pak mnoha těžkostem, když sama vychovává dítě, aby neovlivnila štěstí jiných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31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92332F-C963-4236-946C-399DD16D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788427"/>
          </a:xfrm>
        </p:spPr>
        <p:txBody>
          <a:bodyPr>
            <a:normAutofit/>
          </a:bodyPr>
          <a:lstStyle/>
          <a:p>
            <a:r>
              <a:rPr lang="cs-CZ" b="1" dirty="0"/>
              <a:t>Phong hóa (1932-1936)</a:t>
            </a:r>
          </a:p>
        </p:txBody>
      </p:sp>
      <p:pic>
        <p:nvPicPr>
          <p:cNvPr id="1026" name="Picture 2" descr="đọc báo Phong Hóa – Trịnh Nhật Tuân">
            <a:extLst>
              <a:ext uri="{FF2B5EF4-FFF2-40B4-BE49-F238E27FC236}">
                <a16:creationId xmlns:a16="http://schemas.microsoft.com/office/drawing/2014/main" id="{702AD852-C4F3-4D88-A3BC-7382A66E4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r="-2" b="-2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50EAD61-A5A3-1837-5F16-8D2D1BA7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1153551"/>
            <a:ext cx="6172200" cy="5027793"/>
          </a:xfrm>
        </p:spPr>
        <p:txBody>
          <a:bodyPr>
            <a:normAutofit/>
          </a:bodyPr>
          <a:lstStyle/>
          <a:p>
            <a:r>
              <a:rPr lang="cs-CZ" sz="2400" dirty="0"/>
              <a:t>Nhất Linh převzal neúspěšný časopis Phong Hóa (110 čísel)</a:t>
            </a:r>
          </a:p>
          <a:p>
            <a:r>
              <a:rPr lang="cs-CZ" sz="2400" dirty="0"/>
              <a:t>Velký úspěch – z 3.000 na 10.000 výtisků</a:t>
            </a:r>
          </a:p>
          <a:p>
            <a:r>
              <a:rPr lang="cs-CZ" sz="2400" dirty="0"/>
              <a:t>Sloupek Vui cười (Veselý smích) – vtipy, anekdoty</a:t>
            </a:r>
          </a:p>
          <a:p>
            <a:r>
              <a:rPr lang="cs-CZ" sz="2400" dirty="0"/>
              <a:t>Giòng nước ngược (Proti proudu) – Tú Mỡ redigoval tisk satirické poezie z hnutí Thơ mới</a:t>
            </a:r>
          </a:p>
          <a:p>
            <a:r>
              <a:rPr lang="cs-CZ" sz="2400" dirty="0"/>
              <a:t>Phóng sự (reportáže) – redigoval Thạch Lam</a:t>
            </a:r>
          </a:p>
          <a:p>
            <a:r>
              <a:rPr lang="cs-CZ" sz="2400" dirty="0"/>
              <a:t>Hương xa, hoa lạ (Vzdálená vůně, zvláštní květiny) – povídky a romány jsko seriály</a:t>
            </a:r>
          </a:p>
          <a:p>
            <a:r>
              <a:rPr lang="cs-CZ" sz="2400" dirty="0"/>
              <a:t>Karikatury vesnických starců (Lý Toét) ad.</a:t>
            </a:r>
          </a:p>
          <a:p>
            <a:r>
              <a:rPr lang="cs-CZ" sz="2400" dirty="0"/>
              <a:t>Kritika francouzské koloniální správy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9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4BD969-595C-4626-BB7E-E666AF2E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Vietnamské moderní romány 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572FB8B-8A5C-4059-9BF8-BC984A38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/>
          <a:lstStyle/>
          <a:p>
            <a:r>
              <a:rPr lang="cs-CZ" dirty="0"/>
              <a:t>1925</a:t>
            </a:r>
          </a:p>
          <a:p>
            <a:r>
              <a:rPr lang="cs-CZ" dirty="0"/>
              <a:t>Hoàng Ngọc Phách – Tố Tâm</a:t>
            </a:r>
          </a:p>
          <a:p>
            <a:r>
              <a:rPr lang="cs-CZ" dirty="0"/>
              <a:t>Nguyễn Trọng Thuật - Quả dưa đỏ (An Tiêm)</a:t>
            </a:r>
          </a:p>
          <a:p>
            <a:endParaRPr lang="cs-CZ" dirty="0"/>
          </a:p>
          <a:p>
            <a:r>
              <a:rPr lang="cs-CZ" dirty="0"/>
              <a:t>Mezi léty 1930-1945 – vzniklo přes 500 vietnamských románů</a:t>
            </a:r>
          </a:p>
        </p:txBody>
      </p:sp>
    </p:spTree>
    <p:extLst>
      <p:ext uri="{BB962C8B-B14F-4D97-AF65-F5344CB8AC3E}">
        <p14:creationId xmlns:p14="http://schemas.microsoft.com/office/powerpoint/2010/main" val="19765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8093D8-A948-4EDF-A632-36C8AB41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75611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 err="1"/>
              <a:t>Ngày</a:t>
            </a:r>
            <a:r>
              <a:rPr lang="en-US" sz="5200" b="1" dirty="0"/>
              <a:t> nay (1934-1939)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CA684-D87B-4DC4-B151-A4B1C74F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55" y="1448972"/>
            <a:ext cx="5998840" cy="468512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Šéfredaktor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Linh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byl</a:t>
            </a:r>
            <a:r>
              <a:rPr lang="en-US" sz="2400" dirty="0"/>
              <a:t> </a:t>
            </a:r>
            <a:r>
              <a:rPr lang="en-US" sz="2400" dirty="0" err="1"/>
              <a:t>vědom</a:t>
            </a:r>
            <a:r>
              <a:rPr lang="en-US" sz="2400" dirty="0"/>
              <a:t> </a:t>
            </a:r>
            <a:r>
              <a:rPr lang="cs-CZ" sz="2400" dirty="0"/>
              <a:t>hrozby zákazu časopisu Phong hoá – založil Ngày nay</a:t>
            </a:r>
          </a:p>
          <a:p>
            <a:pPr marL="0" indent="0">
              <a:buNone/>
            </a:pPr>
            <a:r>
              <a:rPr lang="cs-CZ" sz="2400" dirty="0"/>
              <a:t>Aktuální reportáže s fotografiemi</a:t>
            </a:r>
          </a:p>
          <a:p>
            <a:pPr marL="0" indent="0">
              <a:buNone/>
            </a:pPr>
            <a:r>
              <a:rPr lang="cs-CZ" sz="2400" dirty="0"/>
              <a:t>Obsah velmi podobný Phong hóa</a:t>
            </a:r>
          </a:p>
          <a:p>
            <a:pPr marL="0" indent="0">
              <a:buNone/>
            </a:pPr>
            <a:r>
              <a:rPr lang="cs-CZ" sz="2400" dirty="0"/>
              <a:t>Hlavní teoretik skupiny Hoàng Đạo – Mười điều tâm niệm (1939, Deset bodů k zamyšlení)</a:t>
            </a:r>
          </a:p>
          <a:p>
            <a:pPr marL="0" indent="0">
              <a:buNone/>
            </a:pPr>
            <a:r>
              <a:rPr lang="cs-CZ" sz="2400" dirty="0"/>
              <a:t>Důvěra v pokrok, modernizaci, vědu, uznat roli žen ve společnosti</a:t>
            </a:r>
          </a:p>
          <a:p>
            <a:pPr marL="0" indent="0">
              <a:buNone/>
            </a:pPr>
            <a:r>
              <a:rPr lang="cs-CZ" sz="2400" dirty="0"/>
              <a:t>Zánik roku 1939 (začala 2. světová válka a většina členů se začala zaměřovat na politiku) </a:t>
            </a:r>
            <a:endParaRPr lang="en-US" sz="2400" dirty="0"/>
          </a:p>
        </p:txBody>
      </p:sp>
      <p:pic>
        <p:nvPicPr>
          <p:cNvPr id="2050" name="Picture 2" descr="Tự lực Văn đoàn - Trăm năm nhìn lại">
            <a:extLst>
              <a:ext uri="{FF2B5EF4-FFF2-40B4-BE49-F238E27FC236}">
                <a16:creationId xmlns:a16="http://schemas.microsoft.com/office/drawing/2014/main" id="{8BB0FCA5-D59F-42A8-9279-82EB7A94B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8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BC773B-DC75-4482-9A7B-4C5D571F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Phong trào </a:t>
            </a:r>
            <a:r>
              <a:rPr lang="cs-CZ" b="1" dirty="0"/>
              <a:t>Thơ mới </a:t>
            </a:r>
            <a:r>
              <a:rPr lang="cs-CZ" dirty="0"/>
              <a:t>(Hnutí </a:t>
            </a:r>
            <a:r>
              <a:rPr lang="cs-CZ" b="1" dirty="0"/>
              <a:t>Nová poezie</a:t>
            </a:r>
            <a:r>
              <a:rPr lang="cs-CZ" dirty="0"/>
              <a:t>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2B87F4-C941-4619-83E6-26031AFD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cs-CZ" sz="2400" dirty="0"/>
              <a:t>Proměna poezie z hlediska obsahu i formy</a:t>
            </a:r>
          </a:p>
          <a:p>
            <a:r>
              <a:rPr lang="cs-CZ" sz="2400" dirty="0"/>
              <a:t>Členové hnutí vystoupili proti kánonům klasické vietnamské poezie a přejali prvky francouzské prozódie, volnou skladbu verše, symboliku, metaforické postupy. </a:t>
            </a:r>
          </a:p>
          <a:p>
            <a:r>
              <a:rPr lang="cs-CZ" sz="2400" dirty="0"/>
              <a:t>Počátek hnutí – 10.3.1932 – vydání básně Tình già (Stará láska) – básník Phan Khôi – v  časopise Phụ nữ tân văn (Ženské noviny)</a:t>
            </a:r>
          </a:p>
          <a:p>
            <a:r>
              <a:rPr lang="cs-CZ" sz="2400" dirty="0"/>
              <a:t>Phong hóa (22.9.1932) otištěna kritika klasické čínské prozódie, požadavek upustit od starých pravidel, sentimentu, lit. Narážek</a:t>
            </a:r>
          </a:p>
          <a:p>
            <a:r>
              <a:rPr lang="cs-CZ" sz="2400" dirty="0"/>
              <a:t>1936 – „Nová poezie“ získala své místo ve vietnamské literatuře, vycházela v novinách, v časopisech, vyučována ve školách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491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hững bài thơ tình bất hủ trong phong trào thơ mới">
            <a:extLst>
              <a:ext uri="{FF2B5EF4-FFF2-40B4-BE49-F238E27FC236}">
                <a16:creationId xmlns:a16="http://schemas.microsoft.com/office/drawing/2014/main" id="{58016373-5CB2-4719-810F-84435B2EF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723197" y="549714"/>
            <a:ext cx="6267004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586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2B07457-3AAC-4C06-9948-FB711172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Thơ mới - témata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D7F9E6B4-8A84-BAF4-D350-C9491D92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Velmi osobní poezie</a:t>
            </a:r>
          </a:p>
          <a:p>
            <a:r>
              <a:rPr lang="cs-CZ" sz="2000" dirty="0">
                <a:solidFill>
                  <a:srgbClr val="FFFFFF"/>
                </a:solidFill>
              </a:rPr>
              <a:t>Emocionální život autorů</a:t>
            </a:r>
          </a:p>
          <a:p>
            <a:r>
              <a:rPr lang="cs-CZ" sz="2000" dirty="0">
                <a:solidFill>
                  <a:srgbClr val="FFFFFF"/>
                </a:solidFill>
              </a:rPr>
              <a:t>Přesun pozornosti ze společenského na individuální</a:t>
            </a:r>
          </a:p>
          <a:p>
            <a:r>
              <a:rPr lang="cs-CZ" sz="2000" dirty="0">
                <a:solidFill>
                  <a:srgbClr val="FFFFFF"/>
                </a:solidFill>
              </a:rPr>
              <a:t>Otázka individuálního štěstí</a:t>
            </a:r>
          </a:p>
          <a:p>
            <a:r>
              <a:rPr lang="cs-CZ" sz="2000" dirty="0">
                <a:solidFill>
                  <a:srgbClr val="FFFFFF"/>
                </a:solidFill>
              </a:rPr>
              <a:t>Útěk od běžného života, od reality</a:t>
            </a:r>
          </a:p>
          <a:p>
            <a:r>
              <a:rPr lang="cs-CZ" sz="2000" dirty="0">
                <a:solidFill>
                  <a:srgbClr val="FFFFFF"/>
                </a:solidFill>
              </a:rPr>
              <a:t>Milostná poezie, návrat k minulosti</a:t>
            </a:r>
          </a:p>
          <a:p>
            <a:r>
              <a:rPr lang="cs-CZ" sz="2000" dirty="0">
                <a:solidFill>
                  <a:srgbClr val="FFFFFF"/>
                </a:solidFill>
              </a:rPr>
              <a:t>Na konci 30. let – tendence k introspektivní melancholii</a:t>
            </a:r>
          </a:p>
          <a:p>
            <a:r>
              <a:rPr lang="cs-CZ" sz="2000" dirty="0">
                <a:solidFill>
                  <a:srgbClr val="FFFFFF"/>
                </a:solidFill>
              </a:rPr>
              <a:t>Obohacení vietnamského jazyka </a:t>
            </a:r>
          </a:p>
          <a:p>
            <a:r>
              <a:rPr lang="cs-CZ" sz="2000" dirty="0">
                <a:solidFill>
                  <a:srgbClr val="FFFFFF"/>
                </a:solidFill>
              </a:rPr>
              <a:t>Láska k vietnamštině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FB1E9C-67CC-4C0E-8104-6E715FBC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cs-CZ" dirty="0"/>
              <a:t>Básníci </a:t>
            </a:r>
            <a:r>
              <a:rPr lang="cs-CZ" b="1" dirty="0"/>
              <a:t>Thơ mới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1B0A73-9A7B-423B-8E4C-45AAE76D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4"/>
            <a:ext cx="10515600" cy="5183050"/>
          </a:xfrm>
        </p:spPr>
        <p:txBody>
          <a:bodyPr/>
          <a:lstStyle/>
          <a:p>
            <a:r>
              <a:rPr lang="cs-CZ" dirty="0"/>
              <a:t>Nguyễn Bính (1918-1966) – Tisíc oken (Přel. Petr Komers, 2001)</a:t>
            </a:r>
          </a:p>
          <a:p>
            <a:r>
              <a:rPr lang="cs-CZ" dirty="0"/>
              <a:t>Lưu Trọng Lư (1912-1991) – Tiếng thu (1939, Zvuky podzimu)</a:t>
            </a:r>
          </a:p>
          <a:p>
            <a:r>
              <a:rPr lang="cs-CZ" dirty="0"/>
              <a:t>Thế Lữ</a:t>
            </a:r>
          </a:p>
          <a:p>
            <a:r>
              <a:rPr lang="cs-CZ" dirty="0"/>
              <a:t>Xuân Diệu</a:t>
            </a:r>
          </a:p>
          <a:p>
            <a:r>
              <a:rPr lang="cs-CZ" dirty="0"/>
              <a:t>Huy Cận</a:t>
            </a:r>
          </a:p>
          <a:p>
            <a:r>
              <a:rPr lang="cs-CZ" dirty="0"/>
              <a:t>Hàn Mặc Tử</a:t>
            </a:r>
          </a:p>
          <a:p>
            <a:r>
              <a:rPr lang="cs-CZ" dirty="0"/>
              <a:t>Bích Khê</a:t>
            </a:r>
          </a:p>
          <a:p>
            <a:r>
              <a:rPr lang="cs-CZ" dirty="0"/>
              <a:t>Nguyễn Nhược Pháp</a:t>
            </a:r>
          </a:p>
          <a:p>
            <a:r>
              <a:rPr lang="cs-CZ" dirty="0"/>
              <a:t>Tế Hanh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61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58BD808-E6D7-410B-9896-4462F81D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1"/>
            <a:ext cx="10264697" cy="123942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Básnířky Nové poezie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BC991F-2FB0-42FB-8097-9B861A2C1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Anh Thơ </a:t>
            </a:r>
            <a:r>
              <a:rPr lang="cs-CZ" sz="2400" dirty="0"/>
              <a:t>(1921-2005) – Bức tranh quê (1941) – cena TLVD</a:t>
            </a:r>
          </a:p>
          <a:p>
            <a:r>
              <a:rPr lang="cs-CZ" sz="2400" b="1" dirty="0"/>
              <a:t>Mộng Tuyết</a:t>
            </a:r>
            <a:r>
              <a:rPr lang="cs-CZ" sz="2400" dirty="0"/>
              <a:t> (1914-2007), manžel básník Đông Hồ, Phấn hương rừng (1939) – cena TLVD</a:t>
            </a:r>
          </a:p>
          <a:p>
            <a:r>
              <a:rPr lang="cs-CZ" sz="2400" b="1" dirty="0"/>
              <a:t>Vân Đài </a:t>
            </a:r>
            <a:r>
              <a:rPr lang="cs-CZ" sz="2400" dirty="0"/>
              <a:t>(1903-1964)</a:t>
            </a:r>
          </a:p>
          <a:p>
            <a:r>
              <a:rPr lang="cs-CZ" sz="2400" b="1" dirty="0"/>
              <a:t>Hằng Phương </a:t>
            </a:r>
            <a:r>
              <a:rPr lang="cs-CZ" sz="2400" dirty="0"/>
              <a:t>(1908-1983), manžel spisovatel TLVD Vũ Ngọc Phan</a:t>
            </a:r>
          </a:p>
          <a:p>
            <a:endParaRPr lang="cs-CZ" sz="2400" dirty="0"/>
          </a:p>
          <a:p>
            <a:r>
              <a:rPr lang="cs-CZ" sz="2400" dirty="0"/>
              <a:t>Společně vydaly sbírku: </a:t>
            </a:r>
            <a:r>
              <a:rPr lang="cs-CZ" sz="2400" b="1" dirty="0"/>
              <a:t>Hương xuân </a:t>
            </a:r>
            <a:r>
              <a:rPr lang="cs-CZ" sz="2400" dirty="0"/>
              <a:t>(Jarní vůně, 1943) – první výlučně básnířkami napsaná vietnamská sbírka</a:t>
            </a:r>
          </a:p>
        </p:txBody>
      </p:sp>
    </p:spTree>
    <p:extLst>
      <p:ext uri="{BB962C8B-B14F-4D97-AF65-F5344CB8AC3E}">
        <p14:creationId xmlns:p14="http://schemas.microsoft.com/office/powerpoint/2010/main" val="367655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6A6BF4-0B26-4F20-9E27-F6E43F29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cs-CZ" dirty="0"/>
              <a:t>Kritický realismus (1930-1945)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D99D53-725C-4178-BB4C-BAC3F366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/>
          <a:lstStyle/>
          <a:p>
            <a:r>
              <a:rPr lang="cs-CZ" dirty="0"/>
              <a:t>Nam Cao (1917-1951) – Đôi mắt, Chí Phèo, Lão Hạc</a:t>
            </a:r>
          </a:p>
          <a:p>
            <a:r>
              <a:rPr lang="cs-CZ" dirty="0"/>
              <a:t>Nguyễn Công Hoan (1903-1977) – Cô giáo Minh</a:t>
            </a:r>
          </a:p>
          <a:p>
            <a:r>
              <a:rPr lang="cs-CZ" dirty="0"/>
              <a:t>Tô Hoài (1920-2014)</a:t>
            </a:r>
          </a:p>
          <a:p>
            <a:r>
              <a:rPr lang="cs-CZ" dirty="0"/>
              <a:t>Nguyên Hồng (1918-1982)</a:t>
            </a:r>
          </a:p>
          <a:p>
            <a:r>
              <a:rPr lang="cs-CZ" dirty="0"/>
              <a:t>Ngô Tất Tố (1894-1954) – Tắt đèn</a:t>
            </a:r>
          </a:p>
          <a:p>
            <a:r>
              <a:rPr lang="cs-CZ" dirty="0"/>
              <a:t>Vũ Trọng Phụng (1912-1939)</a:t>
            </a:r>
          </a:p>
          <a:p>
            <a:r>
              <a:rPr lang="cs-CZ" dirty="0"/>
              <a:t>Nguyễn Huy Tưởng (1912-1960)</a:t>
            </a:r>
          </a:p>
        </p:txBody>
      </p:sp>
    </p:spTree>
    <p:extLst>
      <p:ext uri="{BB962C8B-B14F-4D97-AF65-F5344CB8AC3E}">
        <p14:creationId xmlns:p14="http://schemas.microsoft.com/office/powerpoint/2010/main" val="298104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909D36-A652-4EF7-B3DA-BB92E06D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300"/>
          </a:xfrm>
        </p:spPr>
        <p:txBody>
          <a:bodyPr/>
          <a:lstStyle/>
          <a:p>
            <a:r>
              <a:rPr lang="cs-CZ" dirty="0"/>
              <a:t>1945-1954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1AF938-01CD-4D0D-BE8A-A599552B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4"/>
            <a:ext cx="10515600" cy="4878249"/>
          </a:xfrm>
        </p:spPr>
        <p:txBody>
          <a:bodyPr/>
          <a:lstStyle/>
          <a:p>
            <a:r>
              <a:rPr lang="cs-CZ" dirty="0"/>
              <a:t>1952 – básník Phan Khôi: „Tim óc như không phải của mình.“</a:t>
            </a:r>
          </a:p>
          <a:p>
            <a:r>
              <a:rPr lang="cs-CZ" dirty="0"/>
              <a:t>Vytvářená literatura byla uniformní, utilitárního charakteru</a:t>
            </a:r>
          </a:p>
          <a:p>
            <a:r>
              <a:rPr lang="cs-CZ" dirty="0"/>
              <a:t>Literáti dostali zaúkol své dílo „zrevolučnit, cílem bylo podporovat patriotismus, opěvovat hrdinské činy pracující třídy atd.</a:t>
            </a:r>
          </a:p>
        </p:txBody>
      </p:sp>
    </p:spTree>
    <p:extLst>
      <p:ext uri="{BB962C8B-B14F-4D97-AF65-F5344CB8AC3E}">
        <p14:creationId xmlns:p14="http://schemas.microsoft.com/office/powerpoint/2010/main" val="41364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0BC4EE-C2E1-408C-BC2D-985ADF47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DB4AC8-9B21-4C17-942B-10FEE976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 Văn Giáp: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 truyện các tác giả Việt Nam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Hà Nội: NXB Văn Học, 799 s. Vybraná hesla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Phan Cự Đệ: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học lãng mạn Việt Nam (1930-0945)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NXB Giáo Dục: Hà Nội, 1997. 471 s.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 Dục Tú: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 tả nội tâm trong tiểu thuyết tự lực văn đoàn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 Tạp chí văn học số 8, 1994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Nguyen Khac Vien a kol.: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Anthologie de la litterature vietnamienne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Tome III. Hanoi: Editions en langues etrangeres, 1975. 653 s. Vybraná hesla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Julie Lien Vrbková, Michal Schwarz: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Zobrazování moderní ženy a motiv sebeobětovánív nové vietnamské literatuře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 ACC Journal 2022, Volume 28, Issue 3, 2022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xuôi lãng mạn Việt Nam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(1930-1945). NXB Khoa Học Xã Hội: Hà Nội, 1989.</a:t>
            </a:r>
          </a:p>
        </p:txBody>
      </p:sp>
    </p:spTree>
    <p:extLst>
      <p:ext uri="{BB962C8B-B14F-4D97-AF65-F5344CB8AC3E}">
        <p14:creationId xmlns:p14="http://schemas.microsoft.com/office/powerpoint/2010/main" val="4282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85 năm ngày ra mắt bút nhóm Tự lực văn đoàn - Kỳ II: Sự chuyên nghiệp">
            <a:extLst>
              <a:ext uri="{FF2B5EF4-FFF2-40B4-BE49-F238E27FC236}">
                <a16:creationId xmlns:a16="http://schemas.microsoft.com/office/drawing/2014/main" id="{F8F4FA8E-0C21-4B51-AB8C-BCEA46783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1826" b="-1"/>
          <a:stretch/>
        </p:blipFill>
        <p:spPr bwMode="auto">
          <a:xfrm rot="21480000">
            <a:off x="1140267" y="1003216"/>
            <a:ext cx="9916327" cy="49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2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FBDD8C-F3A2-4FA3-862E-58D0C5ED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Tự lực văn đoàn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BBA87F-A61C-443D-B1E3-562F07EB6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Literární skupina Vlastní síla založena roku 1933 </a:t>
            </a:r>
          </a:p>
          <a:p>
            <a:r>
              <a:rPr lang="cs-CZ" dirty="0"/>
              <a:t>Zakladatel: Nhất Linh, zakládající členové: Khái Hưng, Hoàng Đạo, Thạch Lam, Tú Mỡ, Thế Lữ, Nguyễn Cát Tường (malíř)</a:t>
            </a:r>
          </a:p>
          <a:p>
            <a:r>
              <a:rPr lang="cs-CZ" dirty="0"/>
              <a:t>Časopisy: Phong Hóa, Ngày nay</a:t>
            </a:r>
          </a:p>
          <a:p>
            <a:r>
              <a:rPr lang="cs-CZ" dirty="0"/>
              <a:t>Mezi cíle patřilo posílit myšlenku individuální svobody a zavést do vietnamské literatury západní vědecké koncepty</a:t>
            </a:r>
          </a:p>
          <a:p>
            <a:r>
              <a:rPr lang="cs-CZ" dirty="0"/>
              <a:t>Útok na tradiční strukturu společnosti a na konfuciánskou hierarchii vztahů (panovník x poddaný, otec x syn, muž x žena, starší – mladší) – Romány Tự lực văn đoàn tento pohled na svět obrátily – zobrazily děti osvícenější než jejich rodiče, ženy chytřejší, silnější a schopnější než jejich manželé, lidé na pokraji společnosti zobrazováni kladněji než mandaríni  </a:t>
            </a:r>
          </a:p>
        </p:txBody>
      </p:sp>
    </p:spTree>
    <p:extLst>
      <p:ext uri="{BB962C8B-B14F-4D97-AF65-F5344CB8AC3E}">
        <p14:creationId xmlns:p14="http://schemas.microsoft.com/office/powerpoint/2010/main" val="333557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9346CF-DF90-4C95-A74B-76BD79DA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957239"/>
          </a:xfrm>
        </p:spPr>
        <p:txBody>
          <a:bodyPr>
            <a:normAutofit/>
          </a:bodyPr>
          <a:lstStyle/>
          <a:p>
            <a:r>
              <a:rPr lang="cs-CZ" dirty="0"/>
              <a:t>Nhất Linh (1905-1963)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ABF50-C7F7-4D30-86BB-C7792987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/>
        </p:blipFill>
        <p:spPr bwMode="auto">
          <a:xfrm>
            <a:off x="20" y="-1327584"/>
            <a:ext cx="4639713" cy="81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040E78-4676-4208-B498-D3A34721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1575582"/>
            <a:ext cx="6172200" cy="4605762"/>
          </a:xfrm>
        </p:spPr>
        <p:txBody>
          <a:bodyPr>
            <a:normAutofit/>
          </a:bodyPr>
          <a:lstStyle/>
          <a:p>
            <a:r>
              <a:rPr lang="cs-CZ" sz="2000" dirty="0"/>
              <a:t>Zakladatel literární skupiny Tự lục văn đoàn</a:t>
            </a:r>
          </a:p>
          <a:p>
            <a:r>
              <a:rPr lang="cs-CZ" sz="2000" dirty="0"/>
              <a:t>Šéfredaktor předních literárních časopisů Phong hóa, Ngày nay</a:t>
            </a:r>
          </a:p>
          <a:p>
            <a:r>
              <a:rPr lang="cs-CZ" sz="2000" dirty="0"/>
              <a:t>Spisovatel</a:t>
            </a:r>
          </a:p>
          <a:p>
            <a:pPr marL="0" indent="0">
              <a:buNone/>
            </a:pPr>
            <a:r>
              <a:rPr lang="cs-CZ" sz="2000" dirty="0"/>
              <a:t>Romány:</a:t>
            </a:r>
          </a:p>
          <a:p>
            <a:r>
              <a:rPr lang="cs-CZ" sz="2000" dirty="0"/>
              <a:t>Gánh hàng hoa (1934)</a:t>
            </a:r>
          </a:p>
          <a:p>
            <a:r>
              <a:rPr lang="cs-CZ" sz="2000" dirty="0"/>
              <a:t>Đời mưa gió (1934)</a:t>
            </a:r>
          </a:p>
          <a:p>
            <a:r>
              <a:rPr lang="cs-CZ" sz="2000" dirty="0"/>
              <a:t>Đoạn tuyệt (1935)</a:t>
            </a:r>
          </a:p>
          <a:p>
            <a:r>
              <a:rPr lang="cs-CZ" sz="2000" dirty="0"/>
              <a:t>Lạnh lùng (1936)</a:t>
            </a:r>
          </a:p>
          <a:p>
            <a:r>
              <a:rPr lang="cs-CZ" sz="2000" dirty="0"/>
              <a:t>Đôi bạn (1937)</a:t>
            </a:r>
          </a:p>
          <a:p>
            <a:r>
              <a:rPr lang="cs-CZ" sz="2000" dirty="0"/>
              <a:t>Bướm trắng (1938)</a:t>
            </a:r>
          </a:p>
        </p:txBody>
      </p:sp>
    </p:spTree>
    <p:extLst>
      <p:ext uri="{BB962C8B-B14F-4D97-AF65-F5344CB8AC3E}">
        <p14:creationId xmlns:p14="http://schemas.microsoft.com/office/powerpoint/2010/main" val="1053745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588C8DC0-C1D5-4F61-84C6-66D66358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Gánh hàng hoa (1934)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ream Gánh hàng hoa - Trích đoạn tiểu thuyết của Nhất Linh &amp; Khái Hưng by  chitxinh | Listen online for free on SoundCloud">
            <a:extLst>
              <a:ext uri="{FF2B5EF4-FFF2-40B4-BE49-F238E27FC236}">
                <a16:creationId xmlns:a16="http://schemas.microsoft.com/office/drawing/2014/main" id="{4DB3F827-1561-4540-A8F8-5F52D49EDB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 bwMode="auto">
          <a:xfrm>
            <a:off x="5481290" y="492573"/>
            <a:ext cx="5898608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1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3C0CAA2-2DF8-4EE6-BA6B-BF5D7C95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Đoạn tuyệt (1935)</a:t>
            </a:r>
          </a:p>
        </p:txBody>
      </p:sp>
      <p:cxnSp>
        <p:nvCxnSpPr>
          <p:cNvPr id="2055" name="Straight Connector 13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Đoạn tuyệt – Nhất Linh - Tiểu thuyết audio - Quang.name.Vn">
            <a:extLst>
              <a:ext uri="{FF2B5EF4-FFF2-40B4-BE49-F238E27FC236}">
                <a16:creationId xmlns:a16="http://schemas.microsoft.com/office/drawing/2014/main" id="{CAD7CB92-A9B4-49B8-B90D-4002618D9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336" y="566916"/>
            <a:ext cx="4851232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2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225488-3505-4C1B-B3D9-DBB4B2FF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Đôi bạn (1937)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Sách - Đôi Bạn - Nhất Linh ( bìa mềm ) | Shopee Việt Nam">
            <a:extLst>
              <a:ext uri="{FF2B5EF4-FFF2-40B4-BE49-F238E27FC236}">
                <a16:creationId xmlns:a16="http://schemas.microsoft.com/office/drawing/2014/main" id="{DEA1D08F-E50D-416A-8CFD-D67204CB5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2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6356F07-E7AE-46FA-BD38-C2DDA5CD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Lạnh lùng (1936)</a:t>
            </a:r>
          </a:p>
        </p:txBody>
      </p:sp>
      <p:pic>
        <p:nvPicPr>
          <p:cNvPr id="3074" name="Picture 2" descr="Lạnh Lùng by Nhất Linh">
            <a:extLst>
              <a:ext uri="{FF2B5EF4-FFF2-40B4-BE49-F238E27FC236}">
                <a16:creationId xmlns:a16="http://schemas.microsoft.com/office/drawing/2014/main" id="{84DA9E14-CD90-412B-8CF7-888D5CB21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 r="1" b="6774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263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1357</Words>
  <Application>Microsoft Office PowerPoint</Application>
  <PresentationFormat>Màn hình rộng</PresentationFormat>
  <Paragraphs>124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Impact</vt:lpstr>
      <vt:lpstr>Times New Roman</vt:lpstr>
      <vt:lpstr>Tw Cen MT</vt:lpstr>
      <vt:lpstr>Chủ đề Office</vt:lpstr>
      <vt:lpstr> Tự lục văn đoàn 1932-1939 </vt:lpstr>
      <vt:lpstr>Vietnamské moderní romány </vt:lpstr>
      <vt:lpstr>Bản trình bày PowerPoint</vt:lpstr>
      <vt:lpstr>Tự lực văn đoàn</vt:lpstr>
      <vt:lpstr>Nhất Linh (1905-1963)</vt:lpstr>
      <vt:lpstr>Gánh hàng hoa (1934)</vt:lpstr>
      <vt:lpstr>Đoạn tuyệt (1935)</vt:lpstr>
      <vt:lpstr>Đôi bạn (1937)</vt:lpstr>
      <vt:lpstr>Lạnh lùng (1936)</vt:lpstr>
      <vt:lpstr>Bướm trắng (1938)</vt:lpstr>
      <vt:lpstr>Bản trình bày PowerPoint</vt:lpstr>
      <vt:lpstr>Khái Hưng (1896-1947) a jeho romány se silnými ženskými hrdinkami</vt:lpstr>
      <vt:lpstr>Anh phải sống (1933)</vt:lpstr>
      <vt:lpstr>Bản trình bày PowerPoint</vt:lpstr>
      <vt:lpstr>Nửa chừng xuân (1934)</vt:lpstr>
      <vt:lpstr>Postava ženy v díle Khái Hưng(a)</vt:lpstr>
      <vt:lpstr>Bản trình bày PowerPoint</vt:lpstr>
      <vt:lpstr>Mai – sebeobětující se ženská postava</vt:lpstr>
      <vt:lpstr>Phong hóa (1932-1936)</vt:lpstr>
      <vt:lpstr>Ngày nay (1934-1939)</vt:lpstr>
      <vt:lpstr>Phong trào Thơ mới (Hnutí Nová poezie)</vt:lpstr>
      <vt:lpstr>Thơ mới - témata</vt:lpstr>
      <vt:lpstr>Básníci Thơ mới</vt:lpstr>
      <vt:lpstr>Básnířky Nové poezie</vt:lpstr>
      <vt:lpstr>Kritický realismus (1930-1945)</vt:lpstr>
      <vt:lpstr>1945-1954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Tự lục văn đoàn 1932-1939 </dc:title>
  <dc:creator>lienv</dc:creator>
  <cp:lastModifiedBy>lienv</cp:lastModifiedBy>
  <cp:revision>39</cp:revision>
  <dcterms:created xsi:type="dcterms:W3CDTF">2022-04-30T19:11:53Z</dcterms:created>
  <dcterms:modified xsi:type="dcterms:W3CDTF">2023-04-24T14:03:38Z</dcterms:modified>
</cp:coreProperties>
</file>